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sldIdLst>
    <p:sldId id="435" r:id="rId2"/>
    <p:sldId id="429" r:id="rId3"/>
    <p:sldId id="319" r:id="rId4"/>
    <p:sldId id="408" r:id="rId5"/>
    <p:sldId id="409" r:id="rId6"/>
    <p:sldId id="320" r:id="rId7"/>
    <p:sldId id="321" r:id="rId8"/>
    <p:sldId id="395" r:id="rId9"/>
    <p:sldId id="322" r:id="rId10"/>
    <p:sldId id="396" r:id="rId11"/>
    <p:sldId id="397" r:id="rId12"/>
    <p:sldId id="398" r:id="rId13"/>
    <p:sldId id="399" r:id="rId14"/>
    <p:sldId id="323" r:id="rId15"/>
    <p:sldId id="324" r:id="rId16"/>
    <p:sldId id="410" r:id="rId17"/>
    <p:sldId id="412" r:id="rId18"/>
    <p:sldId id="413" r:id="rId19"/>
    <p:sldId id="414" r:id="rId20"/>
    <p:sldId id="415" r:id="rId21"/>
    <p:sldId id="416" r:id="rId22"/>
    <p:sldId id="417" r:id="rId23"/>
    <p:sldId id="418" r:id="rId24"/>
    <p:sldId id="419" r:id="rId25"/>
    <p:sldId id="420" r:id="rId26"/>
    <p:sldId id="421" r:id="rId27"/>
    <p:sldId id="422" r:id="rId28"/>
    <p:sldId id="423" r:id="rId29"/>
    <p:sldId id="424" r:id="rId30"/>
    <p:sldId id="425" r:id="rId31"/>
    <p:sldId id="426" r:id="rId32"/>
    <p:sldId id="427" r:id="rId33"/>
    <p:sldId id="428" r:id="rId34"/>
    <p:sldId id="431" r:id="rId35"/>
    <p:sldId id="430" r:id="rId36"/>
    <p:sldId id="432" r:id="rId37"/>
    <p:sldId id="433" r:id="rId38"/>
    <p:sldId id="434"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3" autoAdjust="0"/>
    <p:restoredTop sz="90929"/>
  </p:normalViewPr>
  <p:slideViewPr>
    <p:cSldViewPr>
      <p:cViewPr varScale="1">
        <p:scale>
          <a:sx n="62" d="100"/>
          <a:sy n="62" d="100"/>
        </p:scale>
        <p:origin x="126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pt-BR"/>
              <a:t>Clique para editar o título Mestre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15906943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95604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401150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126003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fld id="{B5B8E9E0-0899-4E9C-9836-32429C792107}" type="slidenum">
              <a:rPr lang="pt-BR" altLang="pt-BR" smtClean="0"/>
              <a:pPr/>
              <a:t>‹nº›</a:t>
            </a:fld>
            <a:endParaRPr lang="pt-BR" altLang="pt-BR"/>
          </a:p>
        </p:txBody>
      </p:sp>
    </p:spTree>
    <p:extLst>
      <p:ext uri="{BB962C8B-B14F-4D97-AF65-F5344CB8AC3E}">
        <p14:creationId xmlns:p14="http://schemas.microsoft.com/office/powerpoint/2010/main" val="3401634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7"/>
          <p:cNvSpPr>
            <a:spLocks noGrp="1"/>
          </p:cNvSpPr>
          <p:nvPr>
            <p:ph type="dt" sz="half" idx="10"/>
          </p:nvPr>
        </p:nvSpPr>
        <p:spPr/>
        <p:txBody>
          <a:bodyPr/>
          <a:lstStyle/>
          <a:p>
            <a:pPr>
              <a:defRPr/>
            </a:pPr>
            <a:endParaRPr lang="pt-BR"/>
          </a:p>
        </p:txBody>
      </p:sp>
      <p:sp>
        <p:nvSpPr>
          <p:cNvPr id="9" name="Footer Placeholder 8"/>
          <p:cNvSpPr>
            <a:spLocks noGrp="1"/>
          </p:cNvSpPr>
          <p:nvPr>
            <p:ph type="ftr" sz="quarter" idx="11"/>
          </p:nvPr>
        </p:nvSpPr>
        <p:spPr/>
        <p:txBody>
          <a:bodyPr/>
          <a:lstStyle/>
          <a:p>
            <a:pPr>
              <a:defRPr/>
            </a:pPr>
            <a:endParaRPr lang="pt-BR"/>
          </a:p>
        </p:txBody>
      </p:sp>
      <p:sp>
        <p:nvSpPr>
          <p:cNvPr id="10" name="Slide Number Placeholder 9"/>
          <p:cNvSpPr>
            <a:spLocks noGrp="1"/>
          </p:cNvSpPr>
          <p:nvPr>
            <p:ph type="sldNum" sz="quarter" idx="12"/>
          </p:nvPr>
        </p:nvSpPr>
        <p:spPr/>
        <p:txBody>
          <a:bodyPr/>
          <a:lstStyle/>
          <a:p>
            <a:fld id="{F2A88CD4-5FA0-44E4-829F-3E468075AEE8}" type="slidenum">
              <a:rPr lang="pt-BR" altLang="pt-BR" smtClean="0"/>
              <a:pPr/>
              <a:t>‹nº›</a:t>
            </a:fld>
            <a:endParaRPr lang="pt-BR" altLang="pt-BR"/>
          </a:p>
        </p:txBody>
      </p:sp>
    </p:spTree>
    <p:extLst>
      <p:ext uri="{BB962C8B-B14F-4D97-AF65-F5344CB8AC3E}">
        <p14:creationId xmlns:p14="http://schemas.microsoft.com/office/powerpoint/2010/main" val="296215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102239" y="3143250"/>
            <a:ext cx="3288024" cy="259677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7" name="Date Placeholder 6"/>
          <p:cNvSpPr>
            <a:spLocks noGrp="1"/>
          </p:cNvSpPr>
          <p:nvPr>
            <p:ph type="dt" sz="half" idx="10"/>
          </p:nvPr>
        </p:nvSpPr>
        <p:spPr/>
        <p:txBody>
          <a:bodyPr/>
          <a:lstStyle/>
          <a:p>
            <a:pPr>
              <a:defRPr/>
            </a:pPr>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fld id="{0C08BF02-2E81-4CD6-9F40-407F9C5192FB}" type="slidenum">
              <a:rPr lang="pt-BR" altLang="pt-BR" smtClean="0"/>
              <a:pPr/>
              <a:t>‹nº›</a:t>
            </a:fld>
            <a:endParaRPr lang="pt-BR" alt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281301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a:defRPr/>
            </a:pPr>
            <a:endParaRPr lang="pt-BR"/>
          </a:p>
        </p:txBody>
      </p:sp>
      <p:sp>
        <p:nvSpPr>
          <p:cNvPr id="4" name="Footer Placeholder 3"/>
          <p:cNvSpPr>
            <a:spLocks noGrp="1"/>
          </p:cNvSpPr>
          <p:nvPr>
            <p:ph type="ftr" sz="quarter" idx="11"/>
          </p:nvPr>
        </p:nvSpPr>
        <p:spPr/>
        <p:txBody>
          <a:bodyPr/>
          <a:lstStyle/>
          <a:p>
            <a:pPr>
              <a:defRPr/>
            </a:pPr>
            <a:endParaRPr lang="pt-BR"/>
          </a:p>
        </p:txBody>
      </p:sp>
      <p:sp>
        <p:nvSpPr>
          <p:cNvPr id="5" name="Slide Number Placeholder 4"/>
          <p:cNvSpPr>
            <a:spLocks noGrp="1"/>
          </p:cNvSpPr>
          <p:nvPr>
            <p:ph type="sldNum" sz="quarter" idx="12"/>
          </p:nvPr>
        </p:nvSpPr>
        <p:spPr/>
        <p:txBody>
          <a:body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360486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pt-BR"/>
          </a:p>
        </p:txBody>
      </p:sp>
      <p:sp>
        <p:nvSpPr>
          <p:cNvPr id="3" name="Footer Placeholder 2"/>
          <p:cNvSpPr>
            <a:spLocks noGrp="1"/>
          </p:cNvSpPr>
          <p:nvPr>
            <p:ph type="ftr" sz="quarter" idx="11"/>
          </p:nvPr>
        </p:nvSpPr>
        <p:spPr/>
        <p:txBody>
          <a:bodyPr/>
          <a:lstStyle/>
          <a:p>
            <a:pPr>
              <a:defRPr/>
            </a:pPr>
            <a:endParaRPr lang="pt-BR"/>
          </a:p>
        </p:txBody>
      </p:sp>
      <p:sp>
        <p:nvSpPr>
          <p:cNvPr id="4" name="Slide Number Placeholder 3"/>
          <p:cNvSpPr>
            <a:spLocks noGrp="1"/>
          </p:cNvSpPr>
          <p:nvPr>
            <p:ph type="sldNum" sz="quarter" idx="12"/>
          </p:nvPr>
        </p:nvSpPr>
        <p:spPr/>
        <p:txBody>
          <a:body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232842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pt-BR"/>
              <a:t>Clique para editar o título Mestre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9" name="Date Placeholder 8"/>
          <p:cNvSpPr>
            <a:spLocks noGrp="1"/>
          </p:cNvSpPr>
          <p:nvPr>
            <p:ph type="dt" sz="half" idx="10"/>
          </p:nvPr>
        </p:nvSpPr>
        <p:spPr/>
        <p:txBody>
          <a:bodyPr/>
          <a:lstStyle/>
          <a:p>
            <a:pPr>
              <a:defRPr/>
            </a:pPr>
            <a:endParaRPr lang="pt-BR"/>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endParaRPr lang="pt-BR"/>
          </a:p>
        </p:txBody>
      </p:sp>
      <p:sp>
        <p:nvSpPr>
          <p:cNvPr id="11" name="Slide Number Placeholder 10"/>
          <p:cNvSpPr>
            <a:spLocks noGrp="1"/>
          </p:cNvSpPr>
          <p:nvPr>
            <p:ph type="sldNum" sz="quarter" idx="12"/>
          </p:nvPr>
        </p:nvSpPr>
        <p:spPr/>
        <p:txBody>
          <a:bodyPr/>
          <a:lstStyle/>
          <a:p>
            <a:fld id="{64073E7E-16A9-4FD6-B2C7-4802FBC40F41}" type="slidenum">
              <a:rPr lang="pt-BR" altLang="pt-BR" smtClean="0"/>
              <a:pPr/>
              <a:t>‹nº›</a:t>
            </a:fld>
            <a:endParaRPr lang="pt-BR" altLang="pt-BR"/>
          </a:p>
        </p:txBody>
      </p:sp>
    </p:spTree>
    <p:extLst>
      <p:ext uri="{BB962C8B-B14F-4D97-AF65-F5344CB8AC3E}">
        <p14:creationId xmlns:p14="http://schemas.microsoft.com/office/powerpoint/2010/main" val="4022156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endParaRPr lang="pt-BR"/>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endParaRPr lang="pt-BR"/>
          </a:p>
        </p:txBody>
      </p:sp>
      <p:sp>
        <p:nvSpPr>
          <p:cNvPr id="10" name="Slide Number Placeholder 9"/>
          <p:cNvSpPr>
            <a:spLocks noGrp="1"/>
          </p:cNvSpPr>
          <p:nvPr>
            <p:ph type="sldNum" sz="quarter" idx="12"/>
          </p:nvPr>
        </p:nvSpPr>
        <p:spPr/>
        <p:txBody>
          <a:bodyPr/>
          <a:lstStyle/>
          <a:p>
            <a:fld id="{A47BE34D-BAE1-453A-A759-2DFBB46E0BB7}" type="slidenum">
              <a:rPr lang="pt-BR" altLang="pt-BR" smtClean="0"/>
              <a:pPr/>
              <a:t>‹nº›</a:t>
            </a:fld>
            <a:endParaRPr lang="pt-BR" altLang="pt-BR"/>
          </a:p>
        </p:txBody>
      </p:sp>
    </p:spTree>
    <p:extLst>
      <p:ext uri="{BB962C8B-B14F-4D97-AF65-F5344CB8AC3E}">
        <p14:creationId xmlns:p14="http://schemas.microsoft.com/office/powerpoint/2010/main" val="423518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a:defRPr/>
            </a:pPr>
            <a:endParaRPr lang="pt-BR"/>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endParaRPr lang="pt-BR"/>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C08BF02-2E81-4CD6-9F40-407F9C5192FB}" type="slidenum">
              <a:rPr lang="pt-BR" altLang="pt-BR" smtClean="0"/>
              <a:pPr/>
              <a:t>‹nº›</a:t>
            </a:fld>
            <a:endParaRPr lang="pt-BR" altLang="pt-BR"/>
          </a:p>
        </p:txBody>
      </p:sp>
    </p:spTree>
    <p:extLst>
      <p:ext uri="{BB962C8B-B14F-4D97-AF65-F5344CB8AC3E}">
        <p14:creationId xmlns:p14="http://schemas.microsoft.com/office/powerpoint/2010/main" val="3833480835"/>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4AC89D22-261E-43DE-8E2E-8831F6A1B000}"/>
              </a:ext>
            </a:extLst>
          </p:cNvPr>
          <p:cNvSpPr txBox="1">
            <a:spLocks/>
          </p:cNvSpPr>
          <p:nvPr/>
        </p:nvSpPr>
        <p:spPr>
          <a:xfrm>
            <a:off x="1013207" y="764704"/>
            <a:ext cx="8095265" cy="1475013"/>
          </a:xfrm>
          <a:prstGeom prst="rect">
            <a:avLst/>
          </a:prstGeom>
        </p:spPr>
        <p:txBody>
          <a:bodyPr rtlCol="0">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60000"/>
              </a:lnSpc>
            </a:pPr>
            <a:r>
              <a:rPr lang="pt-BR" sz="2400" b="1" dirty="0">
                <a:ea typeface="Times New Roman" panose="02020603050405020304" pitchFamily="18" charset="0"/>
              </a:rPr>
              <a:t>Universidade de São Paulo</a:t>
            </a:r>
            <a:br>
              <a:rPr lang="pt-BR" sz="2400" dirty="0">
                <a:ea typeface="Times New Roman" panose="02020603050405020304" pitchFamily="18" charset="0"/>
              </a:rPr>
            </a:br>
            <a:r>
              <a:rPr lang="pt-BR" sz="2400" b="1" dirty="0">
                <a:ea typeface="Times New Roman" panose="02020603050405020304" pitchFamily="18" charset="0"/>
              </a:rPr>
              <a:t>Faculdade de Economia, Administração e Contabilidade de Ribeirão Preto</a:t>
            </a:r>
            <a:endParaRPr lang="pt-BR" sz="2400" dirty="0"/>
          </a:p>
        </p:txBody>
      </p:sp>
      <p:sp>
        <p:nvSpPr>
          <p:cNvPr id="9" name="Subtítulo 2">
            <a:extLst>
              <a:ext uri="{FF2B5EF4-FFF2-40B4-BE49-F238E27FC236}">
                <a16:creationId xmlns:a16="http://schemas.microsoft.com/office/drawing/2014/main" id="{FB92D052-19F8-422A-9574-C0F19FBB748B}"/>
              </a:ext>
            </a:extLst>
          </p:cNvPr>
          <p:cNvSpPr txBox="1">
            <a:spLocks/>
          </p:cNvSpPr>
          <p:nvPr/>
        </p:nvSpPr>
        <p:spPr>
          <a:xfrm>
            <a:off x="1475656" y="3789040"/>
            <a:ext cx="6511087" cy="468233"/>
          </a:xfrm>
          <a:prstGeom prst="rect">
            <a:avLst/>
          </a:prstGeom>
        </p:spPr>
        <p:txBody>
          <a:bodyPr rtlCol="0">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pt-BR" sz="4000" dirty="0"/>
              <a:t>Economia Política Clássica  </a:t>
            </a:r>
            <a:r>
              <a:rPr lang="pt-BR" sz="3200" dirty="0"/>
              <a:t>REC2401 / 2020</a:t>
            </a:r>
          </a:p>
        </p:txBody>
      </p:sp>
    </p:spTree>
    <p:extLst>
      <p:ext uri="{BB962C8B-B14F-4D97-AF65-F5344CB8AC3E}">
        <p14:creationId xmlns:p14="http://schemas.microsoft.com/office/powerpoint/2010/main" val="298592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ítulo 1">
            <a:extLst>
              <a:ext uri="{FF2B5EF4-FFF2-40B4-BE49-F238E27FC236}">
                <a16:creationId xmlns:a16="http://schemas.microsoft.com/office/drawing/2014/main" id="{3BB57B4A-7943-4D35-A474-6D7E620E3DA2}"/>
              </a:ext>
            </a:extLst>
          </p:cNvPr>
          <p:cNvSpPr>
            <a:spLocks noGrp="1"/>
          </p:cNvSpPr>
          <p:nvPr>
            <p:ph type="title"/>
          </p:nvPr>
        </p:nvSpPr>
        <p:spPr>
          <a:xfrm>
            <a:off x="1603122" y="476672"/>
            <a:ext cx="5937755" cy="1188720"/>
          </a:xfrm>
        </p:spPr>
        <p:txBody>
          <a:bodyPr/>
          <a:lstStyle/>
          <a:p>
            <a:pPr eaLnBrk="1" hangingPunct="1"/>
            <a:r>
              <a:rPr lang="pt-BR" altLang="pt-BR"/>
              <a:t>Riqueza e miséria</a:t>
            </a:r>
          </a:p>
        </p:txBody>
      </p:sp>
      <p:sp>
        <p:nvSpPr>
          <p:cNvPr id="66563" name="Espaço Reservado para Conteúdo 2">
            <a:extLst>
              <a:ext uri="{FF2B5EF4-FFF2-40B4-BE49-F238E27FC236}">
                <a16:creationId xmlns:a16="http://schemas.microsoft.com/office/drawing/2014/main" id="{1062F91D-F12A-453A-927C-DE37B15603DC}"/>
              </a:ext>
            </a:extLst>
          </p:cNvPr>
          <p:cNvSpPr>
            <a:spLocks noGrp="1"/>
          </p:cNvSpPr>
          <p:nvPr>
            <p:ph idx="1"/>
          </p:nvPr>
        </p:nvSpPr>
        <p:spPr>
          <a:xfrm>
            <a:off x="1287361" y="2420888"/>
            <a:ext cx="6569278" cy="3743283"/>
          </a:xfrm>
        </p:spPr>
        <p:txBody>
          <a:bodyPr>
            <a:normAutofit/>
          </a:bodyPr>
          <a:lstStyle/>
          <a:p>
            <a:pPr eaLnBrk="1" hangingPunct="1">
              <a:lnSpc>
                <a:spcPct val="120000"/>
              </a:lnSpc>
            </a:pPr>
            <a:r>
              <a:rPr lang="pt-BR" altLang="pt-BR" sz="2800" dirty="0"/>
              <a:t>Aron: ”</a:t>
            </a:r>
            <a:r>
              <a:rPr lang="pt-BR" altLang="pt-BR" sz="2800" i="1" dirty="0"/>
              <a:t>A superpopulação operária deve aumentar ao mesmo tempo que a riqueza. O que leva já a uma combinação entre o aumento da produtividade – do volume dos bens – e o aumento da miséria</a:t>
            </a:r>
            <a:r>
              <a:rPr lang="pt-BR" altLang="pt-BR" sz="28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ítulo 1">
            <a:extLst>
              <a:ext uri="{FF2B5EF4-FFF2-40B4-BE49-F238E27FC236}">
                <a16:creationId xmlns:a16="http://schemas.microsoft.com/office/drawing/2014/main" id="{23FF0F89-C603-419F-B683-ED9E8C7BDAC8}"/>
              </a:ext>
            </a:extLst>
          </p:cNvPr>
          <p:cNvSpPr>
            <a:spLocks noGrp="1"/>
          </p:cNvSpPr>
          <p:nvPr>
            <p:ph type="title"/>
          </p:nvPr>
        </p:nvSpPr>
        <p:spPr>
          <a:xfrm>
            <a:off x="1603122" y="404664"/>
            <a:ext cx="5937755" cy="1188720"/>
          </a:xfrm>
        </p:spPr>
        <p:txBody>
          <a:bodyPr/>
          <a:lstStyle/>
          <a:p>
            <a:pPr eaLnBrk="1" hangingPunct="1"/>
            <a:r>
              <a:rPr lang="pt-BR" altLang="pt-BR"/>
              <a:t>Marx escreve:</a:t>
            </a:r>
          </a:p>
        </p:txBody>
      </p:sp>
      <p:sp>
        <p:nvSpPr>
          <p:cNvPr id="67587" name="Espaço Reservado para Conteúdo 2">
            <a:extLst>
              <a:ext uri="{FF2B5EF4-FFF2-40B4-BE49-F238E27FC236}">
                <a16:creationId xmlns:a16="http://schemas.microsoft.com/office/drawing/2014/main" id="{6F8456F4-D7BE-413A-BAFF-EEFBEE90FAD3}"/>
              </a:ext>
            </a:extLst>
          </p:cNvPr>
          <p:cNvSpPr>
            <a:spLocks noGrp="1"/>
          </p:cNvSpPr>
          <p:nvPr>
            <p:ph idx="1"/>
          </p:nvPr>
        </p:nvSpPr>
        <p:spPr>
          <a:xfrm>
            <a:off x="971600" y="2276872"/>
            <a:ext cx="7416824" cy="4581128"/>
          </a:xfrm>
        </p:spPr>
        <p:txBody>
          <a:bodyPr>
            <a:normAutofit fontScale="25000" lnSpcReduction="20000"/>
          </a:bodyPr>
          <a:lstStyle/>
          <a:p>
            <a:pPr marL="0" indent="0" eaLnBrk="1" hangingPunct="1">
              <a:lnSpc>
                <a:spcPct val="130000"/>
              </a:lnSpc>
              <a:buNone/>
            </a:pPr>
            <a:r>
              <a:rPr lang="pt-BR" altLang="pt-BR" sz="8000" dirty="0"/>
              <a:t>“</a:t>
            </a:r>
            <a:r>
              <a:rPr lang="pt-BR" altLang="pt-BR" sz="8000" i="1" dirty="0"/>
              <a:t>A grandeza relativa do exército industrial de reserva cresce, então, ao mesmo tempo que os recursos da riqueza.</a:t>
            </a:r>
            <a:r>
              <a:rPr lang="pt-BR" altLang="pt-BR" sz="8000" dirty="0"/>
              <a:t>” </a:t>
            </a:r>
          </a:p>
          <a:p>
            <a:pPr marL="0" indent="0" eaLnBrk="1" hangingPunct="1">
              <a:lnSpc>
                <a:spcPct val="130000"/>
              </a:lnSpc>
              <a:buNone/>
            </a:pPr>
            <a:r>
              <a:rPr lang="pt-BR" altLang="pt-BR" sz="8000" dirty="0"/>
              <a:t>“</a:t>
            </a:r>
            <a:r>
              <a:rPr lang="pt-BR" altLang="pt-BR" sz="8000" i="1" dirty="0"/>
              <a:t>Mas, quanto mais esse exército de reserva cresce em comparação ao exército ativo do trabalho, mais aumenta a superpopulação consolidada, excedente de população, cuja miséria é inversamente proporcional aos tormentos de seu trabalho. Quanto mais cresce essa camada dos Lázaros da classe assalariada, mais cresce também o pauperismo oficial. É essa a lei absoluta, geral, da acumulação capitalista</a:t>
            </a:r>
            <a:r>
              <a:rPr lang="pt-BR" altLang="pt-BR" sz="8000" dirty="0"/>
              <a:t>”.</a:t>
            </a:r>
          </a:p>
          <a:p>
            <a:pPr marL="0" indent="0" eaLnBrk="1" hangingPunct="1">
              <a:lnSpc>
                <a:spcPct val="130000"/>
              </a:lnSpc>
              <a:buNone/>
            </a:pPr>
            <a:r>
              <a:rPr lang="pt-BR" altLang="pt-BR" sz="8000" dirty="0"/>
              <a:t>“</a:t>
            </a:r>
            <a:r>
              <a:rPr lang="pt-BR" altLang="pt-BR" sz="8000" i="1" dirty="0"/>
              <a:t>A ação dessa lei, como outra qualquer, naturalmente se modifica por circunstâncias particulares</a:t>
            </a:r>
            <a:r>
              <a:rPr lang="pt-BR" altLang="pt-BR" sz="8000" dirty="0"/>
              <a:t>.”</a:t>
            </a:r>
          </a:p>
          <a:p>
            <a:pPr eaLnBrk="1" hangingPunct="1">
              <a:buFontTx/>
              <a:buNone/>
            </a:pPr>
            <a:r>
              <a:rPr lang="pt-BR" altLang="pt-BR" sz="7200" dirty="0"/>
              <a:t> </a:t>
            </a:r>
          </a:p>
          <a:p>
            <a:pPr eaLnBrk="1" hangingPunct="1"/>
            <a:endParaRPr lang="pt-BR" alt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ítulo 1">
            <a:extLst>
              <a:ext uri="{FF2B5EF4-FFF2-40B4-BE49-F238E27FC236}">
                <a16:creationId xmlns:a16="http://schemas.microsoft.com/office/drawing/2014/main" id="{9767B1CC-22F2-4D35-B8AD-D9051B54726E}"/>
              </a:ext>
            </a:extLst>
          </p:cNvPr>
          <p:cNvSpPr>
            <a:spLocks noGrp="1"/>
          </p:cNvSpPr>
          <p:nvPr>
            <p:ph type="title"/>
          </p:nvPr>
        </p:nvSpPr>
        <p:spPr>
          <a:xfrm>
            <a:off x="1603122" y="476672"/>
            <a:ext cx="5937755" cy="1188720"/>
          </a:xfrm>
        </p:spPr>
        <p:txBody>
          <a:bodyPr/>
          <a:lstStyle/>
          <a:p>
            <a:pPr eaLnBrk="1" hangingPunct="1"/>
            <a:r>
              <a:rPr lang="pt-BR" altLang="pt-BR"/>
              <a:t>Marx escreve:</a:t>
            </a:r>
          </a:p>
        </p:txBody>
      </p:sp>
      <p:sp>
        <p:nvSpPr>
          <p:cNvPr id="68611" name="Espaço Reservado para Conteúdo 2">
            <a:extLst>
              <a:ext uri="{FF2B5EF4-FFF2-40B4-BE49-F238E27FC236}">
                <a16:creationId xmlns:a16="http://schemas.microsoft.com/office/drawing/2014/main" id="{7D1FE1AD-BAE6-4271-8012-0ABB3BCCFAE6}"/>
              </a:ext>
            </a:extLst>
          </p:cNvPr>
          <p:cNvSpPr>
            <a:spLocks noGrp="1"/>
          </p:cNvSpPr>
          <p:nvPr>
            <p:ph idx="1"/>
          </p:nvPr>
        </p:nvSpPr>
        <p:spPr>
          <a:xfrm>
            <a:off x="1606045" y="2348880"/>
            <a:ext cx="6422339" cy="3815291"/>
          </a:xfrm>
        </p:spPr>
        <p:txBody>
          <a:bodyPr>
            <a:normAutofit fontScale="92500"/>
          </a:bodyPr>
          <a:lstStyle/>
          <a:p>
            <a:pPr marL="0" indent="0" eaLnBrk="1" hangingPunct="1">
              <a:lnSpc>
                <a:spcPct val="130000"/>
              </a:lnSpc>
              <a:buNone/>
            </a:pPr>
            <a:r>
              <a:rPr lang="pt-BR" altLang="pt-BR" sz="2400" i="1" dirty="0"/>
              <a:t>“Compreende-se então toda a tolice da sabedoria econômica que não cessa de pregar aos trabalhadores que adaptem seu número às necessidades do capital. Como se o mecanismo do capital não realizasse continuamente essa combinação desejada, cuja primeira palavra é: criação de uma reserva industrial; e a última: invasão crescente da miséria até as profundezas do exército ativo do trabalho, peso morto do pauperismo”.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ítulo 1">
            <a:extLst>
              <a:ext uri="{FF2B5EF4-FFF2-40B4-BE49-F238E27FC236}">
                <a16:creationId xmlns:a16="http://schemas.microsoft.com/office/drawing/2014/main" id="{D5789ECE-DA7E-4705-99F0-CFF4B0C728ED}"/>
              </a:ext>
            </a:extLst>
          </p:cNvPr>
          <p:cNvSpPr>
            <a:spLocks noGrp="1"/>
          </p:cNvSpPr>
          <p:nvPr>
            <p:ph type="title"/>
          </p:nvPr>
        </p:nvSpPr>
        <p:spPr>
          <a:xfrm>
            <a:off x="1603122" y="332656"/>
            <a:ext cx="5937755" cy="1188720"/>
          </a:xfrm>
        </p:spPr>
        <p:txBody>
          <a:bodyPr/>
          <a:lstStyle/>
          <a:p>
            <a:pPr eaLnBrk="1" hangingPunct="1"/>
            <a:r>
              <a:rPr lang="pt-BR" altLang="pt-BR"/>
              <a:t>Ainda Marx:</a:t>
            </a:r>
          </a:p>
        </p:txBody>
      </p:sp>
      <p:sp>
        <p:nvSpPr>
          <p:cNvPr id="69635" name="Espaço Reservado para Conteúdo 2">
            <a:extLst>
              <a:ext uri="{FF2B5EF4-FFF2-40B4-BE49-F238E27FC236}">
                <a16:creationId xmlns:a16="http://schemas.microsoft.com/office/drawing/2014/main" id="{024FFD38-1BB4-469A-9331-28CA67B48DC1}"/>
              </a:ext>
            </a:extLst>
          </p:cNvPr>
          <p:cNvSpPr>
            <a:spLocks noGrp="1"/>
          </p:cNvSpPr>
          <p:nvPr>
            <p:ph idx="1"/>
          </p:nvPr>
        </p:nvSpPr>
        <p:spPr>
          <a:xfrm>
            <a:off x="855312" y="2153412"/>
            <a:ext cx="7965159" cy="4219955"/>
          </a:xfrm>
        </p:spPr>
        <p:txBody>
          <a:bodyPr>
            <a:noAutofit/>
          </a:bodyPr>
          <a:lstStyle/>
          <a:p>
            <a:pPr marL="0" indent="0" eaLnBrk="1" hangingPunct="1">
              <a:buNone/>
            </a:pPr>
            <a:r>
              <a:rPr lang="pt-BR" altLang="pt-BR" sz="2000" dirty="0"/>
              <a:t>“</a:t>
            </a:r>
            <a:r>
              <a:rPr lang="pt-BR" altLang="pt-BR" sz="2000" i="1" dirty="0"/>
              <a:t>A lei segundo a qual uma massa cada vez maior dos elementos constituintes da riqueza pode, graças ao desenvolvimento contínuo dos poderes coletivos do trabalho, ser acionada com uma gasto cada vez menor de força humana, essa lei que capacita o homem social a produzir mais com menos trabalho, se inverte no meio capitalista – em que não são os meios de produção que estão a serviço do trabalhador, mas o trabalhador que está a serviço dos meios de produção – como lei contrária, quer dizer, quanto mais o trabalho ganha possibilidades e poder, quanto maior a pressão dos trabalhadores sobre seus meios de emprego, mais se tornam precárias a condição de existência do assalariado e a venda de sua força. O crescimento das possibilidades materiais e das forças coletivas do trabalho, mais rápido que o da população, se exprime, afinal, em uma fórmula contrária: a população produtiva sempre cresce em proporção mais rápida que a necessidade que tem o capital</a:t>
            </a:r>
            <a:r>
              <a:rPr lang="pt-BR" altLang="pt-BR" sz="20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ítulo 4">
            <a:extLst>
              <a:ext uri="{FF2B5EF4-FFF2-40B4-BE49-F238E27FC236}">
                <a16:creationId xmlns:a16="http://schemas.microsoft.com/office/drawing/2014/main" id="{EDBB71E7-37BD-47AA-A40D-CB8C64ADB955}"/>
              </a:ext>
            </a:extLst>
          </p:cNvPr>
          <p:cNvSpPr>
            <a:spLocks noGrp="1"/>
          </p:cNvSpPr>
          <p:nvPr>
            <p:ph type="title"/>
          </p:nvPr>
        </p:nvSpPr>
        <p:spPr>
          <a:xfrm>
            <a:off x="273843" y="332657"/>
            <a:ext cx="8596313" cy="1414462"/>
          </a:xfrm>
        </p:spPr>
        <p:txBody>
          <a:bodyPr/>
          <a:lstStyle/>
          <a:p>
            <a:pPr eaLnBrk="1" hangingPunct="1">
              <a:lnSpc>
                <a:spcPct val="120000"/>
              </a:lnSpc>
            </a:pPr>
            <a:r>
              <a:rPr lang="pt-BR" altLang="pt-BR" dirty="0"/>
              <a:t>Ainda sobre a sustentação </a:t>
            </a:r>
            <a:br>
              <a:rPr lang="pt-BR" altLang="pt-BR" dirty="0"/>
            </a:br>
            <a:r>
              <a:rPr lang="pt-BR" altLang="pt-BR" dirty="0"/>
              <a:t>das taxas de lucro</a:t>
            </a:r>
          </a:p>
        </p:txBody>
      </p:sp>
      <p:sp>
        <p:nvSpPr>
          <p:cNvPr id="70659" name="Rectangle 3">
            <a:extLst>
              <a:ext uri="{FF2B5EF4-FFF2-40B4-BE49-F238E27FC236}">
                <a16:creationId xmlns:a16="http://schemas.microsoft.com/office/drawing/2014/main" id="{6F1E0D9C-0299-4404-A0F4-0E938C4764E2}"/>
              </a:ext>
            </a:extLst>
          </p:cNvPr>
          <p:cNvSpPr>
            <a:spLocks noGrp="1" noChangeArrowheads="1"/>
          </p:cNvSpPr>
          <p:nvPr>
            <p:ph idx="1"/>
          </p:nvPr>
        </p:nvSpPr>
        <p:spPr>
          <a:xfrm>
            <a:off x="827088" y="1916112"/>
            <a:ext cx="7772400" cy="4609231"/>
          </a:xfrm>
        </p:spPr>
        <p:txBody>
          <a:bodyPr>
            <a:normAutofit fontScale="92500"/>
          </a:bodyPr>
          <a:lstStyle/>
          <a:p>
            <a:pPr eaLnBrk="1" hangingPunct="1">
              <a:lnSpc>
                <a:spcPct val="120000"/>
              </a:lnSpc>
            </a:pPr>
            <a:r>
              <a:rPr lang="pt-PT" altLang="pt-BR" sz="2800" dirty="0">
                <a:cs typeface="Times New Roman" panose="02020603050405020304" pitchFamily="18" charset="0"/>
              </a:rPr>
              <a:t>Como para o patrão o nível de salários é dado enquanto variável de mercado, a resposta à tendência de queda nas taxas de lucro se dá pelo aumento na produtividade do trabalho associando-o a mais capital. Mudando-se as técnicas de produção, máquinas poupadoras de mão de obra elevam a relação entre capital e trabalho empregados. </a:t>
            </a:r>
          </a:p>
          <a:p>
            <a:pPr eaLnBrk="1" hangingPunct="1">
              <a:lnSpc>
                <a:spcPct val="120000"/>
              </a:lnSpc>
            </a:pPr>
            <a:r>
              <a:rPr lang="pt-PT" altLang="pt-BR" sz="2800" dirty="0">
                <a:cs typeface="Times New Roman" panose="02020603050405020304" pitchFamily="18" charset="0"/>
              </a:rPr>
              <a:t>Esta resposta dos capitalistas recompõe o contingente de desempregados forçando a queda salarial. </a:t>
            </a:r>
          </a:p>
          <a:p>
            <a:pPr eaLnBrk="1" hangingPunct="1">
              <a:lnSpc>
                <a:spcPct val="90000"/>
              </a:lnSpc>
            </a:pPr>
            <a:endParaRPr lang="pt-BR" altLang="pt-B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288E0F04-B013-44DD-9D59-C7DFF4C98529}"/>
              </a:ext>
            </a:extLst>
          </p:cNvPr>
          <p:cNvSpPr>
            <a:spLocks noGrp="1" noChangeArrowheads="1"/>
          </p:cNvSpPr>
          <p:nvPr>
            <p:ph type="title"/>
          </p:nvPr>
        </p:nvSpPr>
        <p:spPr>
          <a:xfrm>
            <a:off x="1817435" y="404664"/>
            <a:ext cx="5937755" cy="1188720"/>
          </a:xfrm>
        </p:spPr>
        <p:txBody>
          <a:bodyPr/>
          <a:lstStyle/>
          <a:p>
            <a:pPr eaLnBrk="1" hangingPunct="1"/>
            <a:r>
              <a:rPr lang="pt-PT" altLang="pt-BR">
                <a:cs typeface="Times New Roman" panose="02020603050405020304" pitchFamily="18" charset="0"/>
              </a:rPr>
              <a:t>Desequilíbrio setorial</a:t>
            </a:r>
            <a:endParaRPr lang="pt-BR" altLang="pt-BR">
              <a:cs typeface="Times New Roman" panose="02020603050405020304" pitchFamily="18" charset="0"/>
            </a:endParaRPr>
          </a:p>
        </p:txBody>
      </p:sp>
      <p:sp>
        <p:nvSpPr>
          <p:cNvPr id="71683" name="Rectangle 3">
            <a:extLst>
              <a:ext uri="{FF2B5EF4-FFF2-40B4-BE49-F238E27FC236}">
                <a16:creationId xmlns:a16="http://schemas.microsoft.com/office/drawing/2014/main" id="{E6DE635D-309B-4E3B-B6BA-A6E8E2565703}"/>
              </a:ext>
            </a:extLst>
          </p:cNvPr>
          <p:cNvSpPr>
            <a:spLocks noGrp="1" noChangeArrowheads="1"/>
          </p:cNvSpPr>
          <p:nvPr>
            <p:ph idx="1"/>
          </p:nvPr>
        </p:nvSpPr>
        <p:spPr>
          <a:xfrm>
            <a:off x="1043608" y="2132856"/>
            <a:ext cx="7772400" cy="4320480"/>
          </a:xfrm>
        </p:spPr>
        <p:txBody>
          <a:bodyPr>
            <a:normAutofit fontScale="92500"/>
          </a:bodyPr>
          <a:lstStyle/>
          <a:p>
            <a:pPr eaLnBrk="1" hangingPunct="1">
              <a:lnSpc>
                <a:spcPct val="110000"/>
              </a:lnSpc>
            </a:pPr>
            <a:r>
              <a:rPr lang="pt-PT" altLang="pt-BR" sz="2800" dirty="0">
                <a:cs typeface="Times New Roman" panose="02020603050405020304" pitchFamily="18" charset="0"/>
              </a:rPr>
              <a:t>Se tal estratégia parece convir aos interesses de cada capitalista, surge aí um problema para o sistema como um todo de desequilíbrio setorial. Com a queda de salários e da massa salarial relativa, há um problema de insuficiência de demanda para bens de consumo. </a:t>
            </a:r>
          </a:p>
          <a:p>
            <a:pPr eaLnBrk="1" hangingPunct="1">
              <a:lnSpc>
                <a:spcPct val="110000"/>
              </a:lnSpc>
            </a:pPr>
            <a:r>
              <a:rPr lang="pt-PT" altLang="pt-BR" sz="2800" dirty="0">
                <a:cs typeface="Times New Roman" panose="02020603050405020304" pitchFamily="18" charset="0"/>
              </a:rPr>
              <a:t>Marx visualiza a produção na sociedade como estando dividida em setores: o setor produtor de bens de consumo ao lado do setor produtor de bens de capital. </a:t>
            </a:r>
            <a:endParaRPr lang="pt-BR" altLang="pt-BR" sz="2800" dirty="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ítulo 1">
            <a:extLst>
              <a:ext uri="{FF2B5EF4-FFF2-40B4-BE49-F238E27FC236}">
                <a16:creationId xmlns:a16="http://schemas.microsoft.com/office/drawing/2014/main" id="{3D53EF4C-17E8-4376-9247-86A88CE7BA64}"/>
              </a:ext>
            </a:extLst>
          </p:cNvPr>
          <p:cNvSpPr>
            <a:spLocks noGrp="1"/>
          </p:cNvSpPr>
          <p:nvPr>
            <p:ph type="title"/>
          </p:nvPr>
        </p:nvSpPr>
        <p:spPr>
          <a:xfrm>
            <a:off x="273844" y="260648"/>
            <a:ext cx="8596312" cy="2160538"/>
          </a:xfrm>
        </p:spPr>
        <p:txBody>
          <a:bodyPr>
            <a:normAutofit fontScale="90000"/>
          </a:bodyPr>
          <a:lstStyle/>
          <a:p>
            <a:pPr>
              <a:lnSpc>
                <a:spcPct val="110000"/>
              </a:lnSpc>
              <a:tabLst>
                <a:tab pos="1073150" algn="l"/>
              </a:tabLst>
            </a:pPr>
            <a:r>
              <a:rPr lang="pt-BR" altLang="pt-BR" sz="3200" dirty="0"/>
              <a:t>Sobre o cap. XVII: As variações na relação da grandeza entre a mais-valia e o valor da força de trabalho</a:t>
            </a:r>
            <a:endParaRPr lang="pt-BR" altLang="pt-BR" dirty="0"/>
          </a:p>
        </p:txBody>
      </p:sp>
      <p:sp>
        <p:nvSpPr>
          <p:cNvPr id="72707" name="Espaço Reservado para Conteúdo 2">
            <a:extLst>
              <a:ext uri="{FF2B5EF4-FFF2-40B4-BE49-F238E27FC236}">
                <a16:creationId xmlns:a16="http://schemas.microsoft.com/office/drawing/2014/main" id="{AF417C61-5EE8-4C73-BE56-A9C8C85C86E3}"/>
              </a:ext>
            </a:extLst>
          </p:cNvPr>
          <p:cNvSpPr>
            <a:spLocks noGrp="1"/>
          </p:cNvSpPr>
          <p:nvPr>
            <p:ph idx="1"/>
          </p:nvPr>
        </p:nvSpPr>
        <p:spPr>
          <a:xfrm>
            <a:off x="827584" y="2708920"/>
            <a:ext cx="7488832" cy="3101983"/>
          </a:xfrm>
        </p:spPr>
        <p:txBody>
          <a:bodyPr>
            <a:normAutofit/>
          </a:bodyPr>
          <a:lstStyle/>
          <a:p>
            <a:pPr>
              <a:lnSpc>
                <a:spcPct val="120000"/>
              </a:lnSpc>
            </a:pPr>
            <a:r>
              <a:rPr lang="pt-BR" altLang="pt-BR" sz="2400" dirty="0"/>
              <a:t>Quais os fatores a considerar na determinação da mais-valia?</a:t>
            </a:r>
          </a:p>
          <a:p>
            <a:pPr>
              <a:lnSpc>
                <a:spcPct val="120000"/>
              </a:lnSpc>
            </a:pPr>
            <a:r>
              <a:rPr lang="pt-BR" altLang="pt-BR" sz="2400" dirty="0"/>
              <a:t>A mais-valia é fator de três circunstâncias, que são: a duração do trabalho, a intensidade do trabalho e a produtividade do trabalho.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ítulo 1">
            <a:extLst>
              <a:ext uri="{FF2B5EF4-FFF2-40B4-BE49-F238E27FC236}">
                <a16:creationId xmlns:a16="http://schemas.microsoft.com/office/drawing/2014/main" id="{83D72543-1DA3-43D5-9F1C-D2D07129C915}"/>
              </a:ext>
            </a:extLst>
          </p:cNvPr>
          <p:cNvSpPr>
            <a:spLocks noGrp="1"/>
          </p:cNvSpPr>
          <p:nvPr>
            <p:ph type="title"/>
          </p:nvPr>
        </p:nvSpPr>
        <p:spPr>
          <a:xfrm>
            <a:off x="273843" y="260648"/>
            <a:ext cx="8596313" cy="1414462"/>
          </a:xfrm>
        </p:spPr>
        <p:txBody>
          <a:bodyPr/>
          <a:lstStyle/>
          <a:p>
            <a:r>
              <a:rPr lang="pt-BR" altLang="pt-BR"/>
              <a:t>Mais-valia e produtividade do trabalho </a:t>
            </a:r>
          </a:p>
        </p:txBody>
      </p:sp>
      <p:sp>
        <p:nvSpPr>
          <p:cNvPr id="73731" name="Espaço Reservado para Conteúdo 2">
            <a:extLst>
              <a:ext uri="{FF2B5EF4-FFF2-40B4-BE49-F238E27FC236}">
                <a16:creationId xmlns:a16="http://schemas.microsoft.com/office/drawing/2014/main" id="{546BA7EB-9082-4429-B1B4-002C2A54FB0A}"/>
              </a:ext>
            </a:extLst>
          </p:cNvPr>
          <p:cNvSpPr>
            <a:spLocks noGrp="1"/>
          </p:cNvSpPr>
          <p:nvPr>
            <p:ph idx="1"/>
          </p:nvPr>
        </p:nvSpPr>
        <p:spPr>
          <a:xfrm>
            <a:off x="899592" y="2204864"/>
            <a:ext cx="7272808" cy="3101983"/>
          </a:xfrm>
        </p:spPr>
        <p:txBody>
          <a:bodyPr>
            <a:noAutofit/>
          </a:bodyPr>
          <a:lstStyle/>
          <a:p>
            <a:pPr>
              <a:lnSpc>
                <a:spcPct val="120000"/>
              </a:lnSpc>
            </a:pPr>
            <a:r>
              <a:rPr lang="pt-BR" altLang="pt-BR" sz="2400" dirty="0"/>
              <a:t>Dada a duração e a intensidade do trabalho, como varia a mais-valia em razão da produtividade do trabalho?</a:t>
            </a:r>
          </a:p>
          <a:p>
            <a:pPr>
              <a:lnSpc>
                <a:spcPct val="120000"/>
              </a:lnSpc>
            </a:pPr>
            <a:r>
              <a:rPr lang="pt-BR" altLang="pt-BR" sz="2400" dirty="0"/>
              <a:t>Leis, segundo Marx, estabelecidas por Ricardo.</a:t>
            </a:r>
          </a:p>
          <a:p>
            <a:pPr>
              <a:lnSpc>
                <a:spcPct val="120000"/>
              </a:lnSpc>
            </a:pPr>
            <a:r>
              <a:rPr lang="pt-BR" altLang="pt-BR" sz="2400" dirty="0"/>
              <a:t>Lei n. 1: </a:t>
            </a:r>
            <a:r>
              <a:rPr lang="pt-BR" altLang="pt-BR" sz="2400" i="1" dirty="0"/>
              <a:t>“A jornada de trabalho de uma dada grandeza produz sempre o mesmo valor, quaisquer que sejam as variações na produtividade do trabalho.”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ítulo 1">
            <a:extLst>
              <a:ext uri="{FF2B5EF4-FFF2-40B4-BE49-F238E27FC236}">
                <a16:creationId xmlns:a16="http://schemas.microsoft.com/office/drawing/2014/main" id="{002ECB44-8777-4797-AFE9-FBBD74234008}"/>
              </a:ext>
            </a:extLst>
          </p:cNvPr>
          <p:cNvSpPr>
            <a:spLocks noGrp="1"/>
          </p:cNvSpPr>
          <p:nvPr>
            <p:ph type="title"/>
          </p:nvPr>
        </p:nvSpPr>
        <p:spPr>
          <a:xfrm>
            <a:off x="1475656" y="524745"/>
            <a:ext cx="5937755" cy="1188720"/>
          </a:xfrm>
        </p:spPr>
        <p:txBody>
          <a:bodyPr/>
          <a:lstStyle/>
          <a:p>
            <a:r>
              <a:rPr lang="pt-BR" altLang="pt-BR" dirty="0"/>
              <a:t>O que significa isso?</a:t>
            </a:r>
          </a:p>
        </p:txBody>
      </p:sp>
      <p:sp>
        <p:nvSpPr>
          <p:cNvPr id="74755" name="Espaço Reservado para Conteúdo 2">
            <a:extLst>
              <a:ext uri="{FF2B5EF4-FFF2-40B4-BE49-F238E27FC236}">
                <a16:creationId xmlns:a16="http://schemas.microsoft.com/office/drawing/2014/main" id="{530CD647-ED89-4A13-8603-1287E1FE47A8}"/>
              </a:ext>
            </a:extLst>
          </p:cNvPr>
          <p:cNvSpPr>
            <a:spLocks noGrp="1"/>
          </p:cNvSpPr>
          <p:nvPr>
            <p:ph idx="1"/>
          </p:nvPr>
        </p:nvSpPr>
        <p:spPr>
          <a:xfrm>
            <a:off x="935596" y="2636912"/>
            <a:ext cx="7272807" cy="3101983"/>
          </a:xfrm>
        </p:spPr>
        <p:txBody>
          <a:bodyPr>
            <a:normAutofit fontScale="92500"/>
          </a:bodyPr>
          <a:lstStyle/>
          <a:p>
            <a:r>
              <a:rPr lang="pt-BR" altLang="pt-BR" sz="2400" dirty="0"/>
              <a:t>É possível que, em uma determinada duração, o trabalho produza duas ou três vezes mais coisas materiais.</a:t>
            </a:r>
          </a:p>
          <a:p>
            <a:r>
              <a:rPr lang="pt-BR" altLang="pt-BR" sz="2400" dirty="0"/>
              <a:t>Se a produtividade aumenta, o valor da força de trabalho diminui (menos tempo para produzir a cesta básica).</a:t>
            </a:r>
          </a:p>
          <a:p>
            <a:r>
              <a:rPr lang="pt-BR" altLang="pt-BR" sz="2400" dirty="0"/>
              <a:t>Mas a jornada de trabalho em questão continua produzindo o mesmo valor (mas não a mesma quantidade de coisas).</a:t>
            </a:r>
            <a:endParaRPr lang="pt-BR" alt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ítulo 1">
            <a:extLst>
              <a:ext uri="{FF2B5EF4-FFF2-40B4-BE49-F238E27FC236}">
                <a16:creationId xmlns:a16="http://schemas.microsoft.com/office/drawing/2014/main" id="{A6914C6F-53A9-4CA3-A77F-11FB678002E6}"/>
              </a:ext>
            </a:extLst>
          </p:cNvPr>
          <p:cNvSpPr>
            <a:spLocks noGrp="1"/>
          </p:cNvSpPr>
          <p:nvPr>
            <p:ph type="title"/>
          </p:nvPr>
        </p:nvSpPr>
        <p:spPr>
          <a:xfrm>
            <a:off x="1606045" y="523612"/>
            <a:ext cx="5937755" cy="1188720"/>
          </a:xfrm>
        </p:spPr>
        <p:txBody>
          <a:bodyPr/>
          <a:lstStyle/>
          <a:p>
            <a:r>
              <a:rPr lang="pt-BR" altLang="pt-BR"/>
              <a:t>Segunda lei:</a:t>
            </a:r>
          </a:p>
        </p:txBody>
      </p:sp>
      <p:sp>
        <p:nvSpPr>
          <p:cNvPr id="75779" name="Espaço Reservado para Conteúdo 2">
            <a:extLst>
              <a:ext uri="{FF2B5EF4-FFF2-40B4-BE49-F238E27FC236}">
                <a16:creationId xmlns:a16="http://schemas.microsoft.com/office/drawing/2014/main" id="{FE7C0343-CF71-4F16-9877-EA8709CA29E6}"/>
              </a:ext>
            </a:extLst>
          </p:cNvPr>
          <p:cNvSpPr>
            <a:spLocks noGrp="1"/>
          </p:cNvSpPr>
          <p:nvPr>
            <p:ph idx="1"/>
          </p:nvPr>
        </p:nvSpPr>
        <p:spPr>
          <a:xfrm>
            <a:off x="1606045" y="2638045"/>
            <a:ext cx="6494347" cy="3101983"/>
          </a:xfrm>
        </p:spPr>
        <p:txBody>
          <a:bodyPr>
            <a:normAutofit/>
          </a:bodyPr>
          <a:lstStyle/>
          <a:p>
            <a:pPr marL="0" indent="0">
              <a:buNone/>
            </a:pPr>
            <a:r>
              <a:rPr lang="pt-BR" altLang="pt-BR" sz="2400" i="1" dirty="0"/>
              <a:t>“A mais-valia e o valor da força de trabalho variam em sentido inverso. A mais-valia varia no mesmo sentido que a produtividade do trabalho, mas o valor da força de trabalho varia no sentido inverso.”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BBBE075-A950-4F25-9867-02C23DDC9D57}"/>
              </a:ext>
            </a:extLst>
          </p:cNvPr>
          <p:cNvSpPr>
            <a:spLocks noGrp="1"/>
          </p:cNvSpPr>
          <p:nvPr>
            <p:ph type="ctrTitle"/>
          </p:nvPr>
        </p:nvSpPr>
        <p:spPr/>
        <p:txBody>
          <a:bodyPr>
            <a:normAutofit fontScale="90000"/>
          </a:bodyPr>
          <a:lstStyle/>
          <a:p>
            <a:r>
              <a:rPr lang="pt-BR" dirty="0"/>
              <a:t>Estratagemas para manter as taxas de lucros</a:t>
            </a:r>
          </a:p>
        </p:txBody>
      </p:sp>
      <p:sp>
        <p:nvSpPr>
          <p:cNvPr id="5" name="Subtítulo 4">
            <a:extLst>
              <a:ext uri="{FF2B5EF4-FFF2-40B4-BE49-F238E27FC236}">
                <a16:creationId xmlns:a16="http://schemas.microsoft.com/office/drawing/2014/main" id="{CBFF80B8-FD94-4B1F-8927-16A983C9DA3C}"/>
              </a:ext>
            </a:extLst>
          </p:cNvPr>
          <p:cNvSpPr>
            <a:spLocks noGrp="1"/>
          </p:cNvSpPr>
          <p:nvPr>
            <p:ph type="subTitle" idx="1"/>
          </p:nvPr>
        </p:nvSpPr>
        <p:spPr/>
        <p:txBody>
          <a:bodyPr>
            <a:normAutofit/>
          </a:bodyPr>
          <a:lstStyle/>
          <a:p>
            <a:r>
              <a:rPr lang="pt-BR" sz="3200" dirty="0"/>
              <a:t>Continuação!</a:t>
            </a:r>
          </a:p>
        </p:txBody>
      </p:sp>
      <p:sp>
        <p:nvSpPr>
          <p:cNvPr id="6" name="Subtítulo 4">
            <a:extLst>
              <a:ext uri="{FF2B5EF4-FFF2-40B4-BE49-F238E27FC236}">
                <a16:creationId xmlns:a16="http://schemas.microsoft.com/office/drawing/2014/main" id="{865AF62E-9207-4089-975E-2687DDE339EB}"/>
              </a:ext>
            </a:extLst>
          </p:cNvPr>
          <p:cNvSpPr txBox="1">
            <a:spLocks/>
          </p:cNvSpPr>
          <p:nvPr/>
        </p:nvSpPr>
        <p:spPr>
          <a:xfrm>
            <a:off x="611560" y="1146850"/>
            <a:ext cx="5101209" cy="1239894"/>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pt-BR" sz="4400" dirty="0"/>
              <a:t>27ª videoaula</a:t>
            </a:r>
          </a:p>
        </p:txBody>
      </p:sp>
    </p:spTree>
    <p:extLst>
      <p:ext uri="{BB962C8B-B14F-4D97-AF65-F5344CB8AC3E}">
        <p14:creationId xmlns:p14="http://schemas.microsoft.com/office/powerpoint/2010/main" val="897546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ítulo 1">
            <a:extLst>
              <a:ext uri="{FF2B5EF4-FFF2-40B4-BE49-F238E27FC236}">
                <a16:creationId xmlns:a16="http://schemas.microsoft.com/office/drawing/2014/main" id="{C686D0FF-881C-4A6F-AB8C-0A5F1DDEF717}"/>
              </a:ext>
            </a:extLst>
          </p:cNvPr>
          <p:cNvSpPr>
            <a:spLocks noGrp="1"/>
          </p:cNvSpPr>
          <p:nvPr>
            <p:ph type="title"/>
          </p:nvPr>
        </p:nvSpPr>
        <p:spPr>
          <a:xfrm>
            <a:off x="1603122" y="668761"/>
            <a:ext cx="5937755" cy="1188720"/>
          </a:xfrm>
        </p:spPr>
        <p:txBody>
          <a:bodyPr/>
          <a:lstStyle/>
          <a:p>
            <a:r>
              <a:rPr lang="pt-BR" altLang="pt-BR"/>
              <a:t>Terceira lei: </a:t>
            </a:r>
          </a:p>
        </p:txBody>
      </p:sp>
      <p:sp>
        <p:nvSpPr>
          <p:cNvPr id="76803" name="Espaço Reservado para Conteúdo 2">
            <a:extLst>
              <a:ext uri="{FF2B5EF4-FFF2-40B4-BE49-F238E27FC236}">
                <a16:creationId xmlns:a16="http://schemas.microsoft.com/office/drawing/2014/main" id="{3A90A3F5-9A46-4976-917E-BCDCC42AC04D}"/>
              </a:ext>
            </a:extLst>
          </p:cNvPr>
          <p:cNvSpPr>
            <a:spLocks noGrp="1"/>
          </p:cNvSpPr>
          <p:nvPr>
            <p:ph idx="1"/>
          </p:nvPr>
        </p:nvSpPr>
        <p:spPr>
          <a:xfrm>
            <a:off x="1331640" y="2492896"/>
            <a:ext cx="6710371" cy="3101983"/>
          </a:xfrm>
        </p:spPr>
        <p:txBody>
          <a:bodyPr>
            <a:noAutofit/>
          </a:bodyPr>
          <a:lstStyle/>
          <a:p>
            <a:pPr marL="0" indent="0">
              <a:buNone/>
            </a:pPr>
            <a:r>
              <a:rPr lang="pt-BR" altLang="pt-BR" sz="2400" i="1" dirty="0"/>
              <a:t>“O aumento ou a diminuição da mais-valia é sempre o efeito, e nunca a causa, da diminuição ou do aumento paralelos do valor da força de trabalho”.</a:t>
            </a:r>
            <a:r>
              <a:rPr lang="pt-BR" altLang="pt-BR" sz="2400" dirty="0"/>
              <a:t> </a:t>
            </a:r>
          </a:p>
          <a:p>
            <a:r>
              <a:rPr lang="pt-BR" altLang="pt-BR" sz="2400" dirty="0"/>
              <a:t>Ou seja, supunha que a parte da jornada de trabalho em que o trabalhador não é pago (trabalha para o capitalista) aumente ou diminua.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a:extLst>
              <a:ext uri="{FF2B5EF4-FFF2-40B4-BE49-F238E27FC236}">
                <a16:creationId xmlns:a16="http://schemas.microsoft.com/office/drawing/2014/main" id="{37E564C4-BBF3-435A-A96E-27A72ED68CB4}"/>
              </a:ext>
            </a:extLst>
          </p:cNvPr>
          <p:cNvSpPr>
            <a:spLocks noGrp="1"/>
          </p:cNvSpPr>
          <p:nvPr>
            <p:ph type="title"/>
          </p:nvPr>
        </p:nvSpPr>
        <p:spPr>
          <a:xfrm>
            <a:off x="1606045" y="620688"/>
            <a:ext cx="5937755" cy="1188720"/>
          </a:xfrm>
        </p:spPr>
        <p:txBody>
          <a:bodyPr/>
          <a:lstStyle/>
          <a:p>
            <a:r>
              <a:rPr lang="pt-BR" altLang="pt-BR"/>
              <a:t>O que diz então a 3ª lei?</a:t>
            </a:r>
          </a:p>
        </p:txBody>
      </p:sp>
      <p:sp>
        <p:nvSpPr>
          <p:cNvPr id="77827" name="Espaço Reservado para Conteúdo 2">
            <a:extLst>
              <a:ext uri="{FF2B5EF4-FFF2-40B4-BE49-F238E27FC236}">
                <a16:creationId xmlns:a16="http://schemas.microsoft.com/office/drawing/2014/main" id="{25481162-EEAC-4DDA-AEB8-1972C2A64337}"/>
              </a:ext>
            </a:extLst>
          </p:cNvPr>
          <p:cNvSpPr>
            <a:spLocks noGrp="1"/>
          </p:cNvSpPr>
          <p:nvPr>
            <p:ph idx="1"/>
          </p:nvPr>
        </p:nvSpPr>
        <p:spPr>
          <a:xfrm>
            <a:off x="1606045" y="2638045"/>
            <a:ext cx="6422339" cy="3101983"/>
          </a:xfrm>
        </p:spPr>
        <p:txBody>
          <a:bodyPr/>
          <a:lstStyle/>
          <a:p>
            <a:r>
              <a:rPr lang="pt-BR" altLang="pt-BR" sz="3200" dirty="0"/>
              <a:t>Esse aumento ou diminuição do sobretrabalho é sempre efeito, e nunca causa, do fenômeno primeiro, que é o valor da força de trabalho.</a:t>
            </a:r>
          </a:p>
          <a:p>
            <a:endParaRPr lang="pt-BR" alt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ítulo 1">
            <a:extLst>
              <a:ext uri="{FF2B5EF4-FFF2-40B4-BE49-F238E27FC236}">
                <a16:creationId xmlns:a16="http://schemas.microsoft.com/office/drawing/2014/main" id="{C996357C-C9DC-4C83-987C-373C587607FC}"/>
              </a:ext>
            </a:extLst>
          </p:cNvPr>
          <p:cNvSpPr>
            <a:spLocks noGrp="1"/>
          </p:cNvSpPr>
          <p:nvPr>
            <p:ph type="title"/>
          </p:nvPr>
        </p:nvSpPr>
        <p:spPr>
          <a:xfrm>
            <a:off x="273843" y="260648"/>
            <a:ext cx="8596313" cy="1414462"/>
          </a:xfrm>
        </p:spPr>
        <p:txBody>
          <a:bodyPr/>
          <a:lstStyle/>
          <a:p>
            <a:r>
              <a:rPr lang="pt-BR" altLang="pt-BR" dirty="0"/>
              <a:t>Trabalho necessário e sobretrabalho  </a:t>
            </a:r>
          </a:p>
        </p:txBody>
      </p:sp>
      <p:sp>
        <p:nvSpPr>
          <p:cNvPr id="78851" name="Espaço Reservado para Conteúdo 2">
            <a:extLst>
              <a:ext uri="{FF2B5EF4-FFF2-40B4-BE49-F238E27FC236}">
                <a16:creationId xmlns:a16="http://schemas.microsoft.com/office/drawing/2014/main" id="{A458DF5A-A80B-48CD-A523-838C5379023C}"/>
              </a:ext>
            </a:extLst>
          </p:cNvPr>
          <p:cNvSpPr>
            <a:spLocks noGrp="1"/>
          </p:cNvSpPr>
          <p:nvPr>
            <p:ph idx="1"/>
          </p:nvPr>
        </p:nvSpPr>
        <p:spPr>
          <a:xfrm>
            <a:off x="1108802" y="2348880"/>
            <a:ext cx="7639662" cy="3101983"/>
          </a:xfrm>
        </p:spPr>
        <p:txBody>
          <a:bodyPr>
            <a:noAutofit/>
          </a:bodyPr>
          <a:lstStyle/>
          <a:p>
            <a:r>
              <a:rPr lang="pt-BR" altLang="pt-BR" sz="2800" dirty="0"/>
              <a:t>Sobretrabalho e mais-valia são a mesma coisa.</a:t>
            </a:r>
          </a:p>
          <a:p>
            <a:r>
              <a:rPr lang="pt-BR" altLang="pt-BR" sz="2800" dirty="0"/>
              <a:t>Variações do trabalho necessário  é que produzem (são as causas) de aumento ou diminuição do sobretrabalho (mais-valia).</a:t>
            </a:r>
          </a:p>
          <a:p>
            <a:r>
              <a:rPr lang="pt-BR" altLang="pt-BR" sz="2800" dirty="0"/>
              <a:t>Trabalho necessário medido pelo valor da força de trabalho.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ítulo 1">
            <a:extLst>
              <a:ext uri="{FF2B5EF4-FFF2-40B4-BE49-F238E27FC236}">
                <a16:creationId xmlns:a16="http://schemas.microsoft.com/office/drawing/2014/main" id="{25EA798E-98F4-47A8-8C48-8E1D3DA2BE33}"/>
              </a:ext>
            </a:extLst>
          </p:cNvPr>
          <p:cNvSpPr>
            <a:spLocks noGrp="1"/>
          </p:cNvSpPr>
          <p:nvPr>
            <p:ph type="title"/>
          </p:nvPr>
        </p:nvSpPr>
        <p:spPr>
          <a:xfrm>
            <a:off x="273843" y="188640"/>
            <a:ext cx="8596313" cy="1414462"/>
          </a:xfrm>
        </p:spPr>
        <p:txBody>
          <a:bodyPr/>
          <a:lstStyle/>
          <a:p>
            <a:pPr>
              <a:lnSpc>
                <a:spcPct val="120000"/>
              </a:lnSpc>
            </a:pPr>
            <a:r>
              <a:rPr lang="pt-BR" altLang="pt-BR" dirty="0"/>
              <a:t>E se aumentássemos a duração</a:t>
            </a:r>
            <a:br>
              <a:rPr lang="pt-BR" altLang="pt-BR" dirty="0"/>
            </a:br>
            <a:r>
              <a:rPr lang="pt-BR" altLang="pt-BR" dirty="0"/>
              <a:t> do trabalho?</a:t>
            </a:r>
          </a:p>
        </p:txBody>
      </p:sp>
      <p:sp>
        <p:nvSpPr>
          <p:cNvPr id="79875" name="Espaço Reservado para Conteúdo 2">
            <a:extLst>
              <a:ext uri="{FF2B5EF4-FFF2-40B4-BE49-F238E27FC236}">
                <a16:creationId xmlns:a16="http://schemas.microsoft.com/office/drawing/2014/main" id="{8F0C9B8F-7324-418B-8347-49BD782819CC}"/>
              </a:ext>
            </a:extLst>
          </p:cNvPr>
          <p:cNvSpPr>
            <a:spLocks noGrp="1"/>
          </p:cNvSpPr>
          <p:nvPr>
            <p:ph idx="1"/>
          </p:nvPr>
        </p:nvSpPr>
        <p:spPr>
          <a:xfrm>
            <a:off x="1259632" y="2132856"/>
            <a:ext cx="6840760" cy="3672408"/>
          </a:xfrm>
        </p:spPr>
        <p:txBody>
          <a:bodyPr>
            <a:normAutofit fontScale="92500"/>
          </a:bodyPr>
          <a:lstStyle/>
          <a:p>
            <a:pPr>
              <a:lnSpc>
                <a:spcPct val="130000"/>
              </a:lnSpc>
            </a:pPr>
            <a:r>
              <a:rPr lang="pt-BR" altLang="pt-BR" sz="2800" dirty="0"/>
              <a:t>A 3ª lei não seria mais válida.</a:t>
            </a:r>
          </a:p>
          <a:p>
            <a:pPr>
              <a:lnSpc>
                <a:spcPct val="130000"/>
              </a:lnSpc>
            </a:pPr>
            <a:r>
              <a:rPr lang="pt-BR" altLang="pt-BR" sz="2800" dirty="0"/>
              <a:t>Segundo Marx, Ricardo não percebera que as três leis só valem quando se supõem fixas a extensão da jornada e a intensidade do trabalho.</a:t>
            </a:r>
          </a:p>
          <a:p>
            <a:pPr>
              <a:lnSpc>
                <a:spcPct val="130000"/>
              </a:lnSpc>
            </a:pPr>
            <a:r>
              <a:rPr lang="pt-BR" altLang="pt-BR" sz="2800" dirty="0"/>
              <a:t>Ricardo teria confundido lucro com mais-valia. </a:t>
            </a:r>
          </a:p>
          <a:p>
            <a:endParaRPr lang="pt-BR" alt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ítulo 1">
            <a:extLst>
              <a:ext uri="{FF2B5EF4-FFF2-40B4-BE49-F238E27FC236}">
                <a16:creationId xmlns:a16="http://schemas.microsoft.com/office/drawing/2014/main" id="{1668F925-AA60-43F7-BCE3-61DFDCE04703}"/>
              </a:ext>
            </a:extLst>
          </p:cNvPr>
          <p:cNvSpPr>
            <a:spLocks noGrp="1"/>
          </p:cNvSpPr>
          <p:nvPr>
            <p:ph type="title"/>
          </p:nvPr>
        </p:nvSpPr>
        <p:spPr>
          <a:xfrm>
            <a:off x="273842" y="260648"/>
            <a:ext cx="8596313" cy="1414462"/>
          </a:xfrm>
        </p:spPr>
        <p:txBody>
          <a:bodyPr/>
          <a:lstStyle/>
          <a:p>
            <a:r>
              <a:rPr lang="pt-BR" altLang="pt-BR"/>
              <a:t>Mais-valia e intensidade do trabalho </a:t>
            </a:r>
          </a:p>
        </p:txBody>
      </p:sp>
      <p:sp>
        <p:nvSpPr>
          <p:cNvPr id="80899" name="Espaço Reservado para Conteúdo 2">
            <a:extLst>
              <a:ext uri="{FF2B5EF4-FFF2-40B4-BE49-F238E27FC236}">
                <a16:creationId xmlns:a16="http://schemas.microsoft.com/office/drawing/2014/main" id="{08FE3637-2D21-491D-AE5F-DCC1D21FCAA7}"/>
              </a:ext>
            </a:extLst>
          </p:cNvPr>
          <p:cNvSpPr>
            <a:spLocks noGrp="1"/>
          </p:cNvSpPr>
          <p:nvPr>
            <p:ph idx="1"/>
          </p:nvPr>
        </p:nvSpPr>
        <p:spPr>
          <a:xfrm>
            <a:off x="1108802" y="2180865"/>
            <a:ext cx="6926395" cy="4272471"/>
          </a:xfrm>
        </p:spPr>
        <p:txBody>
          <a:bodyPr>
            <a:normAutofit fontScale="47500" lnSpcReduction="20000"/>
          </a:bodyPr>
          <a:lstStyle/>
          <a:p>
            <a:pPr>
              <a:lnSpc>
                <a:spcPct val="140000"/>
              </a:lnSpc>
            </a:pPr>
            <a:r>
              <a:rPr lang="pt-BR" altLang="pt-BR" sz="5100" dirty="0"/>
              <a:t>Fixa-se a duração e a produtividade. Como a mais-valia varia em função da intensidade do trabalho?</a:t>
            </a:r>
          </a:p>
          <a:p>
            <a:pPr>
              <a:lnSpc>
                <a:spcPct val="140000"/>
              </a:lnSpc>
            </a:pPr>
            <a:r>
              <a:rPr lang="pt-BR" altLang="pt-BR" sz="5100" dirty="0"/>
              <a:t>O crescimento da intensidade do trabalho produz não só mais bens materiais como também mais valor.</a:t>
            </a:r>
          </a:p>
          <a:p>
            <a:pPr>
              <a:lnSpc>
                <a:spcPct val="140000"/>
              </a:lnSpc>
            </a:pPr>
            <a:r>
              <a:rPr lang="pt-BR" altLang="pt-BR" sz="5100" dirty="0"/>
              <a:t>Mais-valia e o valor da força de trabalho podem variar num mesmo sentido.</a:t>
            </a:r>
          </a:p>
          <a:p>
            <a:endParaRPr lang="pt-BR" altLang="pt-BR" dirty="0"/>
          </a:p>
          <a:p>
            <a:endParaRPr lang="pt-BR" altLang="pt-BR" dirty="0"/>
          </a:p>
          <a:p>
            <a:r>
              <a:rPr lang="pt-BR" altLang="pt-BR"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ítulo 1">
            <a:extLst>
              <a:ext uri="{FF2B5EF4-FFF2-40B4-BE49-F238E27FC236}">
                <a16:creationId xmlns:a16="http://schemas.microsoft.com/office/drawing/2014/main" id="{8411B4DA-C250-4774-A344-E96C678AA481}"/>
              </a:ext>
            </a:extLst>
          </p:cNvPr>
          <p:cNvSpPr>
            <a:spLocks noGrp="1"/>
          </p:cNvSpPr>
          <p:nvPr>
            <p:ph type="title"/>
          </p:nvPr>
        </p:nvSpPr>
        <p:spPr>
          <a:xfrm>
            <a:off x="273843" y="188640"/>
            <a:ext cx="8596313" cy="1754188"/>
          </a:xfrm>
        </p:spPr>
        <p:txBody>
          <a:bodyPr>
            <a:normAutofit/>
          </a:bodyPr>
          <a:lstStyle/>
          <a:p>
            <a:pPr>
              <a:lnSpc>
                <a:spcPct val="110000"/>
              </a:lnSpc>
            </a:pPr>
            <a:r>
              <a:rPr lang="pt-BR" altLang="pt-BR" sz="2800" dirty="0"/>
              <a:t>Por que o crescimento da intensidade do trabalho produz mais valor ao mesmo tempo que mais bens materiais?</a:t>
            </a:r>
          </a:p>
        </p:txBody>
      </p:sp>
      <p:sp>
        <p:nvSpPr>
          <p:cNvPr id="81923" name="Espaço Reservado para Conteúdo 2">
            <a:extLst>
              <a:ext uri="{FF2B5EF4-FFF2-40B4-BE49-F238E27FC236}">
                <a16:creationId xmlns:a16="http://schemas.microsoft.com/office/drawing/2014/main" id="{7409C353-ACD7-440E-8E61-E9D2909E8A52}"/>
              </a:ext>
            </a:extLst>
          </p:cNvPr>
          <p:cNvSpPr>
            <a:spLocks noGrp="1"/>
          </p:cNvSpPr>
          <p:nvPr>
            <p:ph idx="1"/>
          </p:nvPr>
        </p:nvSpPr>
        <p:spPr>
          <a:xfrm>
            <a:off x="971600" y="2420888"/>
            <a:ext cx="7488832" cy="3101983"/>
          </a:xfrm>
        </p:spPr>
        <p:txBody>
          <a:bodyPr>
            <a:normAutofit/>
          </a:bodyPr>
          <a:lstStyle/>
          <a:p>
            <a:pPr marL="542925" indent="-542925"/>
            <a:r>
              <a:rPr lang="pt-BR" altLang="pt-BR" sz="3200" dirty="0"/>
              <a:t>Por que Marx estabelece uma diferença entre o efeito da produtividade e o efeito da intensidade?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ítulo 1">
            <a:extLst>
              <a:ext uri="{FF2B5EF4-FFF2-40B4-BE49-F238E27FC236}">
                <a16:creationId xmlns:a16="http://schemas.microsoft.com/office/drawing/2014/main" id="{04E0CC51-8AF4-424A-AD71-EE890A016B5F}"/>
              </a:ext>
            </a:extLst>
          </p:cNvPr>
          <p:cNvSpPr>
            <a:spLocks noGrp="1"/>
          </p:cNvSpPr>
          <p:nvPr>
            <p:ph type="title"/>
          </p:nvPr>
        </p:nvSpPr>
        <p:spPr>
          <a:xfrm>
            <a:off x="1603122" y="476672"/>
            <a:ext cx="5937755" cy="1188720"/>
          </a:xfrm>
        </p:spPr>
        <p:txBody>
          <a:bodyPr/>
          <a:lstStyle/>
          <a:p>
            <a:r>
              <a:rPr lang="pt-BR" altLang="pt-BR"/>
              <a:t>Interpretação de Aron:</a:t>
            </a:r>
          </a:p>
        </p:txBody>
      </p:sp>
      <p:sp>
        <p:nvSpPr>
          <p:cNvPr id="82947" name="Espaço Reservado para Conteúdo 2">
            <a:extLst>
              <a:ext uri="{FF2B5EF4-FFF2-40B4-BE49-F238E27FC236}">
                <a16:creationId xmlns:a16="http://schemas.microsoft.com/office/drawing/2014/main" id="{3EF96348-FA6F-4A2F-90D9-A746A975E873}"/>
              </a:ext>
            </a:extLst>
          </p:cNvPr>
          <p:cNvSpPr>
            <a:spLocks noGrp="1"/>
          </p:cNvSpPr>
          <p:nvPr>
            <p:ph idx="1"/>
          </p:nvPr>
        </p:nvSpPr>
        <p:spPr>
          <a:xfrm>
            <a:off x="827584" y="1916832"/>
            <a:ext cx="7969250" cy="4114800"/>
          </a:xfrm>
        </p:spPr>
        <p:txBody>
          <a:bodyPr>
            <a:normAutofit/>
          </a:bodyPr>
          <a:lstStyle/>
          <a:p>
            <a:pPr marL="0" indent="0">
              <a:buNone/>
            </a:pPr>
            <a:r>
              <a:rPr lang="pt-BR" altLang="pt-BR" sz="2200" dirty="0"/>
              <a:t>“</a:t>
            </a:r>
            <a:r>
              <a:rPr lang="pt-BR" altLang="pt-BR" sz="2200" i="1" dirty="0"/>
              <a:t>O trabalho socialmente necessário que mede o valor é o trabalho social em certo grau de intensidade, porque na redução dos trabalhos qualitativamente diferentes à unidade do trabalho socialmente necessário intervém também a redução das diversas intensidades do trabalho praticado nas diferentes empresas com uma média de intensidade. Por conseguinte, se tal empresa impõe uma intensidade suplementar do trabalho – por exemplo uma aceleração do ritmo do trabalho em cadeia -, ela conseguirá um ganho suplementar não só em bens produzidos, mas em valores. Resulta que essa variação simultânea do valor da mais-valia e do valor da força de trabalho só vale de maneira diferencial. Ou seja, se todas as empresas impuserem...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ço Reservado para Conteúdo 2">
            <a:extLst>
              <a:ext uri="{FF2B5EF4-FFF2-40B4-BE49-F238E27FC236}">
                <a16:creationId xmlns:a16="http://schemas.microsoft.com/office/drawing/2014/main" id="{B0915DED-166C-489A-8C26-B89F9B9E6D89}"/>
              </a:ext>
            </a:extLst>
          </p:cNvPr>
          <p:cNvSpPr>
            <a:spLocks noGrp="1"/>
          </p:cNvSpPr>
          <p:nvPr>
            <p:ph idx="1"/>
          </p:nvPr>
        </p:nvSpPr>
        <p:spPr>
          <a:xfrm>
            <a:off x="1115616" y="1484784"/>
            <a:ext cx="6624736" cy="5616624"/>
          </a:xfrm>
        </p:spPr>
        <p:txBody>
          <a:bodyPr>
            <a:normAutofit/>
          </a:bodyPr>
          <a:lstStyle/>
          <a:p>
            <a:pPr marL="0" indent="0">
              <a:buNone/>
            </a:pPr>
            <a:r>
              <a:rPr lang="pt-BR" altLang="pt-BR" sz="2000" i="1" dirty="0"/>
              <a:t>...a intensidade do trabalho graças à qual uma empresa conseguiu uma mais-valia suplementar, a partir desse momento o valor suplementar desaparece, porque daí voltamos ao caso em que o crescimento da produtividade diminui o valor da força de trabalho. Em outras palavras, o fator intensidade é apenas um fator diferencial, enquanto o fator produtividade do trabalho, que analisamos no início, é um fator fundamental, de tal maneira que a variação em um mesmo sentido da mais-valia e do valor da força de trabalho, no caso da intensidade, é, no fundo, apenas uma espécie de complicação ou de sutileza suplementar introduzida na análise por Marx, em uma fase de interesses essencialmente científicos, e não modifica a perspectiva geral sobre o sistema</a:t>
            </a:r>
            <a:r>
              <a:rPr lang="pt-BR" altLang="pt-BR" sz="2000"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ítulo 1">
            <a:extLst>
              <a:ext uri="{FF2B5EF4-FFF2-40B4-BE49-F238E27FC236}">
                <a16:creationId xmlns:a16="http://schemas.microsoft.com/office/drawing/2014/main" id="{A06AB81E-313A-45AC-92D5-5C6E0CE75951}"/>
              </a:ext>
            </a:extLst>
          </p:cNvPr>
          <p:cNvSpPr>
            <a:spLocks noGrp="1"/>
          </p:cNvSpPr>
          <p:nvPr>
            <p:ph type="title"/>
          </p:nvPr>
        </p:nvSpPr>
        <p:spPr>
          <a:xfrm>
            <a:off x="1606045" y="523612"/>
            <a:ext cx="5937755" cy="1188720"/>
          </a:xfrm>
        </p:spPr>
        <p:txBody>
          <a:bodyPr/>
          <a:lstStyle/>
          <a:p>
            <a:r>
              <a:rPr lang="pt-BR" altLang="pt-BR"/>
              <a:t>Mais-valia e duração do trabalho</a:t>
            </a:r>
          </a:p>
        </p:txBody>
      </p:sp>
      <p:sp>
        <p:nvSpPr>
          <p:cNvPr id="84995" name="Espaço Reservado para Conteúdo 2">
            <a:extLst>
              <a:ext uri="{FF2B5EF4-FFF2-40B4-BE49-F238E27FC236}">
                <a16:creationId xmlns:a16="http://schemas.microsoft.com/office/drawing/2014/main" id="{5AAE1C60-F63E-4F8E-A2BB-0D9906082140}"/>
              </a:ext>
            </a:extLst>
          </p:cNvPr>
          <p:cNvSpPr>
            <a:spLocks noGrp="1"/>
          </p:cNvSpPr>
          <p:nvPr>
            <p:ph idx="1"/>
          </p:nvPr>
        </p:nvSpPr>
        <p:spPr/>
        <p:txBody>
          <a:bodyPr>
            <a:normAutofit/>
          </a:bodyPr>
          <a:lstStyle/>
          <a:p>
            <a:r>
              <a:rPr lang="pt-BR" altLang="pt-BR" sz="2400" dirty="0"/>
              <a:t>Produtividade e intensidade constantes. Qual o efeito de variações na duração?</a:t>
            </a:r>
          </a:p>
          <a:p>
            <a:r>
              <a:rPr lang="pt-BR" altLang="pt-BR" sz="2400" dirty="0"/>
              <a:t>Marx fala das leis nesse caso...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a:extLst>
              <a:ext uri="{FF2B5EF4-FFF2-40B4-BE49-F238E27FC236}">
                <a16:creationId xmlns:a16="http://schemas.microsoft.com/office/drawing/2014/main" id="{DDAA2CD6-7A0D-41B1-9BEC-648AA10D50AC}"/>
              </a:ext>
            </a:extLst>
          </p:cNvPr>
          <p:cNvSpPr>
            <a:spLocks noGrp="1"/>
          </p:cNvSpPr>
          <p:nvPr>
            <p:ph type="title"/>
          </p:nvPr>
        </p:nvSpPr>
        <p:spPr/>
        <p:txBody>
          <a:bodyPr/>
          <a:lstStyle/>
          <a:p>
            <a:r>
              <a:rPr lang="pt-BR" altLang="pt-BR"/>
              <a:t>1ª Lei </a:t>
            </a:r>
          </a:p>
        </p:txBody>
      </p:sp>
      <p:sp>
        <p:nvSpPr>
          <p:cNvPr id="86019" name="Espaço Reservado para Conteúdo 2">
            <a:extLst>
              <a:ext uri="{FF2B5EF4-FFF2-40B4-BE49-F238E27FC236}">
                <a16:creationId xmlns:a16="http://schemas.microsoft.com/office/drawing/2014/main" id="{DF015D5A-4C5A-4F2F-A93A-B188BABDE08F}"/>
              </a:ext>
            </a:extLst>
          </p:cNvPr>
          <p:cNvSpPr>
            <a:spLocks noGrp="1"/>
          </p:cNvSpPr>
          <p:nvPr>
            <p:ph idx="1"/>
          </p:nvPr>
        </p:nvSpPr>
        <p:spPr>
          <a:xfrm>
            <a:off x="1606045" y="2638045"/>
            <a:ext cx="6494347" cy="3101983"/>
          </a:xfrm>
        </p:spPr>
        <p:txBody>
          <a:bodyPr>
            <a:noAutofit/>
          </a:bodyPr>
          <a:lstStyle/>
          <a:p>
            <a:pPr marL="0" indent="0">
              <a:buNone/>
            </a:pPr>
            <a:r>
              <a:rPr lang="pt-BR" altLang="pt-BR" sz="3200" i="1" dirty="0"/>
              <a:t>“A jornada de trabalho se realiza, em razão direta de sua duração, em um valor maior ou menor – variável e não constante.”</a:t>
            </a:r>
          </a:p>
          <a:p>
            <a:r>
              <a:rPr lang="pt-BR" altLang="pt-BR" sz="3200" dirty="0"/>
              <a:t>A jornada de trabalho mais longa vai produzir maior valor.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E7443C74-BB57-4588-9D0D-37BB1751CD81}"/>
              </a:ext>
            </a:extLst>
          </p:cNvPr>
          <p:cNvSpPr>
            <a:spLocks noGrp="1" noChangeArrowheads="1"/>
          </p:cNvSpPr>
          <p:nvPr>
            <p:ph type="title"/>
          </p:nvPr>
        </p:nvSpPr>
        <p:spPr/>
        <p:txBody>
          <a:bodyPr/>
          <a:lstStyle/>
          <a:p>
            <a:pPr eaLnBrk="1" hangingPunct="1"/>
            <a:r>
              <a:rPr lang="pt-BR" altLang="pt-BR"/>
              <a:t>Expansão de mercado</a:t>
            </a:r>
          </a:p>
        </p:txBody>
      </p:sp>
      <p:sp>
        <p:nvSpPr>
          <p:cNvPr id="59395" name="Rectangle 3">
            <a:extLst>
              <a:ext uri="{FF2B5EF4-FFF2-40B4-BE49-F238E27FC236}">
                <a16:creationId xmlns:a16="http://schemas.microsoft.com/office/drawing/2014/main" id="{4BA39CBD-70A9-47A5-BEC4-D1CB31B94440}"/>
              </a:ext>
            </a:extLst>
          </p:cNvPr>
          <p:cNvSpPr>
            <a:spLocks noGrp="1" noChangeArrowheads="1"/>
          </p:cNvSpPr>
          <p:nvPr>
            <p:ph idx="1"/>
          </p:nvPr>
        </p:nvSpPr>
        <p:spPr>
          <a:xfrm>
            <a:off x="1144806" y="2348880"/>
            <a:ext cx="6854387" cy="3101983"/>
          </a:xfrm>
        </p:spPr>
        <p:txBody>
          <a:bodyPr>
            <a:noAutofit/>
          </a:bodyPr>
          <a:lstStyle/>
          <a:p>
            <a:pPr eaLnBrk="1" hangingPunct="1"/>
            <a:r>
              <a:rPr lang="pt-BR" altLang="pt-BR" sz="3200" dirty="0">
                <a:cs typeface="Times New Roman" panose="02020603050405020304" pitchFamily="18" charset="0"/>
              </a:rPr>
              <a:t>O capitalismo necessita de um mercado sempre em expansão para elevar as taxas de mais-valia. </a:t>
            </a:r>
          </a:p>
          <a:p>
            <a:pPr eaLnBrk="1" hangingPunct="1"/>
            <a:r>
              <a:rPr lang="pt-BR" altLang="pt-BR" sz="3200" dirty="0">
                <a:cs typeface="Times New Roman" panose="02020603050405020304" pitchFamily="18" charset="0"/>
              </a:rPr>
              <a:t>A possibilidade de explorar trabalhadores do mundo inteiro faz com que o capital variável v caia, pela queda de salários, e se eleve o coeficiente s/v.</a:t>
            </a:r>
            <a:r>
              <a:rPr lang="pt-BR" altLang="pt-BR" sz="3200"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a:extLst>
              <a:ext uri="{FF2B5EF4-FFF2-40B4-BE49-F238E27FC236}">
                <a16:creationId xmlns:a16="http://schemas.microsoft.com/office/drawing/2014/main" id="{4BF0F4EB-D492-4637-B2DC-CE4F0F1B7D24}"/>
              </a:ext>
            </a:extLst>
          </p:cNvPr>
          <p:cNvSpPr>
            <a:spLocks noGrp="1"/>
          </p:cNvSpPr>
          <p:nvPr>
            <p:ph type="title"/>
          </p:nvPr>
        </p:nvSpPr>
        <p:spPr/>
        <p:txBody>
          <a:bodyPr/>
          <a:lstStyle/>
          <a:p>
            <a:r>
              <a:rPr lang="pt-BR" altLang="pt-BR"/>
              <a:t>2ª lei</a:t>
            </a:r>
          </a:p>
        </p:txBody>
      </p:sp>
      <p:sp>
        <p:nvSpPr>
          <p:cNvPr id="87043" name="Espaço Reservado para Conteúdo 2">
            <a:extLst>
              <a:ext uri="{FF2B5EF4-FFF2-40B4-BE49-F238E27FC236}">
                <a16:creationId xmlns:a16="http://schemas.microsoft.com/office/drawing/2014/main" id="{A20C1CC4-4F71-4186-B031-EE0AD05AD255}"/>
              </a:ext>
            </a:extLst>
          </p:cNvPr>
          <p:cNvSpPr>
            <a:spLocks noGrp="1"/>
          </p:cNvSpPr>
          <p:nvPr>
            <p:ph idx="1"/>
          </p:nvPr>
        </p:nvSpPr>
        <p:spPr/>
        <p:txBody>
          <a:bodyPr>
            <a:normAutofit/>
          </a:bodyPr>
          <a:lstStyle/>
          <a:p>
            <a:pPr marL="0" indent="0">
              <a:buNone/>
            </a:pPr>
            <a:r>
              <a:rPr lang="pt-BR" altLang="pt-BR" sz="2800" i="1" dirty="0"/>
              <a:t>“Toda variação na relação de grandeza entre a mais-valia e o valor da força de trabalho provém de uma mudança na grandeza absoluta do sobretrabalho e, por conseguinte, da mais-valia”.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ítulo 1">
            <a:extLst>
              <a:ext uri="{FF2B5EF4-FFF2-40B4-BE49-F238E27FC236}">
                <a16:creationId xmlns:a16="http://schemas.microsoft.com/office/drawing/2014/main" id="{CC918663-663E-4E99-B4C0-384C418F4976}"/>
              </a:ext>
            </a:extLst>
          </p:cNvPr>
          <p:cNvSpPr>
            <a:spLocks noGrp="1"/>
          </p:cNvSpPr>
          <p:nvPr>
            <p:ph type="title"/>
          </p:nvPr>
        </p:nvSpPr>
        <p:spPr/>
        <p:txBody>
          <a:bodyPr/>
          <a:lstStyle/>
          <a:p>
            <a:r>
              <a:rPr lang="pt-BR" altLang="pt-BR"/>
              <a:t>3ª lei</a:t>
            </a:r>
          </a:p>
        </p:txBody>
      </p:sp>
      <p:sp>
        <p:nvSpPr>
          <p:cNvPr id="88067" name="Espaço Reservado para Conteúdo 2">
            <a:extLst>
              <a:ext uri="{FF2B5EF4-FFF2-40B4-BE49-F238E27FC236}">
                <a16:creationId xmlns:a16="http://schemas.microsoft.com/office/drawing/2014/main" id="{D397AA33-7C79-4B5F-BBE8-B06E2DE1B910}"/>
              </a:ext>
            </a:extLst>
          </p:cNvPr>
          <p:cNvSpPr>
            <a:spLocks noGrp="1"/>
          </p:cNvSpPr>
          <p:nvPr>
            <p:ph idx="1"/>
          </p:nvPr>
        </p:nvSpPr>
        <p:spPr>
          <a:xfrm>
            <a:off x="1606045" y="2638045"/>
            <a:ext cx="6566355" cy="3101983"/>
          </a:xfrm>
        </p:spPr>
        <p:txBody>
          <a:bodyPr>
            <a:normAutofit/>
          </a:bodyPr>
          <a:lstStyle/>
          <a:p>
            <a:pPr marL="0" indent="0">
              <a:buNone/>
            </a:pPr>
            <a:r>
              <a:rPr lang="pt-BR" altLang="pt-BR" sz="2800" i="1" dirty="0"/>
              <a:t>“O valor absoluto da força de trabalho muda somente pela reação que o prolongamento do sobretrabalho exerce sobre o grau de desgaste dessa força. O movimento inteiro em seu valor absoluto é um efeito, e nunca a causa, de um movimento na grandeza da mais-valia.”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ítulo 1">
            <a:extLst>
              <a:ext uri="{FF2B5EF4-FFF2-40B4-BE49-F238E27FC236}">
                <a16:creationId xmlns:a16="http://schemas.microsoft.com/office/drawing/2014/main" id="{A5679CFF-B392-4FEA-A750-CDB2A358A4E0}"/>
              </a:ext>
            </a:extLst>
          </p:cNvPr>
          <p:cNvSpPr>
            <a:spLocks noGrp="1"/>
          </p:cNvSpPr>
          <p:nvPr>
            <p:ph type="title"/>
          </p:nvPr>
        </p:nvSpPr>
        <p:spPr/>
        <p:txBody>
          <a:bodyPr/>
          <a:lstStyle/>
          <a:p>
            <a:r>
              <a:rPr lang="pt-BR" altLang="pt-BR"/>
              <a:t>Conclusões dessas leis:</a:t>
            </a:r>
          </a:p>
        </p:txBody>
      </p:sp>
      <p:sp>
        <p:nvSpPr>
          <p:cNvPr id="89091" name="Espaço Reservado para Conteúdo 2">
            <a:extLst>
              <a:ext uri="{FF2B5EF4-FFF2-40B4-BE49-F238E27FC236}">
                <a16:creationId xmlns:a16="http://schemas.microsoft.com/office/drawing/2014/main" id="{330B4316-04AA-4AD2-AF49-DD1688F4826E}"/>
              </a:ext>
            </a:extLst>
          </p:cNvPr>
          <p:cNvSpPr>
            <a:spLocks noGrp="1"/>
          </p:cNvSpPr>
          <p:nvPr>
            <p:ph idx="1"/>
          </p:nvPr>
        </p:nvSpPr>
        <p:spPr>
          <a:xfrm>
            <a:off x="1252818" y="2636912"/>
            <a:ext cx="6638363" cy="3599267"/>
          </a:xfrm>
        </p:spPr>
        <p:txBody>
          <a:bodyPr>
            <a:normAutofit fontScale="85000" lnSpcReduction="20000"/>
          </a:bodyPr>
          <a:lstStyle/>
          <a:p>
            <a:pPr>
              <a:lnSpc>
                <a:spcPct val="130000"/>
              </a:lnSpc>
            </a:pPr>
            <a:r>
              <a:rPr lang="pt-BR" altLang="pt-BR" sz="2800" dirty="0"/>
              <a:t>Quando se toma a intensidade e a produtividade como fatores constantes, o que determina o valor produzido em uma jornada de trabalho é a duração dessa jornada.</a:t>
            </a:r>
          </a:p>
          <a:p>
            <a:pPr>
              <a:lnSpc>
                <a:spcPct val="130000"/>
              </a:lnSpc>
            </a:pPr>
            <a:r>
              <a:rPr lang="pt-BR" altLang="pt-BR" sz="2800" dirty="0"/>
              <a:t>Por outro lado, o que determina a relação entre o trabalho necessário e o sobretrabalho é o valor da força de trabalho, a duração prioritária do trabalho necessário.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ço Reservado para Conteúdo 2">
            <a:extLst>
              <a:ext uri="{FF2B5EF4-FFF2-40B4-BE49-F238E27FC236}">
                <a16:creationId xmlns:a16="http://schemas.microsoft.com/office/drawing/2014/main" id="{7BFB1EDD-EF29-4D7F-B3F4-73095A0C4EE3}"/>
              </a:ext>
            </a:extLst>
          </p:cNvPr>
          <p:cNvSpPr>
            <a:spLocks noGrp="1"/>
          </p:cNvSpPr>
          <p:nvPr>
            <p:ph idx="1"/>
          </p:nvPr>
        </p:nvSpPr>
        <p:spPr>
          <a:xfrm>
            <a:off x="1295636" y="1878008"/>
            <a:ext cx="6552728" cy="3101983"/>
          </a:xfrm>
        </p:spPr>
        <p:txBody>
          <a:bodyPr>
            <a:normAutofit/>
          </a:bodyPr>
          <a:lstStyle/>
          <a:p>
            <a:r>
              <a:rPr lang="pt-BR" altLang="pt-BR" sz="2400" dirty="0"/>
              <a:t>Pode-se aumentar a mais-valia prolongando a jornada de trabalho (mais-valia absoluta).  </a:t>
            </a:r>
          </a:p>
          <a:p>
            <a:r>
              <a:rPr lang="pt-BR" altLang="pt-BR" sz="2400" dirty="0"/>
              <a:t>Marx: </a:t>
            </a:r>
            <a:r>
              <a:rPr lang="pt-BR" altLang="pt-BR" sz="2400" i="1" dirty="0"/>
              <a:t>“O valor absoluto da força de trabalho só pode ser modificado pelas repercussões do prolongamento do sobretrabalho sobre o grau de desgaste dessa força.”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82503-4DAD-496A-9FDB-A4D0C7D9E9A5}"/>
              </a:ext>
            </a:extLst>
          </p:cNvPr>
          <p:cNvSpPr>
            <a:spLocks noGrp="1"/>
          </p:cNvSpPr>
          <p:nvPr>
            <p:ph type="ctrTitle"/>
          </p:nvPr>
        </p:nvSpPr>
        <p:spPr>
          <a:xfrm>
            <a:off x="1187624" y="2348880"/>
            <a:ext cx="2173616" cy="1645920"/>
          </a:xfrm>
        </p:spPr>
        <p:txBody>
          <a:bodyPr>
            <a:normAutofit fontScale="90000"/>
          </a:bodyPr>
          <a:lstStyle/>
          <a:p>
            <a:r>
              <a:rPr lang="pt-BR" dirty="0"/>
              <a:t>Livro</a:t>
            </a:r>
            <a:br>
              <a:rPr lang="pt-BR" dirty="0"/>
            </a:br>
            <a:r>
              <a:rPr lang="pt-BR" dirty="0"/>
              <a:t>de Aron</a:t>
            </a:r>
          </a:p>
        </p:txBody>
      </p:sp>
      <p:pic>
        <p:nvPicPr>
          <p:cNvPr id="4" name="Imagem 3">
            <a:extLst>
              <a:ext uri="{FF2B5EF4-FFF2-40B4-BE49-F238E27FC236}">
                <a16:creationId xmlns:a16="http://schemas.microsoft.com/office/drawing/2014/main" id="{4CBD903C-B671-466F-996F-2F2961E4AAEB}"/>
              </a:ext>
            </a:extLst>
          </p:cNvPr>
          <p:cNvPicPr>
            <a:picLocks noChangeAspect="1"/>
          </p:cNvPicPr>
          <p:nvPr/>
        </p:nvPicPr>
        <p:blipFill>
          <a:blip r:embed="rId2"/>
          <a:stretch>
            <a:fillRect/>
          </a:stretch>
        </p:blipFill>
        <p:spPr>
          <a:xfrm>
            <a:off x="4342600" y="116193"/>
            <a:ext cx="4608512" cy="6625613"/>
          </a:xfrm>
          <a:prstGeom prst="rect">
            <a:avLst/>
          </a:prstGeom>
        </p:spPr>
      </p:pic>
    </p:spTree>
    <p:extLst>
      <p:ext uri="{BB962C8B-B14F-4D97-AF65-F5344CB8AC3E}">
        <p14:creationId xmlns:p14="http://schemas.microsoft.com/office/powerpoint/2010/main" val="1062786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3E2D0060-F331-4A3D-AB0A-DDBDAE98E5F0}"/>
              </a:ext>
            </a:extLst>
          </p:cNvPr>
          <p:cNvPicPr>
            <a:picLocks noChangeAspect="1"/>
          </p:cNvPicPr>
          <p:nvPr/>
        </p:nvPicPr>
        <p:blipFill>
          <a:blip r:embed="rId2"/>
          <a:stretch>
            <a:fillRect/>
          </a:stretch>
        </p:blipFill>
        <p:spPr>
          <a:xfrm>
            <a:off x="2411760" y="35593"/>
            <a:ext cx="4544724" cy="6822407"/>
          </a:xfrm>
          <a:prstGeom prst="rect">
            <a:avLst/>
          </a:prstGeom>
        </p:spPr>
      </p:pic>
    </p:spTree>
    <p:extLst>
      <p:ext uri="{BB962C8B-B14F-4D97-AF65-F5344CB8AC3E}">
        <p14:creationId xmlns:p14="http://schemas.microsoft.com/office/powerpoint/2010/main" val="83503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80F10E38-A2B1-4793-A06D-53017143ECCC}"/>
              </a:ext>
            </a:extLst>
          </p:cNvPr>
          <p:cNvPicPr>
            <a:picLocks noChangeAspect="1"/>
          </p:cNvPicPr>
          <p:nvPr/>
        </p:nvPicPr>
        <p:blipFill>
          <a:blip r:embed="rId2"/>
          <a:stretch>
            <a:fillRect/>
          </a:stretch>
        </p:blipFill>
        <p:spPr>
          <a:xfrm>
            <a:off x="2298842" y="0"/>
            <a:ext cx="4546316" cy="6858000"/>
          </a:xfrm>
          <a:prstGeom prst="rect">
            <a:avLst/>
          </a:prstGeom>
        </p:spPr>
      </p:pic>
    </p:spTree>
    <p:extLst>
      <p:ext uri="{BB962C8B-B14F-4D97-AF65-F5344CB8AC3E}">
        <p14:creationId xmlns:p14="http://schemas.microsoft.com/office/powerpoint/2010/main" val="1608426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9A39BE73-EB9C-4F61-814F-EE2505CCF593}"/>
              </a:ext>
            </a:extLst>
          </p:cNvPr>
          <p:cNvPicPr>
            <a:picLocks noChangeAspect="1"/>
          </p:cNvPicPr>
          <p:nvPr/>
        </p:nvPicPr>
        <p:blipFill>
          <a:blip r:embed="rId2"/>
          <a:stretch>
            <a:fillRect/>
          </a:stretch>
        </p:blipFill>
        <p:spPr>
          <a:xfrm>
            <a:off x="2334753" y="2922"/>
            <a:ext cx="4474494" cy="6858000"/>
          </a:xfrm>
          <a:prstGeom prst="rect">
            <a:avLst/>
          </a:prstGeom>
        </p:spPr>
      </p:pic>
    </p:spTree>
    <p:extLst>
      <p:ext uri="{BB962C8B-B14F-4D97-AF65-F5344CB8AC3E}">
        <p14:creationId xmlns:p14="http://schemas.microsoft.com/office/powerpoint/2010/main" val="2564914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3F6D8E35-EAED-42BA-B0DF-7B33B708286C}"/>
              </a:ext>
            </a:extLst>
          </p:cNvPr>
          <p:cNvPicPr>
            <a:picLocks noChangeAspect="1"/>
          </p:cNvPicPr>
          <p:nvPr/>
        </p:nvPicPr>
        <p:blipFill>
          <a:blip r:embed="rId2"/>
          <a:stretch>
            <a:fillRect/>
          </a:stretch>
        </p:blipFill>
        <p:spPr>
          <a:xfrm>
            <a:off x="675551" y="1916832"/>
            <a:ext cx="7792897" cy="2585053"/>
          </a:xfrm>
          <a:prstGeom prst="rect">
            <a:avLst/>
          </a:prstGeom>
        </p:spPr>
      </p:pic>
    </p:spTree>
    <p:extLst>
      <p:ext uri="{BB962C8B-B14F-4D97-AF65-F5344CB8AC3E}">
        <p14:creationId xmlns:p14="http://schemas.microsoft.com/office/powerpoint/2010/main" val="1377154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ítulo 1">
            <a:extLst>
              <a:ext uri="{FF2B5EF4-FFF2-40B4-BE49-F238E27FC236}">
                <a16:creationId xmlns:a16="http://schemas.microsoft.com/office/drawing/2014/main" id="{6402A8F4-DB12-4DD1-8087-9A4E96A3CC63}"/>
              </a:ext>
            </a:extLst>
          </p:cNvPr>
          <p:cNvSpPr>
            <a:spLocks noGrp="1"/>
          </p:cNvSpPr>
          <p:nvPr>
            <p:ph type="title"/>
          </p:nvPr>
        </p:nvSpPr>
        <p:spPr>
          <a:xfrm>
            <a:off x="242684" y="332656"/>
            <a:ext cx="8596313" cy="1414462"/>
          </a:xfrm>
        </p:spPr>
        <p:txBody>
          <a:bodyPr/>
          <a:lstStyle/>
          <a:p>
            <a:r>
              <a:rPr lang="pt-BR" altLang="pt-BR" dirty="0"/>
              <a:t>Sumário dos capítulos da seção VI</a:t>
            </a:r>
            <a:br>
              <a:rPr lang="pt-BR" altLang="pt-BR" dirty="0"/>
            </a:br>
            <a:r>
              <a:rPr lang="pt-BR" altLang="pt-BR" dirty="0"/>
              <a:t>(O salário)</a:t>
            </a:r>
          </a:p>
        </p:txBody>
      </p:sp>
      <p:sp>
        <p:nvSpPr>
          <p:cNvPr id="60419" name="Espaço Reservado para Conteúdo 2">
            <a:extLst>
              <a:ext uri="{FF2B5EF4-FFF2-40B4-BE49-F238E27FC236}">
                <a16:creationId xmlns:a16="http://schemas.microsoft.com/office/drawing/2014/main" id="{8AAAC0A2-38BE-454C-9309-A29C1F5CA855}"/>
              </a:ext>
            </a:extLst>
          </p:cNvPr>
          <p:cNvSpPr>
            <a:spLocks noGrp="1"/>
          </p:cNvSpPr>
          <p:nvPr>
            <p:ph idx="1"/>
          </p:nvPr>
        </p:nvSpPr>
        <p:spPr>
          <a:xfrm>
            <a:off x="1042988" y="2060575"/>
            <a:ext cx="7772400" cy="4114800"/>
          </a:xfrm>
        </p:spPr>
        <p:txBody>
          <a:bodyPr/>
          <a:lstStyle/>
          <a:p>
            <a:r>
              <a:rPr lang="pt-BR" altLang="pt-BR" sz="2400" dirty="0"/>
              <a:t>Cap. XVII: As variações na relação da grandeza entre a mais-valia e o valor da força de trabalho</a:t>
            </a:r>
          </a:p>
          <a:p>
            <a:r>
              <a:rPr lang="pt-BR" altLang="pt-BR" sz="2400" dirty="0"/>
              <a:t>Cap. XVIII: O salário por tempo</a:t>
            </a:r>
          </a:p>
          <a:p>
            <a:r>
              <a:rPr lang="pt-BR" altLang="pt-BR" sz="2400" dirty="0"/>
              <a:t>Cap. XIX: O pagamento por empreitada</a:t>
            </a:r>
          </a:p>
          <a:p>
            <a:r>
              <a:rPr lang="pt-BR" altLang="pt-BR" sz="2400" dirty="0"/>
              <a:t>Cap. XX: Diversidade nacional dos salários</a:t>
            </a:r>
          </a:p>
          <a:p>
            <a:endParaRPr lang="pt-BR" alt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ítulo 1">
            <a:extLst>
              <a:ext uri="{FF2B5EF4-FFF2-40B4-BE49-F238E27FC236}">
                <a16:creationId xmlns:a16="http://schemas.microsoft.com/office/drawing/2014/main" id="{F1623CAA-6A75-4451-84A4-B59983F2597E}"/>
              </a:ext>
            </a:extLst>
          </p:cNvPr>
          <p:cNvSpPr>
            <a:spLocks noGrp="1"/>
          </p:cNvSpPr>
          <p:nvPr>
            <p:ph type="title"/>
          </p:nvPr>
        </p:nvSpPr>
        <p:spPr>
          <a:xfrm>
            <a:off x="273842" y="260648"/>
            <a:ext cx="8596313" cy="2078038"/>
          </a:xfrm>
        </p:spPr>
        <p:txBody>
          <a:bodyPr/>
          <a:lstStyle/>
          <a:p>
            <a:pPr>
              <a:lnSpc>
                <a:spcPct val="150000"/>
              </a:lnSpc>
            </a:pPr>
            <a:r>
              <a:rPr lang="pt-BR" altLang="pt-BR" dirty="0"/>
              <a:t>Sumário dos capítulos da seção VII </a:t>
            </a:r>
            <a:br>
              <a:rPr lang="pt-BR" altLang="pt-BR" dirty="0"/>
            </a:br>
            <a:r>
              <a:rPr lang="pt-BR" altLang="pt-BR" dirty="0"/>
              <a:t>(O processo de acumulação do capital)</a:t>
            </a:r>
          </a:p>
        </p:txBody>
      </p:sp>
      <p:sp>
        <p:nvSpPr>
          <p:cNvPr id="61443" name="Espaço Reservado para Conteúdo 2">
            <a:extLst>
              <a:ext uri="{FF2B5EF4-FFF2-40B4-BE49-F238E27FC236}">
                <a16:creationId xmlns:a16="http://schemas.microsoft.com/office/drawing/2014/main" id="{E3C8CE56-F516-40C4-9DEB-A6C13AA32BE1}"/>
              </a:ext>
            </a:extLst>
          </p:cNvPr>
          <p:cNvSpPr>
            <a:spLocks noGrp="1"/>
          </p:cNvSpPr>
          <p:nvPr>
            <p:ph idx="1"/>
          </p:nvPr>
        </p:nvSpPr>
        <p:spPr>
          <a:xfrm>
            <a:off x="928782" y="2611669"/>
            <a:ext cx="7286435" cy="3815291"/>
          </a:xfrm>
        </p:spPr>
        <p:txBody>
          <a:bodyPr>
            <a:normAutofit fontScale="70000" lnSpcReduction="20000"/>
          </a:bodyPr>
          <a:lstStyle/>
          <a:p>
            <a:pPr>
              <a:lnSpc>
                <a:spcPct val="140000"/>
              </a:lnSpc>
            </a:pPr>
            <a:r>
              <a:rPr lang="pt-BR" altLang="pt-BR" sz="3400" dirty="0"/>
              <a:t>Cap. </a:t>
            </a:r>
            <a:r>
              <a:rPr lang="pt-BR" altLang="pt-BR" sz="3800" dirty="0"/>
              <a:t>XXI: Reprodução simples</a:t>
            </a:r>
          </a:p>
          <a:p>
            <a:pPr>
              <a:lnSpc>
                <a:spcPct val="140000"/>
              </a:lnSpc>
            </a:pPr>
            <a:r>
              <a:rPr lang="pt-BR" altLang="pt-BR" sz="3800" dirty="0"/>
              <a:t>Cap. XXII: Transformação de mais-valia em capital</a:t>
            </a:r>
          </a:p>
          <a:p>
            <a:pPr>
              <a:lnSpc>
                <a:spcPct val="140000"/>
              </a:lnSpc>
            </a:pPr>
            <a:r>
              <a:rPr lang="pt-BR" altLang="pt-BR" sz="3800" dirty="0"/>
              <a:t>Cap. XXIII: A lei geral da acumulação capitalista</a:t>
            </a:r>
          </a:p>
          <a:p>
            <a:pPr>
              <a:lnSpc>
                <a:spcPct val="140000"/>
              </a:lnSpc>
            </a:pPr>
            <a:r>
              <a:rPr lang="pt-BR" altLang="pt-BR" sz="3800" dirty="0"/>
              <a:t>Cap. XXIV: A chamada acumulação primitiva</a:t>
            </a:r>
          </a:p>
          <a:p>
            <a:pPr>
              <a:lnSpc>
                <a:spcPct val="140000"/>
              </a:lnSpc>
            </a:pPr>
            <a:r>
              <a:rPr lang="pt-BR" altLang="pt-BR" sz="3800" dirty="0"/>
              <a:t>Cap. XXV:  A teoria moderna da colonização</a:t>
            </a:r>
          </a:p>
          <a:p>
            <a:endParaRPr lang="pt-BR" alt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F140B64-FD3B-4DB6-9DDA-90F463326FD9}"/>
              </a:ext>
            </a:extLst>
          </p:cNvPr>
          <p:cNvSpPr>
            <a:spLocks noGrp="1" noChangeArrowheads="1"/>
          </p:cNvSpPr>
          <p:nvPr>
            <p:ph type="title"/>
          </p:nvPr>
        </p:nvSpPr>
        <p:spPr>
          <a:xfrm>
            <a:off x="273843" y="332656"/>
            <a:ext cx="8596313" cy="1403350"/>
          </a:xfrm>
        </p:spPr>
        <p:txBody>
          <a:bodyPr/>
          <a:lstStyle/>
          <a:p>
            <a:pPr eaLnBrk="1" hangingPunct="1">
              <a:lnSpc>
                <a:spcPct val="120000"/>
              </a:lnSpc>
            </a:pPr>
            <a:r>
              <a:rPr lang="pt-BR" altLang="pt-BR" dirty="0">
                <a:cs typeface="Times New Roman" panose="02020603050405020304" pitchFamily="18" charset="0"/>
              </a:rPr>
              <a:t>Como os salários são mantidos </a:t>
            </a:r>
            <a:br>
              <a:rPr lang="pt-BR" altLang="pt-BR" dirty="0">
                <a:cs typeface="Times New Roman" panose="02020603050405020304" pitchFamily="18" charset="0"/>
              </a:rPr>
            </a:br>
            <a:r>
              <a:rPr lang="pt-BR" altLang="pt-BR" dirty="0">
                <a:cs typeface="Times New Roman" panose="02020603050405020304" pitchFamily="18" charset="0"/>
              </a:rPr>
              <a:t>no nível de subsistência?</a:t>
            </a:r>
          </a:p>
        </p:txBody>
      </p:sp>
      <p:sp>
        <p:nvSpPr>
          <p:cNvPr id="62467" name="Rectangle 3">
            <a:extLst>
              <a:ext uri="{FF2B5EF4-FFF2-40B4-BE49-F238E27FC236}">
                <a16:creationId xmlns:a16="http://schemas.microsoft.com/office/drawing/2014/main" id="{7EA3B1B2-BBB8-431C-AFFA-4C6CF5CFDC15}"/>
              </a:ext>
            </a:extLst>
          </p:cNvPr>
          <p:cNvSpPr>
            <a:spLocks noGrp="1" noChangeArrowheads="1"/>
          </p:cNvSpPr>
          <p:nvPr>
            <p:ph idx="1"/>
          </p:nvPr>
        </p:nvSpPr>
        <p:spPr>
          <a:xfrm>
            <a:off x="914400" y="1981200"/>
            <a:ext cx="7772400" cy="4114800"/>
          </a:xfrm>
        </p:spPr>
        <p:txBody>
          <a:bodyPr>
            <a:normAutofit fontScale="92500"/>
          </a:bodyPr>
          <a:lstStyle/>
          <a:p>
            <a:pPr eaLnBrk="1" hangingPunct="1">
              <a:lnSpc>
                <a:spcPct val="110000"/>
              </a:lnSpc>
            </a:pPr>
            <a:r>
              <a:rPr lang="pt-BR" altLang="pt-BR" sz="2800" dirty="0">
                <a:cs typeface="Times New Roman" panose="02020603050405020304" pitchFamily="18" charset="0"/>
              </a:rPr>
              <a:t>Para explicar como os salários são mantidos no nível de subsistência, Marx não aplica a teoria da população de Malthus, já que para ele a própria lei que comanda o crescimento da população é condicionada historicamente. Ao rejeitar uma teoria da população universal e a-histórica, Marx escreve:</a:t>
            </a:r>
            <a:endParaRPr lang="pt-PT" altLang="pt-BR" sz="2800" dirty="0">
              <a:cs typeface="Times New Roman" panose="02020603050405020304" pitchFamily="18" charset="0"/>
            </a:endParaRPr>
          </a:p>
          <a:p>
            <a:pPr eaLnBrk="1" hangingPunct="1">
              <a:lnSpc>
                <a:spcPct val="110000"/>
              </a:lnSpc>
              <a:buFontTx/>
              <a:buNone/>
            </a:pPr>
            <a:r>
              <a:rPr lang="pt-PT" altLang="pt-BR" sz="2800" i="1" dirty="0">
                <a:cs typeface="Times New Roman" panose="02020603050405020304" pitchFamily="18" charset="0"/>
              </a:rPr>
              <a:t>  </a:t>
            </a:r>
            <a:r>
              <a:rPr lang="pt-PT" altLang="pt-BR" sz="2600" i="1" dirty="0">
                <a:cs typeface="Times New Roman" panose="02020603050405020304" pitchFamily="18" charset="0"/>
              </a:rPr>
              <a:t>“Todo modo de produção histórico especial tem suas próprias leis especiais de população historicamente válidas apenas dentro de seus limites.”</a:t>
            </a:r>
          </a:p>
          <a:p>
            <a:pPr eaLnBrk="1" hangingPunct="1">
              <a:lnSpc>
                <a:spcPct val="90000"/>
              </a:lnSpc>
            </a:pPr>
            <a:endParaRPr lang="pt-BR" altLang="pt-BR"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DEBB82E-AFFA-4053-A1A7-10D439770DB6}"/>
              </a:ext>
            </a:extLst>
          </p:cNvPr>
          <p:cNvSpPr>
            <a:spLocks noGrp="1" noChangeArrowheads="1"/>
          </p:cNvSpPr>
          <p:nvPr>
            <p:ph type="title"/>
          </p:nvPr>
        </p:nvSpPr>
        <p:spPr>
          <a:xfrm>
            <a:off x="233363" y="429419"/>
            <a:ext cx="8596313" cy="1235075"/>
          </a:xfrm>
        </p:spPr>
        <p:txBody>
          <a:bodyPr>
            <a:normAutofit fontScale="90000"/>
          </a:bodyPr>
          <a:lstStyle/>
          <a:p>
            <a:pPr eaLnBrk="1" hangingPunct="1">
              <a:lnSpc>
                <a:spcPct val="120000"/>
              </a:lnSpc>
            </a:pPr>
            <a:r>
              <a:rPr lang="pt-BR" altLang="pt-BR" sz="3200" dirty="0">
                <a:cs typeface="Times New Roman" panose="02020603050405020304" pitchFamily="18" charset="0"/>
              </a:rPr>
              <a:t>A teoria do salário de subsistência de Marx :</a:t>
            </a:r>
            <a:r>
              <a:rPr lang="pt-BR" altLang="pt-BR" dirty="0"/>
              <a:t> </a:t>
            </a:r>
          </a:p>
        </p:txBody>
      </p:sp>
      <p:grpSp>
        <p:nvGrpSpPr>
          <p:cNvPr id="2" name="Group 6">
            <a:extLst>
              <a:ext uri="{FF2B5EF4-FFF2-40B4-BE49-F238E27FC236}">
                <a16:creationId xmlns:a16="http://schemas.microsoft.com/office/drawing/2014/main" id="{82F62E92-E5AF-4580-B47B-F7B96E0FDCDD}"/>
              </a:ext>
            </a:extLst>
          </p:cNvPr>
          <p:cNvGrpSpPr>
            <a:grpSpLocks noChangeAspect="1"/>
          </p:cNvGrpSpPr>
          <p:nvPr/>
        </p:nvGrpSpPr>
        <p:grpSpPr bwMode="auto">
          <a:xfrm>
            <a:off x="25400" y="2244725"/>
            <a:ext cx="10188575" cy="2446338"/>
            <a:chOff x="16" y="1414"/>
            <a:chExt cx="6418" cy="1541"/>
          </a:xfrm>
        </p:grpSpPr>
        <p:sp>
          <p:nvSpPr>
            <p:cNvPr id="3" name="AutoShape 5">
              <a:extLst>
                <a:ext uri="{FF2B5EF4-FFF2-40B4-BE49-F238E27FC236}">
                  <a16:creationId xmlns:a16="http://schemas.microsoft.com/office/drawing/2014/main" id="{58EA7230-E761-4013-80F1-2A85505B5F53}"/>
                </a:ext>
              </a:extLst>
            </p:cNvPr>
            <p:cNvSpPr>
              <a:spLocks noChangeAspect="1" noChangeArrowheads="1" noTextEdit="1"/>
            </p:cNvSpPr>
            <p:nvPr/>
          </p:nvSpPr>
          <p:spPr bwMode="auto">
            <a:xfrm>
              <a:off x="16" y="1414"/>
              <a:ext cx="6418" cy="1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BR"/>
            </a:p>
          </p:txBody>
        </p:sp>
        <p:sp>
          <p:nvSpPr>
            <p:cNvPr id="4" name="Rectangle 7">
              <a:extLst>
                <a:ext uri="{FF2B5EF4-FFF2-40B4-BE49-F238E27FC236}">
                  <a16:creationId xmlns:a16="http://schemas.microsoft.com/office/drawing/2014/main" id="{EACC9C3C-C2D9-4979-8AD3-5938E977BC9B}"/>
                </a:ext>
              </a:extLst>
            </p:cNvPr>
            <p:cNvSpPr>
              <a:spLocks noChangeArrowheads="1"/>
            </p:cNvSpPr>
            <p:nvPr/>
          </p:nvSpPr>
          <p:spPr bwMode="auto">
            <a:xfrm>
              <a:off x="16" y="1414"/>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5" name="Rectangle 8">
              <a:extLst>
                <a:ext uri="{FF2B5EF4-FFF2-40B4-BE49-F238E27FC236}">
                  <a16:creationId xmlns:a16="http://schemas.microsoft.com/office/drawing/2014/main" id="{D6045302-79BF-4712-9DD7-FCA079C11CA9}"/>
                </a:ext>
              </a:extLst>
            </p:cNvPr>
            <p:cNvSpPr>
              <a:spLocks noChangeArrowheads="1"/>
            </p:cNvSpPr>
            <p:nvPr/>
          </p:nvSpPr>
          <p:spPr bwMode="auto">
            <a:xfrm>
              <a:off x="16" y="1582"/>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6" name="Rectangle 9">
              <a:extLst>
                <a:ext uri="{FF2B5EF4-FFF2-40B4-BE49-F238E27FC236}">
                  <a16:creationId xmlns:a16="http://schemas.microsoft.com/office/drawing/2014/main" id="{AF41E605-F91F-4397-987B-AF46D4E39244}"/>
                </a:ext>
              </a:extLst>
            </p:cNvPr>
            <p:cNvSpPr>
              <a:spLocks noChangeArrowheads="1"/>
            </p:cNvSpPr>
            <p:nvPr/>
          </p:nvSpPr>
          <p:spPr bwMode="auto">
            <a:xfrm>
              <a:off x="70" y="1582"/>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7" name="Rectangle 10">
              <a:extLst>
                <a:ext uri="{FF2B5EF4-FFF2-40B4-BE49-F238E27FC236}">
                  <a16:creationId xmlns:a16="http://schemas.microsoft.com/office/drawing/2014/main" id="{E048B100-0EE0-4C6F-B2F7-6D584DE30B57}"/>
                </a:ext>
              </a:extLst>
            </p:cNvPr>
            <p:cNvSpPr>
              <a:spLocks noChangeArrowheads="1"/>
            </p:cNvSpPr>
            <p:nvPr/>
          </p:nvSpPr>
          <p:spPr bwMode="auto">
            <a:xfrm>
              <a:off x="16" y="1751"/>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8" name="Rectangle 11">
              <a:extLst>
                <a:ext uri="{FF2B5EF4-FFF2-40B4-BE49-F238E27FC236}">
                  <a16:creationId xmlns:a16="http://schemas.microsoft.com/office/drawing/2014/main" id="{1C42F0D9-8BB5-4A6D-86D6-D52389E2BEF7}"/>
                </a:ext>
              </a:extLst>
            </p:cNvPr>
            <p:cNvSpPr>
              <a:spLocks noChangeArrowheads="1"/>
            </p:cNvSpPr>
            <p:nvPr/>
          </p:nvSpPr>
          <p:spPr bwMode="auto">
            <a:xfrm>
              <a:off x="70" y="1751"/>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9" name="Rectangle 12">
              <a:extLst>
                <a:ext uri="{FF2B5EF4-FFF2-40B4-BE49-F238E27FC236}">
                  <a16:creationId xmlns:a16="http://schemas.microsoft.com/office/drawing/2014/main" id="{A4E4BF62-1F80-47E9-883F-F63646F27E7A}"/>
                </a:ext>
              </a:extLst>
            </p:cNvPr>
            <p:cNvSpPr>
              <a:spLocks noChangeArrowheads="1"/>
            </p:cNvSpPr>
            <p:nvPr/>
          </p:nvSpPr>
          <p:spPr bwMode="auto">
            <a:xfrm>
              <a:off x="16" y="1919"/>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0" name="Rectangle 13">
              <a:extLst>
                <a:ext uri="{FF2B5EF4-FFF2-40B4-BE49-F238E27FC236}">
                  <a16:creationId xmlns:a16="http://schemas.microsoft.com/office/drawing/2014/main" id="{6B34EA52-421F-4D37-AC84-56C59E369E5B}"/>
                </a:ext>
              </a:extLst>
            </p:cNvPr>
            <p:cNvSpPr>
              <a:spLocks noChangeArrowheads="1"/>
            </p:cNvSpPr>
            <p:nvPr/>
          </p:nvSpPr>
          <p:spPr bwMode="auto">
            <a:xfrm>
              <a:off x="70" y="1919"/>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1" name="Rectangle 14">
              <a:extLst>
                <a:ext uri="{FF2B5EF4-FFF2-40B4-BE49-F238E27FC236}">
                  <a16:creationId xmlns:a16="http://schemas.microsoft.com/office/drawing/2014/main" id="{D965EB9C-13A3-4913-BCB2-F34B3AD0B7B4}"/>
                </a:ext>
              </a:extLst>
            </p:cNvPr>
            <p:cNvSpPr>
              <a:spLocks noChangeArrowheads="1"/>
            </p:cNvSpPr>
            <p:nvPr/>
          </p:nvSpPr>
          <p:spPr bwMode="auto">
            <a:xfrm>
              <a:off x="16" y="2088"/>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2" name="Rectangle 15">
              <a:extLst>
                <a:ext uri="{FF2B5EF4-FFF2-40B4-BE49-F238E27FC236}">
                  <a16:creationId xmlns:a16="http://schemas.microsoft.com/office/drawing/2014/main" id="{C1DA327E-7D19-4AA8-B932-5F390E96C2D4}"/>
                </a:ext>
              </a:extLst>
            </p:cNvPr>
            <p:cNvSpPr>
              <a:spLocks noChangeArrowheads="1"/>
            </p:cNvSpPr>
            <p:nvPr/>
          </p:nvSpPr>
          <p:spPr bwMode="auto">
            <a:xfrm>
              <a:off x="70" y="2088"/>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3" name="Rectangle 16">
              <a:extLst>
                <a:ext uri="{FF2B5EF4-FFF2-40B4-BE49-F238E27FC236}">
                  <a16:creationId xmlns:a16="http://schemas.microsoft.com/office/drawing/2014/main" id="{51131FA9-0EC1-4825-A419-3B3454CE8822}"/>
                </a:ext>
              </a:extLst>
            </p:cNvPr>
            <p:cNvSpPr>
              <a:spLocks noChangeArrowheads="1"/>
            </p:cNvSpPr>
            <p:nvPr/>
          </p:nvSpPr>
          <p:spPr bwMode="auto">
            <a:xfrm>
              <a:off x="16" y="2256"/>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4" name="Rectangle 17">
              <a:extLst>
                <a:ext uri="{FF2B5EF4-FFF2-40B4-BE49-F238E27FC236}">
                  <a16:creationId xmlns:a16="http://schemas.microsoft.com/office/drawing/2014/main" id="{F5F48353-6B93-4C9E-818D-DFCF4452A27C}"/>
                </a:ext>
              </a:extLst>
            </p:cNvPr>
            <p:cNvSpPr>
              <a:spLocks noChangeArrowheads="1"/>
            </p:cNvSpPr>
            <p:nvPr/>
          </p:nvSpPr>
          <p:spPr bwMode="auto">
            <a:xfrm>
              <a:off x="70" y="2256"/>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5" name="Rectangle 18">
              <a:extLst>
                <a:ext uri="{FF2B5EF4-FFF2-40B4-BE49-F238E27FC236}">
                  <a16:creationId xmlns:a16="http://schemas.microsoft.com/office/drawing/2014/main" id="{CFE28736-9B29-422C-A707-6B48DF1096C2}"/>
                </a:ext>
              </a:extLst>
            </p:cNvPr>
            <p:cNvSpPr>
              <a:spLocks noChangeArrowheads="1"/>
            </p:cNvSpPr>
            <p:nvPr/>
          </p:nvSpPr>
          <p:spPr bwMode="auto">
            <a:xfrm>
              <a:off x="16" y="2425"/>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6" name="Rectangle 19">
              <a:extLst>
                <a:ext uri="{FF2B5EF4-FFF2-40B4-BE49-F238E27FC236}">
                  <a16:creationId xmlns:a16="http://schemas.microsoft.com/office/drawing/2014/main" id="{F243FC22-4574-4102-9895-C9DF2C7053CE}"/>
                </a:ext>
              </a:extLst>
            </p:cNvPr>
            <p:cNvSpPr>
              <a:spLocks noChangeArrowheads="1"/>
            </p:cNvSpPr>
            <p:nvPr/>
          </p:nvSpPr>
          <p:spPr bwMode="auto">
            <a:xfrm>
              <a:off x="528" y="2425"/>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7" name="Rectangle 20">
              <a:extLst>
                <a:ext uri="{FF2B5EF4-FFF2-40B4-BE49-F238E27FC236}">
                  <a16:creationId xmlns:a16="http://schemas.microsoft.com/office/drawing/2014/main" id="{3DB462C5-1061-4E9B-AEF7-FBBB01ED4DD4}"/>
                </a:ext>
              </a:extLst>
            </p:cNvPr>
            <p:cNvSpPr>
              <a:spLocks noChangeArrowheads="1"/>
            </p:cNvSpPr>
            <p:nvPr/>
          </p:nvSpPr>
          <p:spPr bwMode="auto">
            <a:xfrm>
              <a:off x="16" y="2585"/>
              <a:ext cx="10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a:ln>
                    <a:noFill/>
                  </a:ln>
                  <a:solidFill>
                    <a:srgbClr val="000000"/>
                  </a:solidFill>
                  <a:effectLst/>
                  <a:latin typeface="Times New Roman" panose="02020603050405020304"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8" name="Rectangle 21">
              <a:extLst>
                <a:ext uri="{FF2B5EF4-FFF2-40B4-BE49-F238E27FC236}">
                  <a16:creationId xmlns:a16="http://schemas.microsoft.com/office/drawing/2014/main" id="{794F81EC-6F2C-46FB-B928-14358CC7BF1B}"/>
                </a:ext>
              </a:extLst>
            </p:cNvPr>
            <p:cNvSpPr>
              <a:spLocks noChangeArrowheads="1"/>
            </p:cNvSpPr>
            <p:nvPr/>
          </p:nvSpPr>
          <p:spPr bwMode="auto">
            <a:xfrm>
              <a:off x="528" y="2585"/>
              <a:ext cx="10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a:ln>
                    <a:noFill/>
                  </a:ln>
                  <a:solidFill>
                    <a:srgbClr val="000000"/>
                  </a:solidFill>
                  <a:effectLst/>
                  <a:latin typeface="Times New Roman" panose="02020603050405020304"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19" name="Rectangle 22">
              <a:extLst>
                <a:ext uri="{FF2B5EF4-FFF2-40B4-BE49-F238E27FC236}">
                  <a16:creationId xmlns:a16="http://schemas.microsoft.com/office/drawing/2014/main" id="{AB0652E4-6440-46A8-A92E-8994632C5ADF}"/>
                </a:ext>
              </a:extLst>
            </p:cNvPr>
            <p:cNvSpPr>
              <a:spLocks noChangeArrowheads="1"/>
            </p:cNvSpPr>
            <p:nvPr/>
          </p:nvSpPr>
          <p:spPr bwMode="auto">
            <a:xfrm>
              <a:off x="528" y="2746"/>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20" name="Rectangle 23">
              <a:extLst>
                <a:ext uri="{FF2B5EF4-FFF2-40B4-BE49-F238E27FC236}">
                  <a16:creationId xmlns:a16="http://schemas.microsoft.com/office/drawing/2014/main" id="{EF6D394F-86BD-4AFF-B783-720AEC3C8EEA}"/>
                </a:ext>
              </a:extLst>
            </p:cNvPr>
            <p:cNvSpPr>
              <a:spLocks noChangeArrowheads="1"/>
            </p:cNvSpPr>
            <p:nvPr/>
          </p:nvSpPr>
          <p:spPr bwMode="auto">
            <a:xfrm>
              <a:off x="539" y="1631"/>
              <a:ext cx="1057" cy="296"/>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pt-BR" sz="2400" dirty="0"/>
            </a:p>
          </p:txBody>
        </p:sp>
        <p:sp>
          <p:nvSpPr>
            <p:cNvPr id="21" name="Rectangle 24">
              <a:extLst>
                <a:ext uri="{FF2B5EF4-FFF2-40B4-BE49-F238E27FC236}">
                  <a16:creationId xmlns:a16="http://schemas.microsoft.com/office/drawing/2014/main" id="{A36A91E8-F06E-4C4C-AEC8-84985B08ADCB}"/>
                </a:ext>
              </a:extLst>
            </p:cNvPr>
            <p:cNvSpPr>
              <a:spLocks noChangeArrowheads="1"/>
            </p:cNvSpPr>
            <p:nvPr/>
          </p:nvSpPr>
          <p:spPr bwMode="auto">
            <a:xfrm>
              <a:off x="659" y="1687"/>
              <a:ext cx="8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000" b="0" i="0" u="none" strike="noStrike" cap="none" normalizeH="0" baseline="0" dirty="0">
                  <a:ln>
                    <a:noFill/>
                  </a:ln>
                  <a:solidFill>
                    <a:srgbClr val="000000"/>
                  </a:solidFill>
                  <a:effectLst/>
                  <a:latin typeface="Times New Roman" panose="02020603050405020304" pitchFamily="18" charset="0"/>
                </a:rPr>
                <a:t>Acumulação</a:t>
              </a:r>
              <a:endParaRPr kumimoji="0" lang="pt-BR" altLang="pt-BR" sz="2000" b="0" i="0" u="none" strike="noStrike" cap="none" normalizeH="0" baseline="0" dirty="0">
                <a:ln>
                  <a:noFill/>
                </a:ln>
                <a:solidFill>
                  <a:schemeClr val="tx1"/>
                </a:solidFill>
                <a:effectLst/>
                <a:latin typeface="Comic Sans MS" panose="030F0702030302020204" pitchFamily="66" charset="0"/>
              </a:endParaRPr>
            </a:p>
          </p:txBody>
        </p:sp>
        <p:sp>
          <p:nvSpPr>
            <p:cNvPr id="22" name="Rectangle 25">
              <a:extLst>
                <a:ext uri="{FF2B5EF4-FFF2-40B4-BE49-F238E27FC236}">
                  <a16:creationId xmlns:a16="http://schemas.microsoft.com/office/drawing/2014/main" id="{3F9A6474-1FB2-4312-93B0-FFAEDA8D0165}"/>
                </a:ext>
              </a:extLst>
            </p:cNvPr>
            <p:cNvSpPr>
              <a:spLocks noChangeArrowheads="1"/>
            </p:cNvSpPr>
            <p:nvPr/>
          </p:nvSpPr>
          <p:spPr bwMode="auto">
            <a:xfrm>
              <a:off x="1389" y="1687"/>
              <a:ext cx="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a:ln>
                    <a:noFill/>
                  </a:ln>
                  <a:solidFill>
                    <a:srgbClr val="000000"/>
                  </a:solidFill>
                  <a:effectLst/>
                  <a:latin typeface="Times New Roman" panose="02020603050405020304"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23" name="Rectangle 26">
              <a:extLst>
                <a:ext uri="{FF2B5EF4-FFF2-40B4-BE49-F238E27FC236}">
                  <a16:creationId xmlns:a16="http://schemas.microsoft.com/office/drawing/2014/main" id="{0A0E2788-4ED3-46FA-BBEC-B4B5772A3785}"/>
                </a:ext>
              </a:extLst>
            </p:cNvPr>
            <p:cNvSpPr>
              <a:spLocks noChangeArrowheads="1"/>
            </p:cNvSpPr>
            <p:nvPr/>
          </p:nvSpPr>
          <p:spPr bwMode="auto">
            <a:xfrm>
              <a:off x="2239" y="1534"/>
              <a:ext cx="1057" cy="393"/>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pt-BR"/>
            </a:p>
          </p:txBody>
        </p:sp>
        <p:sp>
          <p:nvSpPr>
            <p:cNvPr id="24" name="Rectangle 27">
              <a:extLst>
                <a:ext uri="{FF2B5EF4-FFF2-40B4-BE49-F238E27FC236}">
                  <a16:creationId xmlns:a16="http://schemas.microsoft.com/office/drawing/2014/main" id="{3552472D-3D9F-461C-81C4-66716C5F22A5}"/>
                </a:ext>
              </a:extLst>
            </p:cNvPr>
            <p:cNvSpPr>
              <a:spLocks noChangeArrowheads="1"/>
            </p:cNvSpPr>
            <p:nvPr/>
          </p:nvSpPr>
          <p:spPr bwMode="auto">
            <a:xfrm>
              <a:off x="2359" y="1582"/>
              <a:ext cx="68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rgbClr val="000000"/>
                  </a:solidFill>
                  <a:effectLst/>
                  <a:latin typeface="Times New Roman" panose="02020603050405020304" pitchFamily="18" charset="0"/>
                </a:rPr>
                <a:t>Excesso de </a:t>
              </a:r>
              <a:endParaRPr kumimoji="0" lang="pt-BR" altLang="pt-BR" sz="1800" b="0" i="0" u="none" strike="noStrike" cap="none" normalizeH="0" baseline="0" dirty="0">
                <a:ln>
                  <a:noFill/>
                </a:ln>
                <a:solidFill>
                  <a:schemeClr val="tx1"/>
                </a:solidFill>
                <a:effectLst/>
                <a:latin typeface="Comic Sans MS" panose="030F0702030302020204" pitchFamily="66" charset="0"/>
              </a:endParaRPr>
            </a:p>
          </p:txBody>
        </p:sp>
        <p:sp>
          <p:nvSpPr>
            <p:cNvPr id="25" name="Rectangle 28">
              <a:extLst>
                <a:ext uri="{FF2B5EF4-FFF2-40B4-BE49-F238E27FC236}">
                  <a16:creationId xmlns:a16="http://schemas.microsoft.com/office/drawing/2014/main" id="{2CBD4B6F-DC89-4171-953E-7BFACE8700E4}"/>
                </a:ext>
              </a:extLst>
            </p:cNvPr>
            <p:cNvSpPr>
              <a:spLocks noChangeArrowheads="1"/>
            </p:cNvSpPr>
            <p:nvPr/>
          </p:nvSpPr>
          <p:spPr bwMode="auto">
            <a:xfrm>
              <a:off x="2359" y="1711"/>
              <a:ext cx="78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rgbClr val="000000"/>
                  </a:solidFill>
                  <a:effectLst/>
                  <a:latin typeface="Times New Roman" panose="02020603050405020304" pitchFamily="18" charset="0"/>
                </a:rPr>
                <a:t>trabalhadores</a:t>
              </a:r>
              <a:endParaRPr kumimoji="0" lang="pt-BR" altLang="pt-BR" sz="1800" b="0" i="0" u="none" strike="noStrike" cap="none" normalizeH="0" baseline="0" dirty="0">
                <a:ln>
                  <a:noFill/>
                </a:ln>
                <a:solidFill>
                  <a:schemeClr val="tx1"/>
                </a:solidFill>
                <a:effectLst/>
              </a:endParaRPr>
            </a:p>
          </p:txBody>
        </p:sp>
        <p:sp>
          <p:nvSpPr>
            <p:cNvPr id="26" name="Rectangle 29">
              <a:extLst>
                <a:ext uri="{FF2B5EF4-FFF2-40B4-BE49-F238E27FC236}">
                  <a16:creationId xmlns:a16="http://schemas.microsoft.com/office/drawing/2014/main" id="{34A3FBC7-2CCB-4AD3-A344-4A2B245224FC}"/>
                </a:ext>
              </a:extLst>
            </p:cNvPr>
            <p:cNvSpPr>
              <a:spLocks noChangeArrowheads="1"/>
            </p:cNvSpPr>
            <p:nvPr/>
          </p:nvSpPr>
          <p:spPr bwMode="auto">
            <a:xfrm>
              <a:off x="3154" y="1687"/>
              <a:ext cx="10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a:ln>
                    <a:noFill/>
                  </a:ln>
                  <a:solidFill>
                    <a:srgbClr val="000000"/>
                  </a:solidFill>
                  <a:effectLst/>
                  <a:latin typeface="Times New Roman" panose="02020603050405020304"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27" name="Rectangle 30">
              <a:extLst>
                <a:ext uri="{FF2B5EF4-FFF2-40B4-BE49-F238E27FC236}">
                  <a16:creationId xmlns:a16="http://schemas.microsoft.com/office/drawing/2014/main" id="{51D32408-0968-4675-A57A-3259A31CE429}"/>
                </a:ext>
              </a:extLst>
            </p:cNvPr>
            <p:cNvSpPr>
              <a:spLocks noChangeArrowheads="1"/>
            </p:cNvSpPr>
            <p:nvPr/>
          </p:nvSpPr>
          <p:spPr bwMode="auto">
            <a:xfrm>
              <a:off x="4331" y="1534"/>
              <a:ext cx="1188" cy="490"/>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pt-BR"/>
            </a:p>
          </p:txBody>
        </p:sp>
        <p:sp>
          <p:nvSpPr>
            <p:cNvPr id="28" name="Rectangle 31">
              <a:extLst>
                <a:ext uri="{FF2B5EF4-FFF2-40B4-BE49-F238E27FC236}">
                  <a16:creationId xmlns:a16="http://schemas.microsoft.com/office/drawing/2014/main" id="{10FBF493-80D0-4EFC-BB01-D332C80189D2}"/>
                </a:ext>
              </a:extLst>
            </p:cNvPr>
            <p:cNvSpPr>
              <a:spLocks noChangeArrowheads="1"/>
            </p:cNvSpPr>
            <p:nvPr/>
          </p:nvSpPr>
          <p:spPr bwMode="auto">
            <a:xfrm>
              <a:off x="4484" y="1582"/>
              <a:ext cx="1013"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Reserva de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29" name="Rectangle 32">
              <a:extLst>
                <a:ext uri="{FF2B5EF4-FFF2-40B4-BE49-F238E27FC236}">
                  <a16:creationId xmlns:a16="http://schemas.microsoft.com/office/drawing/2014/main" id="{1D1C9058-277E-45BB-B7C7-9ED751D4BA83}"/>
                </a:ext>
              </a:extLst>
            </p:cNvPr>
            <p:cNvSpPr>
              <a:spLocks noChangeArrowheads="1"/>
            </p:cNvSpPr>
            <p:nvPr/>
          </p:nvSpPr>
          <p:spPr bwMode="auto">
            <a:xfrm>
              <a:off x="4479" y="1739"/>
              <a:ext cx="828"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dirty="0">
                  <a:ln>
                    <a:noFill/>
                  </a:ln>
                  <a:solidFill>
                    <a:srgbClr val="000000"/>
                  </a:solidFill>
                  <a:effectLst/>
                  <a:latin typeface="Garamond" panose="02020404030301010803" pitchFamily="18" charset="0"/>
                </a:rPr>
                <a:t>operários</a:t>
              </a:r>
              <a:endParaRPr kumimoji="0" lang="pt-BR" altLang="pt-BR" sz="2400" b="0" i="0" u="none" strike="noStrike" cap="none" normalizeH="0" baseline="0" dirty="0">
                <a:ln>
                  <a:noFill/>
                </a:ln>
                <a:solidFill>
                  <a:schemeClr val="tx1"/>
                </a:solidFill>
                <a:effectLst/>
                <a:latin typeface="Comic Sans MS" panose="030F0702030302020204" pitchFamily="66" charset="0"/>
              </a:endParaRPr>
            </a:p>
          </p:txBody>
        </p:sp>
        <p:sp>
          <p:nvSpPr>
            <p:cNvPr id="30" name="Rectangle 33">
              <a:extLst>
                <a:ext uri="{FF2B5EF4-FFF2-40B4-BE49-F238E27FC236}">
                  <a16:creationId xmlns:a16="http://schemas.microsoft.com/office/drawing/2014/main" id="{33853671-0994-431D-BF9E-2B59D8F802EA}"/>
                </a:ext>
              </a:extLst>
            </p:cNvPr>
            <p:cNvSpPr>
              <a:spLocks noChangeArrowheads="1"/>
            </p:cNvSpPr>
            <p:nvPr/>
          </p:nvSpPr>
          <p:spPr bwMode="auto">
            <a:xfrm>
              <a:off x="5301" y="1751"/>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31" name="Rectangle 34">
              <a:extLst>
                <a:ext uri="{FF2B5EF4-FFF2-40B4-BE49-F238E27FC236}">
                  <a16:creationId xmlns:a16="http://schemas.microsoft.com/office/drawing/2014/main" id="{114D8FA4-B6F9-48D3-8CC7-E0BE1F77B06D}"/>
                </a:ext>
              </a:extLst>
            </p:cNvPr>
            <p:cNvSpPr>
              <a:spLocks noChangeArrowheads="1"/>
            </p:cNvSpPr>
            <p:nvPr/>
          </p:nvSpPr>
          <p:spPr bwMode="auto">
            <a:xfrm>
              <a:off x="2108" y="2304"/>
              <a:ext cx="1972" cy="297"/>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pt-BR"/>
            </a:p>
          </p:txBody>
        </p:sp>
        <p:sp>
          <p:nvSpPr>
            <p:cNvPr id="32" name="Rectangle 35">
              <a:extLst>
                <a:ext uri="{FF2B5EF4-FFF2-40B4-BE49-F238E27FC236}">
                  <a16:creationId xmlns:a16="http://schemas.microsoft.com/office/drawing/2014/main" id="{0B284075-D793-496B-9501-28FE4D040C32}"/>
                </a:ext>
              </a:extLst>
            </p:cNvPr>
            <p:cNvSpPr>
              <a:spLocks noChangeArrowheads="1"/>
            </p:cNvSpPr>
            <p:nvPr/>
          </p:nvSpPr>
          <p:spPr bwMode="auto">
            <a:xfrm>
              <a:off x="2228" y="2361"/>
              <a:ext cx="16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800" b="0" i="0" u="none" strike="noStrike" cap="none" normalizeH="0" baseline="0" dirty="0">
                  <a:ln>
                    <a:noFill/>
                  </a:ln>
                  <a:solidFill>
                    <a:srgbClr val="000000"/>
                  </a:solidFill>
                  <a:effectLst/>
                  <a:latin typeface="Times New Roman" panose="02020603050405020304" pitchFamily="18" charset="0"/>
                </a:rPr>
                <a:t>Concorrência entre operários</a:t>
              </a:r>
              <a:endParaRPr kumimoji="0" lang="pt-BR" altLang="pt-BR" sz="1800" b="0" i="0" u="none" strike="noStrike" cap="none" normalizeH="0" baseline="0" dirty="0">
                <a:ln>
                  <a:noFill/>
                </a:ln>
                <a:solidFill>
                  <a:schemeClr val="tx1"/>
                </a:solidFill>
                <a:effectLst/>
                <a:latin typeface="Comic Sans MS" panose="030F0702030302020204" pitchFamily="66" charset="0"/>
              </a:endParaRPr>
            </a:p>
          </p:txBody>
        </p:sp>
        <p:sp>
          <p:nvSpPr>
            <p:cNvPr id="33" name="Rectangle 36">
              <a:extLst>
                <a:ext uri="{FF2B5EF4-FFF2-40B4-BE49-F238E27FC236}">
                  <a16:creationId xmlns:a16="http://schemas.microsoft.com/office/drawing/2014/main" id="{D7CDCE4A-3544-4BBC-9AE7-95F86EA99F2D}"/>
                </a:ext>
              </a:extLst>
            </p:cNvPr>
            <p:cNvSpPr>
              <a:spLocks noChangeArrowheads="1"/>
            </p:cNvSpPr>
            <p:nvPr/>
          </p:nvSpPr>
          <p:spPr bwMode="auto">
            <a:xfrm>
              <a:off x="3906" y="2361"/>
              <a:ext cx="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300" b="0" i="0" u="none" strike="noStrike" cap="none" normalizeH="0" baseline="0">
                  <a:ln>
                    <a:noFill/>
                  </a:ln>
                  <a:solidFill>
                    <a:srgbClr val="000000"/>
                  </a:solidFill>
                  <a:effectLst/>
                  <a:latin typeface="Times New Roman" panose="02020603050405020304"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34" name="Rectangle 37">
              <a:extLst>
                <a:ext uri="{FF2B5EF4-FFF2-40B4-BE49-F238E27FC236}">
                  <a16:creationId xmlns:a16="http://schemas.microsoft.com/office/drawing/2014/main" id="{FE4443DB-5018-417C-9B06-A0ED8D90605B}"/>
                </a:ext>
              </a:extLst>
            </p:cNvPr>
            <p:cNvSpPr>
              <a:spLocks noChangeArrowheads="1"/>
            </p:cNvSpPr>
            <p:nvPr/>
          </p:nvSpPr>
          <p:spPr bwMode="auto">
            <a:xfrm>
              <a:off x="539" y="2304"/>
              <a:ext cx="1057" cy="393"/>
            </a:xfrm>
            <a:prstGeom prst="rect">
              <a:avLst/>
            </a:prstGeom>
            <a:solidFill>
              <a:srgbClr val="FFFFFF"/>
            </a:solidFill>
            <a:ln w="17463">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pt-BR"/>
            </a:p>
          </p:txBody>
        </p:sp>
        <p:sp>
          <p:nvSpPr>
            <p:cNvPr id="35" name="Rectangle 38">
              <a:extLst>
                <a:ext uri="{FF2B5EF4-FFF2-40B4-BE49-F238E27FC236}">
                  <a16:creationId xmlns:a16="http://schemas.microsoft.com/office/drawing/2014/main" id="{AEBC9CB5-9FE9-4548-BD61-BEA91746AD15}"/>
                </a:ext>
              </a:extLst>
            </p:cNvPr>
            <p:cNvSpPr>
              <a:spLocks noChangeArrowheads="1"/>
            </p:cNvSpPr>
            <p:nvPr/>
          </p:nvSpPr>
          <p:spPr bwMode="auto">
            <a:xfrm>
              <a:off x="681" y="2353"/>
              <a:ext cx="904"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Salário de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sp>
          <p:nvSpPr>
            <p:cNvPr id="36" name="Rectangle 39">
              <a:extLst>
                <a:ext uri="{FF2B5EF4-FFF2-40B4-BE49-F238E27FC236}">
                  <a16:creationId xmlns:a16="http://schemas.microsoft.com/office/drawing/2014/main" id="{6562AEDC-E79E-42DB-B1BC-FD519BADF367}"/>
                </a:ext>
              </a:extLst>
            </p:cNvPr>
            <p:cNvSpPr>
              <a:spLocks noChangeArrowheads="1"/>
            </p:cNvSpPr>
            <p:nvPr/>
          </p:nvSpPr>
          <p:spPr bwMode="auto">
            <a:xfrm>
              <a:off x="659" y="2521"/>
              <a:ext cx="104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dirty="0">
                  <a:ln>
                    <a:noFill/>
                  </a:ln>
                  <a:solidFill>
                    <a:srgbClr val="000000"/>
                  </a:solidFill>
                  <a:effectLst/>
                  <a:latin typeface="Garamond" panose="02020404030301010803" pitchFamily="18" charset="0"/>
                </a:rPr>
                <a:t>subsistência</a:t>
              </a:r>
              <a:endParaRPr kumimoji="0" lang="pt-BR" altLang="pt-BR" sz="2400" b="0" i="0" u="none" strike="noStrike" cap="none" normalizeH="0" baseline="0" dirty="0">
                <a:ln>
                  <a:noFill/>
                </a:ln>
                <a:solidFill>
                  <a:schemeClr val="tx1"/>
                </a:solidFill>
                <a:effectLst/>
                <a:latin typeface="Comic Sans MS" panose="030F0702030302020204" pitchFamily="66" charset="0"/>
              </a:endParaRPr>
            </a:p>
          </p:txBody>
        </p:sp>
        <p:sp>
          <p:nvSpPr>
            <p:cNvPr id="38" name="Rectangle 41">
              <a:extLst>
                <a:ext uri="{FF2B5EF4-FFF2-40B4-BE49-F238E27FC236}">
                  <a16:creationId xmlns:a16="http://schemas.microsoft.com/office/drawing/2014/main" id="{F7BE6D30-225D-41CA-B697-82BD278760BE}"/>
                </a:ext>
              </a:extLst>
            </p:cNvPr>
            <p:cNvSpPr>
              <a:spLocks noChangeArrowheads="1"/>
            </p:cNvSpPr>
            <p:nvPr/>
          </p:nvSpPr>
          <p:spPr bwMode="auto">
            <a:xfrm>
              <a:off x="1138" y="2689"/>
              <a:ext cx="131"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sz="2400">
                  <a:solidFill>
                    <a:schemeClr val="tx1"/>
                  </a:solidFill>
                  <a:latin typeface="Comic Sans MS" panose="030F0702030302020204" pitchFamily="66" charset="0"/>
                </a:defRPr>
              </a:lvl1pPr>
              <a:lvl2pPr eaLnBrk="0" fontAlgn="base" hangingPunct="0">
                <a:spcBef>
                  <a:spcPct val="0"/>
                </a:spcBef>
                <a:spcAft>
                  <a:spcPct val="0"/>
                </a:spcAft>
                <a:defRPr sz="2400">
                  <a:solidFill>
                    <a:schemeClr val="tx1"/>
                  </a:solidFill>
                  <a:latin typeface="Comic Sans MS" panose="030F0702030302020204" pitchFamily="66" charset="0"/>
                </a:defRPr>
              </a:lvl2pPr>
              <a:lvl3pPr eaLnBrk="0" fontAlgn="base" hangingPunct="0">
                <a:spcBef>
                  <a:spcPct val="0"/>
                </a:spcBef>
                <a:spcAft>
                  <a:spcPct val="0"/>
                </a:spcAft>
                <a:defRPr sz="2400">
                  <a:solidFill>
                    <a:schemeClr val="tx1"/>
                  </a:solidFill>
                  <a:latin typeface="Comic Sans MS" panose="030F0702030302020204" pitchFamily="66" charset="0"/>
                </a:defRPr>
              </a:lvl3pPr>
              <a:lvl4pPr eaLnBrk="0" fontAlgn="base" hangingPunct="0">
                <a:spcBef>
                  <a:spcPct val="0"/>
                </a:spcBef>
                <a:spcAft>
                  <a:spcPct val="0"/>
                </a:spcAft>
                <a:defRPr sz="2400">
                  <a:solidFill>
                    <a:schemeClr val="tx1"/>
                  </a:solidFill>
                  <a:latin typeface="Comic Sans MS" panose="030F0702030302020204" pitchFamily="66" charset="0"/>
                </a:defRPr>
              </a:lvl4pPr>
              <a:lvl5pPr eaLnBrk="0" fontAlgn="base" hangingPunct="0">
                <a:spcBef>
                  <a:spcPct val="0"/>
                </a:spcBef>
                <a:spcAft>
                  <a:spcPct val="0"/>
                </a:spcAft>
                <a:defRPr sz="2400">
                  <a:solidFill>
                    <a:schemeClr val="tx1"/>
                  </a:solidFill>
                  <a:latin typeface="Comic Sans MS" panose="030F0702030302020204" pitchFamily="66" charset="0"/>
                </a:defRPr>
              </a:lvl5pPr>
              <a:lvl6pPr eaLnBrk="0" fontAlgn="base" hangingPunct="0">
                <a:spcBef>
                  <a:spcPct val="0"/>
                </a:spcBef>
                <a:spcAft>
                  <a:spcPct val="0"/>
                </a:spcAft>
                <a:defRPr sz="2400">
                  <a:solidFill>
                    <a:schemeClr val="tx1"/>
                  </a:solidFill>
                  <a:latin typeface="Comic Sans MS" panose="030F0702030302020204" pitchFamily="66" charset="0"/>
                </a:defRPr>
              </a:lvl6pPr>
              <a:lvl7pPr eaLnBrk="0" fontAlgn="base" hangingPunct="0">
                <a:spcBef>
                  <a:spcPct val="0"/>
                </a:spcBef>
                <a:spcAft>
                  <a:spcPct val="0"/>
                </a:spcAft>
                <a:defRPr sz="2400">
                  <a:solidFill>
                    <a:schemeClr val="tx1"/>
                  </a:solidFill>
                  <a:latin typeface="Comic Sans MS" panose="030F0702030302020204" pitchFamily="66" charset="0"/>
                </a:defRPr>
              </a:lvl7pPr>
              <a:lvl8pPr eaLnBrk="0" fontAlgn="base" hangingPunct="0">
                <a:spcBef>
                  <a:spcPct val="0"/>
                </a:spcBef>
                <a:spcAft>
                  <a:spcPct val="0"/>
                </a:spcAft>
                <a:defRPr sz="2400">
                  <a:solidFill>
                    <a:schemeClr val="tx1"/>
                  </a:solidFill>
                  <a:latin typeface="Comic Sans MS" panose="030F0702030302020204" pitchFamily="66" charset="0"/>
                </a:defRPr>
              </a:lvl8pPr>
              <a:lvl9pPr eaLnBrk="0" fontAlgn="base" hangingPunct="0">
                <a:spcBef>
                  <a:spcPct val="0"/>
                </a:spcBef>
                <a:spcAft>
                  <a:spcPct val="0"/>
                </a:spcAft>
                <a:defRPr sz="2400">
                  <a:solidFill>
                    <a:schemeClr val="tx1"/>
                  </a:solidFill>
                  <a:latin typeface="Comic Sans MS" panose="030F0702030302020204" pitchFamily="66"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900" b="0" i="0" u="none" strike="noStrike" cap="none" normalizeH="0" baseline="0">
                  <a:ln>
                    <a:noFill/>
                  </a:ln>
                  <a:solidFill>
                    <a:srgbClr val="000000"/>
                  </a:solidFill>
                  <a:effectLst/>
                  <a:latin typeface="Garamond" panose="02020404030301010803" pitchFamily="18" charset="0"/>
                </a:rPr>
                <a:t> </a:t>
              </a:r>
              <a:endParaRPr kumimoji="0" lang="pt-BR" altLang="pt-BR" sz="2400" b="0" i="0" u="none" strike="noStrike" cap="none" normalizeH="0" baseline="0">
                <a:ln>
                  <a:noFill/>
                </a:ln>
                <a:solidFill>
                  <a:schemeClr val="tx1"/>
                </a:solidFill>
                <a:effectLst/>
                <a:latin typeface="Comic Sans MS" panose="030F0702030302020204" pitchFamily="66" charset="0"/>
              </a:endParaRPr>
            </a:p>
          </p:txBody>
        </p:sp>
        <p:grpSp>
          <p:nvGrpSpPr>
            <p:cNvPr id="39" name="Group 44">
              <a:extLst>
                <a:ext uri="{FF2B5EF4-FFF2-40B4-BE49-F238E27FC236}">
                  <a16:creationId xmlns:a16="http://schemas.microsoft.com/office/drawing/2014/main" id="{69D642F1-DFD0-4904-86B1-3125D53AA9EB}"/>
                </a:ext>
              </a:extLst>
            </p:cNvPr>
            <p:cNvGrpSpPr>
              <a:grpSpLocks/>
            </p:cNvGrpSpPr>
            <p:nvPr/>
          </p:nvGrpSpPr>
          <p:grpSpPr bwMode="auto">
            <a:xfrm>
              <a:off x="1585" y="1687"/>
              <a:ext cx="654" cy="88"/>
              <a:chOff x="1585" y="1687"/>
              <a:chExt cx="654" cy="88"/>
            </a:xfrm>
          </p:grpSpPr>
          <p:sp>
            <p:nvSpPr>
              <p:cNvPr id="49" name="Line 42">
                <a:extLst>
                  <a:ext uri="{FF2B5EF4-FFF2-40B4-BE49-F238E27FC236}">
                    <a16:creationId xmlns:a16="http://schemas.microsoft.com/office/drawing/2014/main" id="{BD6188CD-44C2-473C-B28E-F7C3D6BEFED1}"/>
                  </a:ext>
                </a:extLst>
              </p:cNvPr>
              <p:cNvSpPr>
                <a:spLocks noChangeShapeType="1"/>
              </p:cNvSpPr>
              <p:nvPr/>
            </p:nvSpPr>
            <p:spPr bwMode="auto">
              <a:xfrm>
                <a:off x="1585" y="1727"/>
                <a:ext cx="567"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50" name="Freeform 43">
                <a:extLst>
                  <a:ext uri="{FF2B5EF4-FFF2-40B4-BE49-F238E27FC236}">
                    <a16:creationId xmlns:a16="http://schemas.microsoft.com/office/drawing/2014/main" id="{86CD798A-33BF-4730-B8D6-D0CC55643512}"/>
                  </a:ext>
                </a:extLst>
              </p:cNvPr>
              <p:cNvSpPr>
                <a:spLocks/>
              </p:cNvSpPr>
              <p:nvPr/>
            </p:nvSpPr>
            <p:spPr bwMode="auto">
              <a:xfrm>
                <a:off x="2130" y="1687"/>
                <a:ext cx="109" cy="88"/>
              </a:xfrm>
              <a:custGeom>
                <a:avLst/>
                <a:gdLst>
                  <a:gd name="T0" fmla="*/ 0 w 109"/>
                  <a:gd name="T1" fmla="*/ 88 h 88"/>
                  <a:gd name="T2" fmla="*/ 109 w 109"/>
                  <a:gd name="T3" fmla="*/ 48 h 88"/>
                  <a:gd name="T4" fmla="*/ 0 w 109"/>
                  <a:gd name="T5" fmla="*/ 0 h 88"/>
                  <a:gd name="T6" fmla="*/ 0 w 109"/>
                  <a:gd name="T7" fmla="*/ 88 h 88"/>
                </a:gdLst>
                <a:ahLst/>
                <a:cxnLst>
                  <a:cxn ang="0">
                    <a:pos x="T0" y="T1"/>
                  </a:cxn>
                  <a:cxn ang="0">
                    <a:pos x="T2" y="T3"/>
                  </a:cxn>
                  <a:cxn ang="0">
                    <a:pos x="T4" y="T5"/>
                  </a:cxn>
                  <a:cxn ang="0">
                    <a:pos x="T6" y="T7"/>
                  </a:cxn>
                </a:cxnLst>
                <a:rect l="0" t="0" r="r" b="b"/>
                <a:pathLst>
                  <a:path w="109" h="88">
                    <a:moveTo>
                      <a:pt x="0" y="88"/>
                    </a:moveTo>
                    <a:lnTo>
                      <a:pt x="109" y="48"/>
                    </a:lnTo>
                    <a:lnTo>
                      <a:pt x="0" y="0"/>
                    </a:lnTo>
                    <a:lnTo>
                      <a:pt x="0"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grpSp>
          <p:nvGrpSpPr>
            <p:cNvPr id="40" name="Group 47">
              <a:extLst>
                <a:ext uri="{FF2B5EF4-FFF2-40B4-BE49-F238E27FC236}">
                  <a16:creationId xmlns:a16="http://schemas.microsoft.com/office/drawing/2014/main" id="{AB01308F-64E7-46DA-A2C6-9D16002B4822}"/>
                </a:ext>
              </a:extLst>
            </p:cNvPr>
            <p:cNvGrpSpPr>
              <a:grpSpLocks/>
            </p:cNvGrpSpPr>
            <p:nvPr/>
          </p:nvGrpSpPr>
          <p:grpSpPr bwMode="auto">
            <a:xfrm>
              <a:off x="3285" y="1687"/>
              <a:ext cx="1046" cy="88"/>
              <a:chOff x="3285" y="1687"/>
              <a:chExt cx="1046" cy="88"/>
            </a:xfrm>
          </p:grpSpPr>
          <p:sp>
            <p:nvSpPr>
              <p:cNvPr id="47" name="Line 45">
                <a:extLst>
                  <a:ext uri="{FF2B5EF4-FFF2-40B4-BE49-F238E27FC236}">
                    <a16:creationId xmlns:a16="http://schemas.microsoft.com/office/drawing/2014/main" id="{E4AFF31F-AEA7-404B-88E3-3D8B0044F73B}"/>
                  </a:ext>
                </a:extLst>
              </p:cNvPr>
              <p:cNvSpPr>
                <a:spLocks noChangeShapeType="1"/>
              </p:cNvSpPr>
              <p:nvPr/>
            </p:nvSpPr>
            <p:spPr bwMode="auto">
              <a:xfrm>
                <a:off x="3285" y="1727"/>
                <a:ext cx="959"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48" name="Freeform 46">
                <a:extLst>
                  <a:ext uri="{FF2B5EF4-FFF2-40B4-BE49-F238E27FC236}">
                    <a16:creationId xmlns:a16="http://schemas.microsoft.com/office/drawing/2014/main" id="{35A3CF67-AACC-4EF3-9136-C457055B8CC9}"/>
                  </a:ext>
                </a:extLst>
              </p:cNvPr>
              <p:cNvSpPr>
                <a:spLocks/>
              </p:cNvSpPr>
              <p:nvPr/>
            </p:nvSpPr>
            <p:spPr bwMode="auto">
              <a:xfrm>
                <a:off x="4222" y="1687"/>
                <a:ext cx="109" cy="88"/>
              </a:xfrm>
              <a:custGeom>
                <a:avLst/>
                <a:gdLst>
                  <a:gd name="T0" fmla="*/ 0 w 109"/>
                  <a:gd name="T1" fmla="*/ 88 h 88"/>
                  <a:gd name="T2" fmla="*/ 109 w 109"/>
                  <a:gd name="T3" fmla="*/ 48 h 88"/>
                  <a:gd name="T4" fmla="*/ 0 w 109"/>
                  <a:gd name="T5" fmla="*/ 0 h 88"/>
                  <a:gd name="T6" fmla="*/ 0 w 109"/>
                  <a:gd name="T7" fmla="*/ 88 h 88"/>
                </a:gdLst>
                <a:ahLst/>
                <a:cxnLst>
                  <a:cxn ang="0">
                    <a:pos x="T0" y="T1"/>
                  </a:cxn>
                  <a:cxn ang="0">
                    <a:pos x="T2" y="T3"/>
                  </a:cxn>
                  <a:cxn ang="0">
                    <a:pos x="T4" y="T5"/>
                  </a:cxn>
                  <a:cxn ang="0">
                    <a:pos x="T6" y="T7"/>
                  </a:cxn>
                </a:cxnLst>
                <a:rect l="0" t="0" r="r" b="b"/>
                <a:pathLst>
                  <a:path w="109" h="88">
                    <a:moveTo>
                      <a:pt x="0" y="88"/>
                    </a:moveTo>
                    <a:lnTo>
                      <a:pt x="109" y="48"/>
                    </a:lnTo>
                    <a:lnTo>
                      <a:pt x="0" y="0"/>
                    </a:lnTo>
                    <a:lnTo>
                      <a:pt x="0"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grpSp>
          <p:nvGrpSpPr>
            <p:cNvPr id="41" name="Group 50">
              <a:extLst>
                <a:ext uri="{FF2B5EF4-FFF2-40B4-BE49-F238E27FC236}">
                  <a16:creationId xmlns:a16="http://schemas.microsoft.com/office/drawing/2014/main" id="{E2C85477-C508-4787-8D53-D4F513EF0239}"/>
                </a:ext>
              </a:extLst>
            </p:cNvPr>
            <p:cNvGrpSpPr>
              <a:grpSpLocks/>
            </p:cNvGrpSpPr>
            <p:nvPr/>
          </p:nvGrpSpPr>
          <p:grpSpPr bwMode="auto">
            <a:xfrm>
              <a:off x="4069" y="2016"/>
              <a:ext cx="785" cy="393"/>
              <a:chOff x="4069" y="2016"/>
              <a:chExt cx="785" cy="393"/>
            </a:xfrm>
          </p:grpSpPr>
          <p:sp>
            <p:nvSpPr>
              <p:cNvPr id="45" name="Line 48">
                <a:extLst>
                  <a:ext uri="{FF2B5EF4-FFF2-40B4-BE49-F238E27FC236}">
                    <a16:creationId xmlns:a16="http://schemas.microsoft.com/office/drawing/2014/main" id="{6A304D9C-C100-4E1C-BBCD-7776B0624EA3}"/>
                  </a:ext>
                </a:extLst>
              </p:cNvPr>
              <p:cNvSpPr>
                <a:spLocks noChangeShapeType="1"/>
              </p:cNvSpPr>
              <p:nvPr/>
            </p:nvSpPr>
            <p:spPr bwMode="auto">
              <a:xfrm flipH="1">
                <a:off x="4135" y="2016"/>
                <a:ext cx="719" cy="353"/>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46" name="Freeform 49">
                <a:extLst>
                  <a:ext uri="{FF2B5EF4-FFF2-40B4-BE49-F238E27FC236}">
                    <a16:creationId xmlns:a16="http://schemas.microsoft.com/office/drawing/2014/main" id="{A4CDCC45-713F-4A2A-A416-D5ABA1C20391}"/>
                  </a:ext>
                </a:extLst>
              </p:cNvPr>
              <p:cNvSpPr>
                <a:spLocks/>
              </p:cNvSpPr>
              <p:nvPr/>
            </p:nvSpPr>
            <p:spPr bwMode="auto">
              <a:xfrm>
                <a:off x="4069" y="2320"/>
                <a:ext cx="131" cy="89"/>
              </a:xfrm>
              <a:custGeom>
                <a:avLst/>
                <a:gdLst>
                  <a:gd name="T0" fmla="*/ 66 w 131"/>
                  <a:gd name="T1" fmla="*/ 0 h 89"/>
                  <a:gd name="T2" fmla="*/ 0 w 131"/>
                  <a:gd name="T3" fmla="*/ 89 h 89"/>
                  <a:gd name="T4" fmla="*/ 131 w 131"/>
                  <a:gd name="T5" fmla="*/ 65 h 89"/>
                  <a:gd name="T6" fmla="*/ 66 w 131"/>
                  <a:gd name="T7" fmla="*/ 0 h 89"/>
                </a:gdLst>
                <a:ahLst/>
                <a:cxnLst>
                  <a:cxn ang="0">
                    <a:pos x="T0" y="T1"/>
                  </a:cxn>
                  <a:cxn ang="0">
                    <a:pos x="T2" y="T3"/>
                  </a:cxn>
                  <a:cxn ang="0">
                    <a:pos x="T4" y="T5"/>
                  </a:cxn>
                  <a:cxn ang="0">
                    <a:pos x="T6" y="T7"/>
                  </a:cxn>
                </a:cxnLst>
                <a:rect l="0" t="0" r="r" b="b"/>
                <a:pathLst>
                  <a:path w="131" h="89">
                    <a:moveTo>
                      <a:pt x="66" y="0"/>
                    </a:moveTo>
                    <a:lnTo>
                      <a:pt x="0" y="89"/>
                    </a:lnTo>
                    <a:lnTo>
                      <a:pt x="131" y="65"/>
                    </a:lnTo>
                    <a:lnTo>
                      <a:pt x="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grpSp>
          <p:nvGrpSpPr>
            <p:cNvPr id="42" name="Group 53">
              <a:extLst>
                <a:ext uri="{FF2B5EF4-FFF2-40B4-BE49-F238E27FC236}">
                  <a16:creationId xmlns:a16="http://schemas.microsoft.com/office/drawing/2014/main" id="{EC682AC5-ECF5-46DC-B606-1C81F77AA973}"/>
                </a:ext>
              </a:extLst>
            </p:cNvPr>
            <p:cNvGrpSpPr>
              <a:grpSpLocks/>
            </p:cNvGrpSpPr>
            <p:nvPr/>
          </p:nvGrpSpPr>
          <p:grpSpPr bwMode="auto">
            <a:xfrm>
              <a:off x="1585" y="2361"/>
              <a:ext cx="523" cy="88"/>
              <a:chOff x="1585" y="2361"/>
              <a:chExt cx="523" cy="88"/>
            </a:xfrm>
          </p:grpSpPr>
          <p:sp>
            <p:nvSpPr>
              <p:cNvPr id="43" name="Line 51">
                <a:extLst>
                  <a:ext uri="{FF2B5EF4-FFF2-40B4-BE49-F238E27FC236}">
                    <a16:creationId xmlns:a16="http://schemas.microsoft.com/office/drawing/2014/main" id="{64B614E1-509D-410F-821F-29B383C8CC93}"/>
                  </a:ext>
                </a:extLst>
              </p:cNvPr>
              <p:cNvSpPr>
                <a:spLocks noChangeShapeType="1"/>
              </p:cNvSpPr>
              <p:nvPr/>
            </p:nvSpPr>
            <p:spPr bwMode="auto">
              <a:xfrm flipH="1">
                <a:off x="1672" y="2401"/>
                <a:ext cx="436" cy="0"/>
              </a:xfrm>
              <a:prstGeom prst="line">
                <a:avLst/>
              </a:prstGeom>
              <a:noFill/>
              <a:ln w="17463">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44" name="Freeform 52">
                <a:extLst>
                  <a:ext uri="{FF2B5EF4-FFF2-40B4-BE49-F238E27FC236}">
                    <a16:creationId xmlns:a16="http://schemas.microsoft.com/office/drawing/2014/main" id="{F10BDE65-4A44-4371-B597-B2C3498FB7DA}"/>
                  </a:ext>
                </a:extLst>
              </p:cNvPr>
              <p:cNvSpPr>
                <a:spLocks/>
              </p:cNvSpPr>
              <p:nvPr/>
            </p:nvSpPr>
            <p:spPr bwMode="auto">
              <a:xfrm>
                <a:off x="1585" y="2361"/>
                <a:ext cx="120" cy="88"/>
              </a:xfrm>
              <a:custGeom>
                <a:avLst/>
                <a:gdLst>
                  <a:gd name="T0" fmla="*/ 120 w 120"/>
                  <a:gd name="T1" fmla="*/ 0 h 88"/>
                  <a:gd name="T2" fmla="*/ 0 w 120"/>
                  <a:gd name="T3" fmla="*/ 48 h 88"/>
                  <a:gd name="T4" fmla="*/ 120 w 120"/>
                  <a:gd name="T5" fmla="*/ 88 h 88"/>
                  <a:gd name="T6" fmla="*/ 120 w 120"/>
                  <a:gd name="T7" fmla="*/ 0 h 88"/>
                </a:gdLst>
                <a:ahLst/>
                <a:cxnLst>
                  <a:cxn ang="0">
                    <a:pos x="T0" y="T1"/>
                  </a:cxn>
                  <a:cxn ang="0">
                    <a:pos x="T2" y="T3"/>
                  </a:cxn>
                  <a:cxn ang="0">
                    <a:pos x="T4" y="T5"/>
                  </a:cxn>
                  <a:cxn ang="0">
                    <a:pos x="T6" y="T7"/>
                  </a:cxn>
                </a:cxnLst>
                <a:rect l="0" t="0" r="r" b="b"/>
                <a:pathLst>
                  <a:path w="120" h="88">
                    <a:moveTo>
                      <a:pt x="120" y="0"/>
                    </a:moveTo>
                    <a:lnTo>
                      <a:pt x="0" y="48"/>
                    </a:lnTo>
                    <a:lnTo>
                      <a:pt x="120" y="88"/>
                    </a:lnTo>
                    <a:lnTo>
                      <a:pt x="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t-B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ítulo 1">
            <a:extLst>
              <a:ext uri="{FF2B5EF4-FFF2-40B4-BE49-F238E27FC236}">
                <a16:creationId xmlns:a16="http://schemas.microsoft.com/office/drawing/2014/main" id="{38B23371-8A85-48CB-A747-C7E9CB90765F}"/>
              </a:ext>
            </a:extLst>
          </p:cNvPr>
          <p:cNvSpPr>
            <a:spLocks noGrp="1"/>
          </p:cNvSpPr>
          <p:nvPr>
            <p:ph type="title"/>
          </p:nvPr>
        </p:nvSpPr>
        <p:spPr>
          <a:xfrm>
            <a:off x="273843" y="260648"/>
            <a:ext cx="8596313" cy="1414462"/>
          </a:xfrm>
        </p:spPr>
        <p:txBody>
          <a:bodyPr/>
          <a:lstStyle/>
          <a:p>
            <a:pPr eaLnBrk="1" hangingPunct="1">
              <a:lnSpc>
                <a:spcPct val="120000"/>
              </a:lnSpc>
            </a:pPr>
            <a:r>
              <a:rPr lang="pt-BR" altLang="pt-BR" dirty="0"/>
              <a:t>Ver o capítulo XXIII: </a:t>
            </a:r>
            <a:br>
              <a:rPr lang="pt-BR" altLang="pt-BR" dirty="0"/>
            </a:br>
            <a:r>
              <a:rPr lang="pt-BR" altLang="pt-BR" dirty="0"/>
              <a:t>“A lei geral da acumulação capitalista.”</a:t>
            </a:r>
          </a:p>
        </p:txBody>
      </p:sp>
      <p:sp>
        <p:nvSpPr>
          <p:cNvPr id="64515" name="Espaço Reservado para Conteúdo 2">
            <a:extLst>
              <a:ext uri="{FF2B5EF4-FFF2-40B4-BE49-F238E27FC236}">
                <a16:creationId xmlns:a16="http://schemas.microsoft.com/office/drawing/2014/main" id="{5620033B-4200-4206-A4DD-0A81F791FC4C}"/>
              </a:ext>
            </a:extLst>
          </p:cNvPr>
          <p:cNvSpPr>
            <a:spLocks noGrp="1"/>
          </p:cNvSpPr>
          <p:nvPr>
            <p:ph idx="1"/>
          </p:nvPr>
        </p:nvSpPr>
        <p:spPr>
          <a:xfrm>
            <a:off x="899592" y="1878008"/>
            <a:ext cx="7776864" cy="4359304"/>
          </a:xfrm>
        </p:spPr>
        <p:txBody>
          <a:bodyPr>
            <a:noAutofit/>
          </a:bodyPr>
          <a:lstStyle/>
          <a:p>
            <a:pPr marL="0" indent="0" eaLnBrk="1" hangingPunct="1">
              <a:lnSpc>
                <a:spcPct val="140000"/>
              </a:lnSpc>
              <a:buNone/>
            </a:pPr>
            <a:r>
              <a:rPr lang="pt-BR" altLang="pt-BR" sz="2400" dirty="0"/>
              <a:t>“</a:t>
            </a:r>
            <a:r>
              <a:rPr lang="pt-BR" altLang="pt-BR" sz="2400" i="1" dirty="0"/>
              <a:t>O exército industrial de reserva será mais numeroso na medida da riqueza social, do capital empregado, da extensão e da energia de seu crescimento; à medida, então, que a massa absoluta do proletariado e a força produtiva de seu trabalho se tornam mais consideráveis. Como as causas que desenvolvem a força expansiva do capital trazem a disponibilização da força operária, a reserva industrial deve aumentar com as progressões da riqueza</a:t>
            </a:r>
            <a:r>
              <a:rPr lang="pt-BR" altLang="pt-BR" sz="24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a:extLst>
              <a:ext uri="{FF2B5EF4-FFF2-40B4-BE49-F238E27FC236}">
                <a16:creationId xmlns:a16="http://schemas.microsoft.com/office/drawing/2014/main" id="{17591D21-0825-4057-ACEC-B8D2C87575F4}"/>
              </a:ext>
            </a:extLst>
          </p:cNvPr>
          <p:cNvSpPr>
            <a:spLocks noGrp="1" noChangeArrowheads="1"/>
          </p:cNvSpPr>
          <p:nvPr>
            <p:ph idx="1"/>
          </p:nvPr>
        </p:nvSpPr>
        <p:spPr>
          <a:xfrm>
            <a:off x="1115616" y="1124744"/>
            <a:ext cx="7128792" cy="5040560"/>
          </a:xfrm>
        </p:spPr>
        <p:txBody>
          <a:bodyPr>
            <a:normAutofit fontScale="92500"/>
          </a:bodyPr>
          <a:lstStyle/>
          <a:p>
            <a:pPr eaLnBrk="1" hangingPunct="1">
              <a:lnSpc>
                <a:spcPct val="140000"/>
              </a:lnSpc>
            </a:pPr>
            <a:r>
              <a:rPr lang="pt-PT" altLang="pt-BR" sz="2800" dirty="0">
                <a:cs typeface="Times New Roman" panose="02020603050405020304" pitchFamily="18" charset="0"/>
              </a:rPr>
              <a:t>A acumulação do capital se faz acompanhada de uma população excedente de trabalhadores que, não conseguindo emprego, irão compor um exército de operários de reserva vivendo abaixo do nível de subsistência. </a:t>
            </a:r>
          </a:p>
          <a:p>
            <a:pPr eaLnBrk="1" hangingPunct="1">
              <a:lnSpc>
                <a:spcPct val="140000"/>
              </a:lnSpc>
            </a:pPr>
            <a:r>
              <a:rPr lang="pt-PT" altLang="pt-BR" sz="2800" dirty="0">
                <a:cs typeface="Times New Roman" panose="02020603050405020304" pitchFamily="18" charset="0"/>
              </a:rPr>
              <a:t>A concorrência entre os que conseguem uma colocação comprime as taxas salariais até o nível de subsistência. </a:t>
            </a:r>
            <a:endParaRPr lang="pt-BR" altLang="pt-BR" sz="2800" dirty="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Pacote">
  <a:themeElements>
    <a:clrScheme name="Paco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o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o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Pacote</Template>
  <TotalTime>1032</TotalTime>
  <Words>2074</Words>
  <Application>Microsoft Office PowerPoint</Application>
  <PresentationFormat>Apresentação na tela (4:3)</PresentationFormat>
  <Paragraphs>127</Paragraphs>
  <Slides>38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38</vt:i4>
      </vt:variant>
    </vt:vector>
  </HeadingPairs>
  <TitlesOfParts>
    <vt:vector size="43" baseType="lpstr">
      <vt:lpstr>Comic Sans MS</vt:lpstr>
      <vt:lpstr>Arial</vt:lpstr>
      <vt:lpstr>Calibri</vt:lpstr>
      <vt:lpstr>Times New Roman</vt:lpstr>
      <vt:lpstr>Pacote</vt:lpstr>
      <vt:lpstr>Apresentação do PowerPoint</vt:lpstr>
      <vt:lpstr>Estratagemas para manter as taxas de lucros</vt:lpstr>
      <vt:lpstr>Expansão de mercado</vt:lpstr>
      <vt:lpstr>Sumário dos capítulos da seção VI (O salário)</vt:lpstr>
      <vt:lpstr>Sumário dos capítulos da seção VII  (O processo de acumulação do capital)</vt:lpstr>
      <vt:lpstr>Como os salários são mantidos  no nível de subsistência?</vt:lpstr>
      <vt:lpstr>A teoria do salário de subsistência de Marx : </vt:lpstr>
      <vt:lpstr>Ver o capítulo XXIII:  “A lei geral da acumulação capitalista.”</vt:lpstr>
      <vt:lpstr>Apresentação do PowerPoint</vt:lpstr>
      <vt:lpstr>Riqueza e miséria</vt:lpstr>
      <vt:lpstr>Marx escreve:</vt:lpstr>
      <vt:lpstr>Marx escreve:</vt:lpstr>
      <vt:lpstr>Ainda Marx:</vt:lpstr>
      <vt:lpstr>Ainda sobre a sustentação  das taxas de lucro</vt:lpstr>
      <vt:lpstr>Desequilíbrio setorial</vt:lpstr>
      <vt:lpstr>Sobre o cap. XVII: As variações na relação da grandeza entre a mais-valia e o valor da força de trabalho</vt:lpstr>
      <vt:lpstr>Mais-valia e produtividade do trabalho </vt:lpstr>
      <vt:lpstr>O que significa isso?</vt:lpstr>
      <vt:lpstr>Segunda lei:</vt:lpstr>
      <vt:lpstr>Terceira lei: </vt:lpstr>
      <vt:lpstr>O que diz então a 3ª lei?</vt:lpstr>
      <vt:lpstr>Trabalho necessário e sobretrabalho  </vt:lpstr>
      <vt:lpstr>E se aumentássemos a duração  do trabalho?</vt:lpstr>
      <vt:lpstr>Mais-valia e intensidade do trabalho </vt:lpstr>
      <vt:lpstr>Por que o crescimento da intensidade do trabalho produz mais valor ao mesmo tempo que mais bens materiais?</vt:lpstr>
      <vt:lpstr>Interpretação de Aron:</vt:lpstr>
      <vt:lpstr>Apresentação do PowerPoint</vt:lpstr>
      <vt:lpstr>Mais-valia e duração do trabalho</vt:lpstr>
      <vt:lpstr>1ª Lei </vt:lpstr>
      <vt:lpstr>2ª lei</vt:lpstr>
      <vt:lpstr>3ª lei</vt:lpstr>
      <vt:lpstr>Conclusões dessas leis:</vt:lpstr>
      <vt:lpstr>Apresentação do PowerPoint</vt:lpstr>
      <vt:lpstr>Livro de Aron</vt:lpstr>
      <vt:lpstr>Apresentação do PowerPoint</vt:lpstr>
      <vt:lpstr>Apresentação do PowerPoint</vt:lpstr>
      <vt:lpstr>Apresentação do PowerPoint</vt:lpstr>
      <vt:lpstr>Apresentação do PowerPoint</vt:lpstr>
    </vt:vector>
  </TitlesOfParts>
  <Company>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capital</dc:title>
  <dc:creator>ricf</dc:creator>
  <cp:lastModifiedBy>Ricardo Feijó</cp:lastModifiedBy>
  <cp:revision>80</cp:revision>
  <dcterms:created xsi:type="dcterms:W3CDTF">2005-11-22T20:04:43Z</dcterms:created>
  <dcterms:modified xsi:type="dcterms:W3CDTF">2020-11-04T00:02:22Z</dcterms:modified>
</cp:coreProperties>
</file>