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5" r:id="rId2"/>
    <p:sldId id="275" r:id="rId3"/>
    <p:sldId id="276" r:id="rId4"/>
    <p:sldId id="261" r:id="rId5"/>
    <p:sldId id="259" r:id="rId6"/>
    <p:sldId id="277" r:id="rId7"/>
    <p:sldId id="262" r:id="rId8"/>
    <p:sldId id="260" r:id="rId9"/>
    <p:sldId id="278" r:id="rId10"/>
    <p:sldId id="263" r:id="rId11"/>
    <p:sldId id="279" r:id="rId12"/>
    <p:sldId id="280" r:id="rId13"/>
    <p:sldId id="281" r:id="rId14"/>
    <p:sldId id="282" r:id="rId15"/>
    <p:sldId id="266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E15A-583F-4713-81C0-1B3140E9648B}" type="datetimeFigureOut">
              <a:rPr lang="pt-BR" smtClean="0"/>
              <a:pPr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534F-9E8F-43EF-8FC1-EA7813A25B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888" y="285750"/>
            <a:ext cx="7027862" cy="17097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/>
              <a:t>DISCIPLINA RNM 4000 </a:t>
            </a:r>
            <a:br>
              <a:rPr lang="pt-BR" sz="3600" b="1" dirty="0" smtClean="0"/>
            </a:br>
            <a:r>
              <a:rPr lang="pt-BR" sz="2800" b="1" dirty="0" smtClean="0">
                <a:solidFill>
                  <a:srgbClr val="C00000"/>
                </a:solidFill>
              </a:rPr>
              <a:t>ANATOMIA DA SISTEMA DIGESTÓRIO </a:t>
            </a:r>
            <a:endParaRPr lang="pt-BR" sz="3600" b="1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205038"/>
            <a:ext cx="7758113" cy="3887787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b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8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 dirty="0" smtClean="0">
                <a:solidFill>
                  <a:srgbClr val="FF3300"/>
                </a:solidFill>
              </a:rPr>
              <a:t>EXERCÍCIOS DE FIXAÇÃO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35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35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35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4600" b="1" dirty="0" smtClean="0">
                <a:solidFill>
                  <a:schemeClr val="bg1"/>
                </a:solidFill>
              </a:rPr>
              <a:t>REVISÃO 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b="1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144463"/>
            <a:ext cx="18002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51275" y="56610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ahoma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516688" y="5949950"/>
            <a:ext cx="2446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FCC00"/>
                </a:solidFill>
                <a:latin typeface="Tahoma" pitchFamily="34" charset="0"/>
              </a:rPr>
              <a:t>	  </a:t>
            </a:r>
            <a:r>
              <a:rPr lang="pt-BR" sz="2400" b="1" dirty="0" err="1">
                <a:solidFill>
                  <a:srgbClr val="C00000"/>
                </a:solidFill>
                <a:latin typeface="Tahoma" pitchFamily="34" charset="0"/>
              </a:rPr>
              <a:t>Tirapelli</a:t>
            </a:r>
            <a:endParaRPr lang="pt-BR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4103" name="Picture 7" descr="F66122-008-f23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200275"/>
            <a:ext cx="3944938" cy="310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70" y="-45943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21. Quais são os dois tipos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pregas peritoneais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Defina estas pregas.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22. Cite 4 exemplos de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mesos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23. Cite 3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rgãos peritonizados e 3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rgãos retroperitoneais da cavidade abdominal.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66122-004-f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314" y="1988393"/>
            <a:ext cx="4248150" cy="4752975"/>
          </a:xfrm>
          <a:noFill/>
          <a:ln>
            <a:solidFill>
              <a:schemeClr val="tx1"/>
            </a:solidFill>
          </a:ln>
        </p:spPr>
      </p:pic>
      <p:pic>
        <p:nvPicPr>
          <p:cNvPr id="6" name="Picture 4" descr="F66122-004-f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276872"/>
            <a:ext cx="4933528" cy="4005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2536" y="-15165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24. Quais são os ligamentos do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omento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menor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25. Cite as principais funções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peritônio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66122-004-f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338" y="1844824"/>
            <a:ext cx="4248150" cy="4752975"/>
          </a:xfrm>
          <a:noFill/>
          <a:ln>
            <a:solidFill>
              <a:schemeClr val="tx1"/>
            </a:solidFill>
          </a:ln>
        </p:spPr>
      </p:pic>
      <p:pic>
        <p:nvPicPr>
          <p:cNvPr id="7" name="Picture 3" descr="lamina - 258 -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40568" y="1706679"/>
            <a:ext cx="6048077" cy="4746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Identifique:</a:t>
            </a:r>
            <a:endParaRPr lang="pt-BR" dirty="0"/>
          </a:p>
        </p:txBody>
      </p:sp>
      <p:pic>
        <p:nvPicPr>
          <p:cNvPr id="4" name="Picture 4" descr="ADUL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472" y="980728"/>
            <a:ext cx="4716016" cy="55066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3923928" y="2996952"/>
            <a:ext cx="936104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851920" y="4869160"/>
            <a:ext cx="1232520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6569968" y="980728"/>
            <a:ext cx="378296" cy="792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6948264" y="4293096"/>
            <a:ext cx="899592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427984" y="1628800"/>
            <a:ext cx="936104" cy="21602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26. Identifique a </a:t>
            </a:r>
            <a:r>
              <a:rPr lang="pt-BR" sz="2800" dirty="0" smtClean="0">
                <a:solidFill>
                  <a:schemeClr val="tx2"/>
                </a:solidFill>
              </a:rPr>
              <a:t>veia</a:t>
            </a:r>
            <a:r>
              <a:rPr lang="pt-BR" sz="2800" dirty="0" smtClean="0"/>
              <a:t> e cite qual (is) órgão (os) do sistema </a:t>
            </a:r>
            <a:r>
              <a:rPr lang="pt-BR" sz="2800" dirty="0" err="1" smtClean="0"/>
              <a:t>digestório</a:t>
            </a:r>
            <a:r>
              <a:rPr lang="pt-BR" sz="2800" smtClean="0"/>
              <a:t> </a:t>
            </a:r>
            <a:r>
              <a:rPr lang="pt-BR" sz="2800" smtClean="0"/>
              <a:t>é (são) drenado (s) </a:t>
            </a:r>
            <a:r>
              <a:rPr lang="pt-BR" sz="2800" dirty="0" smtClean="0"/>
              <a:t>por ela.</a:t>
            </a:r>
            <a:endParaRPr lang="pt-BR" sz="2800" dirty="0"/>
          </a:p>
        </p:txBody>
      </p:sp>
      <p:pic>
        <p:nvPicPr>
          <p:cNvPr id="4" name="Picture 5" descr="http://web.uaccb.edu/AcademicDivisions/MathScience/Science/BWheeler/Ess/figs/19-27b_AbdomenVn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846" r="20621" b="9662"/>
          <a:stretch>
            <a:fillRect/>
          </a:stretch>
        </p:blipFill>
        <p:spPr bwMode="auto">
          <a:xfrm>
            <a:off x="2070849" y="1600200"/>
            <a:ext cx="5002302" cy="452596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923928" y="2852936"/>
            <a:ext cx="504056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27. Quais são os 3 principais </a:t>
            </a:r>
            <a:r>
              <a:rPr lang="pt-BR" sz="2800" dirty="0" smtClean="0">
                <a:solidFill>
                  <a:srgbClr val="C00000"/>
                </a:solidFill>
              </a:rPr>
              <a:t>ramos viscerais </a:t>
            </a:r>
            <a:r>
              <a:rPr lang="pt-BR" sz="2800" dirty="0" smtClean="0"/>
              <a:t>da aorta abdominal relacionados à irrigação de vísceras do sistema </a:t>
            </a:r>
            <a:r>
              <a:rPr lang="pt-BR" sz="2800" dirty="0" err="1" smtClean="0"/>
              <a:t>digestório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53" t="3883" r="23584" b="10471"/>
          <a:stretch>
            <a:fillRect/>
          </a:stretch>
        </p:blipFill>
        <p:spPr bwMode="auto">
          <a:xfrm>
            <a:off x="1677337" y="1597785"/>
            <a:ext cx="5918999" cy="521559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51920" y="3284984"/>
            <a:ext cx="648072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067944" y="3717032"/>
            <a:ext cx="648072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067944" y="4653136"/>
            <a:ext cx="648072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10800" b="1" smtClean="0">
                <a:solidFill>
                  <a:srgbClr val="FF0000"/>
                </a:solidFill>
              </a:rPr>
              <a:t/>
            </a:r>
            <a:br>
              <a:rPr lang="pt-BR" sz="10800" b="1" smtClean="0">
                <a:solidFill>
                  <a:srgbClr val="FF0000"/>
                </a:solidFill>
              </a:rPr>
            </a:br>
            <a:r>
              <a:rPr lang="pt-BR" sz="10800" b="1" smtClean="0">
                <a:solidFill>
                  <a:srgbClr val="FF0000"/>
                </a:solidFill>
              </a:rPr>
              <a:t/>
            </a:r>
            <a:br>
              <a:rPr lang="pt-BR" sz="10800" b="1" smtClean="0">
                <a:solidFill>
                  <a:srgbClr val="FF0000"/>
                </a:solidFill>
              </a:rPr>
            </a:br>
            <a:endParaRPr lang="pt-BR" sz="10800" b="1" smtClean="0">
              <a:solidFill>
                <a:srgbClr val="FF00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16113"/>
            <a:ext cx="6400800" cy="252095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pt-BR" sz="9600" b="1" dirty="0" smtClean="0">
                <a:solidFill>
                  <a:srgbClr val="FF0000"/>
                </a:solidFill>
              </a:rPr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6" y="188640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SISTEMA DIGEST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Quais são as divisões da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cavidade oral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Onde se abrem as glândulas salivares maiores? Qual sua fun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2, Quais são 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limites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(anterior, posterior,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ântero-laterais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assoalho e teto) da cavidade oral?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Sem título-6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455159" cy="4392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3" descr="F66122-008-f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04456" y="1988840"/>
            <a:ext cx="5004048" cy="466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64088" y="2492897"/>
            <a:ext cx="3601343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6" y="-675456"/>
            <a:ext cx="8929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Quais são 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sculos do palato mole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Quais destes 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sculos agem no in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 da degluti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(etapa volunt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ria)?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Porque a denti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ser humano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denominada </a:t>
            </a:r>
            <a:r>
              <a:rPr kumimoji="0" lang="pt-B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heterodontia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Qual a fun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dos tipos de dentes?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Quais são 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sculos da mastiga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Qual o nervo que movimenta estes 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sculos?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66122-008-f2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2559034"/>
            <a:ext cx="4392488" cy="4095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6" descr="Sem título-9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74352"/>
            <a:ext cx="3960490" cy="37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2681634"/>
            <a:ext cx="3731752" cy="3771702"/>
          </a:xfrm>
          <a:prstGeom prst="rect">
            <a:avLst/>
          </a:prstGeom>
          <a:noFill/>
        </p:spPr>
      </p:pic>
      <p:pic>
        <p:nvPicPr>
          <p:cNvPr id="10" name="Picture 5" descr="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560" y="2852936"/>
            <a:ext cx="3798837" cy="38884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620688"/>
            <a:ext cx="47177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Qual a localiza</a:t>
            </a:r>
            <a:r>
              <a:rPr lang="pt-BR" b="1" dirty="0"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da </a:t>
            </a: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faringe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Quais são suas divisões e os limites entre estas divisões? Qual sua fun</a:t>
            </a:r>
            <a:r>
              <a:rPr lang="pt-BR" b="1" dirty="0"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O que são </a:t>
            </a: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tonsilas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Quais são as tonsilas localizadas na faringe?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8, Quais são as divisões do </a:t>
            </a: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esôfago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Cite o local de origem e t</a:t>
            </a:r>
            <a:r>
              <a:rPr lang="pt-BR" b="1" dirty="0">
                <a:ea typeface="Calibri" pitchFamily="34" charset="0"/>
                <a:cs typeface="Arial" pitchFamily="34" charset="0"/>
              </a:rPr>
              <a:t>é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rmino deste </a:t>
            </a:r>
            <a:r>
              <a:rPr lang="pt-BR" b="1" dirty="0">
                <a:ea typeface="Calibri" pitchFamily="34" charset="0"/>
                <a:cs typeface="Arial" pitchFamily="34" charset="0"/>
              </a:rPr>
              <a:t>ó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rgão.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64354" y="714356"/>
            <a:ext cx="3925649" cy="5378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3" descr="netter lamina 221 -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577954"/>
            <a:ext cx="4283968" cy="4487411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6" y="-243408"/>
            <a:ext cx="8929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9. Quais são as v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lvulas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stricas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Qual a fun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estômago? Explique o papel e os constituintes do suco g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10. Cite quais são as divisões e flexuras do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duodeno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assim como o seu in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 e 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rmino. O que se abre na sua segunda divisão?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11. Qual a fun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hormônio </a:t>
            </a:r>
            <a:r>
              <a:rPr kumimoji="0" lang="pt-BR" sz="2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colicistocinina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digestão de gorduras presente no quimo que atinge o duodeno?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amina - 259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268760"/>
            <a:ext cx="4270375" cy="5510213"/>
          </a:xfrm>
          <a:noFill/>
          <a:ln>
            <a:solidFill>
              <a:schemeClr val="tx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60032" y="1423317"/>
            <a:ext cx="4038600" cy="45259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Cárdia e piloro;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Mucosa gástrica (glândulas):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Células mucosas;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Células zimogênicas (</a:t>
            </a:r>
            <a:r>
              <a:rPr kumimoji="0" lang="pt-B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pepsinogênio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pt-B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lipase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Células parietais (ácido clorídrico).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QUIMO</a:t>
            </a:r>
          </a:p>
        </p:txBody>
      </p:sp>
      <p:pic>
        <p:nvPicPr>
          <p:cNvPr id="7" name="Picture 3" descr="C:\Users\admin\Desktop\FÍGADO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52112"/>
            <a:ext cx="5517332" cy="378925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564904"/>
            <a:ext cx="5329337" cy="408685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6" y="-531440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12. Explique as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vias biliares extra-hep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a fun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da ves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cula biliar neste contexto.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13. Quais são as divisões do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pâncreas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Qual sua fun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ex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crina?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admin\Desktop\FÍGADO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24" y="2060848"/>
            <a:ext cx="6453436" cy="443216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174" y="1862286"/>
            <a:ext cx="4464050" cy="4591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60648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14. Descreva a face visceral do </a:t>
            </a: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lang="pt-BR" b="1" u="sng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í</a:t>
            </a: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gado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citando seus lobos, ligamentos e os constituintes do seu ped</a:t>
            </a:r>
            <a:r>
              <a:rPr lang="pt-BR" b="1" dirty="0">
                <a:ea typeface="Calibri" pitchFamily="34" charset="0"/>
                <a:cs typeface="Arial" pitchFamily="34" charset="0"/>
              </a:rPr>
              <a:t>í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culo.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15. Defina </a:t>
            </a: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pt-BR" b="1" i="0" u="sng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istema porta hep</a:t>
            </a:r>
            <a:r>
              <a:rPr lang="pt-BR" b="1" u="sng" dirty="0" bmk="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á</a:t>
            </a:r>
            <a:r>
              <a:rPr kumimoji="0" lang="pt-BR" b="1" i="0" u="sng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explique a forma</a:t>
            </a:r>
            <a:r>
              <a:rPr lang="pt-BR" b="1" dirty="0"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da veia porta e sua fun</a:t>
            </a:r>
            <a:r>
              <a:rPr lang="pt-BR" b="1" dirty="0"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ão. 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442" y="1612018"/>
            <a:ext cx="4772830" cy="49922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83126"/>
            <a:ext cx="6336704" cy="43617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8" y="-171400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16. Quais são as diferen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quanto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irriga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sangu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nea quando comparamos 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jejuno e 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17. Quais as principais diferen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entre jejuno 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leo quando comparamos a mucosa destas 2 divisões do intestino delgado?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18. Qual a rela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peritoneal do jejuno 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leo? Onde termina o intestino delgado?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F:\ABDOME 2014\imagesN4551W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0" y="2780928"/>
            <a:ext cx="56134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ABDOME 2014\images75C8OE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42767" y="2913063"/>
            <a:ext cx="5265737" cy="3944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8" y="4199597"/>
            <a:ext cx="8929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19. Cite quais são as 3 caracter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sticas principais que caracterizam 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intestino grosso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20. Quais são as divisões do intestino grosso e quais são suas rela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ões peritoneais, respectivamente.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ictor\Desktop\FIGURAS abdome e pelve\images[8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215"/>
            <a:ext cx="3817937" cy="470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529</Words>
  <Application>Microsoft Office PowerPoint</Application>
  <PresentationFormat>Apresentação na tela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DISCIPLINA RNM 4000  ANATOMIA DA SISTEMA DIGESTÓRIO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Identifique:</vt:lpstr>
      <vt:lpstr>26. Identifique a veia e cite qual (is) órgão (os) do sistema digestório é (são) drenado (s) por ela.</vt:lpstr>
      <vt:lpstr>27. Quais são os 3 principais ramos viscerais da aorta abdominal relacionados à irrigação de vísceras do sistema digestório?</vt:lpstr>
      <vt:lpstr>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Fernando Tirapelli</dc:creator>
  <cp:lastModifiedBy>tirapelli</cp:lastModifiedBy>
  <cp:revision>21</cp:revision>
  <dcterms:created xsi:type="dcterms:W3CDTF">2017-06-13T02:06:02Z</dcterms:created>
  <dcterms:modified xsi:type="dcterms:W3CDTF">2018-06-26T03:00:02Z</dcterms:modified>
</cp:coreProperties>
</file>