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63" r:id="rId4"/>
    <p:sldId id="270" r:id="rId5"/>
    <p:sldId id="269" r:id="rId6"/>
    <p:sldId id="271" r:id="rId7"/>
    <p:sldId id="268" r:id="rId8"/>
    <p:sldId id="265" r:id="rId9"/>
    <p:sldId id="264" r:id="rId10"/>
    <p:sldId id="267" r:id="rId11"/>
    <p:sldId id="266" r:id="rId12"/>
    <p:sldId id="272" r:id="rId13"/>
    <p:sldId id="257" r:id="rId14"/>
    <p:sldId id="259" r:id="rId15"/>
    <p:sldId id="260" r:id="rId16"/>
    <p:sldId id="258" r:id="rId17"/>
    <p:sldId id="273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36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94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675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34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988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23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902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68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82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52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62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8002850-2246-48F5-8295-C3DBF98947D7}" type="datetimeFigureOut">
              <a:rPr lang="pt-BR" smtClean="0"/>
              <a:t>31/08/2023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F1199BA-1DB5-4504-8D9E-BE8DC08E928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148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dastur.turismo.gov.br/hotsite/#!/public/capa/entra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bremar.com.b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bottc.fpsrio.com/quemsomos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egislacao.planalto.gov.br/legisla/legislacao.nsf/Viw_Identificacao/lei%2011.771-2008?OpenDocum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400" b="1" dirty="0" smtClean="0"/>
              <a:t>Turismo e Transportes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3813257"/>
            <a:ext cx="10993546" cy="590321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</a:rPr>
              <a:t>Relações Possíveis</a:t>
            </a:r>
            <a:endParaRPr lang="pt-BR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705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ctr"/>
            <a:r>
              <a:rPr lang="pt-BR" sz="3200" b="1" dirty="0"/>
              <a:t>Subseção VIII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b="1" dirty="0"/>
              <a:t>Dos </a:t>
            </a:r>
            <a:r>
              <a:rPr lang="pt-BR" sz="3200" b="1" dirty="0" smtClean="0"/>
              <a:t>Direitos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1909482"/>
            <a:ext cx="11029615" cy="4948518"/>
          </a:xfrm>
        </p:spPr>
        <p:txBody>
          <a:bodyPr>
            <a:normAutofit lnSpcReduction="10000"/>
          </a:bodyPr>
          <a:lstStyle/>
          <a:p>
            <a:r>
              <a:rPr lang="pt-BR" sz="2400" b="1" dirty="0" smtClean="0"/>
              <a:t>Art</a:t>
            </a:r>
            <a:r>
              <a:rPr lang="pt-BR" sz="2400" b="1" dirty="0"/>
              <a:t>. 33.  São direitos dos prestadores de serviços turísticos cadastrados no Ministério do Turismo, resguardadas as diretrizes da Política Nacional de Turismo, na forma desta Lei:</a:t>
            </a:r>
          </a:p>
          <a:p>
            <a:r>
              <a:rPr lang="pt-BR" sz="2400" b="1" dirty="0"/>
              <a:t>I - o acesso a programas de apoio, financiamentos ou outros benefícios constantes da legislação de fomento ao turismo;</a:t>
            </a:r>
          </a:p>
          <a:p>
            <a:r>
              <a:rPr lang="pt-BR" sz="2400" b="1" dirty="0"/>
              <a:t>II - a menção de seus empreendimentos ou estabelecimentos empresariais, bem como dos serviços que exploram ou administram, em campanhas promocionais do Ministério do Turismo e da Embratur, para as quais contribuam financeiramente; e</a:t>
            </a:r>
          </a:p>
          <a:p>
            <a:r>
              <a:rPr lang="pt-BR" sz="2400" b="1" dirty="0"/>
              <a:t>III - a utilização de siglas, palavras, marcas, logomarcas, número de cadastro e selos de qualidade, quando for o caso, em promoção ou divulgação oficial para as quais o Ministério do Turismo e a Embratur contribuam técnica ou financeiramente</a:t>
            </a:r>
            <a:r>
              <a:rPr lang="pt-BR" sz="2400" b="1" dirty="0" smtClean="0"/>
              <a:t>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4217397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ctr"/>
            <a:r>
              <a:rPr lang="pt-BR" sz="3200" b="1" dirty="0"/>
              <a:t>Subseção IX</a:t>
            </a:r>
            <a:br>
              <a:rPr lang="pt-BR" sz="3200" b="1" dirty="0"/>
            </a:br>
            <a:r>
              <a:rPr lang="pt-BR" sz="3200" b="1" dirty="0"/>
              <a:t>Dos </a:t>
            </a:r>
            <a:r>
              <a:rPr lang="pt-BR" sz="3200" b="1" dirty="0" smtClean="0"/>
              <a:t>Deveres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272552"/>
            <a:ext cx="11029615" cy="4585447"/>
          </a:xfrm>
        </p:spPr>
        <p:txBody>
          <a:bodyPr>
            <a:normAutofit fontScale="92500" lnSpcReduction="20000"/>
          </a:bodyPr>
          <a:lstStyle/>
          <a:p>
            <a:r>
              <a:rPr lang="pt-BR" sz="2600" b="1" dirty="0" smtClean="0"/>
              <a:t>Art</a:t>
            </a:r>
            <a:r>
              <a:rPr lang="pt-BR" sz="2600" b="1" dirty="0"/>
              <a:t>. 34.  São deveres dos prestadores de serviços turísticos:</a:t>
            </a:r>
          </a:p>
          <a:p>
            <a:r>
              <a:rPr lang="pt-BR" sz="2600" b="1" dirty="0"/>
              <a:t>I - mencionar e utilizar, em qualquer forma de divulgação e promoção, o </a:t>
            </a:r>
            <a:r>
              <a:rPr lang="pt-BR" sz="2600" b="1" u="sng" dirty="0"/>
              <a:t>número de cadastro</a:t>
            </a:r>
            <a:r>
              <a:rPr lang="pt-BR" sz="2600" b="1" dirty="0"/>
              <a:t>, os símbolos, expressões e demais formas de identificação determinadas pelo Ministério do Turismo;</a:t>
            </a:r>
          </a:p>
          <a:p>
            <a:r>
              <a:rPr lang="pt-BR" sz="2600" b="1" dirty="0"/>
              <a:t>II - apresentar, na forma e no prazo estabelecido pelo Ministério do Turismo, informações e documentos referentes ao exercício de suas atividades, empreendimentos, equipamentos e serviços, bem como ao perfil de atuação, qualidades e padrões dos serviços por eles oferecidos;</a:t>
            </a:r>
          </a:p>
          <a:p>
            <a:r>
              <a:rPr lang="pt-BR" sz="2600" b="1" dirty="0"/>
              <a:t>III - manter, em suas instalações, livro de reclamações e, em local visível, cópia do certificado de cadastro; e</a:t>
            </a:r>
          </a:p>
          <a:p>
            <a:r>
              <a:rPr lang="pt-BR" sz="2600" b="1" dirty="0"/>
              <a:t>IV - manter, no exercício de suas atividades, estrita obediência aos direitos do consumidor e à legislação ambiental.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0586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/>
              <a:t>CADASTUR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2"/>
              </a:rPr>
              <a:t>https</a:t>
            </a:r>
            <a:r>
              <a:rPr lang="pt-BR" dirty="0">
                <a:hlinkClick r:id="rId2"/>
              </a:rPr>
              <a:t>://cadastur.turismo.gov.br/hotsite/#!/</a:t>
            </a:r>
            <a:r>
              <a:rPr lang="pt-BR" dirty="0" smtClean="0">
                <a:hlinkClick r:id="rId2"/>
              </a:rPr>
              <a:t>public/capa/entrar</a:t>
            </a:r>
            <a:r>
              <a:rPr lang="pt-BR" dirty="0" smtClean="0"/>
              <a:t> </a:t>
            </a:r>
          </a:p>
          <a:p>
            <a:endParaRPr lang="pt-BR" dirty="0"/>
          </a:p>
        </p:txBody>
      </p:sp>
      <p:pic>
        <p:nvPicPr>
          <p:cNvPr id="1032" name="Picture 8" descr="Cadastur Logo – PNG e Vetor – Download de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220" y="2180496"/>
            <a:ext cx="7689439" cy="122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071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3" y="2180496"/>
            <a:ext cx="7339126" cy="3678303"/>
          </a:xfrm>
        </p:spPr>
        <p:txBody>
          <a:bodyPr/>
          <a:lstStyle/>
          <a:p>
            <a:r>
              <a:rPr lang="pt-BR" b="1" dirty="0"/>
              <a:t>Associação Brasileira de Cruzeiros Marítimos - CLIA</a:t>
            </a:r>
            <a:br>
              <a:rPr lang="pt-BR" b="1" dirty="0"/>
            </a:br>
            <a:r>
              <a:rPr lang="pt-BR" b="1" dirty="0"/>
              <a:t>ABREMAR</a:t>
            </a:r>
            <a:br>
              <a:rPr lang="pt-BR" b="1" dirty="0"/>
            </a:br>
            <a:r>
              <a:rPr lang="pt-BR" dirty="0">
                <a:hlinkClick r:id="rId2"/>
              </a:rPr>
              <a:t>http://abremar.com.br</a:t>
            </a:r>
            <a:r>
              <a:rPr lang="pt-BR" dirty="0" smtClean="0">
                <a:hlinkClick r:id="rId2"/>
              </a:rPr>
              <a:t>/</a:t>
            </a:r>
            <a:r>
              <a:rPr lang="pt-BR" dirty="0" smtClean="0"/>
              <a:t> 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Entidade fundada em 2006, com o objetivo de atuar na</a:t>
            </a:r>
            <a:br>
              <a:rPr lang="pt-BR" dirty="0"/>
            </a:br>
            <a:r>
              <a:rPr lang="pt-BR" dirty="0"/>
              <a:t>regulamentação, promoção e expansão dos cruzeiros</a:t>
            </a:r>
            <a:br>
              <a:rPr lang="pt-BR" dirty="0"/>
            </a:br>
            <a:r>
              <a:rPr lang="pt-BR" dirty="0"/>
              <a:t>marítimos no Brasil. A Associação faz parte da Cruise </a:t>
            </a:r>
            <a:r>
              <a:rPr lang="pt-BR" dirty="0" err="1"/>
              <a:t>Lines</a:t>
            </a:r>
            <a:r>
              <a:rPr lang="pt-BR" dirty="0"/>
              <a:t/>
            </a:r>
            <a:br>
              <a:rPr lang="pt-BR" dirty="0"/>
            </a:br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Association</a:t>
            </a:r>
            <a:r>
              <a:rPr lang="pt-BR" dirty="0"/>
              <a:t> (CLIA).</a:t>
            </a:r>
            <a:r>
              <a:rPr lang="pt-BR" dirty="0"/>
              <a:t> </a:t>
            </a:r>
            <a:br>
              <a:rPr lang="pt-BR" dirty="0"/>
            </a:br>
            <a:endParaRPr lang="pt-BR" dirty="0"/>
          </a:p>
        </p:txBody>
      </p:sp>
      <p:pic>
        <p:nvPicPr>
          <p:cNvPr id="2050" name="Picture 2" descr="Clia Brasil – Página Inicial - CLIA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987" y="3200497"/>
            <a:ext cx="20955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304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3" y="2180496"/>
            <a:ext cx="7823220" cy="3678303"/>
          </a:xfrm>
        </p:spPr>
        <p:txBody>
          <a:bodyPr/>
          <a:lstStyle/>
          <a:p>
            <a:r>
              <a:rPr lang="pt-BR" b="1" dirty="0"/>
              <a:t>Associação Brasileira das Operadoras de Trens Turísticos e</a:t>
            </a:r>
            <a:br>
              <a:rPr lang="pt-BR" b="1" dirty="0"/>
            </a:br>
            <a:r>
              <a:rPr lang="pt-BR" b="1" dirty="0"/>
              <a:t>Culturais - ABOTTC</a:t>
            </a:r>
            <a:br>
              <a:rPr lang="pt-BR" b="1" dirty="0"/>
            </a:br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abottc.fpsrio.com/quemsomos.aspx</a:t>
            </a:r>
            <a:r>
              <a:rPr lang="pt-BR" dirty="0" smtClean="0"/>
              <a:t> 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É uma entidade que congrega e representa os interesses das</a:t>
            </a:r>
            <a:br>
              <a:rPr lang="pt-BR" dirty="0"/>
            </a:br>
            <a:r>
              <a:rPr lang="pt-BR" dirty="0"/>
              <a:t>operadoras de trens turístico-culturais em âmbito nacional e</a:t>
            </a:r>
            <a:br>
              <a:rPr lang="pt-BR" dirty="0"/>
            </a:br>
            <a:r>
              <a:rPr lang="pt-BR" dirty="0"/>
              <a:t>internacional. Promove o crescimento e desenvolvimento do </a:t>
            </a:r>
            <a:r>
              <a:rPr lang="pt-BR" dirty="0" smtClean="0"/>
              <a:t>setor, bem </a:t>
            </a:r>
            <a:r>
              <a:rPr lang="pt-BR" dirty="0"/>
              <a:t>como incrementar a atividade turística nacional através </a:t>
            </a:r>
            <a:r>
              <a:rPr lang="pt-BR" dirty="0" smtClean="0"/>
              <a:t>do estímulo </a:t>
            </a:r>
            <a:r>
              <a:rPr lang="pt-BR" dirty="0"/>
              <a:t>do uso dos trens.</a:t>
            </a:r>
            <a:r>
              <a:rPr lang="pt-BR" dirty="0"/>
              <a:t> </a:t>
            </a:r>
            <a:br>
              <a:rPr lang="pt-BR" dirty="0"/>
            </a:br>
            <a:endParaRPr lang="pt-BR" dirty="0"/>
          </a:p>
        </p:txBody>
      </p:sp>
      <p:pic>
        <p:nvPicPr>
          <p:cNvPr id="3074" name="Picture 2" descr="ABOTTC - Associação Brasileira das Operadoras de Trens Turísticos Culturais  - ABIF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493" y="2180495"/>
            <a:ext cx="3678303" cy="367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050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3" y="2180496"/>
            <a:ext cx="7366019" cy="3678303"/>
          </a:xfrm>
        </p:spPr>
        <p:txBody>
          <a:bodyPr/>
          <a:lstStyle/>
          <a:p>
            <a:r>
              <a:rPr lang="pt-BR" b="1" dirty="0"/>
              <a:t>Federação das Empresas de Transportes de Passageiros por</a:t>
            </a:r>
            <a:br>
              <a:rPr lang="pt-BR" b="1" dirty="0"/>
            </a:br>
            <a:r>
              <a:rPr lang="pt-BR" b="1" dirty="0"/>
              <a:t>Fretamento do Estado de São Paulo - FRESP</a:t>
            </a:r>
            <a:br>
              <a:rPr lang="pt-BR" b="1" dirty="0"/>
            </a:br>
            <a:r>
              <a:rPr lang="pt-BR" dirty="0"/>
              <a:t>http://www.portalfresp.org.br/</a:t>
            </a:r>
            <a:br>
              <a:rPr lang="pt-BR" dirty="0"/>
            </a:br>
            <a:r>
              <a:rPr lang="pt-BR" dirty="0"/>
              <a:t>Entidade sindical que atua no aprimoramento do transporte </a:t>
            </a:r>
            <a:r>
              <a:rPr lang="pt-BR" dirty="0" smtClean="0"/>
              <a:t>de passageiros </a:t>
            </a:r>
            <a:r>
              <a:rPr lang="pt-BR" dirty="0"/>
              <a:t>por fretamento no Estado. A entidade reúne mais de </a:t>
            </a:r>
            <a:r>
              <a:rPr lang="pt-BR" dirty="0" smtClean="0"/>
              <a:t>300 empresas </a:t>
            </a:r>
            <a:r>
              <a:rPr lang="pt-BR" dirty="0"/>
              <a:t>de transporte profissional de pessoas por fretamento.</a:t>
            </a:r>
            <a:r>
              <a:rPr lang="pt-BR" dirty="0"/>
              <a:t> </a:t>
            </a:r>
            <a:br>
              <a:rPr lang="pt-BR" dirty="0"/>
            </a:br>
            <a:endParaRPr lang="pt-BR" dirty="0"/>
          </a:p>
        </p:txBody>
      </p:sp>
      <p:pic>
        <p:nvPicPr>
          <p:cNvPr id="4098" name="Picture 2" descr="FRES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808" y="3105807"/>
            <a:ext cx="342900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25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0168" y="2577637"/>
            <a:ext cx="7271890" cy="3678303"/>
          </a:xfrm>
        </p:spPr>
        <p:txBody>
          <a:bodyPr/>
          <a:lstStyle/>
          <a:p>
            <a:r>
              <a:rPr lang="pt-BR" b="1" dirty="0"/>
              <a:t>Associação Brasileira das Empresas Aéreas - ABEAR</a:t>
            </a:r>
            <a:br>
              <a:rPr lang="pt-BR" b="1" dirty="0"/>
            </a:br>
            <a:r>
              <a:rPr lang="pt-BR" dirty="0"/>
              <a:t>https://www.abear.com.br/sobre/</a:t>
            </a:r>
            <a:br>
              <a:rPr lang="pt-BR" dirty="0"/>
            </a:br>
            <a:r>
              <a:rPr lang="pt-BR" dirty="0"/>
              <a:t>Entidade visa estimular o hábito de voar no País. Suas</a:t>
            </a:r>
            <a:br>
              <a:rPr lang="pt-BR" dirty="0"/>
            </a:br>
            <a:r>
              <a:rPr lang="pt-BR" dirty="0"/>
              <a:t>estratégias de atuação compreendem </a:t>
            </a:r>
            <a:r>
              <a:rPr lang="pt-BR" dirty="0" smtClean="0"/>
              <a:t>planejar, implementar e apoiar </a:t>
            </a:r>
            <a:r>
              <a:rPr lang="pt-BR" dirty="0"/>
              <a:t>ações e programas que promovam o crescimento </a:t>
            </a:r>
            <a:r>
              <a:rPr lang="pt-BR" dirty="0" smtClean="0"/>
              <a:t>da aviação </a:t>
            </a:r>
            <a:r>
              <a:rPr lang="pt-BR" dirty="0"/>
              <a:t>civil de forma consistente e sustentável.</a:t>
            </a:r>
            <a:r>
              <a:rPr lang="pt-BR" dirty="0"/>
              <a:t> </a:t>
            </a:r>
            <a:br>
              <a:rPr lang="pt-BR" dirty="0"/>
            </a:br>
            <a:endParaRPr lang="pt-BR" dirty="0"/>
          </a:p>
        </p:txBody>
      </p:sp>
      <p:pic>
        <p:nvPicPr>
          <p:cNvPr id="5122" name="Picture 2" descr="ABEAR - Associação Brasileira das Empresas Aér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058" y="2974779"/>
            <a:ext cx="4944035" cy="288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270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/>
              <a:t>Exercício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Escolha um negócio de transportes para empreender como atividade ligada ao turismo e verifique as obrigações legais às quais </a:t>
            </a:r>
            <a:r>
              <a:rPr lang="pt-BR" sz="2800" b="1" smtClean="0"/>
              <a:t>este está </a:t>
            </a:r>
            <a:r>
              <a:rPr lang="pt-BR" sz="2800" b="1" dirty="0" smtClean="0"/>
              <a:t>sujeito.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5340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/>
              <a:t>Atuação do </a:t>
            </a:r>
            <a:r>
              <a:rPr lang="pt-BR" sz="3200" b="1" dirty="0" err="1" smtClean="0"/>
              <a:t>Turismólogo</a:t>
            </a:r>
            <a:r>
              <a:rPr lang="pt-BR" sz="3200" b="1" dirty="0" smtClean="0"/>
              <a:t> com transportes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2318" y="2180496"/>
            <a:ext cx="10548489" cy="4058939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Órgão público</a:t>
            </a:r>
          </a:p>
          <a:p>
            <a:r>
              <a:rPr lang="pt-BR" sz="2800" b="1" dirty="0" smtClean="0"/>
              <a:t>Entidades associativas (ONG)</a:t>
            </a:r>
          </a:p>
          <a:p>
            <a:r>
              <a:rPr lang="pt-BR" sz="2800" b="1" dirty="0"/>
              <a:t>C&amp;V Bureau ou </a:t>
            </a:r>
            <a:r>
              <a:rPr lang="pt-BR" sz="2800" b="1" dirty="0" err="1"/>
              <a:t>Destination</a:t>
            </a:r>
            <a:r>
              <a:rPr lang="pt-BR" sz="2800" b="1" dirty="0"/>
              <a:t> Marketing </a:t>
            </a:r>
            <a:r>
              <a:rPr lang="pt-BR" sz="2800" b="1" dirty="0" err="1"/>
              <a:t>Organizations</a:t>
            </a:r>
            <a:r>
              <a:rPr lang="pt-BR" sz="2800" b="1" dirty="0"/>
              <a:t> (DMO)</a:t>
            </a:r>
          </a:p>
          <a:p>
            <a:r>
              <a:rPr lang="pt-BR" sz="2800" b="1" dirty="0" smtClean="0"/>
              <a:t>Agências e Operadoras de Turismo Emissivo</a:t>
            </a:r>
          </a:p>
          <a:p>
            <a:r>
              <a:rPr lang="pt-BR" sz="2800" b="1" dirty="0"/>
              <a:t>Agências e Operadoras de Turismo </a:t>
            </a:r>
            <a:r>
              <a:rPr lang="pt-BR" sz="2800" b="1" dirty="0" smtClean="0"/>
              <a:t>Receptivo </a:t>
            </a:r>
            <a:r>
              <a:rPr lang="pt-BR" sz="2800" b="1" dirty="0"/>
              <a:t>ou </a:t>
            </a:r>
            <a:r>
              <a:rPr lang="pt-BR" sz="2800" b="1" dirty="0" err="1" smtClean="0"/>
              <a:t>Destination</a:t>
            </a:r>
            <a:r>
              <a:rPr lang="pt-BR" sz="2800" b="1" dirty="0" smtClean="0"/>
              <a:t> </a:t>
            </a:r>
            <a:r>
              <a:rPr lang="pt-BR" sz="2800" b="1" dirty="0"/>
              <a:t>Management </a:t>
            </a:r>
            <a:r>
              <a:rPr lang="pt-BR" sz="2800" b="1" dirty="0" err="1"/>
              <a:t>Company</a:t>
            </a:r>
            <a:r>
              <a:rPr lang="pt-BR" sz="2800" b="1" dirty="0"/>
              <a:t> (DMC</a:t>
            </a:r>
            <a:r>
              <a:rPr lang="pt-BR" sz="2800" b="1" dirty="0" smtClean="0"/>
              <a:t>)</a:t>
            </a:r>
          </a:p>
          <a:p>
            <a:r>
              <a:rPr lang="pt-BR" sz="2800" b="1" dirty="0" smtClean="0"/>
              <a:t>Empreendedor</a:t>
            </a:r>
          </a:p>
        </p:txBody>
      </p:sp>
    </p:spTree>
    <p:extLst>
      <p:ext uri="{BB962C8B-B14F-4D97-AF65-F5344CB8AC3E}">
        <p14:creationId xmlns:p14="http://schemas.microsoft.com/office/powerpoint/2010/main" val="330527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200" b="1" dirty="0" smtClean="0"/>
              <a:t>Lei Geral do Turismo </a:t>
            </a:r>
            <a:br>
              <a:rPr lang="pt-BR" sz="3200" b="1" dirty="0" smtClean="0"/>
            </a:br>
            <a:r>
              <a:rPr lang="pt-BR" sz="3200" b="1" dirty="0" smtClean="0">
                <a:hlinkClick r:id="rId2"/>
              </a:rPr>
              <a:t>LEI </a:t>
            </a:r>
            <a:r>
              <a:rPr lang="pt-BR" sz="3200" b="1" dirty="0">
                <a:hlinkClick r:id="rId2"/>
              </a:rPr>
              <a:t>Nº 11.771, DE  17 DE SETEMBRO DE </a:t>
            </a:r>
            <a:r>
              <a:rPr lang="pt-BR" sz="3200" b="1" dirty="0" smtClean="0">
                <a:hlinkClick r:id="rId2"/>
              </a:rPr>
              <a:t>2008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3718" y="2409096"/>
            <a:ext cx="10777089" cy="39244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dirty="0"/>
              <a:t>Seção </a:t>
            </a:r>
            <a:r>
              <a:rPr lang="pt-BR" sz="2400" b="1" dirty="0" smtClean="0"/>
              <a:t>I - Da </a:t>
            </a:r>
            <a:r>
              <a:rPr lang="pt-BR" sz="2400" b="1" dirty="0"/>
              <a:t>Prestação de Serviços Turísticos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t-BR" sz="2400" b="1" dirty="0"/>
              <a:t>Subseção </a:t>
            </a:r>
            <a:r>
              <a:rPr lang="pt-BR" sz="2400" b="1" dirty="0" smtClean="0"/>
              <a:t>I - Do </a:t>
            </a:r>
            <a:r>
              <a:rPr lang="pt-BR" sz="2400" b="1" dirty="0"/>
              <a:t>Funcionamento e das </a:t>
            </a:r>
            <a:r>
              <a:rPr lang="pt-BR" sz="2400" b="1" dirty="0" smtClean="0"/>
              <a:t>Atividades</a:t>
            </a:r>
          </a:p>
          <a:p>
            <a:pPr>
              <a:spcAft>
                <a:spcPts val="0"/>
              </a:spcAft>
            </a:pPr>
            <a:r>
              <a:rPr lang="pt-BR" sz="2400" b="1" dirty="0" smtClean="0"/>
              <a:t>Art</a:t>
            </a:r>
            <a:r>
              <a:rPr lang="pt-BR" sz="2400" b="1" dirty="0"/>
              <a:t>. 21.  Consideram-se prestadores de serviços turísticos, para os fins desta Lei, as </a:t>
            </a:r>
            <a:r>
              <a:rPr lang="pt-BR" sz="2400" b="1" u="sng" dirty="0"/>
              <a:t>sociedades empresárias</a:t>
            </a:r>
            <a:r>
              <a:rPr lang="pt-BR" sz="2400" b="1" dirty="0"/>
              <a:t>, </a:t>
            </a:r>
            <a:r>
              <a:rPr lang="pt-BR" sz="2400" b="1" u="sng" dirty="0"/>
              <a:t>sociedades simples</a:t>
            </a:r>
            <a:r>
              <a:rPr lang="pt-BR" sz="2400" b="1" dirty="0"/>
              <a:t>, os </a:t>
            </a:r>
            <a:r>
              <a:rPr lang="pt-BR" sz="2400" b="1" u="sng" dirty="0"/>
              <a:t>empresários individuais </a:t>
            </a:r>
            <a:r>
              <a:rPr lang="pt-BR" sz="2400" b="1" dirty="0"/>
              <a:t>e os </a:t>
            </a:r>
            <a:r>
              <a:rPr lang="pt-BR" sz="2400" b="1" u="sng" dirty="0"/>
              <a:t>serviços sociais autônomos </a:t>
            </a:r>
            <a:r>
              <a:rPr lang="pt-BR" sz="2400" b="1" dirty="0"/>
              <a:t>que prestem serviços turísticos remunerados e que exerçam as seguintes atividades econômicas relacionadas à cadeia produtiva do turismo</a:t>
            </a:r>
            <a:r>
              <a:rPr lang="pt-BR" sz="2400" b="1" dirty="0" smtClean="0"/>
              <a:t>:</a:t>
            </a:r>
          </a:p>
          <a:p>
            <a:pPr>
              <a:spcAft>
                <a:spcPts val="0"/>
              </a:spcAft>
            </a:pPr>
            <a:r>
              <a:rPr lang="pt-BR" sz="2400" b="1" dirty="0" smtClean="0"/>
              <a:t>......</a:t>
            </a:r>
          </a:p>
          <a:p>
            <a:pPr>
              <a:spcAft>
                <a:spcPts val="0"/>
              </a:spcAft>
            </a:pPr>
            <a:r>
              <a:rPr lang="pt-BR" sz="2400" b="1" dirty="0"/>
              <a:t>II - agências de turismo;</a:t>
            </a:r>
            <a:endParaRPr lang="pt-BR" sz="2400" b="1" dirty="0" smtClean="0"/>
          </a:p>
          <a:p>
            <a:pPr>
              <a:spcAft>
                <a:spcPts val="0"/>
              </a:spcAft>
            </a:pPr>
            <a:r>
              <a:rPr lang="pt-BR" sz="2400" b="1" dirty="0" smtClean="0"/>
              <a:t>......</a:t>
            </a:r>
          </a:p>
          <a:p>
            <a:pPr>
              <a:spcAft>
                <a:spcPts val="0"/>
              </a:spcAft>
            </a:pPr>
            <a:r>
              <a:rPr lang="pt-BR" sz="2400" b="1" dirty="0"/>
              <a:t>III - transportadoras turísticas</a:t>
            </a:r>
            <a:r>
              <a:rPr lang="pt-BR" sz="2400" b="1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66264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/>
            <a:r>
              <a:rPr lang="pt-BR" b="1" dirty="0"/>
              <a:t>Seção I - Da Prestação de Serviços Turísticos</a:t>
            </a:r>
            <a:br>
              <a:rPr lang="pt-BR" b="1" dirty="0"/>
            </a:br>
            <a:r>
              <a:rPr lang="pt-BR" b="1" dirty="0"/>
              <a:t>Subseção I - Do Funcionamento e das </a:t>
            </a:r>
            <a:r>
              <a:rPr lang="pt-BR" b="1" dirty="0" smtClean="0"/>
              <a:t>Atividades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1828800"/>
            <a:ext cx="11029615" cy="4840941"/>
          </a:xfrm>
        </p:spPr>
        <p:txBody>
          <a:bodyPr>
            <a:normAutofit lnSpcReduction="10000"/>
          </a:bodyPr>
          <a:lstStyle/>
          <a:p>
            <a:r>
              <a:rPr lang="pt-BR" sz="2400" b="1" dirty="0"/>
              <a:t>Parágrafo único.  Poderão ser cadastradas no Ministério do Turismo, atendidas as condições próprias, as sociedades empresárias que prestem os seguintes serviços</a:t>
            </a:r>
            <a:r>
              <a:rPr lang="pt-BR" sz="2400" b="1" dirty="0" smtClean="0"/>
              <a:t>:</a:t>
            </a:r>
          </a:p>
          <a:p>
            <a:r>
              <a:rPr lang="pt-BR" sz="2400" b="1" dirty="0" smtClean="0"/>
              <a:t>.....</a:t>
            </a:r>
            <a:endParaRPr lang="pt-BR" sz="2400" b="1" dirty="0"/>
          </a:p>
          <a:p>
            <a:r>
              <a:rPr lang="pt-BR" sz="2400" b="1" dirty="0"/>
              <a:t>IV - marinas e empreendimentos de apoio ao turismo náutico ou à pesca desportiva</a:t>
            </a:r>
            <a:r>
              <a:rPr lang="pt-BR" sz="2400" b="1" dirty="0" smtClean="0"/>
              <a:t>;</a:t>
            </a:r>
          </a:p>
          <a:p>
            <a:r>
              <a:rPr lang="pt-BR" sz="2400" b="1" dirty="0" smtClean="0"/>
              <a:t>.....</a:t>
            </a:r>
            <a:endParaRPr lang="pt-BR" sz="2400" b="1" dirty="0"/>
          </a:p>
          <a:p>
            <a:r>
              <a:rPr lang="pt-BR" sz="2400" b="1" dirty="0"/>
              <a:t>VII - locadoras de veículos para turistas; e</a:t>
            </a:r>
          </a:p>
          <a:p>
            <a:r>
              <a:rPr lang="pt-BR" sz="2400" b="1" dirty="0"/>
              <a:t>VIII - prestadores de serviços especializados na realização e promoção das diversas modalidades dos segmentos turísticos, inclusive atrações turísticas e empresas de planejamento, bem como a prática de suas atividades</a:t>
            </a:r>
            <a:r>
              <a:rPr lang="pt-BR" sz="2400" b="1" dirty="0" smtClean="0"/>
              <a:t>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20656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/>
              <a:t>CADASTUR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b="1" dirty="0"/>
              <a:t>Art. 22.  Os prestadores de serviços turísticos estão obrigados ao </a:t>
            </a:r>
            <a:r>
              <a:rPr lang="pt-BR" sz="2400" b="1" u="sng" dirty="0"/>
              <a:t>cadastro no Ministério do Turismo</a:t>
            </a:r>
            <a:r>
              <a:rPr lang="pt-BR" sz="2400" b="1" dirty="0"/>
              <a:t>, na forma e nas condições fixadas nesta Lei e na sua regulamentação.</a:t>
            </a:r>
          </a:p>
          <a:p>
            <a:r>
              <a:rPr lang="pt-BR" sz="2400" b="1" dirty="0"/>
              <a:t>§ 1</a:t>
            </a:r>
            <a:r>
              <a:rPr lang="pt-BR" sz="2400" b="1" u="sng" baseline="30000" dirty="0"/>
              <a:t>o</a:t>
            </a:r>
            <a:r>
              <a:rPr lang="pt-BR" sz="2400" b="1" dirty="0"/>
              <a:t>  As filiais são igualmente sujeitas ao cadastro no Ministério do Turismo, exceto no caso de estande de serviço de agências de turismo instalado em local destinado a abrigar evento de caráter temporário e cujo funcionamento se restrinja ao período de sua realização.</a:t>
            </a:r>
          </a:p>
          <a:p>
            <a:r>
              <a:rPr lang="pt-BR" sz="2400" b="1" dirty="0"/>
              <a:t>§ 2</a:t>
            </a:r>
            <a:r>
              <a:rPr lang="pt-BR" sz="2400" b="1" u="sng" baseline="30000" dirty="0"/>
              <a:t>o</a:t>
            </a:r>
            <a:r>
              <a:rPr lang="pt-BR" sz="2400" b="1" dirty="0"/>
              <a:t>  O Ministério do Turismo expedirá certificado para cada cadastro deferido, inclusive de filiais, correspondente ao objeto das atividades turísticas a serem exercidas</a:t>
            </a:r>
            <a:r>
              <a:rPr lang="pt-BR" sz="2400" b="1" dirty="0" smtClean="0"/>
              <a:t>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51974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/>
              <a:t>CADASTUR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/>
              <a:t>§ 3</a:t>
            </a:r>
            <a:r>
              <a:rPr lang="pt-BR" sz="2400" b="1" u="sng" baseline="30000" dirty="0"/>
              <a:t>o</a:t>
            </a:r>
            <a:r>
              <a:rPr lang="pt-BR" sz="2400" b="1" dirty="0"/>
              <a:t>  Somente poderão prestar serviços de turismo a terceiros, ou intermediá-los, os prestadores de serviços turísticos referidos neste artigo quando devidamente cadastrados no Ministério do Turismo.</a:t>
            </a:r>
          </a:p>
          <a:p>
            <a:r>
              <a:rPr lang="pt-BR" sz="2400" b="1" dirty="0"/>
              <a:t>§ 4</a:t>
            </a:r>
            <a:r>
              <a:rPr lang="pt-BR" sz="2400" b="1" u="sng" baseline="30000" dirty="0"/>
              <a:t>o</a:t>
            </a:r>
            <a:r>
              <a:rPr lang="pt-BR" sz="2400" b="1" dirty="0"/>
              <a:t>  O cadastro terá validade de 2 (dois) anos, contados da data de emissão do certificado.</a:t>
            </a:r>
          </a:p>
          <a:p>
            <a:r>
              <a:rPr lang="pt-BR" sz="2400" b="1" dirty="0"/>
              <a:t>§ 5</a:t>
            </a:r>
            <a:r>
              <a:rPr lang="pt-BR" sz="2400" b="1" u="sng" baseline="30000" dirty="0"/>
              <a:t>o</a:t>
            </a:r>
            <a:r>
              <a:rPr lang="pt-BR" sz="2400" b="1" dirty="0"/>
              <a:t>  O disposto neste artigo não se aplica aos serviços de transporte aéreo</a:t>
            </a:r>
            <a:r>
              <a:rPr lang="pt-BR" sz="2400" b="1" dirty="0" smtClean="0"/>
              <a:t>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328540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200" b="1" dirty="0"/>
              <a:t>Subseção IV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b="1" dirty="0"/>
              <a:t>Das Transportadoras Turísticas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449437"/>
            <a:ext cx="11029615" cy="4408563"/>
          </a:xfrm>
        </p:spPr>
        <p:txBody>
          <a:bodyPr>
            <a:noAutofit/>
          </a:bodyPr>
          <a:lstStyle/>
          <a:p>
            <a:r>
              <a:rPr lang="pt-BR" sz="2400" b="1" dirty="0" smtClean="0"/>
              <a:t>Art</a:t>
            </a:r>
            <a:r>
              <a:rPr lang="pt-BR" sz="2400" b="1" dirty="0"/>
              <a:t>. 28.  Consideram-se transportadoras turísticas as empresas que tenham por objeto social a prestação de serviços de transporte turístico de superfície, caracterizado pelo deslocamento de pessoas em veículos e embarcações por vias terrestres e aquáticas, compreendendo as seguintes modalidades</a:t>
            </a:r>
            <a:r>
              <a:rPr lang="pt-BR" sz="2400" b="1" dirty="0" smtClean="0"/>
              <a:t>:</a:t>
            </a:r>
          </a:p>
          <a:p>
            <a:r>
              <a:rPr lang="pt-BR" sz="2400" b="1" dirty="0" smtClean="0"/>
              <a:t>I </a:t>
            </a:r>
            <a:r>
              <a:rPr lang="pt-BR" sz="2400" b="1" dirty="0"/>
              <a:t>- pacote de viagem: itinerário realizado em âmbito municipal, intermunicipal, interestadual ou  internacional que incluam, além do transporte, outros serviços turísticos como hospedagem, visita a locais turísticos, alimentação e outros;</a:t>
            </a:r>
          </a:p>
          <a:p>
            <a:pPr marL="0" indent="0">
              <a:spcAft>
                <a:spcPts val="0"/>
              </a:spcAft>
              <a:buNone/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248072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200" b="1" dirty="0"/>
              <a:t>Subseção IV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b="1" dirty="0"/>
              <a:t>Das Transportadoras Turísticas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105920"/>
            <a:ext cx="11029615" cy="445624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b="1" dirty="0" smtClean="0"/>
              <a:t>II </a:t>
            </a:r>
            <a:r>
              <a:rPr lang="pt-BR" sz="2400" b="1" dirty="0"/>
              <a:t>- passeio local: itinerário realizado para visitação a locais de interesse turístico do município ou vizinhança, sem incluir pernoite;</a:t>
            </a:r>
          </a:p>
          <a:p>
            <a:pPr algn="just"/>
            <a:r>
              <a:rPr lang="pt-BR" sz="2400" b="1" dirty="0"/>
              <a:t>III - traslado: percurso realizado entre as estações terminais de embarque e desembarque de passageiros, meios de hospedagem e locais onde se realizem congressos, convenções, feiras, exposições de negócios e respectivas programações sociais; e</a:t>
            </a:r>
          </a:p>
          <a:p>
            <a:pPr algn="just"/>
            <a:r>
              <a:rPr lang="pt-BR" sz="2400" b="1" dirty="0"/>
              <a:t>IV - especial: ajustado diretamente por entidades civis associativas, sindicais, de classe, desportivas, educacionais, culturais, religiosas, recreativas e grupo de pessoas físicas e de pessoas jurídicas, sem objetivo de lucro, com  transportadoras turísticas,  em âmbito municipal, intermunicipal, interestadual e internacional.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8739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200" b="1" dirty="0"/>
              <a:t>Subseção IV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b="1" dirty="0"/>
              <a:t>Das Transportadoras Turísticas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pt-BR" sz="2400" b="1" dirty="0"/>
              <a:t>Art. 29.  O Ministério do Turismo, ouvidos os demais </a:t>
            </a:r>
            <a:r>
              <a:rPr lang="pt-BR" sz="2400" b="1" dirty="0" smtClean="0"/>
              <a:t>órgãos competentes </a:t>
            </a:r>
            <a:r>
              <a:rPr lang="pt-BR" sz="2400" b="1" dirty="0"/>
              <a:t>sobre a matéria, fixará:</a:t>
            </a:r>
          </a:p>
          <a:p>
            <a:pPr>
              <a:spcAft>
                <a:spcPts val="0"/>
              </a:spcAft>
            </a:pPr>
            <a:r>
              <a:rPr lang="pt-BR" sz="2400" b="1" dirty="0"/>
              <a:t>I - as condições e padrões para a classificação em categorias de conforto e serviços dos veículos terrestres e embarcações para o turismo; e</a:t>
            </a:r>
          </a:p>
          <a:p>
            <a:pPr>
              <a:spcAft>
                <a:spcPts val="0"/>
              </a:spcAft>
            </a:pPr>
            <a:r>
              <a:rPr lang="pt-BR" sz="2400" b="1" dirty="0"/>
              <a:t>II - os padrões para a identificação oficial a ser usada na parte externa dos veículos terrestres e embarcações referidas no inciso I do caput deste artigo.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12705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87</TotalTime>
  <Words>433</Words>
  <Application>Microsoft Office PowerPoint</Application>
  <PresentationFormat>Widescreen</PresentationFormat>
  <Paragraphs>63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Gill Sans MT</vt:lpstr>
      <vt:lpstr>Wingdings 2</vt:lpstr>
      <vt:lpstr>Dividendo</vt:lpstr>
      <vt:lpstr>Turismo e Transportes</vt:lpstr>
      <vt:lpstr>Atuação do Turismólogo com transportes</vt:lpstr>
      <vt:lpstr>Lei Geral do Turismo  LEI Nº 11.771, DE  17 DE SETEMBRO DE 2008</vt:lpstr>
      <vt:lpstr>Seção I - Da Prestação de Serviços Turísticos Subseção I - Do Funcionamento e das Atividades</vt:lpstr>
      <vt:lpstr>CADASTUR</vt:lpstr>
      <vt:lpstr>CADASTUR</vt:lpstr>
      <vt:lpstr>Subseção IV Das Transportadoras Turísticas</vt:lpstr>
      <vt:lpstr>Subseção IV Das Transportadoras Turísticas</vt:lpstr>
      <vt:lpstr>Subseção IV Das Transportadoras Turísticas</vt:lpstr>
      <vt:lpstr>Subseção VIII Dos Direitos</vt:lpstr>
      <vt:lpstr>Subseção IX Dos Deveres</vt:lpstr>
      <vt:lpstr>CADASTUR</vt:lpstr>
      <vt:lpstr>Apresentação do PowerPoint</vt:lpstr>
      <vt:lpstr>Apresentação do PowerPoint</vt:lpstr>
      <vt:lpstr>Apresentação do PowerPoint</vt:lpstr>
      <vt:lpstr>Apresentação do PowerPoint</vt:lpstr>
      <vt:lpstr>Exercício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Turismo, Transportes e Associativismo</dc:title>
  <dc:creator>Avaliador</dc:creator>
  <cp:lastModifiedBy>Avaliador</cp:lastModifiedBy>
  <cp:revision>32</cp:revision>
  <dcterms:created xsi:type="dcterms:W3CDTF">2023-08-31T14:21:24Z</dcterms:created>
  <dcterms:modified xsi:type="dcterms:W3CDTF">2023-08-31T15:48:32Z</dcterms:modified>
</cp:coreProperties>
</file>