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  <p:sldId id="271" r:id="rId15"/>
    <p:sldId id="275" r:id="rId16"/>
    <p:sldId id="274" r:id="rId17"/>
    <p:sldId id="273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5143500" type="screen16x9"/>
  <p:notesSz cx="6858000" cy="9144000"/>
  <p:embeddedFontLst>
    <p:embeddedFont>
      <p:font typeface="Montserrat" panose="020B0604020202020204" charset="0"/>
      <p:regular r:id="rId26"/>
      <p:bold r:id="rId27"/>
      <p:italic r:id="rId28"/>
      <p:boldItalic r:id="rId29"/>
    </p:embeddedFont>
    <p:embeddedFont>
      <p:font typeface="Vidaloka" panose="020B0604020202020204" charset="0"/>
      <p:regular r:id="rId30"/>
    </p:embeddedFont>
    <p:embeddedFont>
      <p:font typeface="Raleway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44" y="2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2392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1D1D1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373200" y="1373150"/>
            <a:ext cx="2397300" cy="23973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457500" y="1457250"/>
            <a:ext cx="2229000" cy="2229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1D1D1B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925200" y="925200"/>
            <a:ext cx="7293300" cy="3293100"/>
          </a:xfrm>
          <a:prstGeom prst="rect">
            <a:avLst/>
          </a:prstGeom>
          <a:solidFill>
            <a:srgbClr val="00010A">
              <a:alpha val="40770"/>
            </a:srgbClr>
          </a:solidFill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453950" y="2763850"/>
            <a:ext cx="22362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 sz="1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1"/>
          </p:nvPr>
        </p:nvSpPr>
        <p:spPr>
          <a:xfrm>
            <a:off x="4572000" y="4101500"/>
            <a:ext cx="4572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11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283650" y="205975"/>
            <a:ext cx="3148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D1D1B"/>
              </a:buClr>
              <a:buSzPts val="1400"/>
              <a:buFont typeface="Montserrat"/>
              <a:buNone/>
              <a:defRPr b="1">
                <a:solidFill>
                  <a:srgbClr val="1D1D1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01600" y="1425025"/>
            <a:ext cx="3712800" cy="3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1300"/>
              <a:buFont typeface="Raleway"/>
              <a:buChar char="▫"/>
              <a:defRPr sz="1300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88150" y="1194900"/>
            <a:ext cx="2195700" cy="27537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buNone/>
              <a:defRPr sz="6000">
                <a:solidFill>
                  <a:srgbClr val="FFFFFF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7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society.net/pubs/oh/DataAndSociety_MediaManipulationAndDisinformationOnline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Algoritmo</a:t>
            </a: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t-BR" dirty="0"/>
              <a:t>Controle e liberdade na produção </a:t>
            </a:r>
            <a:r>
              <a:rPr lang="pt-BR" dirty="0" smtClean="0"/>
              <a:t>cultural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“O desaparecimento da realidade”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0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    A mediação dos meios de comunicação de massa na construção de um consenso coletivo de “realidade” x </a:t>
            </a:r>
          </a:p>
          <a:p>
            <a:pPr algn="l"/>
            <a:r>
              <a:rPr lang="pt-BR" dirty="0"/>
              <a:t>	</a:t>
            </a:r>
            <a:r>
              <a:rPr lang="pt-BR" dirty="0" smtClean="0"/>
              <a:t>A deliberada tentativa de distorcer a realidade dos políticos (e dos meios em concordar ou não).</a:t>
            </a:r>
            <a:endParaRPr lang="pt-BR" dirty="0"/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 smtClean="0"/>
              <a:t>	Algoritmos das redes sociais, algoritmos de aplicativos de comunicação instantânea: notícias mais populares x notícias corretas e ou importante: construção de uma outra realidade mediada pela big data e pelo cálculo.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097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“A apropriação da linguagem”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9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    Estamos imersos na linguagem; é como a água para os peixes.</a:t>
            </a:r>
            <a:endParaRPr lang="pt-BR" dirty="0"/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88950" indent="-342900" algn="l">
              <a:buFont typeface="Arial" charset="0"/>
              <a:buChar char="•"/>
            </a:pPr>
            <a:r>
              <a:rPr lang="pt-BR" dirty="0" smtClean="0"/>
              <a:t>“Ah, mas ele não quer dizer bem isso... É brincadeira.”</a:t>
            </a:r>
          </a:p>
          <a:p>
            <a:pPr marL="488950" indent="-342900" algn="l">
              <a:buFont typeface="Arial" charset="0"/>
              <a:buChar char="•"/>
            </a:pPr>
            <a:r>
              <a:rPr lang="pt-BR" dirty="0" err="1" smtClean="0"/>
              <a:t>Trump</a:t>
            </a:r>
            <a:r>
              <a:rPr lang="pt-BR" dirty="0" smtClean="0"/>
              <a:t>: “Guerra é paz”; “Liberdade é escravidão”; “Ignorância é força”.</a:t>
            </a:r>
          </a:p>
          <a:p>
            <a:pPr marL="488950" indent="-342900" algn="l">
              <a:buFont typeface="Arial" charset="0"/>
              <a:buChar char="•"/>
            </a:pPr>
            <a:r>
              <a:rPr lang="pt-BR" dirty="0" smtClean="0"/>
              <a:t>“Armas trazem mais segurança”.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61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666750"/>
            <a:ext cx="7143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“</a:t>
            </a:r>
            <a:r>
              <a:rPr lang="pt-BR" dirty="0"/>
              <a:t>Filtros, bolhas e </a:t>
            </a:r>
            <a:r>
              <a:rPr lang="pt-BR" dirty="0" smtClean="0"/>
              <a:t>tribos”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3165822"/>
            <a:ext cx="8520600" cy="1490154"/>
          </a:xfrm>
        </p:spPr>
        <p:txBody>
          <a:bodyPr/>
          <a:lstStyle/>
          <a:p>
            <a:pPr algn="l"/>
            <a:r>
              <a:rPr lang="pt-BR" dirty="0" smtClean="0"/>
              <a:t>	Na forma como os algoritmos foram desenhados até agora, só a ação humana pode provocar um consistente furo  na bolha.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92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“Déficit de atenção”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88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    Exercício de leitura de jornal impresso durante cinco dias seguidos: “li com mais concentração”; “não fui interrompido a todo momento por notificações”.</a:t>
            </a:r>
            <a:endParaRPr lang="pt-BR" dirty="0"/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 smtClean="0"/>
              <a:t>	Distração nervosa: apelo para o medo, ódio, raiva;</a:t>
            </a:r>
          </a:p>
          <a:p>
            <a:pPr algn="l"/>
            <a:endParaRPr lang="pt-BR" dirty="0"/>
          </a:p>
          <a:p>
            <a:pPr algn="l"/>
            <a:r>
              <a:rPr lang="pt-BR" dirty="0" smtClean="0"/>
              <a:t>	Excesso de informação. A atenção é nosso bem mais precioso (por isso eu saí do FB).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15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“Propaganda e </a:t>
            </a:r>
            <a:r>
              <a:rPr lang="pt-BR" i="1" dirty="0" err="1" smtClean="0"/>
              <a:t>Fake</a:t>
            </a:r>
            <a:r>
              <a:rPr lang="pt-BR" i="1" dirty="0" smtClean="0"/>
              <a:t> News</a:t>
            </a:r>
            <a:r>
              <a:rPr lang="pt-BR" dirty="0" smtClean="0"/>
              <a:t>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767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    “Em geral, o surgimento dos rumores que determinam a opinião pública tem um tempo certo: eles acompanham as crises e as grandes agitações políticas e sociais”.</a:t>
            </a:r>
            <a:endParaRPr lang="pt-BR" dirty="0"/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 smtClean="0"/>
              <a:t>“... Os rumores que se fazem e desfazem não são jogos de uma imaginação diletante. São transmitidos com convicção. Fazem os corações pulsarem mais rápido e suscitam a angústia ou a esperança. Traduzem sonhos irrealizados, temores, rancores e aspirações.”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412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93345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1700" y="457181"/>
            <a:ext cx="8520600" cy="1940767"/>
          </a:xfrm>
        </p:spPr>
        <p:txBody>
          <a:bodyPr/>
          <a:lstStyle/>
          <a:p>
            <a:r>
              <a:rPr lang="pt-BR" sz="4800" dirty="0" smtClean="0"/>
              <a:t>“A felicidade dos </a:t>
            </a:r>
            <a:r>
              <a:rPr lang="pt-BR" sz="4800" i="1" dirty="0" err="1" smtClean="0"/>
              <a:t>trolls</a:t>
            </a:r>
            <a:r>
              <a:rPr lang="pt-BR" sz="4800" dirty="0" smtClean="0"/>
              <a:t> com a desgraça alheia”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33882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    Fascismo irônico como porta de entrada (4Chan).</a:t>
            </a:r>
          </a:p>
          <a:p>
            <a:pPr algn="l"/>
            <a:r>
              <a:rPr lang="pt-BR" dirty="0" smtClean="0"/>
              <a:t>	“</a:t>
            </a:r>
            <a:r>
              <a:rPr lang="pt-BR" dirty="0"/>
              <a:t>Os não doutrinados não devem saber se estamos brincando ou não.”</a:t>
            </a:r>
          </a:p>
          <a:p>
            <a:pPr algn="l"/>
            <a:endParaRPr lang="pt-BR" dirty="0"/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 smtClean="0"/>
              <a:t>	“Também deve haver um deboche consciente e deliberado de estereótipos de racistas odiosos. Eu costumo encarar isso como humor autodepreciativo – eu sou um racista tirando sarro dos estereótipos de racistas, porque não me levo </a:t>
            </a:r>
            <a:r>
              <a:rPr lang="pt-BR" dirty="0" err="1" smtClean="0"/>
              <a:t>super</a:t>
            </a:r>
            <a:r>
              <a:rPr lang="pt-BR" dirty="0" smtClean="0"/>
              <a:t> a sério. Óbvio que é apenas um despiste, e o que eu realmente quero é matar judeus na câmara de gás. Mas isso não vai estar escrito nem aqui e nem lá.”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414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0" t="16199" r="20758" b="11607"/>
          <a:stretch/>
        </p:blipFill>
        <p:spPr bwMode="auto">
          <a:xfrm>
            <a:off x="1502250" y="429197"/>
            <a:ext cx="6083555" cy="41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0343" y="4602884"/>
            <a:ext cx="6391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https://datasociety.net/pubs/oh/DataAndSociety_MediaManipulationAndDisinformationOnline.pdf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29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“O declínio e a queda da razão”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34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    </a:t>
            </a:r>
            <a:r>
              <a:rPr lang="pt-BR" dirty="0" err="1" smtClean="0"/>
              <a:t>Infoentretenimento</a:t>
            </a:r>
            <a:r>
              <a:rPr lang="pt-BR" dirty="0" smtClean="0"/>
              <a:t> x jornalismo</a:t>
            </a:r>
          </a:p>
          <a:p>
            <a:pPr algn="l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“O culto do amador” (Andrew </a:t>
            </a:r>
            <a:r>
              <a:rPr lang="pt-BR" dirty="0" err="1" smtClean="0"/>
              <a:t>Kenn</a:t>
            </a:r>
            <a:r>
              <a:rPr lang="pt-BR" dirty="0" smtClean="0"/>
              <a:t>, 2007); “sabedoria das multidões” x conhecimento legítimo.</a:t>
            </a:r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 smtClean="0"/>
              <a:t>    “Agora, a ignorância está na moda”.</a:t>
            </a:r>
          </a:p>
          <a:p>
            <a:pPr algn="l"/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 Na distopia de George Orwell 1984 não há palavra para “ciência”: ela ameaça a soberania do “Grande Irmão.”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51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“As novas guerras culturais”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51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    Pós modernismo x </a:t>
            </a:r>
            <a:r>
              <a:rPr lang="pt-BR" dirty="0" err="1" smtClean="0"/>
              <a:t>descontrucionistas</a:t>
            </a:r>
            <a:endParaRPr lang="pt-BR" dirty="0" smtClean="0"/>
          </a:p>
          <a:p>
            <a:pPr algn="l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* “Indeterminação dos textos”; “formas alternativas de conhecimento”; </a:t>
            </a:r>
            <a:r>
              <a:rPr lang="pt-BR" dirty="0"/>
              <a:t>“Instabilidade linguística”;</a:t>
            </a:r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 smtClean="0"/>
              <a:t>    * “O conhecimento é filtrado pelos prismas de classe, raça e gênero e outras variáveis. ” (p. 56)</a:t>
            </a:r>
            <a:br>
              <a:rPr lang="pt-BR" dirty="0" smtClean="0"/>
            </a:br>
            <a:r>
              <a:rPr lang="pt-BR" dirty="0" smtClean="0"/>
              <a:t>* O Pós-modernismo consagra a subjetividade; a linguagem é instável; abaixo o consenso e a história como narrativa linear.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6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“</a:t>
            </a:r>
            <a:r>
              <a:rPr lang="pt-BR" i="1" dirty="0" smtClean="0"/>
              <a:t>Moi</a:t>
            </a:r>
            <a:r>
              <a:rPr lang="pt-BR" dirty="0" smtClean="0"/>
              <a:t> e a escalada da subjetividade”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70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5" y="0"/>
            <a:ext cx="68519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1700" y="587729"/>
            <a:ext cx="8520600" cy="1959428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    1970: a década do “eu”; </a:t>
            </a:r>
          </a:p>
          <a:p>
            <a:pPr algn="l"/>
            <a:r>
              <a:rPr lang="pt-BR" dirty="0"/>
              <a:t>	</a:t>
            </a:r>
            <a:r>
              <a:rPr lang="pt-BR" dirty="0" smtClean="0"/>
              <a:t>Tom Wolfe: “A década do eu”: “uma onda monumental de </a:t>
            </a:r>
            <a:r>
              <a:rPr lang="pt-BR" dirty="0" err="1" smtClean="0"/>
              <a:t>autocentrismo</a:t>
            </a:r>
            <a:r>
              <a:rPr lang="pt-BR" dirty="0" smtClean="0"/>
              <a:t>, autogratificação e desejo de atenção”.  </a:t>
            </a:r>
            <a:endParaRPr lang="pt-BR" dirty="0"/>
          </a:p>
          <a:p>
            <a:pPr algn="l"/>
            <a:endParaRPr lang="pt-BR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464100" y="2951576"/>
            <a:ext cx="8520600" cy="1959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6574"/>
              </a:buClr>
              <a:buSzPts val="2400"/>
              <a:buFont typeface="Raleway"/>
              <a:buNone/>
              <a:defRPr sz="2400" b="0" i="0" u="none" strike="noStrike" cap="none">
                <a:solidFill>
                  <a:srgbClr val="576574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l"/>
            <a:r>
              <a:rPr lang="pt-BR" dirty="0" smtClean="0"/>
              <a:t>    Subjetividade: </a:t>
            </a:r>
            <a:endParaRPr lang="pt-BR" dirty="0"/>
          </a:p>
        </p:txBody>
      </p:sp>
      <p:sp>
        <p:nvSpPr>
          <p:cNvPr id="6" name="Seta para cima 5"/>
          <p:cNvSpPr/>
          <p:nvPr/>
        </p:nvSpPr>
        <p:spPr>
          <a:xfrm>
            <a:off x="3326362" y="3069771"/>
            <a:ext cx="1054359" cy="12969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973216" y="3069771"/>
            <a:ext cx="3750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>
                    <a:lumMod val="50000"/>
                  </a:schemeClr>
                </a:solidFill>
                <a:latin typeface="Raleway" panose="020B0604020202020204" charset="0"/>
              </a:rPr>
              <a:t>Objetividade: 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Raleway" panose="020B060402020202020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7193902" y="3163078"/>
            <a:ext cx="849086" cy="1203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rtrud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316</Words>
  <Application>Microsoft Office PowerPoint</Application>
  <PresentationFormat>Apresentação na tela (16:9)</PresentationFormat>
  <Paragraphs>40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8" baseType="lpstr">
      <vt:lpstr>Arial</vt:lpstr>
      <vt:lpstr>Montserrat</vt:lpstr>
      <vt:lpstr>Vidaloka</vt:lpstr>
      <vt:lpstr>Raleway</vt:lpstr>
      <vt:lpstr>Gertrude template</vt:lpstr>
      <vt:lpstr>Algoritmo</vt:lpstr>
      <vt:lpstr>Apresentação do PowerPoint</vt:lpstr>
      <vt:lpstr>“O declínio e a queda da razão”</vt:lpstr>
      <vt:lpstr>Apresentação do PowerPoint</vt:lpstr>
      <vt:lpstr>“As novas guerras culturais”</vt:lpstr>
      <vt:lpstr>Apresentação do PowerPoint</vt:lpstr>
      <vt:lpstr>“Moi e a escalada da subjetividade”</vt:lpstr>
      <vt:lpstr>Apresentação do PowerPoint</vt:lpstr>
      <vt:lpstr>Apresentação do PowerPoint</vt:lpstr>
      <vt:lpstr>“O desaparecimento da realidade”</vt:lpstr>
      <vt:lpstr>Apresentação do PowerPoint</vt:lpstr>
      <vt:lpstr>“A apropriação da linguagem”</vt:lpstr>
      <vt:lpstr>Apresentação do PowerPoint</vt:lpstr>
      <vt:lpstr>Apresentação do PowerPoint</vt:lpstr>
      <vt:lpstr>“Filtros, bolhas e tribos”</vt:lpstr>
      <vt:lpstr>“Déficit de atenção”</vt:lpstr>
      <vt:lpstr>Apresentação do PowerPoint</vt:lpstr>
      <vt:lpstr>“Propaganda e Fake News”</vt:lpstr>
      <vt:lpstr>Apresentação do PowerPoint</vt:lpstr>
      <vt:lpstr>Apresentação do PowerPoint</vt:lpstr>
      <vt:lpstr>“A felicidade dos trolls com a desgraça alheia”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Algoritmo</dc:title>
  <dc:creator>Dosvald1</dc:creator>
  <cp:lastModifiedBy>Dosvald1</cp:lastModifiedBy>
  <cp:revision>27</cp:revision>
  <dcterms:modified xsi:type="dcterms:W3CDTF">2019-03-14T00:35:34Z</dcterms:modified>
</cp:coreProperties>
</file>