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6" r:id="rId2"/>
    <p:sldId id="288" r:id="rId3"/>
    <p:sldId id="298" r:id="rId4"/>
    <p:sldId id="302" r:id="rId5"/>
    <p:sldId id="315" r:id="rId6"/>
    <p:sldId id="303" r:id="rId7"/>
    <p:sldId id="316" r:id="rId8"/>
    <p:sldId id="310" r:id="rId9"/>
    <p:sldId id="321" r:id="rId10"/>
    <p:sldId id="365" r:id="rId11"/>
    <p:sldId id="364" r:id="rId12"/>
    <p:sldId id="370" r:id="rId13"/>
    <p:sldId id="334" r:id="rId14"/>
    <p:sldId id="339" r:id="rId15"/>
    <p:sldId id="340" r:id="rId16"/>
    <p:sldId id="341" r:id="rId17"/>
    <p:sldId id="342" r:id="rId18"/>
    <p:sldId id="343" r:id="rId19"/>
    <p:sldId id="366" r:id="rId20"/>
    <p:sldId id="367" r:id="rId21"/>
    <p:sldId id="368" r:id="rId22"/>
    <p:sldId id="369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*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9966FF"/>
    <a:srgbClr val="CC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2" d="100"/>
          <a:sy n="52" d="100"/>
        </p:scale>
        <p:origin x="123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9BD08A6-30C0-4E18-8F65-663C634EA1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02B411C-8CC4-4897-AA98-865CF8A7A7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0532AAA7-71FA-48EB-9D77-376915EE18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5B7408E5-970D-4601-8536-DB4F1245A5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F5C0FB-316A-41F3-AC74-8FE735E21E00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ABAFFB-E54E-40CC-99D0-4AC30EDA30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0E0A907-C556-4D27-8372-12BF524C28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DD7A0E5-3571-417F-BEE6-5FE2E06716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13914C9-DC4C-438F-9838-FC192BE133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5A28582-DCB5-4F41-B2FB-593D3F7F39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3D0EDB7-1AC1-4F57-A6BC-3D9294D4F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852EE8-DA08-4FED-9A14-F1CE4E71B398}" type="slidenum">
              <a:rPr lang="pt-BR" altLang="pt-BR"/>
              <a:pPr/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36AF5A-8261-4CDF-8B9D-39EB48832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69B9C-7EEB-4A75-A480-3DA93F127C5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92451935-129B-4C96-A422-836634DBFE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804D502D-3138-44A1-9F08-A9E1F577DC8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pPr defTabSz="449263"/>
            <a:endParaRPr lang="en-US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0A3E16-AEDD-4E2B-8A4E-59818F11C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A1F70-9715-41B7-A1A4-E8E882050576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12FF118A-44EB-4129-BC79-5AC13897776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1779" name="Rectangle 3">
            <a:extLst>
              <a:ext uri="{FF2B5EF4-FFF2-40B4-BE49-F238E27FC236}">
                <a16:creationId xmlns:a16="http://schemas.microsoft.com/office/drawing/2014/main" id="{2E6D660D-9DEC-4FE1-A4FF-3B9B03B03FC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9FB0EA-8ED8-484A-BC4D-FD27E5A99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E2AA7-A1EF-40CA-B350-380E0FB8ECB7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EB337AA0-5254-4C7F-8E09-352C287DABE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061B67EA-8687-42C2-BC69-F7D181303E7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925E20-C26D-4ACA-9D39-B092110BD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6DA63-3C84-4382-9885-441F9213794C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186677ED-E3B1-4BFA-957B-1C3CF5E5E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3CE4ABCF-E750-47C4-B29D-9A82EBA23BC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pPr defTabSz="449263"/>
            <a:endParaRPr lang="en-US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5BA51B-5A90-45E2-89B0-BAF1EFB0C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AB1B8-96F9-4381-9003-9683388B038A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60F4833A-870F-41A4-9EA4-D87DF53C8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E59C901-D682-4B25-98DA-AF73795A9C3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pPr defTabSz="449263"/>
            <a:endParaRPr lang="en-US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133867-8374-4EDC-93DA-5185A8F3C3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CB64C-8CC7-40F7-BDEC-521DDA903E00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09270249-3851-4737-8D53-50CD5BE21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457738AD-D4B7-43A0-96D5-F67E7EEED0E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pPr defTabSz="449263"/>
            <a:endParaRPr lang="en-US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042B36-EBC7-479B-81B3-918D83001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006E4-F9F6-4E25-A04A-74409B37B7D0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C5D6C733-FFA6-4BE1-AEFC-D80858E726A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3A5ECD8E-B55A-4DD3-8E59-1E218EF75A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612009-3C4D-4BA3-9F19-53BD2B7F0B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FF949-34DD-4E70-A8E3-CF4697D9544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2547F167-AC74-458E-A1C0-A606F7A7D2C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A2645398-74AE-4DFE-862C-456CC35050A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0334E2-504A-424E-AC0B-2247B3EFD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6685B-2D50-4549-9A1B-FC62BC94A25A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E593FFA2-54D4-4C80-9E0D-6CF3B16E46F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DD92D96E-0924-4521-9F15-7844AD43B7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25A4BA-9296-4E4B-94D1-0C157E1FAE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11CB4-1BBE-482F-965B-4DB42665A0A8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327682" name="Rectangle 2">
            <a:extLst>
              <a:ext uri="{FF2B5EF4-FFF2-40B4-BE49-F238E27FC236}">
                <a16:creationId xmlns:a16="http://schemas.microsoft.com/office/drawing/2014/main" id="{DD4C4D65-47A8-429E-8957-FA26E3C89B0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F16121ED-217F-498F-9ECC-E766818F26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FEF632-8D96-4C46-8AE3-97A023AC4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A4C1B-3A69-4B15-936A-C725FD182B6F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82A8A83C-2990-473D-87AA-920F01E6718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1F3D2EE-2A9E-4F78-A163-61B58E6C077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FAA8-BC6E-40CD-92D0-2DB20D734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22A70-9C0D-4D28-B16F-40C53A62B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9B04D-434C-44F3-BE83-F5001B65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9D328-3396-46AE-A832-40DD2543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63EC9-FF8D-4441-8A3A-A9A021FB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E536-6BB4-464F-B19A-BA025E523195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1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BDE4-6A33-42E8-99FF-D303E11F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FB02C-8C0B-411D-9843-D4561349E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8924-DC82-478D-B40C-E76FE7E8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01327-78B1-4723-B8C0-5BA3A886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B95E-354B-4B11-A90E-4D0923B4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165FE-BBAF-4843-BE02-927D328B97CB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5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373B5B-72D6-480D-A820-250CEE0AF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68FD0-6997-43A6-9E53-F1082DBA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CF98A-04A7-4B07-8EF8-7C7D0F57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68D6-D281-481A-9C56-041CC5ABF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2E833-5915-4DC1-BFF4-2DCAFEF3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5C29E-848F-4605-BE06-66C358FFAACB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481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8D9C35-C17E-4DCF-98FF-7ACF7A95B62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F92FE-C446-4662-99C4-E0857692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4970B-2FB8-4611-ADEC-2587B8B3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B4E80-AD33-47C6-B01A-F9C6A14A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BE4A55-74EF-4F3A-83BC-8CBA3AA6E68E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570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6C00-3692-48A7-8EE7-6ACEA3CA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5F13B-09CB-4DCE-B683-E59A42D7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D311A-ECCE-4EF8-ABF0-5BD3C62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E2117-DC2D-4F06-993D-CC095D32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42AA5-8FC3-487D-B2A0-A5C76AE4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B62A9-DC95-4EEE-83C1-3BA0DD532218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499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DBD0-7B7F-46F0-8FE9-F7933824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81A0D-C716-4A69-86C0-A0999B15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64D9C-0FCC-4F63-8656-54B2F700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5AF86-FDF2-4DF9-B9D7-C1019387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D2AE9-6366-4DF2-B933-06851706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53F04-78F0-4F79-A77F-B1DB1A33EEE5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6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B220-F75E-44B1-A398-AC216C77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22D9E-F0F3-4880-AA80-FB81B8179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C35B6-BCEB-4CAA-BA62-463164DE9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51E13-A32A-4692-B835-0BB26CA5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49731-322D-4FE0-B4F1-4060195F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55DF0-1864-424B-B4C4-8190D975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B5AA-9DC3-427B-B63B-40C99057C5C3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622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B238-B432-4FFF-969A-C04F9F36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3D949-8675-471C-99BD-822C0D1CE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161B2-9BBC-4724-84BB-C3B7D8866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B252A-0E18-46A2-BA41-F10FC3FFF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B122-C38F-45A1-83A3-ED75EB1F24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7C605-D7BC-4C68-BFC4-74722693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0C0D5B-1FD4-4AF7-8015-E72A7475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DE6D1-310B-42E1-903E-795FA361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ED05D-2F23-48A4-8BBE-6EF64F7FC0D5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3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2EEA-DC02-4FFA-B994-752CD5FC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46BAF-25AB-4921-B912-E7F45D89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71C61-36D4-4FC1-A2CF-4555D105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1CF1-5F63-4737-93A1-508C52C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D9465-200C-41B5-862F-098E979D6913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166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55A0C-0C82-4AAD-9A80-000382D2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071F0-F3DE-40C1-B6D9-353EC738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2D6A5-55C6-47F0-8170-42170320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5102-06B2-467F-9A34-D574BC81E632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092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8D3D8-3A74-4EFE-9C35-F7849E22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3A1A4-9073-4B6C-8B23-BB856DFA6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08FF9-E397-4490-A608-70B4CEE9B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1EF15-FD1A-49F0-9F07-B5AE9175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02A6-2CFB-4B19-B9C6-D6C70248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B3CFE-5D68-4AA0-BB7F-C8E07777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2A344-D20C-4A56-9B5A-45FE81504A97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588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9DEC-A608-4FA2-A47A-2BEECC44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416FA-FBD3-44E0-829D-4FED3AC3E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A5A4E-7C44-4D40-AFBE-5F2A7B19A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95327-8035-4649-965A-02A6F3F29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D63FB-32D8-4847-BF48-941DB17A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677DB-CF85-4514-9AB0-74CD4EDB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16512-F5F9-42BF-A593-0DB86DA3688B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946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343108-40BC-4668-BE6F-A5BFBE795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E2CF42-BEF2-4298-97D3-ADA87CBF0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CD0E7F9-ECC4-49DA-AC9A-4C044ED589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60D5BE-CEAE-414A-B3B2-B3E3EBC236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9B4F21-4433-4ECF-968B-45B3892BC0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49D2DC-3C5E-4462-8E0C-F4482000E2CE}" type="slidenum">
              <a:rPr lang="pt-BR" altLang="pt-BR"/>
              <a:pPr/>
              <a:t>‹#›</a:t>
            </a:fld>
            <a:endParaRPr lang="pt-BR" altLang="pt-BR"/>
          </a:p>
        </p:txBody>
      </p:sp>
      <p:pic>
        <p:nvPicPr>
          <p:cNvPr id="1032" name="Picture 8" descr="FPA1">
            <a:extLst>
              <a:ext uri="{FF2B5EF4-FFF2-40B4-BE49-F238E27FC236}">
                <a16:creationId xmlns:a16="http://schemas.microsoft.com/office/drawing/2014/main" id="{5127AA0F-E62D-49EB-B306-1368790173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88" y="0"/>
            <a:ext cx="70961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Line 10">
            <a:extLst>
              <a:ext uri="{FF2B5EF4-FFF2-40B4-BE49-F238E27FC236}">
                <a16:creationId xmlns:a16="http://schemas.microsoft.com/office/drawing/2014/main" id="{F4B0892B-E171-4941-9C1E-8F5286B6FDA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-luxemburg-foundation.org/" TargetMode="External"/><Relationship Id="rId2" Type="http://schemas.openxmlformats.org/officeDocument/2006/relationships/hyperlink" Target="http://www.fpabramo.org.b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08A3968-A379-4FD7-833A-F4EF024D2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3122845D-6D1C-4F0B-B149-6F58556F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5734050"/>
            <a:ext cx="1473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altLang="pt-BR" sz="1400" b="1" dirty="0">
                <a:latin typeface="Verdana" panose="020B0604030504040204" pitchFamily="34" charset="0"/>
              </a:rPr>
              <a:t>Março de 2009</a:t>
            </a:r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1EA5E1D7-C7FD-4F56-BA66-DF053B1E0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2D1D7B75-17A4-48CA-BE11-5F79C5CDC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822450"/>
            <a:ext cx="6430962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rgbClr val="CC0000"/>
                </a:solidFill>
                <a:latin typeface="Arial Narrow" panose="020B0606020202030204" pitchFamily="34" charset="0"/>
              </a:rPr>
              <a:t>Intolerância no Brasil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accent2"/>
                </a:solidFill>
                <a:latin typeface="Arial Narrow" panose="020B0606020202030204" pitchFamily="34" charset="0"/>
              </a:rPr>
              <a:t>Seminário Discriminação, integração: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accent2"/>
                </a:solidFill>
                <a:latin typeface="Arial Narrow" panose="020B0606020202030204" pitchFamily="34" charset="0"/>
              </a:rPr>
              <a:t> Brasil França, experiências cruzadas</a:t>
            </a:r>
          </a:p>
        </p:txBody>
      </p:sp>
      <p:sp>
        <p:nvSpPr>
          <p:cNvPr id="52234" name="Rectangle 10">
            <a:extLst>
              <a:ext uri="{FF2B5EF4-FFF2-40B4-BE49-F238E27FC236}">
                <a16:creationId xmlns:a16="http://schemas.microsoft.com/office/drawing/2014/main" id="{A114F1CC-F6E0-4382-8581-3B5009417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-26988"/>
            <a:ext cx="9144001" cy="935038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52235" name="Picture 11" descr="FJJ logo novo">
            <a:extLst>
              <a:ext uri="{FF2B5EF4-FFF2-40B4-BE49-F238E27FC236}">
                <a16:creationId xmlns:a16="http://schemas.microsoft.com/office/drawing/2014/main" id="{08284CE6-59B9-4E6A-8D4F-209EDD8A3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0"/>
            <a:ext cx="12192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>
            <a:extLst>
              <a:ext uri="{FF2B5EF4-FFF2-40B4-BE49-F238E27FC236}">
                <a16:creationId xmlns:a16="http://schemas.microsoft.com/office/drawing/2014/main" id="{4551B9E4-FC97-45D8-BFEE-62B1AD3ED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333375"/>
            <a:ext cx="891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6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POSIÇÃO SOBRE COTAS PARA NEGROS NAS UNIVERSIDADES E EMPRESAS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5BDF4739-B985-4ACC-B3B5-64A47643D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76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200" b="1">
                <a:latin typeface="Tahoma" panose="020B0604030504040204" pitchFamily="34" charset="0"/>
              </a:rPr>
              <a:t>(Estimulada e única, em %)</a:t>
            </a:r>
            <a:endParaRPr lang="pt-BR" altLang="pt-BR" sz="12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76836" name="Text Box 4">
            <a:extLst>
              <a:ext uri="{FF2B5EF4-FFF2-40B4-BE49-F238E27FC236}">
                <a16:creationId xmlns:a16="http://schemas.microsoft.com/office/drawing/2014/main" id="{463CCC51-0BBD-4C6F-B1C1-4BEA44BD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6096000" cy="105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200"/>
              <a:t>P48. Diante da discriminação passada e presente contra os negros, tem pessoas que defendem a idéia de que a única maneira de garantir a igualdade racial é reservar uma parte das vagas nas universidades e dos empregos nas empresas para a população negra. O(a)  sr(a) concorda ou discorda com esta reserva de vagas de estudo e trabalho para os negros? Totalmente ou em parte? </a:t>
            </a:r>
          </a:p>
          <a:p>
            <a:pPr>
              <a:spcBef>
                <a:spcPct val="10000"/>
              </a:spcBef>
            </a:pPr>
            <a:r>
              <a:rPr lang="pt-BR" altLang="pt-BR" sz="1400"/>
              <a:t>Base: Total das Amostra   C 		Fonte:  NOP – FPA - 2003</a:t>
            </a:r>
          </a:p>
        </p:txBody>
      </p:sp>
      <p:graphicFrame>
        <p:nvGraphicFramePr>
          <p:cNvPr id="376838" name="Object 6">
            <a:extLst>
              <a:ext uri="{FF2B5EF4-FFF2-40B4-BE49-F238E27FC236}">
                <a16:creationId xmlns:a16="http://schemas.microsoft.com/office/drawing/2014/main" id="{705E2C12-88A9-47A0-9476-F330F9DCE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628775"/>
          <a:ext cx="76327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3" name="Gráfico" r:id="rId3" imgW="11782410" imgH="7915128" progId="MSGraph.Chart.8">
                  <p:embed followColorScheme="full"/>
                </p:oleObj>
              </mc:Choice>
              <mc:Fallback>
                <p:oleObj name="Gráfico" r:id="rId3" imgW="11782410" imgH="7915128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28775"/>
                        <a:ext cx="76327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9" name="Line 7">
            <a:extLst>
              <a:ext uri="{FF2B5EF4-FFF2-40B4-BE49-F238E27FC236}">
                <a16:creationId xmlns:a16="http://schemas.microsoft.com/office/drawing/2014/main" id="{F8AC69E1-E60E-499F-8283-F225CEEFCA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492375"/>
            <a:ext cx="7191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0" name="Line 8">
            <a:extLst>
              <a:ext uri="{FF2B5EF4-FFF2-40B4-BE49-F238E27FC236}">
                <a16:creationId xmlns:a16="http://schemas.microsoft.com/office/drawing/2014/main" id="{B0DB0F4C-3CA2-41A0-A288-6A452D1842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2275" y="2565400"/>
            <a:ext cx="71913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1" name="Line 9">
            <a:extLst>
              <a:ext uri="{FF2B5EF4-FFF2-40B4-BE49-F238E27FC236}">
                <a16:creationId xmlns:a16="http://schemas.microsoft.com/office/drawing/2014/main" id="{C3B3E343-D666-4C7F-BF7A-4BABF71698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9925" y="2420938"/>
            <a:ext cx="72072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2" name="Line 10">
            <a:extLst>
              <a:ext uri="{FF2B5EF4-FFF2-40B4-BE49-F238E27FC236}">
                <a16:creationId xmlns:a16="http://schemas.microsoft.com/office/drawing/2014/main" id="{F7B62274-0B12-453E-A06A-B21A576DEE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21513" y="1916113"/>
            <a:ext cx="7191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3" name="Line 11">
            <a:extLst>
              <a:ext uri="{FF2B5EF4-FFF2-40B4-BE49-F238E27FC236}">
                <a16:creationId xmlns:a16="http://schemas.microsoft.com/office/drawing/2014/main" id="{7E78A3DE-A914-4DF8-8E6F-8EA889138E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9925" y="2925763"/>
            <a:ext cx="576263" cy="7905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4" name="Line 12">
            <a:extLst>
              <a:ext uri="{FF2B5EF4-FFF2-40B4-BE49-F238E27FC236}">
                <a16:creationId xmlns:a16="http://schemas.microsoft.com/office/drawing/2014/main" id="{0BF82425-9E37-4E43-B943-D67B3061B5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3713" y="3644900"/>
            <a:ext cx="64770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5" name="Line 13">
            <a:extLst>
              <a:ext uri="{FF2B5EF4-FFF2-40B4-BE49-F238E27FC236}">
                <a16:creationId xmlns:a16="http://schemas.microsoft.com/office/drawing/2014/main" id="{E9BBC283-B6BC-4B92-9770-005D016BC4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789363"/>
            <a:ext cx="719137" cy="142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6" name="Line 14">
            <a:extLst>
              <a:ext uri="{FF2B5EF4-FFF2-40B4-BE49-F238E27FC236}">
                <a16:creationId xmlns:a16="http://schemas.microsoft.com/office/drawing/2014/main" id="{4CA64B0E-05E9-4B3B-B4CE-7089CFB56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2349500"/>
            <a:ext cx="576262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6847" name="Text Box 15">
            <a:extLst>
              <a:ext uri="{FF2B5EF4-FFF2-40B4-BE49-F238E27FC236}">
                <a16:creationId xmlns:a16="http://schemas.microsoft.com/office/drawing/2014/main" id="{E1385B07-21CB-44FF-AD7A-FEFABFE70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2278063"/>
            <a:ext cx="64928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48%</a:t>
            </a:r>
          </a:p>
          <a:p>
            <a:pPr>
              <a:spcBef>
                <a:spcPct val="50000"/>
              </a:spcBef>
            </a:pPr>
            <a:endParaRPr lang="pt-BR" altLang="pt-BR" sz="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  x</a:t>
            </a:r>
          </a:p>
          <a:p>
            <a:pPr>
              <a:spcBef>
                <a:spcPct val="50000"/>
              </a:spcBef>
            </a:pPr>
            <a:endParaRPr lang="pt-BR" altLang="pt-BR" sz="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49%</a:t>
            </a:r>
          </a:p>
        </p:txBody>
      </p:sp>
      <p:sp>
        <p:nvSpPr>
          <p:cNvPr id="376848" name="Text Box 16">
            <a:extLst>
              <a:ext uri="{FF2B5EF4-FFF2-40B4-BE49-F238E27FC236}">
                <a16:creationId xmlns:a16="http://schemas.microsoft.com/office/drawing/2014/main" id="{56C46CA1-BBE2-4E30-9B48-D6B135526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2133600"/>
            <a:ext cx="64928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59%</a:t>
            </a:r>
          </a:p>
          <a:p>
            <a:pPr>
              <a:spcBef>
                <a:spcPct val="50000"/>
              </a:spcBef>
            </a:pPr>
            <a:endParaRPr lang="pt-BR" altLang="pt-BR" sz="14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  x</a:t>
            </a:r>
          </a:p>
          <a:p>
            <a:pPr>
              <a:spcBef>
                <a:spcPct val="50000"/>
              </a:spcBef>
            </a:pPr>
            <a:endParaRPr lang="pt-BR" altLang="pt-BR" sz="16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600" b="1">
                <a:latin typeface="Arial" panose="020B0604020202020204" pitchFamily="34" charset="0"/>
              </a:rPr>
              <a:t>36%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2AAF6CF1-6446-4E33-B79D-AAA24183C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pt-BR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FD8A69F4-568E-4C91-935E-2B1AB13DF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5812" name="Line 4">
            <a:extLst>
              <a:ext uri="{FF2B5EF4-FFF2-40B4-BE49-F238E27FC236}">
                <a16:creationId xmlns:a16="http://schemas.microsoft.com/office/drawing/2014/main" id="{B3F5A7E1-6478-4B83-AFF9-4A178CA76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5813" name="Rectangle 5">
            <a:extLst>
              <a:ext uri="{FF2B5EF4-FFF2-40B4-BE49-F238E27FC236}">
                <a16:creationId xmlns:a16="http://schemas.microsoft.com/office/drawing/2014/main" id="{EDDCF0F3-A5A4-4858-9035-11655682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2635250"/>
            <a:ext cx="9488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SzPct val="110000"/>
              <a:buFont typeface="Wingdings" panose="05000000000000000000" pitchFamily="2" charset="2"/>
              <a:buChar char="ü"/>
            </a:pPr>
            <a:r>
              <a:rPr lang="pt-BR" altLang="pt-BR" sz="2800" b="1">
                <a:solidFill>
                  <a:schemeClr val="accent2"/>
                </a:solidFill>
                <a:latin typeface="Arial Narrow" panose="020B0606020202030204" pitchFamily="34" charset="0"/>
              </a:rPr>
              <a:t>Evolução do preconceito de cor, </a:t>
            </a:r>
          </a:p>
          <a:p>
            <a:pPr>
              <a:buSzPct val="110000"/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accent2"/>
                </a:solidFill>
                <a:latin typeface="Arial Narrow" panose="020B0606020202030204" pitchFamily="34" charset="0"/>
              </a:rPr>
              <a:t>percepções do racismo e da discriminação </a:t>
            </a:r>
          </a:p>
        </p:txBody>
      </p:sp>
      <p:sp>
        <p:nvSpPr>
          <p:cNvPr id="375814" name="Rectangle 6">
            <a:extLst>
              <a:ext uri="{FF2B5EF4-FFF2-40B4-BE49-F238E27FC236}">
                <a16:creationId xmlns:a16="http://schemas.microsoft.com/office/drawing/2014/main" id="{5AC74B03-A8AD-4095-BAA7-F9EA5C436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8200" y="1016000"/>
            <a:ext cx="192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>
              <a:buFont typeface="Wingdings" panose="05000000000000000000" pitchFamily="2" charset="2"/>
              <a:buChar char="§"/>
            </a:pPr>
            <a:r>
              <a:rPr lang="pt-BR" altLang="pt-BR" sz="2000" b="1">
                <a:solidFill>
                  <a:srgbClr val="666699"/>
                </a:solidFill>
                <a:latin typeface="Verdana" panose="020B0604030504040204" pitchFamily="34" charset="0"/>
              </a:rPr>
              <a:t>  </a:t>
            </a:r>
            <a:r>
              <a:rPr lang="pt-BR" altLang="pt-BR" sz="2000" b="1">
                <a:solidFill>
                  <a:schemeClr val="accent2"/>
                </a:solidFill>
                <a:latin typeface="Verdana" panose="020B0604030504040204" pitchFamily="34" charset="0"/>
              </a:rPr>
              <a:t>Capítulo 4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ext Box 2">
            <a:extLst>
              <a:ext uri="{FF2B5EF4-FFF2-40B4-BE49-F238E27FC236}">
                <a16:creationId xmlns:a16="http://schemas.microsoft.com/office/drawing/2014/main" id="{EC351826-AB0B-404B-A9ED-6B7D005DC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68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8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EXISTE RACISMO NO BRASIL:</a:t>
            </a:r>
            <a:endParaRPr lang="pt-BR" altLang="pt-BR" sz="180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02CF543B-CAEB-40F5-BBA0-8B34999EE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400" b="1">
                <a:latin typeface="Tahoma" panose="020B0604030504040204" pitchFamily="34" charset="0"/>
              </a:rPr>
              <a:t>(Estimulada e única, em %)</a:t>
            </a:r>
            <a:endParaRPr lang="pt-BR" altLang="pt-BR" sz="16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82980" name="Object 4">
            <a:extLst>
              <a:ext uri="{FF2B5EF4-FFF2-40B4-BE49-F238E27FC236}">
                <a16:creationId xmlns:a16="http://schemas.microsoft.com/office/drawing/2014/main" id="{930F4ED1-065B-4AA8-A0B4-A3E13B0A23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227138"/>
          <a:ext cx="5334000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98" name="Gráfico" r:id="rId3" imgW="9324975" imgH="6315075" progId="MSGraph.Chart.8">
                  <p:embed followColorScheme="full"/>
                </p:oleObj>
              </mc:Choice>
              <mc:Fallback>
                <p:oleObj name="Gráfico" r:id="rId3" imgW="9324975" imgH="63150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27138"/>
                        <a:ext cx="5334000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2981" name="Text Box 5">
            <a:extLst>
              <a:ext uri="{FF2B5EF4-FFF2-40B4-BE49-F238E27FC236}">
                <a16:creationId xmlns:a16="http://schemas.microsoft.com/office/drawing/2014/main" id="{82108A87-1393-41EE-91EB-76FD84975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200775"/>
            <a:ext cx="5867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P21. Na sua opinião, ser negro ou ser branco no Brasil hoje, é a mesma coisa ou é diferente? </a:t>
            </a:r>
          </a:p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(Se diferente) Muito ou um pouco?</a:t>
            </a:r>
          </a:p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Base: Total das Amostras A, B e C</a:t>
            </a:r>
          </a:p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Fonte:  NOP – FPA - 2003</a:t>
            </a:r>
          </a:p>
        </p:txBody>
      </p:sp>
      <p:sp>
        <p:nvSpPr>
          <p:cNvPr id="382982" name="Rectangle 6">
            <a:extLst>
              <a:ext uri="{FF2B5EF4-FFF2-40B4-BE49-F238E27FC236}">
                <a16:creationId xmlns:a16="http://schemas.microsoft.com/office/drawing/2014/main" id="{5AC3C0BB-7D7C-4769-8D1D-BF356588C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38" y="127000"/>
            <a:ext cx="418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PERCEPÇÃO DO RACISMO</a:t>
            </a:r>
          </a:p>
        </p:txBody>
      </p:sp>
      <p:graphicFrame>
        <p:nvGraphicFramePr>
          <p:cNvPr id="382983" name="Object 7">
            <a:extLst>
              <a:ext uri="{FF2B5EF4-FFF2-40B4-BE49-F238E27FC236}">
                <a16:creationId xmlns:a16="http://schemas.microsoft.com/office/drawing/2014/main" id="{5DBB87C2-C45D-4752-9AF6-A43673E731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810000"/>
          <a:ext cx="617220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99" name="Gráfico" r:id="rId5" imgW="9324975" imgH="6315075" progId="MSGraph.Chart.8">
                  <p:embed followColorScheme="full"/>
                </p:oleObj>
              </mc:Choice>
              <mc:Fallback>
                <p:oleObj name="Gráfico" r:id="rId5" imgW="9324975" imgH="6315075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810000"/>
                        <a:ext cx="6172200" cy="302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2984" name="AutoShape 8">
            <a:extLst>
              <a:ext uri="{FF2B5EF4-FFF2-40B4-BE49-F238E27FC236}">
                <a16:creationId xmlns:a16="http://schemas.microsoft.com/office/drawing/2014/main" id="{608042AE-7110-41A6-9A2A-967841ABA85E}"/>
              </a:ext>
            </a:extLst>
          </p:cNvPr>
          <p:cNvSpPr>
            <a:spLocks noChangeArrowheads="1"/>
          </p:cNvSpPr>
          <p:nvPr/>
        </p:nvSpPr>
        <p:spPr bwMode="auto">
          <a:xfrm rot="-10836162">
            <a:off x="2819400" y="2590800"/>
            <a:ext cx="990600" cy="13716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0">
            <a:gsLst>
              <a:gs pos="0">
                <a:srgbClr val="0066FF"/>
              </a:gs>
              <a:gs pos="50000">
                <a:srgbClr val="0066FF">
                  <a:gamma/>
                  <a:tint val="3372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82985" name="Object 9">
            <a:extLst>
              <a:ext uri="{FF2B5EF4-FFF2-40B4-BE49-F238E27FC236}">
                <a16:creationId xmlns:a16="http://schemas.microsoft.com/office/drawing/2014/main" id="{6FA61F95-3305-44AF-85C7-42823D86D4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457200" y="1323975"/>
          <a:ext cx="46609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00" name="Gráfico" r:id="rId7" imgW="7886700" imgH="4076700" progId="MSGraph.Chart.8">
                  <p:embed followColorScheme="full"/>
                </p:oleObj>
              </mc:Choice>
              <mc:Fallback>
                <p:oleObj name="Gráfico" r:id="rId7" imgW="7886700" imgH="407670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1323975"/>
                        <a:ext cx="4660900" cy="240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>
            <a:extLst>
              <a:ext uri="{FF2B5EF4-FFF2-40B4-BE49-F238E27FC236}">
                <a16:creationId xmlns:a16="http://schemas.microsoft.com/office/drawing/2014/main" id="{F5C4FB82-1A34-4176-9881-84DBDA1BE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0"/>
            <a:ext cx="8382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EVOLUÇÃO DO GRAU DE CONCORDÂNCIA COM FRASES PRECONCEITUOSAS ASSOCIADAS AOS NEGROS NO BRASIL:</a:t>
            </a:r>
          </a:p>
        </p:txBody>
      </p:sp>
      <p:graphicFrame>
        <p:nvGraphicFramePr>
          <p:cNvPr id="314372" name="Object 4">
            <a:extLst>
              <a:ext uri="{FF2B5EF4-FFF2-40B4-BE49-F238E27FC236}">
                <a16:creationId xmlns:a16="http://schemas.microsoft.com/office/drawing/2014/main" id="{A270954C-0017-456B-BDD7-FD43C7E1FD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981200"/>
          <a:ext cx="4724400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5" r:id="rId4" imgW="10477800" imgH="7915320" progId="">
                  <p:embed/>
                </p:oleObj>
              </mc:Choice>
              <mc:Fallback>
                <p:oleObj r:id="rId4" imgW="10477800" imgH="7915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4724400" cy="28051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73" name="Text Box 5">
            <a:extLst>
              <a:ext uri="{FF2B5EF4-FFF2-40B4-BE49-F238E27FC236}">
                <a16:creationId xmlns:a16="http://schemas.microsoft.com/office/drawing/2014/main" id="{EB429A69-5175-4A18-B95C-9420A3B51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91225"/>
            <a:ext cx="37338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3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900">
                <a:solidFill>
                  <a:srgbClr val="000000"/>
                </a:solidFill>
                <a:latin typeface="Arial" panose="020B0604020202020204" pitchFamily="34" charset="0"/>
              </a:rPr>
              <a:t>DF e FPA: Na sua opinião, no Brasil os brancos têm preconceito de cor em relação ao negros? Muito ou um pouco? E os negros têm preconceito de cor em relação aos brancos? Muito ou um pouco?</a:t>
            </a:r>
          </a:p>
          <a:p>
            <a:pPr>
              <a:lnSpc>
                <a:spcPct val="124000"/>
              </a:lnSpc>
              <a:spcBef>
                <a:spcPts val="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000">
                <a:solidFill>
                  <a:srgbClr val="000000"/>
                </a:solidFill>
                <a:latin typeface="Arial" panose="020B0604020202020204" pitchFamily="34" charset="0"/>
              </a:rPr>
              <a:t>Base: Total da Amostra Urbana</a:t>
            </a:r>
          </a:p>
          <a:p>
            <a:pPr>
              <a:lnSpc>
                <a:spcPct val="124000"/>
              </a:lnSpc>
              <a:spcBef>
                <a:spcPts val="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000">
                <a:solidFill>
                  <a:srgbClr val="000000"/>
                </a:solidFill>
                <a:latin typeface="Arial" panose="020B0604020202020204" pitchFamily="34" charset="0"/>
              </a:rPr>
              <a:t>Fonte: Datafolha – 1995/ NOP – FPA - 2003</a:t>
            </a:r>
          </a:p>
        </p:txBody>
      </p:sp>
      <p:sp>
        <p:nvSpPr>
          <p:cNvPr id="314374" name="Text Box 6">
            <a:extLst>
              <a:ext uri="{FF2B5EF4-FFF2-40B4-BE49-F238E27FC236}">
                <a16:creationId xmlns:a16="http://schemas.microsoft.com/office/drawing/2014/main" id="{5A7BF906-4E52-4F5F-87D2-5B0B30615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1219200"/>
            <a:ext cx="49085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4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600" b="1">
                <a:solidFill>
                  <a:srgbClr val="FF2929"/>
                </a:solidFill>
                <a:latin typeface="Tahoma" panose="020B0604030504040204" pitchFamily="34" charset="0"/>
              </a:rPr>
              <a:t>OS BRANCOS TÊM PRECONCEITO DE COR EM RELAÇÃO AOS NEGROS?</a:t>
            </a:r>
          </a:p>
          <a:p>
            <a:pPr algn="ctr">
              <a:lnSpc>
                <a:spcPct val="124000"/>
              </a:lnSpc>
              <a:spcBef>
                <a:spcPts val="1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sp>
        <p:nvSpPr>
          <p:cNvPr id="314375" name="Text Box 7">
            <a:extLst>
              <a:ext uri="{FF2B5EF4-FFF2-40B4-BE49-F238E27FC236}">
                <a16:creationId xmlns:a16="http://schemas.microsoft.com/office/drawing/2014/main" id="{246449B6-977D-47C5-84B8-1A8CD375C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4800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4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600" b="1">
                <a:solidFill>
                  <a:srgbClr val="FF2929"/>
                </a:solidFill>
                <a:latin typeface="Tahoma" panose="020B0604030504040204" pitchFamily="34" charset="0"/>
              </a:rPr>
              <a:t>OS NEGROS TÊM PRECONCEITO DE COR EM RELAÇÃO AOS BRANCOS?</a:t>
            </a:r>
          </a:p>
          <a:p>
            <a:pPr algn="ctr">
              <a:lnSpc>
                <a:spcPct val="124000"/>
              </a:lnSpc>
              <a:spcBef>
                <a:spcPts val="1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graphicFrame>
        <p:nvGraphicFramePr>
          <p:cNvPr id="314376" name="Object 8">
            <a:extLst>
              <a:ext uri="{FF2B5EF4-FFF2-40B4-BE49-F238E27FC236}">
                <a16:creationId xmlns:a16="http://schemas.microsoft.com/office/drawing/2014/main" id="{70997C85-E166-42D0-A562-975C6501F5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4267200"/>
          <a:ext cx="4648200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6" r:id="rId6" imgW="10477800" imgH="7915320" progId="">
                  <p:embed/>
                </p:oleObj>
              </mc:Choice>
              <mc:Fallback>
                <p:oleObj r:id="rId6" imgW="10477800" imgH="791532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67200"/>
                        <a:ext cx="4648200" cy="27606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4610" name="Object 2">
            <a:extLst>
              <a:ext uri="{FF2B5EF4-FFF2-40B4-BE49-F238E27FC236}">
                <a16:creationId xmlns:a16="http://schemas.microsoft.com/office/drawing/2014/main" id="{26978BC4-AA71-4272-BE8E-1D096D1881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8750" y="3733800"/>
          <a:ext cx="50371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30" r:id="rId4" imgW="6153120" imgH="2667240" progId="">
                  <p:embed/>
                </p:oleObj>
              </mc:Choice>
              <mc:Fallback>
                <p:oleObj r:id="rId4" imgW="6153120" imgH="26672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733800"/>
                        <a:ext cx="5037138" cy="2362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1" name="Text Box 3">
            <a:extLst>
              <a:ext uri="{FF2B5EF4-FFF2-40B4-BE49-F238E27FC236}">
                <a16:creationId xmlns:a16="http://schemas.microsoft.com/office/drawing/2014/main" id="{C14AF434-E96E-4CF7-A70E-55EB37E0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1163"/>
            <a:ext cx="7515225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VOCÊ TÊM PRECONCEITO DE COR EM RELAÇÃO AOS NEGROS:</a:t>
            </a:r>
          </a:p>
          <a:p>
            <a:pPr algn="ctr">
              <a:lnSpc>
                <a:spcPct val="12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graphicFrame>
        <p:nvGraphicFramePr>
          <p:cNvPr id="324612" name="Object 4">
            <a:extLst>
              <a:ext uri="{FF2B5EF4-FFF2-40B4-BE49-F238E27FC236}">
                <a16:creationId xmlns:a16="http://schemas.microsoft.com/office/drawing/2014/main" id="{17F51E4C-8591-4473-82CD-253AA052F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990600"/>
          <a:ext cx="6858000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31" r:id="rId6" imgW="7096320" imgH="2972160" progId="">
                  <p:embed/>
                </p:oleObj>
              </mc:Choice>
              <mc:Fallback>
                <p:oleObj r:id="rId6" imgW="7096320" imgH="29721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90600"/>
                        <a:ext cx="6858000" cy="2871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4" name="Text Box 6">
            <a:extLst>
              <a:ext uri="{FF2B5EF4-FFF2-40B4-BE49-F238E27FC236}">
                <a16:creationId xmlns:a16="http://schemas.microsoft.com/office/drawing/2014/main" id="{A74AF692-2CDF-488B-931E-969E02FE7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08688"/>
            <a:ext cx="556260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3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900">
                <a:solidFill>
                  <a:srgbClr val="000000"/>
                </a:solidFill>
                <a:latin typeface="Arial" panose="020B0604020202020204" pitchFamily="34" charset="0"/>
              </a:rPr>
              <a:t>DF e FPA: E  o sr  tem preconceito de cor em relação ao negros? Muito ou um pouco? </a:t>
            </a:r>
          </a:p>
          <a:p>
            <a:pPr>
              <a:lnSpc>
                <a:spcPct val="124000"/>
              </a:lnSpc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Base: Entrevistados de cor não-preta</a:t>
            </a:r>
          </a:p>
          <a:p>
            <a:pPr>
              <a:lnSpc>
                <a:spcPct val="124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Fontes: Datafolha – 1995/ NOP – FPA - 2003</a:t>
            </a:r>
          </a:p>
        </p:txBody>
      </p:sp>
      <p:graphicFrame>
        <p:nvGraphicFramePr>
          <p:cNvPr id="324615" name="Object 7">
            <a:extLst>
              <a:ext uri="{FF2B5EF4-FFF2-40B4-BE49-F238E27FC236}">
                <a16:creationId xmlns:a16="http://schemas.microsoft.com/office/drawing/2014/main" id="{B0FC7512-30EC-4AD2-9C81-909B609BD0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28600" y="3810000"/>
          <a:ext cx="54102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32" r:id="rId8" imgW="6324840" imgH="2657520" progId="">
                  <p:embed/>
                </p:oleObj>
              </mc:Choice>
              <mc:Fallback>
                <p:oleObj r:id="rId8" imgW="6324840" imgH="265752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3810000"/>
                        <a:ext cx="5410200" cy="2273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6" name="Text Box 8">
            <a:extLst>
              <a:ext uri="{FF2B5EF4-FFF2-40B4-BE49-F238E27FC236}">
                <a16:creationId xmlns:a16="http://schemas.microsoft.com/office/drawing/2014/main" id="{7D155300-A771-4B66-8B36-356379E90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51325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2000" b="1">
                <a:solidFill>
                  <a:srgbClr val="000000"/>
                </a:solidFill>
                <a:latin typeface="Arial" panose="020B0604020202020204" pitchFamily="34" charset="0"/>
              </a:rPr>
              <a:t>1995</a:t>
            </a:r>
          </a:p>
        </p:txBody>
      </p:sp>
      <p:sp>
        <p:nvSpPr>
          <p:cNvPr id="324617" name="Text Box 9">
            <a:extLst>
              <a:ext uri="{FF2B5EF4-FFF2-40B4-BE49-F238E27FC236}">
                <a16:creationId xmlns:a16="http://schemas.microsoft.com/office/drawing/2014/main" id="{525925E7-5170-44FA-82CC-11A98332D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114800"/>
            <a:ext cx="8382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2000" b="1">
                <a:solidFill>
                  <a:srgbClr val="000000"/>
                </a:solidFill>
                <a:latin typeface="Arial" panose="020B0604020202020204" pitchFamily="34" charset="0"/>
              </a:rPr>
              <a:t>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Text Box 2">
            <a:extLst>
              <a:ext uri="{FF2B5EF4-FFF2-40B4-BE49-F238E27FC236}">
                <a16:creationId xmlns:a16="http://schemas.microsoft.com/office/drawing/2014/main" id="{CE24AFD6-D991-4986-B371-9083898B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1163"/>
            <a:ext cx="7515225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VOCÊ TÊM PRECONCEITO DE COR EM RELAÇÃO AOS BRANCOS</a:t>
            </a:r>
            <a:r>
              <a:rPr lang="en-GB" altLang="pt-BR" sz="1800" b="1">
                <a:solidFill>
                  <a:srgbClr val="008000"/>
                </a:solidFill>
                <a:latin typeface="Tahoma" panose="020B0604030504040204" pitchFamily="34" charset="0"/>
              </a:rPr>
              <a:t> :</a:t>
            </a:r>
          </a:p>
          <a:p>
            <a:pPr algn="ctr">
              <a:lnSpc>
                <a:spcPct val="12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graphicFrame>
        <p:nvGraphicFramePr>
          <p:cNvPr id="326659" name="Object 3">
            <a:extLst>
              <a:ext uri="{FF2B5EF4-FFF2-40B4-BE49-F238E27FC236}">
                <a16:creationId xmlns:a16="http://schemas.microsoft.com/office/drawing/2014/main" id="{E8DE04A0-1119-4A2D-A64A-BF282F7B50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447800"/>
          <a:ext cx="86868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6" r:id="rId4" imgW="7096320" imgH="2972160" progId="">
                  <p:embed/>
                </p:oleObj>
              </mc:Choice>
              <mc:Fallback>
                <p:oleObj r:id="rId4" imgW="7096320" imgH="2972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686800" cy="3756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61" name="Text Box 5">
            <a:extLst>
              <a:ext uri="{FF2B5EF4-FFF2-40B4-BE49-F238E27FC236}">
                <a16:creationId xmlns:a16="http://schemas.microsoft.com/office/drawing/2014/main" id="{0531B4A2-C3C2-4651-A104-48B3C4A51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51538"/>
            <a:ext cx="51054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3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900">
                <a:solidFill>
                  <a:srgbClr val="000000"/>
                </a:solidFill>
                <a:latin typeface="Arial" panose="020B0604020202020204" pitchFamily="34" charset="0"/>
              </a:rPr>
              <a:t>DF e FPA : E em relação aos brancos, o sr tem preconceito de cor? Muito ou um pouco?</a:t>
            </a:r>
          </a:p>
          <a:p>
            <a:pPr>
              <a:lnSpc>
                <a:spcPct val="124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Base: Entrevistados de cor preta</a:t>
            </a:r>
          </a:p>
          <a:p>
            <a:pPr>
              <a:lnSpc>
                <a:spcPct val="124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Fontes: Datafolha – 1995/ NOP – FPA - 2003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Text Box 3">
            <a:extLst>
              <a:ext uri="{FF2B5EF4-FFF2-40B4-BE49-F238E27FC236}">
                <a16:creationId xmlns:a16="http://schemas.microsoft.com/office/drawing/2014/main" id="{F3ED37C0-F4D7-4293-ABD7-7AB205C28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850"/>
            <a:ext cx="6629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COMPOSIÇÃO DAS ESCALAS DE MANIFESTAÇÃO DE PRECONCEITO:</a:t>
            </a:r>
          </a:p>
          <a:p>
            <a:pPr algn="ctr">
              <a:lnSpc>
                <a:spcPct val="12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grpSp>
        <p:nvGrpSpPr>
          <p:cNvPr id="328708" name="Group 4">
            <a:extLst>
              <a:ext uri="{FF2B5EF4-FFF2-40B4-BE49-F238E27FC236}">
                <a16:creationId xmlns:a16="http://schemas.microsoft.com/office/drawing/2014/main" id="{0C03FDB1-2592-4A8C-A315-6C5B4163A22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524000"/>
            <a:ext cx="7694613" cy="4827588"/>
            <a:chOff x="432" y="960"/>
            <a:chExt cx="4847" cy="3041"/>
          </a:xfrm>
        </p:grpSpPr>
        <p:sp>
          <p:nvSpPr>
            <p:cNvPr id="328709" name="Rectangle 5">
              <a:extLst>
                <a:ext uri="{FF2B5EF4-FFF2-40B4-BE49-F238E27FC236}">
                  <a16:creationId xmlns:a16="http://schemas.microsoft.com/office/drawing/2014/main" id="{D0E78602-D291-4F58-9614-3C2DAD624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434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10" name="Rectangle 6">
              <a:extLst>
                <a:ext uri="{FF2B5EF4-FFF2-40B4-BE49-F238E27FC236}">
                  <a16:creationId xmlns:a16="http://schemas.microsoft.com/office/drawing/2014/main" id="{1233BDEF-A5E4-4CB7-868C-512379C28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34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11" name="Rectangle 7">
              <a:extLst>
                <a:ext uri="{FF2B5EF4-FFF2-40B4-BE49-F238E27FC236}">
                  <a16:creationId xmlns:a16="http://schemas.microsoft.com/office/drawing/2014/main" id="{FC3BEE5B-A52B-47CB-AC17-080AC4BA2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34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12" name="Rectangle 8">
              <a:extLst>
                <a:ext uri="{FF2B5EF4-FFF2-40B4-BE49-F238E27FC236}">
                  <a16:creationId xmlns:a16="http://schemas.microsoft.com/office/drawing/2014/main" id="{95AD39FF-52D1-4A5F-8141-CCF617AD9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434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13" name="Rectangle 9">
              <a:extLst>
                <a:ext uri="{FF2B5EF4-FFF2-40B4-BE49-F238E27FC236}">
                  <a16:creationId xmlns:a16="http://schemas.microsoft.com/office/drawing/2014/main" id="{F4F66275-5B40-44AF-BD2A-404B2A0E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34"/>
              <a:ext cx="2064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4. Toda raça tem  gente boa e gente ruim, isso não depende da cor da pele</a:t>
              </a:r>
            </a:p>
          </p:txBody>
        </p:sp>
        <p:sp>
          <p:nvSpPr>
            <p:cNvPr id="328714" name="Rectangle 10">
              <a:extLst>
                <a:ext uri="{FF2B5EF4-FFF2-40B4-BE49-F238E27FC236}">
                  <a16:creationId xmlns:a16="http://schemas.microsoft.com/office/drawing/2014/main" id="{0AD7CA2F-DFB8-462E-BB43-4060F0080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677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15" name="Rectangle 11">
              <a:extLst>
                <a:ext uri="{FF2B5EF4-FFF2-40B4-BE49-F238E27FC236}">
                  <a16:creationId xmlns:a16="http://schemas.microsoft.com/office/drawing/2014/main" id="{43C01C76-AE64-4081-AC52-83921697A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677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16" name="Rectangle 12">
              <a:extLst>
                <a:ext uri="{FF2B5EF4-FFF2-40B4-BE49-F238E27FC236}">
                  <a16:creationId xmlns:a16="http://schemas.microsoft.com/office/drawing/2014/main" id="{585DE7A2-D613-4507-85F7-FC0573C04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77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17" name="Rectangle 13">
              <a:extLst>
                <a:ext uri="{FF2B5EF4-FFF2-40B4-BE49-F238E27FC236}">
                  <a16:creationId xmlns:a16="http://schemas.microsoft.com/office/drawing/2014/main" id="{6D02735E-3189-4951-B626-4B4E874F2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677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18" name="Rectangle 14">
              <a:extLst>
                <a:ext uri="{FF2B5EF4-FFF2-40B4-BE49-F238E27FC236}">
                  <a16:creationId xmlns:a16="http://schemas.microsoft.com/office/drawing/2014/main" id="{EEDB1C4D-419B-45C4-BC25-F61197216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677"/>
              <a:ext cx="20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7. Se Deus fez raças diferentes é para que elas não se misturem</a:t>
              </a:r>
            </a:p>
          </p:txBody>
        </p:sp>
        <p:sp>
          <p:nvSpPr>
            <p:cNvPr id="328719" name="Rectangle 15">
              <a:extLst>
                <a:ext uri="{FF2B5EF4-FFF2-40B4-BE49-F238E27FC236}">
                  <a16:creationId xmlns:a16="http://schemas.microsoft.com/office/drawing/2014/main" id="{82A99386-D1E0-4A7D-AC52-0E3FDE469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218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20" name="Rectangle 16">
              <a:extLst>
                <a:ext uri="{FF2B5EF4-FFF2-40B4-BE49-F238E27FC236}">
                  <a16:creationId xmlns:a16="http://schemas.microsoft.com/office/drawing/2014/main" id="{F34EC194-4CBF-4A61-92BC-DF764304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18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21" name="Rectangle 17">
              <a:extLst>
                <a:ext uri="{FF2B5EF4-FFF2-40B4-BE49-F238E27FC236}">
                  <a16:creationId xmlns:a16="http://schemas.microsoft.com/office/drawing/2014/main" id="{B00BFD81-767A-483C-8295-E6C937A31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18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22" name="Rectangle 18">
              <a:extLst>
                <a:ext uri="{FF2B5EF4-FFF2-40B4-BE49-F238E27FC236}">
                  <a16:creationId xmlns:a16="http://schemas.microsoft.com/office/drawing/2014/main" id="{3FC15CC2-B9CE-4FAE-989B-B189E050E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218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23" name="Rectangle 19">
              <a:extLst>
                <a:ext uri="{FF2B5EF4-FFF2-40B4-BE49-F238E27FC236}">
                  <a16:creationId xmlns:a16="http://schemas.microsoft.com/office/drawing/2014/main" id="{11E4D709-AF6C-4CD5-A380-E3F51F020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218"/>
              <a:ext cx="2064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6. Se pudessem comer bem e estudar, os negros teriam sucesso em qualquer profissão</a:t>
              </a:r>
            </a:p>
          </p:txBody>
        </p:sp>
        <p:sp>
          <p:nvSpPr>
            <p:cNvPr id="328724" name="Rectangle 20">
              <a:extLst>
                <a:ext uri="{FF2B5EF4-FFF2-40B4-BE49-F238E27FC236}">
                  <a16:creationId xmlns:a16="http://schemas.microsoft.com/office/drawing/2014/main" id="{D7A5BDCA-8046-452D-8C02-451225C66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893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25" name="Rectangle 21">
              <a:extLst>
                <a:ext uri="{FF2B5EF4-FFF2-40B4-BE49-F238E27FC236}">
                  <a16:creationId xmlns:a16="http://schemas.microsoft.com/office/drawing/2014/main" id="{8098E8F7-FD26-434E-9463-4CF3B5DBC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893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26" name="Rectangle 22">
              <a:extLst>
                <a:ext uri="{FF2B5EF4-FFF2-40B4-BE49-F238E27FC236}">
                  <a16:creationId xmlns:a16="http://schemas.microsoft.com/office/drawing/2014/main" id="{584A8A35-70F5-4F9C-A834-7E5146FE0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93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27" name="Rectangle 23">
              <a:extLst>
                <a:ext uri="{FF2B5EF4-FFF2-40B4-BE49-F238E27FC236}">
                  <a16:creationId xmlns:a16="http://schemas.microsoft.com/office/drawing/2014/main" id="{45564D2A-7093-478A-ADE3-DC72D6BED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893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28" name="Rectangle 24">
              <a:extLst>
                <a:ext uri="{FF2B5EF4-FFF2-40B4-BE49-F238E27FC236}">
                  <a16:creationId xmlns:a16="http://schemas.microsoft.com/office/drawing/2014/main" id="{5812DCA8-A95E-4826-A7DA-80E0E4A76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893"/>
              <a:ext cx="20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5. Negro, quando não faz besteira na entrada, faz na saída</a:t>
              </a:r>
            </a:p>
          </p:txBody>
        </p:sp>
        <p:sp>
          <p:nvSpPr>
            <p:cNvPr id="328729" name="Rectangle 25">
              <a:extLst>
                <a:ext uri="{FF2B5EF4-FFF2-40B4-BE49-F238E27FC236}">
                  <a16:creationId xmlns:a16="http://schemas.microsoft.com/office/drawing/2014/main" id="{70FA9B2E-4165-435C-BAE9-2C49B2D30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75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30" name="Rectangle 26">
              <a:extLst>
                <a:ext uri="{FF2B5EF4-FFF2-40B4-BE49-F238E27FC236}">
                  <a16:creationId xmlns:a16="http://schemas.microsoft.com/office/drawing/2014/main" id="{8A35B446-EDC1-4A9F-9907-A3D17803D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975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31" name="Rectangle 27">
              <a:extLst>
                <a:ext uri="{FF2B5EF4-FFF2-40B4-BE49-F238E27FC236}">
                  <a16:creationId xmlns:a16="http://schemas.microsoft.com/office/drawing/2014/main" id="{E2B83DDF-A060-4735-804E-E6084A6E9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975"/>
              <a:ext cx="67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32" name="Rectangle 28">
              <a:extLst>
                <a:ext uri="{FF2B5EF4-FFF2-40B4-BE49-F238E27FC236}">
                  <a16:creationId xmlns:a16="http://schemas.microsoft.com/office/drawing/2014/main" id="{69C92C0B-A388-43B0-8B37-4369C68DE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975"/>
              <a:ext cx="720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33" name="Rectangle 29">
              <a:extLst>
                <a:ext uri="{FF2B5EF4-FFF2-40B4-BE49-F238E27FC236}">
                  <a16:creationId xmlns:a16="http://schemas.microsoft.com/office/drawing/2014/main" id="{7E34CF9A-1CD5-4D82-9638-AF66138B3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975"/>
              <a:ext cx="2064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3. As únicas coisas que os negros sabem fazer bem é música é música e esportes</a:t>
              </a:r>
            </a:p>
          </p:txBody>
        </p:sp>
        <p:sp>
          <p:nvSpPr>
            <p:cNvPr id="328734" name="Rectangle 30">
              <a:extLst>
                <a:ext uri="{FF2B5EF4-FFF2-40B4-BE49-F238E27FC236}">
                  <a16:creationId xmlns:a16="http://schemas.microsoft.com/office/drawing/2014/main" id="{53DE754C-AAC9-4A08-A65F-6A13C217E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650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35" name="Rectangle 31">
              <a:extLst>
                <a:ext uri="{FF2B5EF4-FFF2-40B4-BE49-F238E27FC236}">
                  <a16:creationId xmlns:a16="http://schemas.microsoft.com/office/drawing/2014/main" id="{1D3FAC83-C758-44FC-A1CF-80D81995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650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36" name="Rectangle 32">
              <a:extLst>
                <a:ext uri="{FF2B5EF4-FFF2-40B4-BE49-F238E27FC236}">
                  <a16:creationId xmlns:a16="http://schemas.microsoft.com/office/drawing/2014/main" id="{B7C007B9-51C3-44AE-B421-BCF7A3C67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650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37" name="Rectangle 33">
              <a:extLst>
                <a:ext uri="{FF2B5EF4-FFF2-40B4-BE49-F238E27FC236}">
                  <a16:creationId xmlns:a16="http://schemas.microsoft.com/office/drawing/2014/main" id="{3FB52C68-3591-42EA-AD08-06EAFB5F6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650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38" name="Rectangle 34">
              <a:extLst>
                <a:ext uri="{FF2B5EF4-FFF2-40B4-BE49-F238E27FC236}">
                  <a16:creationId xmlns:a16="http://schemas.microsoft.com/office/drawing/2014/main" id="{EDA73A8E-FEEF-47D7-B878-DC2823CB9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650"/>
              <a:ext cx="20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2. Uma coisa boa do povo brasileiro é a mistura de raças</a:t>
              </a:r>
            </a:p>
          </p:txBody>
        </p:sp>
        <p:sp>
          <p:nvSpPr>
            <p:cNvPr id="328739" name="Rectangle 35">
              <a:extLst>
                <a:ext uri="{FF2B5EF4-FFF2-40B4-BE49-F238E27FC236}">
                  <a16:creationId xmlns:a16="http://schemas.microsoft.com/office/drawing/2014/main" id="{2FD26835-49DC-4F96-A18E-4E7281FFE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325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28740" name="Rectangle 36">
              <a:extLst>
                <a:ext uri="{FF2B5EF4-FFF2-40B4-BE49-F238E27FC236}">
                  <a16:creationId xmlns:a16="http://schemas.microsoft.com/office/drawing/2014/main" id="{9184CA2D-79FD-465A-B621-5160BAC43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325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41" name="Rectangle 37">
              <a:extLst>
                <a:ext uri="{FF2B5EF4-FFF2-40B4-BE49-F238E27FC236}">
                  <a16:creationId xmlns:a16="http://schemas.microsoft.com/office/drawing/2014/main" id="{53BB11EF-970E-483D-9B2C-12AB6475D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325"/>
              <a:ext cx="67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28742" name="Rectangle 38">
              <a:extLst>
                <a:ext uri="{FF2B5EF4-FFF2-40B4-BE49-F238E27FC236}">
                  <a16:creationId xmlns:a16="http://schemas.microsoft.com/office/drawing/2014/main" id="{767D7696-3069-4DED-9CB6-2A34C3006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325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28743" name="Rectangle 39">
              <a:extLst>
                <a:ext uri="{FF2B5EF4-FFF2-40B4-BE49-F238E27FC236}">
                  <a16:creationId xmlns:a16="http://schemas.microsoft.com/office/drawing/2014/main" id="{EE81E2F1-EB91-4F47-A381-7135F3F8E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25"/>
              <a:ext cx="20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1. Negro bom é negro de alma branca</a:t>
              </a:r>
            </a:p>
          </p:txBody>
        </p:sp>
        <p:sp>
          <p:nvSpPr>
            <p:cNvPr id="328744" name="Rectangle 40">
              <a:extLst>
                <a:ext uri="{FF2B5EF4-FFF2-40B4-BE49-F238E27FC236}">
                  <a16:creationId xmlns:a16="http://schemas.microsoft.com/office/drawing/2014/main" id="{9B90E10F-E7ED-4D70-82CA-AA344CC05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96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600" b="1">
                  <a:solidFill>
                    <a:srgbClr val="000000"/>
                  </a:solidFill>
                </a:rPr>
                <a:t>Discorda totalmente</a:t>
              </a:r>
            </a:p>
          </p:txBody>
        </p:sp>
        <p:sp>
          <p:nvSpPr>
            <p:cNvPr id="328745" name="Rectangle 41">
              <a:extLst>
                <a:ext uri="{FF2B5EF4-FFF2-40B4-BE49-F238E27FC236}">
                  <a16:creationId xmlns:a16="http://schemas.microsoft.com/office/drawing/2014/main" id="{32B066BB-E04D-4A8A-8E5E-C7AE769B9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960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600" b="1">
                  <a:solidFill>
                    <a:srgbClr val="000000"/>
                  </a:solidFill>
                </a:rPr>
                <a:t>Discorda em parte</a:t>
              </a:r>
            </a:p>
          </p:txBody>
        </p:sp>
        <p:sp>
          <p:nvSpPr>
            <p:cNvPr id="328746" name="Rectangle 42">
              <a:extLst>
                <a:ext uri="{FF2B5EF4-FFF2-40B4-BE49-F238E27FC236}">
                  <a16:creationId xmlns:a16="http://schemas.microsoft.com/office/drawing/2014/main" id="{8BC23D7B-DD28-462F-9E39-E1E7B4328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960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600" b="1">
                  <a:solidFill>
                    <a:srgbClr val="000000"/>
                  </a:solidFill>
                </a:rPr>
                <a:t>Concorda em parte</a:t>
              </a:r>
            </a:p>
          </p:txBody>
        </p:sp>
        <p:sp>
          <p:nvSpPr>
            <p:cNvPr id="328747" name="Rectangle 43">
              <a:extLst>
                <a:ext uri="{FF2B5EF4-FFF2-40B4-BE49-F238E27FC236}">
                  <a16:creationId xmlns:a16="http://schemas.microsoft.com/office/drawing/2014/main" id="{52EC3566-95DA-4D6D-B070-D4EE85A00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960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600" b="1">
                  <a:solidFill>
                    <a:srgbClr val="000000"/>
                  </a:solidFill>
                </a:rPr>
                <a:t>Concorda totalmente</a:t>
              </a:r>
            </a:p>
          </p:txBody>
        </p:sp>
        <p:sp>
          <p:nvSpPr>
            <p:cNvPr id="328748" name="Rectangle 44">
              <a:extLst>
                <a:ext uri="{FF2B5EF4-FFF2-40B4-BE49-F238E27FC236}">
                  <a16:creationId xmlns:a16="http://schemas.microsoft.com/office/drawing/2014/main" id="{6CD1A35F-FC3A-4934-BA30-7FF4D0FCE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60"/>
              <a:ext cx="20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8749" name="Line 45">
              <a:extLst>
                <a:ext uri="{FF2B5EF4-FFF2-40B4-BE49-F238E27FC236}">
                  <a16:creationId xmlns:a16="http://schemas.microsoft.com/office/drawing/2014/main" id="{7FBCE8E7-DD38-4F1A-B56F-3EC9AA33E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960"/>
              <a:ext cx="48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0" name="Line 46">
              <a:extLst>
                <a:ext uri="{FF2B5EF4-FFF2-40B4-BE49-F238E27FC236}">
                  <a16:creationId xmlns:a16="http://schemas.microsoft.com/office/drawing/2014/main" id="{DECAC9ED-4E69-4BB9-A794-C90E39CE1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325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1" name="Line 47">
              <a:extLst>
                <a:ext uri="{FF2B5EF4-FFF2-40B4-BE49-F238E27FC236}">
                  <a16:creationId xmlns:a16="http://schemas.microsoft.com/office/drawing/2014/main" id="{974B7566-C05B-4883-99FF-0156BD61B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650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2" name="Line 48">
              <a:extLst>
                <a:ext uri="{FF2B5EF4-FFF2-40B4-BE49-F238E27FC236}">
                  <a16:creationId xmlns:a16="http://schemas.microsoft.com/office/drawing/2014/main" id="{440AB65B-CCE1-4414-8A84-41F523125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975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3" name="Line 49">
              <a:extLst>
                <a:ext uri="{FF2B5EF4-FFF2-40B4-BE49-F238E27FC236}">
                  <a16:creationId xmlns:a16="http://schemas.microsoft.com/office/drawing/2014/main" id="{2BE2FA66-6AD6-4D9C-BDB5-DA0184E7F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434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4" name="Line 50">
              <a:extLst>
                <a:ext uri="{FF2B5EF4-FFF2-40B4-BE49-F238E27FC236}">
                  <a16:creationId xmlns:a16="http://schemas.microsoft.com/office/drawing/2014/main" id="{26F154E5-3819-4E84-A066-8D7D30BF2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218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5" name="Line 51">
              <a:extLst>
                <a:ext uri="{FF2B5EF4-FFF2-40B4-BE49-F238E27FC236}">
                  <a16:creationId xmlns:a16="http://schemas.microsoft.com/office/drawing/2014/main" id="{B4BCF065-5FF9-42C0-BCC8-CAFD6C2A2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677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6" name="Line 52">
              <a:extLst>
                <a:ext uri="{FF2B5EF4-FFF2-40B4-BE49-F238E27FC236}">
                  <a16:creationId xmlns:a16="http://schemas.microsoft.com/office/drawing/2014/main" id="{6162B291-370F-4099-ADEE-A3833B2A5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4002"/>
              <a:ext cx="484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7" name="Line 53">
              <a:extLst>
                <a:ext uri="{FF2B5EF4-FFF2-40B4-BE49-F238E27FC236}">
                  <a16:creationId xmlns:a16="http://schemas.microsoft.com/office/drawing/2014/main" id="{211DCB88-8324-4885-AEFC-AD9ED09A5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960"/>
              <a:ext cx="1" cy="304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8" name="Line 54">
              <a:extLst>
                <a:ext uri="{FF2B5EF4-FFF2-40B4-BE49-F238E27FC236}">
                  <a16:creationId xmlns:a16="http://schemas.microsoft.com/office/drawing/2014/main" id="{8086F7D4-6FE6-45FF-9B2D-846564FED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960"/>
              <a:ext cx="1" cy="30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59" name="Line 55">
              <a:extLst>
                <a:ext uri="{FF2B5EF4-FFF2-40B4-BE49-F238E27FC236}">
                  <a16:creationId xmlns:a16="http://schemas.microsoft.com/office/drawing/2014/main" id="{B7893EFE-9799-4B43-AB3D-5F5859AC2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960"/>
              <a:ext cx="1" cy="30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60" name="Line 56">
              <a:extLst>
                <a:ext uri="{FF2B5EF4-FFF2-40B4-BE49-F238E27FC236}">
                  <a16:creationId xmlns:a16="http://schemas.microsoft.com/office/drawing/2014/main" id="{173AA445-99F5-41D8-AA46-210A95D34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960"/>
              <a:ext cx="1" cy="30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61" name="Line 57">
              <a:extLst>
                <a:ext uri="{FF2B5EF4-FFF2-40B4-BE49-F238E27FC236}">
                  <a16:creationId xmlns:a16="http://schemas.microsoft.com/office/drawing/2014/main" id="{A6D8D07D-AD10-47E4-A6DF-E8F681F00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960"/>
              <a:ext cx="1" cy="304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62" name="Line 58">
              <a:extLst>
                <a:ext uri="{FF2B5EF4-FFF2-40B4-BE49-F238E27FC236}">
                  <a16:creationId xmlns:a16="http://schemas.microsoft.com/office/drawing/2014/main" id="{4C25A2B0-094A-47B9-B53A-8F0CD7DA6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960"/>
              <a:ext cx="1" cy="304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8763" name="Line 59">
              <a:extLst>
                <a:ext uri="{FF2B5EF4-FFF2-40B4-BE49-F238E27FC236}">
                  <a16:creationId xmlns:a16="http://schemas.microsoft.com/office/drawing/2014/main" id="{20E2F8A0-BA9A-4D91-B316-47515C9C4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893"/>
              <a:ext cx="48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Text Box 3">
            <a:extLst>
              <a:ext uri="{FF2B5EF4-FFF2-40B4-BE49-F238E27FC236}">
                <a16:creationId xmlns:a16="http://schemas.microsoft.com/office/drawing/2014/main" id="{E7458983-1EBB-494C-9EBD-2B9627659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9850"/>
            <a:ext cx="73152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COMPOSIÇÃO DAS ESCALAS DE MANIFESTAÇÃO DE PRECONCEITO:</a:t>
            </a:r>
          </a:p>
          <a:p>
            <a:pPr algn="ctr">
              <a:lnSpc>
                <a:spcPct val="124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400">
                <a:solidFill>
                  <a:srgbClr val="000000"/>
                </a:solidFill>
                <a:latin typeface="Tahoma" panose="020B0604030504040204" pitchFamily="34" charset="0"/>
              </a:rPr>
              <a:t>Estimulada e única, em %</a:t>
            </a:r>
          </a:p>
        </p:txBody>
      </p:sp>
      <p:grpSp>
        <p:nvGrpSpPr>
          <p:cNvPr id="330756" name="Group 4">
            <a:extLst>
              <a:ext uri="{FF2B5EF4-FFF2-40B4-BE49-F238E27FC236}">
                <a16:creationId xmlns:a16="http://schemas.microsoft.com/office/drawing/2014/main" id="{6467C1CB-C1B9-4C38-8DC8-9528F7B57B0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752600"/>
            <a:ext cx="8075613" cy="1947863"/>
            <a:chOff x="384" y="1104"/>
            <a:chExt cx="5087" cy="1227"/>
          </a:xfrm>
        </p:grpSpPr>
        <p:sp>
          <p:nvSpPr>
            <p:cNvPr id="330757" name="Rectangle 5">
              <a:extLst>
                <a:ext uri="{FF2B5EF4-FFF2-40B4-BE49-F238E27FC236}">
                  <a16:creationId xmlns:a16="http://schemas.microsoft.com/office/drawing/2014/main" id="{3E93D897-3A99-453A-A28A-1387C69C2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007"/>
              <a:ext cx="91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30758" name="Rectangle 6">
              <a:extLst>
                <a:ext uri="{FF2B5EF4-FFF2-40B4-BE49-F238E27FC236}">
                  <a16:creationId xmlns:a16="http://schemas.microsoft.com/office/drawing/2014/main" id="{C5698204-E002-48DC-8E14-31FDE3487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007"/>
              <a:ext cx="110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30759" name="Rectangle 7">
              <a:extLst>
                <a:ext uri="{FF2B5EF4-FFF2-40B4-BE49-F238E27FC236}">
                  <a16:creationId xmlns:a16="http://schemas.microsoft.com/office/drawing/2014/main" id="{9A0FD146-8AA5-467B-8632-47A108A0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2007"/>
              <a:ext cx="72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30760" name="Rectangle 8">
              <a:extLst>
                <a:ext uri="{FF2B5EF4-FFF2-40B4-BE49-F238E27FC236}">
                  <a16:creationId xmlns:a16="http://schemas.microsoft.com/office/drawing/2014/main" id="{10E3EA82-DA8A-46E6-A3CA-2F3F2D92A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007"/>
              <a:ext cx="2347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10. Um filho (a) casasse com uma pessoa negra?</a:t>
              </a:r>
            </a:p>
          </p:txBody>
        </p:sp>
        <p:sp>
          <p:nvSpPr>
            <p:cNvPr id="330761" name="Rectangle 9">
              <a:extLst>
                <a:ext uri="{FF2B5EF4-FFF2-40B4-BE49-F238E27FC236}">
                  <a16:creationId xmlns:a16="http://schemas.microsoft.com/office/drawing/2014/main" id="{F66A40E9-7061-4DE4-A774-5C64FD36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682"/>
              <a:ext cx="91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F0163B10-E940-4D75-B356-5B3595ECA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682"/>
              <a:ext cx="110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30763" name="Rectangle 11">
              <a:extLst>
                <a:ext uri="{FF2B5EF4-FFF2-40B4-BE49-F238E27FC236}">
                  <a16:creationId xmlns:a16="http://schemas.microsoft.com/office/drawing/2014/main" id="{38817B28-04C2-4B8A-9EA1-647353360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1682"/>
              <a:ext cx="72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30764" name="Rectangle 12">
              <a:extLst>
                <a:ext uri="{FF2B5EF4-FFF2-40B4-BE49-F238E27FC236}">
                  <a16:creationId xmlns:a16="http://schemas.microsoft.com/office/drawing/2014/main" id="{297ED635-5BCF-450F-9C24-3BE7DB35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682"/>
              <a:ext cx="2347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9. Várias famílias negras fossem morar na sua vizinhança?</a:t>
              </a:r>
            </a:p>
          </p:txBody>
        </p:sp>
        <p:sp>
          <p:nvSpPr>
            <p:cNvPr id="330765" name="Rectangle 13">
              <a:extLst>
                <a:ext uri="{FF2B5EF4-FFF2-40B4-BE49-F238E27FC236}">
                  <a16:creationId xmlns:a16="http://schemas.microsoft.com/office/drawing/2014/main" id="{D256AB26-8353-4523-B2EA-AC1F6D701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488"/>
              <a:ext cx="91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30766" name="Rectangle 14">
              <a:extLst>
                <a:ext uri="{FF2B5EF4-FFF2-40B4-BE49-F238E27FC236}">
                  <a16:creationId xmlns:a16="http://schemas.microsoft.com/office/drawing/2014/main" id="{F2E1D01A-6BF8-4A89-9753-FAFDC58F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488"/>
              <a:ext cx="110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30767" name="Rectangle 15">
              <a:extLst>
                <a:ext uri="{FF2B5EF4-FFF2-40B4-BE49-F238E27FC236}">
                  <a16:creationId xmlns:a16="http://schemas.microsoft.com/office/drawing/2014/main" id="{B9BB70D7-5EB8-4642-B63C-D639403EF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1488"/>
              <a:ext cx="72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30768" name="Rectangle 16">
              <a:extLst>
                <a:ext uri="{FF2B5EF4-FFF2-40B4-BE49-F238E27FC236}">
                  <a16:creationId xmlns:a16="http://schemas.microsoft.com/office/drawing/2014/main" id="{CAAF53D8-5EE3-4FE7-8A92-F1F36A674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88"/>
              <a:ext cx="234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8. Tivesse um chefe negro?</a:t>
              </a:r>
            </a:p>
          </p:txBody>
        </p:sp>
        <p:sp>
          <p:nvSpPr>
            <p:cNvPr id="330769" name="Rectangle 17">
              <a:extLst>
                <a:ext uri="{FF2B5EF4-FFF2-40B4-BE49-F238E27FC236}">
                  <a16:creationId xmlns:a16="http://schemas.microsoft.com/office/drawing/2014/main" id="{4E4DA097-2478-46F9-BB67-5928D7A58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104"/>
              <a:ext cx="91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Não aceitaria de modo algum</a:t>
              </a:r>
            </a:p>
          </p:txBody>
        </p:sp>
        <p:sp>
          <p:nvSpPr>
            <p:cNvPr id="330770" name="Rectangle 18">
              <a:extLst>
                <a:ext uri="{FF2B5EF4-FFF2-40B4-BE49-F238E27FC236}">
                  <a16:creationId xmlns:a16="http://schemas.microsoft.com/office/drawing/2014/main" id="{4CC70F41-6BAC-41B0-9A40-D81F3C406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104"/>
              <a:ext cx="110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Ficaria contrariado,</a:t>
              </a:r>
            </a:p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mas aceitaria</a:t>
              </a:r>
            </a:p>
          </p:txBody>
        </p:sp>
        <p:sp>
          <p:nvSpPr>
            <p:cNvPr id="330771" name="Rectangle 19">
              <a:extLst>
                <a:ext uri="{FF2B5EF4-FFF2-40B4-BE49-F238E27FC236}">
                  <a16:creationId xmlns:a16="http://schemas.microsoft.com/office/drawing/2014/main" id="{A5C1611D-46BF-4B16-B79A-23B69817D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1" y="1104"/>
              <a:ext cx="72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Não se importaria</a:t>
              </a:r>
            </a:p>
          </p:txBody>
        </p:sp>
        <p:sp>
          <p:nvSpPr>
            <p:cNvPr id="330772" name="Rectangle 20">
              <a:extLst>
                <a:ext uri="{FF2B5EF4-FFF2-40B4-BE49-F238E27FC236}">
                  <a16:creationId xmlns:a16="http://schemas.microsoft.com/office/drawing/2014/main" id="{7EE363E0-A262-429C-B480-CCED3A488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104"/>
              <a:ext cx="2347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>
                  <a:solidFill>
                    <a:srgbClr val="000000"/>
                  </a:solidFill>
                </a:rPr>
                <a:t>O que faria se...</a:t>
              </a:r>
            </a:p>
          </p:txBody>
        </p:sp>
        <p:sp>
          <p:nvSpPr>
            <p:cNvPr id="330773" name="Line 21">
              <a:extLst>
                <a:ext uri="{FF2B5EF4-FFF2-40B4-BE49-F238E27FC236}">
                  <a16:creationId xmlns:a16="http://schemas.microsoft.com/office/drawing/2014/main" id="{B99F72AE-9C1C-4749-AB44-4773DB19D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104"/>
              <a:ext cx="508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4" name="Line 22">
              <a:extLst>
                <a:ext uri="{FF2B5EF4-FFF2-40B4-BE49-F238E27FC236}">
                  <a16:creationId xmlns:a16="http://schemas.microsoft.com/office/drawing/2014/main" id="{089864AB-0167-4C56-AB8E-59F98086F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488"/>
              <a:ext cx="508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5" name="Line 23">
              <a:extLst>
                <a:ext uri="{FF2B5EF4-FFF2-40B4-BE49-F238E27FC236}">
                  <a16:creationId xmlns:a16="http://schemas.microsoft.com/office/drawing/2014/main" id="{470444A6-C029-4125-A4DF-22D0FEC644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682"/>
              <a:ext cx="508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6" name="Line 24">
              <a:extLst>
                <a:ext uri="{FF2B5EF4-FFF2-40B4-BE49-F238E27FC236}">
                  <a16:creationId xmlns:a16="http://schemas.microsoft.com/office/drawing/2014/main" id="{C6F292AA-8A11-47EF-AC19-9CD07CF8D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007"/>
              <a:ext cx="508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7" name="Line 25">
              <a:extLst>
                <a:ext uri="{FF2B5EF4-FFF2-40B4-BE49-F238E27FC236}">
                  <a16:creationId xmlns:a16="http://schemas.microsoft.com/office/drawing/2014/main" id="{8FD53DD8-013B-4F4E-A433-CD028567D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332"/>
              <a:ext cx="508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8" name="Line 26">
              <a:extLst>
                <a:ext uri="{FF2B5EF4-FFF2-40B4-BE49-F238E27FC236}">
                  <a16:creationId xmlns:a16="http://schemas.microsoft.com/office/drawing/2014/main" id="{5E1778C2-EBA8-492E-91F7-F84C3B03D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104"/>
              <a:ext cx="1" cy="122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79" name="Line 27">
              <a:extLst>
                <a:ext uri="{FF2B5EF4-FFF2-40B4-BE49-F238E27FC236}">
                  <a16:creationId xmlns:a16="http://schemas.microsoft.com/office/drawing/2014/main" id="{4D9D5640-2805-46F2-BC72-111C5A73B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1" y="1104"/>
              <a:ext cx="1" cy="122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80" name="Line 28">
              <a:extLst>
                <a:ext uri="{FF2B5EF4-FFF2-40B4-BE49-F238E27FC236}">
                  <a16:creationId xmlns:a16="http://schemas.microsoft.com/office/drawing/2014/main" id="{B13F5D79-FF64-40F7-B79D-B90CB65A0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104"/>
              <a:ext cx="1" cy="122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81" name="Line 29">
              <a:extLst>
                <a:ext uri="{FF2B5EF4-FFF2-40B4-BE49-F238E27FC236}">
                  <a16:creationId xmlns:a16="http://schemas.microsoft.com/office/drawing/2014/main" id="{2E88307B-10C8-4B53-8A9B-1AC06E8B4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104"/>
              <a:ext cx="1" cy="122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82" name="Line 30">
              <a:extLst>
                <a:ext uri="{FF2B5EF4-FFF2-40B4-BE49-F238E27FC236}">
                  <a16:creationId xmlns:a16="http://schemas.microsoft.com/office/drawing/2014/main" id="{73217CB7-7E9F-4500-A31D-9693E5EFF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72" y="1104"/>
              <a:ext cx="1" cy="122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30783" name="Group 31">
            <a:extLst>
              <a:ext uri="{FF2B5EF4-FFF2-40B4-BE49-F238E27FC236}">
                <a16:creationId xmlns:a16="http://schemas.microsoft.com/office/drawing/2014/main" id="{D7D1F908-DD96-4C1D-BC3E-BE61509B6CC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081463"/>
            <a:ext cx="7770813" cy="1708150"/>
            <a:chOff x="384" y="2571"/>
            <a:chExt cx="4895" cy="1076"/>
          </a:xfrm>
        </p:grpSpPr>
        <p:sp>
          <p:nvSpPr>
            <p:cNvPr id="330784" name="Rectangle 32">
              <a:extLst>
                <a:ext uri="{FF2B5EF4-FFF2-40B4-BE49-F238E27FC236}">
                  <a16:creationId xmlns:a16="http://schemas.microsoft.com/office/drawing/2014/main" id="{295C9921-791A-4B41-93F9-32BD14136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435"/>
              <a:ext cx="86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30785" name="Rectangle 33">
              <a:extLst>
                <a:ext uri="{FF2B5EF4-FFF2-40B4-BE49-F238E27FC236}">
                  <a16:creationId xmlns:a16="http://schemas.microsoft.com/office/drawing/2014/main" id="{A51E7CF9-F347-412A-BF7E-431A96D2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435"/>
              <a:ext cx="72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 ponto</a:t>
              </a:r>
            </a:p>
          </p:txBody>
        </p:sp>
        <p:sp>
          <p:nvSpPr>
            <p:cNvPr id="330786" name="Rectangle 34">
              <a:extLst>
                <a:ext uri="{FF2B5EF4-FFF2-40B4-BE49-F238E27FC236}">
                  <a16:creationId xmlns:a16="http://schemas.microsoft.com/office/drawing/2014/main" id="{FF46EF31-9866-4E39-A3AE-5E8B62EC8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435"/>
              <a:ext cx="91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30787" name="Rectangle 35">
              <a:extLst>
                <a:ext uri="{FF2B5EF4-FFF2-40B4-BE49-F238E27FC236}">
                  <a16:creationId xmlns:a16="http://schemas.microsoft.com/office/drawing/2014/main" id="{27BF2695-6593-4369-97A6-378DD9127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110"/>
              <a:ext cx="8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Não votou, nem votaria</a:t>
              </a:r>
            </a:p>
          </p:txBody>
        </p:sp>
        <p:sp>
          <p:nvSpPr>
            <p:cNvPr id="330788" name="Rectangle 36">
              <a:extLst>
                <a:ext uri="{FF2B5EF4-FFF2-40B4-BE49-F238E27FC236}">
                  <a16:creationId xmlns:a16="http://schemas.microsoft.com/office/drawing/2014/main" id="{8B1ADEF5-A1F0-4402-A97B-D3BC09FCD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110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Já votou</a:t>
              </a:r>
            </a:p>
          </p:txBody>
        </p:sp>
        <p:sp>
          <p:nvSpPr>
            <p:cNvPr id="330789" name="Rectangle 37">
              <a:extLst>
                <a:ext uri="{FF2B5EF4-FFF2-40B4-BE49-F238E27FC236}">
                  <a16:creationId xmlns:a16="http://schemas.microsoft.com/office/drawing/2014/main" id="{9D0BE90B-A600-4EDB-BDF5-0F9834E35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110"/>
              <a:ext cx="91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Não votou, mas votaria</a:t>
              </a:r>
            </a:p>
          </p:txBody>
        </p:sp>
        <p:sp>
          <p:nvSpPr>
            <p:cNvPr id="330790" name="Rectangle 38">
              <a:extLst>
                <a:ext uri="{FF2B5EF4-FFF2-40B4-BE49-F238E27FC236}">
                  <a16:creationId xmlns:a16="http://schemas.microsoft.com/office/drawing/2014/main" id="{647FDFAF-B05F-4397-BD3E-D5D8A66E1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110"/>
              <a:ext cx="24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12. Votaria ou já votou em algum político negro?</a:t>
              </a:r>
            </a:p>
          </p:txBody>
        </p:sp>
        <p:sp>
          <p:nvSpPr>
            <p:cNvPr id="330791" name="Rectangle 39">
              <a:extLst>
                <a:ext uri="{FF2B5EF4-FFF2-40B4-BE49-F238E27FC236}">
                  <a16:creationId xmlns:a16="http://schemas.microsoft.com/office/drawing/2014/main" id="{FA342FFB-74D7-47D3-9472-00D8ACF7E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896"/>
              <a:ext cx="86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pontos</a:t>
              </a:r>
            </a:p>
          </p:txBody>
        </p:sp>
        <p:sp>
          <p:nvSpPr>
            <p:cNvPr id="330792" name="Rectangle 40">
              <a:extLst>
                <a:ext uri="{FF2B5EF4-FFF2-40B4-BE49-F238E27FC236}">
                  <a16:creationId xmlns:a16="http://schemas.microsoft.com/office/drawing/2014/main" id="{FAE003E3-3217-4B7A-A547-669CF8BB9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896"/>
              <a:ext cx="72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2 ponto</a:t>
              </a:r>
            </a:p>
          </p:txBody>
        </p:sp>
        <p:sp>
          <p:nvSpPr>
            <p:cNvPr id="330793" name="Rectangle 41">
              <a:extLst>
                <a:ext uri="{FF2B5EF4-FFF2-40B4-BE49-F238E27FC236}">
                  <a16:creationId xmlns:a16="http://schemas.microsoft.com/office/drawing/2014/main" id="{EE73C89B-1B02-4361-9FC9-EBEEE8567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96"/>
              <a:ext cx="912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zero ponto</a:t>
              </a:r>
            </a:p>
          </p:txBody>
        </p:sp>
        <p:sp>
          <p:nvSpPr>
            <p:cNvPr id="330794" name="Rectangle 42">
              <a:extLst>
                <a:ext uri="{FF2B5EF4-FFF2-40B4-BE49-F238E27FC236}">
                  <a16:creationId xmlns:a16="http://schemas.microsoft.com/office/drawing/2014/main" id="{385AA1A9-9FEF-4133-9EF9-2DB2F41B5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71"/>
              <a:ext cx="2400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4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11. Quem são mais inteligentes,os brancos ou negros?</a:t>
              </a:r>
            </a:p>
          </p:txBody>
        </p:sp>
        <p:sp>
          <p:nvSpPr>
            <p:cNvPr id="330795" name="Rectangle 43">
              <a:extLst>
                <a:ext uri="{FF2B5EF4-FFF2-40B4-BE49-F238E27FC236}">
                  <a16:creationId xmlns:a16="http://schemas.microsoft.com/office/drawing/2014/main" id="{89AA6371-6C18-44E5-84FB-0108F0B67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571"/>
              <a:ext cx="86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Os negros</a:t>
              </a:r>
            </a:p>
          </p:txBody>
        </p:sp>
        <p:sp>
          <p:nvSpPr>
            <p:cNvPr id="330796" name="Rectangle 44">
              <a:extLst>
                <a:ext uri="{FF2B5EF4-FFF2-40B4-BE49-F238E27FC236}">
                  <a16:creationId xmlns:a16="http://schemas.microsoft.com/office/drawing/2014/main" id="{75BD2675-43DA-45D3-8F94-B8A217C56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571"/>
              <a:ext cx="720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Os brancos</a:t>
              </a:r>
            </a:p>
          </p:txBody>
        </p:sp>
        <p:sp>
          <p:nvSpPr>
            <p:cNvPr id="330797" name="Rectangle 45">
              <a:extLst>
                <a:ext uri="{FF2B5EF4-FFF2-40B4-BE49-F238E27FC236}">
                  <a16:creationId xmlns:a16="http://schemas.microsoft.com/office/drawing/2014/main" id="{BE5D3D2A-7489-4E0A-8ACE-7AB3BAC82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571"/>
              <a:ext cx="91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49263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49263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6000"/>
                </a:lnSpc>
                <a:spcBef>
                  <a:spcPts val="3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Não existe diferença</a:t>
              </a:r>
            </a:p>
          </p:txBody>
        </p:sp>
        <p:sp>
          <p:nvSpPr>
            <p:cNvPr id="330798" name="Line 46">
              <a:extLst>
                <a:ext uri="{FF2B5EF4-FFF2-40B4-BE49-F238E27FC236}">
                  <a16:creationId xmlns:a16="http://schemas.microsoft.com/office/drawing/2014/main" id="{BE8F929D-3C8C-4D2B-B3D7-643E151506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571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799" name="Line 47">
              <a:extLst>
                <a:ext uri="{FF2B5EF4-FFF2-40B4-BE49-F238E27FC236}">
                  <a16:creationId xmlns:a16="http://schemas.microsoft.com/office/drawing/2014/main" id="{DED923B7-0CD5-478A-9478-55FEFB744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110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0" name="Line 48">
              <a:extLst>
                <a:ext uri="{FF2B5EF4-FFF2-40B4-BE49-F238E27FC236}">
                  <a16:creationId xmlns:a16="http://schemas.microsoft.com/office/drawing/2014/main" id="{5C36AB5F-BCE6-482D-BE3B-498278AEA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648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1" name="Line 49">
              <a:extLst>
                <a:ext uri="{FF2B5EF4-FFF2-40B4-BE49-F238E27FC236}">
                  <a16:creationId xmlns:a16="http://schemas.microsoft.com/office/drawing/2014/main" id="{88FB9694-3C59-4863-BBCF-A2CDABD07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571"/>
              <a:ext cx="1" cy="107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2" name="Line 50">
              <a:extLst>
                <a:ext uri="{FF2B5EF4-FFF2-40B4-BE49-F238E27FC236}">
                  <a16:creationId xmlns:a16="http://schemas.microsoft.com/office/drawing/2014/main" id="{C602683F-D67B-493D-BC4A-EA2BF992D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571"/>
              <a:ext cx="1" cy="107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3" name="Line 51">
              <a:extLst>
                <a:ext uri="{FF2B5EF4-FFF2-40B4-BE49-F238E27FC236}">
                  <a16:creationId xmlns:a16="http://schemas.microsoft.com/office/drawing/2014/main" id="{E2ED765A-DACD-4D41-A568-31880F101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571"/>
              <a:ext cx="1" cy="107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4" name="Line 52">
              <a:extLst>
                <a:ext uri="{FF2B5EF4-FFF2-40B4-BE49-F238E27FC236}">
                  <a16:creationId xmlns:a16="http://schemas.microsoft.com/office/drawing/2014/main" id="{8E70E0A3-CA72-4B4E-91B1-9603B70CD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571"/>
              <a:ext cx="1" cy="107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5" name="Line 53">
              <a:extLst>
                <a:ext uri="{FF2B5EF4-FFF2-40B4-BE49-F238E27FC236}">
                  <a16:creationId xmlns:a16="http://schemas.microsoft.com/office/drawing/2014/main" id="{D16EFBCC-86FA-486A-B2AA-DAC6C703B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571"/>
              <a:ext cx="1" cy="107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6" name="Line 54">
              <a:extLst>
                <a:ext uri="{FF2B5EF4-FFF2-40B4-BE49-F238E27FC236}">
                  <a16:creationId xmlns:a16="http://schemas.microsoft.com/office/drawing/2014/main" id="{D099507B-F61C-4928-B501-34051B41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896"/>
              <a:ext cx="24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0807" name="Line 55">
              <a:extLst>
                <a:ext uri="{FF2B5EF4-FFF2-40B4-BE49-F238E27FC236}">
                  <a16:creationId xmlns:a16="http://schemas.microsoft.com/office/drawing/2014/main" id="{F8AB9800-590E-4499-A385-C654033F7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435"/>
              <a:ext cx="24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>
            <a:extLst>
              <a:ext uri="{FF2B5EF4-FFF2-40B4-BE49-F238E27FC236}">
                <a16:creationId xmlns:a16="http://schemas.microsoft.com/office/drawing/2014/main" id="{9B95AD89-AF69-4D0F-AA3E-A356A9BC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8763"/>
            <a:ext cx="4572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4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800" b="1">
                <a:solidFill>
                  <a:schemeClr val="accent2"/>
                </a:solidFill>
                <a:latin typeface="Tahoma" panose="020B0604030504040204" pitchFamily="34" charset="0"/>
              </a:rPr>
              <a:t>PRECONCEITO RACIAL MANIFESTO</a:t>
            </a:r>
            <a:r>
              <a:rPr lang="en-GB" altLang="pt-BR" sz="1800" b="1">
                <a:solidFill>
                  <a:srgbClr val="008000"/>
                </a:solidFill>
                <a:latin typeface="Tahoma" panose="020B0604030504040204" pitchFamily="34" charset="0"/>
              </a:rPr>
              <a:t> </a:t>
            </a:r>
            <a:endParaRPr lang="en-GB" altLang="pt-BR" sz="18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32804" name="Object 4">
            <a:extLst>
              <a:ext uri="{FF2B5EF4-FFF2-40B4-BE49-F238E27FC236}">
                <a16:creationId xmlns:a16="http://schemas.microsoft.com/office/drawing/2014/main" id="{B697713A-E969-4B0A-90EC-EDD268DE84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7750" y="1981200"/>
          <a:ext cx="4286250" cy="323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8" r:id="rId4" imgW="10477800" imgH="7905960" progId="">
                  <p:embed/>
                </p:oleObj>
              </mc:Choice>
              <mc:Fallback>
                <p:oleObj r:id="rId4" imgW="10477800" imgH="79059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981200"/>
                        <a:ext cx="4286250" cy="32337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5" name="Object 5">
            <a:extLst>
              <a:ext uri="{FF2B5EF4-FFF2-40B4-BE49-F238E27FC236}">
                <a16:creationId xmlns:a16="http://schemas.microsoft.com/office/drawing/2014/main" id="{E13B02C1-93B2-4A61-B71B-C8D6BA8F77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752600"/>
          <a:ext cx="42862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9" r:id="rId6" imgW="10477800" imgH="8010720" progId="">
                  <p:embed/>
                </p:oleObj>
              </mc:Choice>
              <mc:Fallback>
                <p:oleObj r:id="rId6" imgW="10477800" imgH="80107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4286250" cy="3276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06" name="AutoShape 6">
            <a:extLst>
              <a:ext uri="{FF2B5EF4-FFF2-40B4-BE49-F238E27FC236}">
                <a16:creationId xmlns:a16="http://schemas.microsoft.com/office/drawing/2014/main" id="{27519D8C-6D3E-4F76-B73D-BECBE4101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9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2807" name="Text Box 7">
            <a:extLst>
              <a:ext uri="{FF2B5EF4-FFF2-40B4-BE49-F238E27FC236}">
                <a16:creationId xmlns:a16="http://schemas.microsoft.com/office/drawing/2014/main" id="{90EC0F8F-546F-4699-A310-77A677B3B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562600"/>
            <a:ext cx="27432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 b="1">
                <a:solidFill>
                  <a:srgbClr val="000000"/>
                </a:solidFill>
                <a:latin typeface="Arial" panose="020B0604020202020204" pitchFamily="34" charset="0"/>
              </a:rPr>
              <a:t>0,0 = Não manifestou preconceito</a:t>
            </a:r>
          </a:p>
          <a:p>
            <a:pPr>
              <a:lnSpc>
                <a:spcPct val="124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 b="1">
                <a:solidFill>
                  <a:srgbClr val="000000"/>
                </a:solidFill>
                <a:latin typeface="Arial" panose="020B0604020202020204" pitchFamily="34" charset="0"/>
              </a:rPr>
              <a:t>0, 01 a 0,30 = preconceito leve</a:t>
            </a:r>
          </a:p>
          <a:p>
            <a:pPr>
              <a:lnSpc>
                <a:spcPct val="124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 b="1">
                <a:solidFill>
                  <a:srgbClr val="000000"/>
                </a:solidFill>
                <a:latin typeface="Arial" panose="020B0604020202020204" pitchFamily="34" charset="0"/>
              </a:rPr>
              <a:t>0,31a 0,99 = preconceito médio</a:t>
            </a:r>
          </a:p>
          <a:p>
            <a:pPr>
              <a:lnSpc>
                <a:spcPct val="124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 b="1">
                <a:solidFill>
                  <a:srgbClr val="000000"/>
                </a:solidFill>
                <a:latin typeface="Arial" panose="020B0604020202020204" pitchFamily="34" charset="0"/>
              </a:rPr>
              <a:t>1,0 a 2,0 = Muito preconceito</a:t>
            </a:r>
          </a:p>
        </p:txBody>
      </p:sp>
      <p:sp>
        <p:nvSpPr>
          <p:cNvPr id="332808" name="AutoShape 8">
            <a:extLst>
              <a:ext uri="{FF2B5EF4-FFF2-40B4-BE49-F238E27FC236}">
                <a16:creationId xmlns:a16="http://schemas.microsoft.com/office/drawing/2014/main" id="{52EE8FD3-CCC0-4969-9D24-E02D17B3A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2590800" cy="1676400"/>
          </a:xfrm>
          <a:prstGeom prst="upArrowCallout">
            <a:avLst>
              <a:gd name="adj1" fmla="val 38636"/>
              <a:gd name="adj2" fmla="val 38636"/>
              <a:gd name="adj3" fmla="val 16667"/>
              <a:gd name="adj4" fmla="val 66667"/>
            </a:avLst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2809" name="Text Box 9">
            <a:extLst>
              <a:ext uri="{FF2B5EF4-FFF2-40B4-BE49-F238E27FC236}">
                <a16:creationId xmlns:a16="http://schemas.microsoft.com/office/drawing/2014/main" id="{31124FD4-1E2C-440F-8629-D30BF333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400800"/>
            <a:ext cx="34845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4000"/>
              </a:lnSpc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Base: Total da Amostra – População Urbana</a:t>
            </a:r>
          </a:p>
          <a:p>
            <a:pPr>
              <a:lnSpc>
                <a:spcPct val="124000"/>
              </a:lnSpc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1200">
                <a:solidFill>
                  <a:srgbClr val="000000"/>
                </a:solidFill>
                <a:latin typeface="Arial" panose="020B0604020202020204" pitchFamily="34" charset="0"/>
              </a:rPr>
              <a:t>Fontes: Datafolha – 1995/ NOP – FPA - 2003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>
            <a:extLst>
              <a:ext uri="{FF2B5EF4-FFF2-40B4-BE49-F238E27FC236}">
                <a16:creationId xmlns:a16="http://schemas.microsoft.com/office/drawing/2014/main" id="{5F5F07C9-3DB8-4B75-B2F8-62026758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171450"/>
            <a:ext cx="5153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rPr>
              <a:t>DISCRIMINAÇÃO RACIAL  DECLARADA</a:t>
            </a:r>
          </a:p>
        </p:txBody>
      </p:sp>
      <p:sp>
        <p:nvSpPr>
          <p:cNvPr id="377860" name="Text Box 4">
            <a:extLst>
              <a:ext uri="{FF2B5EF4-FFF2-40B4-BE49-F238E27FC236}">
                <a16:creationId xmlns:a16="http://schemas.microsoft.com/office/drawing/2014/main" id="{BF655687-5E1E-456D-9F2D-077A2878B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400" b="1">
                <a:latin typeface="Tahoma" panose="020B0604030504040204" pitchFamily="34" charset="0"/>
              </a:rPr>
              <a:t>(Espontânea e única, em %)</a:t>
            </a:r>
            <a:endParaRPr lang="pt-BR" altLang="pt-BR" sz="16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77861" name="Text Box 5">
            <a:extLst>
              <a:ext uri="{FF2B5EF4-FFF2-40B4-BE49-F238E27FC236}">
                <a16:creationId xmlns:a16="http://schemas.microsoft.com/office/drawing/2014/main" id="{44F1C159-7316-4F4C-8CD2-51230B28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165850"/>
            <a:ext cx="591978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pt-BR" altLang="pt-BR" sz="1200">
                <a:latin typeface="Arial" panose="020B0604020202020204" pitchFamily="34" charset="0"/>
              </a:rPr>
              <a:t>P35. O/a sr/a já se sentiu discriminado/a alguma vez por causa da sua cor ou raça? </a:t>
            </a:r>
          </a:p>
          <a:p>
            <a:pPr>
              <a:spcBef>
                <a:spcPct val="35000"/>
              </a:spcBef>
            </a:pPr>
            <a:r>
              <a:rPr lang="pt-BR" altLang="pt-BR" sz="1200">
                <a:latin typeface="Arial" panose="020B0604020202020204" pitchFamily="34" charset="0"/>
              </a:rPr>
              <a:t>(se sim) O/a sr/a diria que costuma ser discriminado/a ... </a:t>
            </a:r>
          </a:p>
          <a:p>
            <a:r>
              <a:rPr lang="pt-BR" altLang="pt-BR" sz="1200">
                <a:latin typeface="Arial" panose="020B0604020202020204" pitchFamily="34" charset="0"/>
              </a:rPr>
              <a:t>Base: TT das Amostras A, B e C - Fonte:  NOP – FPA - 2003</a:t>
            </a:r>
          </a:p>
        </p:txBody>
      </p:sp>
      <p:graphicFrame>
        <p:nvGraphicFramePr>
          <p:cNvPr id="377862" name="Object 6">
            <a:extLst>
              <a:ext uri="{FF2B5EF4-FFF2-40B4-BE49-F238E27FC236}">
                <a16:creationId xmlns:a16="http://schemas.microsoft.com/office/drawing/2014/main" id="{66375B9A-BC36-428B-BC39-FE961114BA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243013"/>
          <a:ext cx="47244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0" name="Gráfico" r:id="rId3" imgW="9229785" imgH="4267336" progId="MSGraph.Chart.8">
                  <p:embed followColorScheme="full"/>
                </p:oleObj>
              </mc:Choice>
              <mc:Fallback>
                <p:oleObj name="Gráfico" r:id="rId3" imgW="9229785" imgH="426733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243013"/>
                        <a:ext cx="4724400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Object 7">
            <a:extLst>
              <a:ext uri="{FF2B5EF4-FFF2-40B4-BE49-F238E27FC236}">
                <a16:creationId xmlns:a16="http://schemas.microsoft.com/office/drawing/2014/main" id="{89CA57D9-854A-4627-A807-0F0E05B30D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412875"/>
          <a:ext cx="33528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1" name="Gráfico" r:id="rId5" imgW="5181690" imgH="3743421" progId="MSGraph.Chart.8">
                  <p:embed followColorScheme="full"/>
                </p:oleObj>
              </mc:Choice>
              <mc:Fallback>
                <p:oleObj name="Gráfico" r:id="rId5" imgW="5181690" imgH="3743421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3352800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4" name="Object 8">
            <a:extLst>
              <a:ext uri="{FF2B5EF4-FFF2-40B4-BE49-F238E27FC236}">
                <a16:creationId xmlns:a16="http://schemas.microsoft.com/office/drawing/2014/main" id="{83510237-5C3F-4644-AE58-FD68D5CBBE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284538"/>
          <a:ext cx="5094288" cy="317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2" name="Gráfico" r:id="rId7" imgW="9886848" imgH="6162749" progId="MSGraph.Chart.8">
                  <p:embed followColorScheme="full"/>
                </p:oleObj>
              </mc:Choice>
              <mc:Fallback>
                <p:oleObj name="Gráfico" r:id="rId7" imgW="9886848" imgH="6162749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84538"/>
                        <a:ext cx="5094288" cy="317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7865" name="Oval 9">
            <a:extLst>
              <a:ext uri="{FF2B5EF4-FFF2-40B4-BE49-F238E27FC236}">
                <a16:creationId xmlns:a16="http://schemas.microsoft.com/office/drawing/2014/main" id="{95F78A9C-669B-4F2A-864B-1011D2BD7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2349500"/>
            <a:ext cx="492125" cy="3587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7866" name="Line 10">
            <a:extLst>
              <a:ext uri="{FF2B5EF4-FFF2-40B4-BE49-F238E27FC236}">
                <a16:creationId xmlns:a16="http://schemas.microsoft.com/office/drawing/2014/main" id="{74FAE125-7FA8-41E9-8449-4DACA006D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08275"/>
            <a:ext cx="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7867" name="Line 11">
            <a:extLst>
              <a:ext uri="{FF2B5EF4-FFF2-40B4-BE49-F238E27FC236}">
                <a16:creationId xmlns:a16="http://schemas.microsoft.com/office/drawing/2014/main" id="{16F65700-114A-4D21-A3FC-65C0C2AF4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590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DBB0DC9-B4C4-438B-9D58-2F44D666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0"/>
            <a:ext cx="7010400" cy="908050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pt-BR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49944E09-981B-49B8-B51E-61B34783D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63" y="838200"/>
            <a:ext cx="313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>
              <a:buFont typeface="Wingdings" panose="05000000000000000000" pitchFamily="2" charset="2"/>
              <a:buChar char="§"/>
            </a:pPr>
            <a:r>
              <a:rPr lang="pt-BR" altLang="pt-BR" sz="2000" b="1">
                <a:solidFill>
                  <a:srgbClr val="3333FF"/>
                </a:solidFill>
                <a:latin typeface="Verdana" panose="020B0604030504040204" pitchFamily="34" charset="0"/>
              </a:rPr>
              <a:t>  Nota Metodológica</a:t>
            </a:r>
          </a:p>
        </p:txBody>
      </p:sp>
      <p:sp>
        <p:nvSpPr>
          <p:cNvPr id="72712" name="Rectangle 8">
            <a:extLst>
              <a:ext uri="{FF2B5EF4-FFF2-40B4-BE49-F238E27FC236}">
                <a16:creationId xmlns:a16="http://schemas.microsoft.com/office/drawing/2014/main" id="{6770C424-1D11-4C76-A5D3-FD0D3D67F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38" y="1143000"/>
            <a:ext cx="8926512" cy="5514975"/>
          </a:xfrm>
          <a:prstGeom prst="rect">
            <a:avLst/>
          </a:prstGeom>
          <a:noFill/>
          <a:ln w="9525" algn="ctr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7E0E3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Estudo comparativo das pesquisas “Discriminação Racial e Preconceito de Cor” (2003)</a:t>
            </a:r>
          </a:p>
          <a:p>
            <a:pPr algn="ctr"/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 e “Diversidade Sexual e Homofobia no Brasil” (2008)</a:t>
            </a:r>
          </a:p>
          <a:p>
            <a:endParaRPr lang="pt-BR" altLang="pt-BR" sz="1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Universo: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400">
                <a:latin typeface="Arial" panose="020B0604020202020204" pitchFamily="34" charset="0"/>
              </a:rPr>
              <a:t>população brasileira urbana adulta (16 anos e mais).</a:t>
            </a:r>
            <a:endParaRPr lang="pt-BR" altLang="pt-BR" sz="1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pt-BR" altLang="pt-BR" sz="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Amostragem: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400">
                <a:latin typeface="Arial" panose="020B0604020202020204" pitchFamily="34" charset="0"/>
              </a:rPr>
              <a:t>probabilística nos primeiros estágios (sorteio dos municípios, dos setores censitários e domicílios), combinada com controle de cotas de sexo e idade (</a:t>
            </a:r>
            <a:r>
              <a:rPr lang="pt-BR" altLang="pt-BR" sz="1400" i="1">
                <a:latin typeface="Arial" panose="020B0604020202020204" pitchFamily="34" charset="0"/>
              </a:rPr>
              <a:t>Censo 2000, </a:t>
            </a:r>
            <a:r>
              <a:rPr lang="pt-BR" altLang="pt-BR" sz="1400">
                <a:latin typeface="Arial" panose="020B0604020202020204" pitchFamily="34" charset="0"/>
              </a:rPr>
              <a:t>estimativa 2005</a:t>
            </a:r>
            <a:r>
              <a:rPr lang="pt-BR" altLang="pt-BR" sz="1400" i="1">
                <a:latin typeface="Arial" panose="020B0604020202020204" pitchFamily="34" charset="0"/>
              </a:rPr>
              <a:t>, </a:t>
            </a:r>
            <a:r>
              <a:rPr lang="pt-BR" altLang="pt-BR" sz="1400">
                <a:latin typeface="Arial" panose="020B0604020202020204" pitchFamily="34" charset="0"/>
              </a:rPr>
              <a:t>IBGE) para a seleção dos indivíduos (estágio final).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A amostra da pesquisa </a:t>
            </a:r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Discriminação Racial e Preconceito de Cor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foi composta por 5.003 entrevistas, dividida em três sub-amostras com mesma dispersão.</a:t>
            </a:r>
          </a:p>
          <a:p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A amostra da </a:t>
            </a:r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Pesquisa Diversidade Sexual e Homofobia no Brasil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foi composta por 2.014 entrevistas, dividida em duas sub-amostras espelhadas.</a:t>
            </a:r>
            <a:r>
              <a:rPr lang="pt-BR" altLang="pt-BR" sz="1400">
                <a:latin typeface="Arial" panose="020B0604020202020204" pitchFamily="34" charset="0"/>
              </a:rPr>
              <a:t> </a:t>
            </a:r>
          </a:p>
          <a:p>
            <a:endParaRPr lang="pt-BR" altLang="pt-BR" sz="800" b="1">
              <a:latin typeface="Arial" panose="020B0604020202020204" pitchFamily="34" charset="0"/>
            </a:endParaRPr>
          </a:p>
          <a:p>
            <a:r>
              <a:rPr lang="pt-BR" altLang="pt-BR" sz="1400" b="1">
                <a:latin typeface="Arial" panose="020B0604020202020204" pitchFamily="34" charset="0"/>
              </a:rPr>
              <a:t>Dispersão geográfica:</a:t>
            </a:r>
            <a:r>
              <a:rPr lang="pt-BR" altLang="pt-BR" sz="1400">
                <a:latin typeface="Arial" panose="020B0604020202020204" pitchFamily="34" charset="0"/>
              </a:rPr>
              <a:t> 266 e 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150</a:t>
            </a:r>
            <a:r>
              <a:rPr lang="pt-BR" altLang="pt-BR" sz="1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municípios, respectivamente (</a:t>
            </a:r>
            <a:r>
              <a:rPr lang="pt-BR" altLang="pt-BR" sz="1400">
                <a:latin typeface="Arial" panose="020B0604020202020204" pitchFamily="34" charset="0"/>
              </a:rPr>
              <a:t>pequenos, médios e grandes), distribuídos nas cinco macro-regiões do país (Sudeste, Nordeste, Sul, Norte e Centro-Oeste). </a:t>
            </a:r>
          </a:p>
          <a:p>
            <a:endParaRPr lang="pt-BR" altLang="pt-BR" sz="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Entrevistas: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1400">
                <a:latin typeface="Arial" panose="020B0604020202020204" pitchFamily="34" charset="0"/>
              </a:rPr>
              <a:t>face-a-face, domiciliares, com aplicação de questionários estruturados, com 92 e 198 perguntas,  respectivamente. </a:t>
            </a:r>
          </a:p>
          <a:p>
            <a:endParaRPr lang="pt-BR" altLang="pt-BR" sz="800">
              <a:latin typeface="Arial" panose="020B0604020202020204" pitchFamily="34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Margens de erro: </a:t>
            </a:r>
            <a:r>
              <a:rPr lang="pt-BR" altLang="pt-BR" sz="1400">
                <a:latin typeface="Arial" panose="020B0604020202020204" pitchFamily="34" charset="0"/>
              </a:rPr>
              <a:t>até ± 2 pontos percentuais nas perguntas aplicadas ao total das amostras e de até ± 3 p.p. nas perguntas aplicadas nas respectivas sub-amostras, com </a:t>
            </a:r>
            <a:r>
              <a:rPr lang="pt-BR" altLang="pt-BR" sz="1400" i="1">
                <a:latin typeface="Arial" panose="020B0604020202020204" pitchFamily="34" charset="0"/>
              </a:rPr>
              <a:t>intervalo de confiança</a:t>
            </a:r>
            <a:r>
              <a:rPr lang="pt-BR" altLang="pt-BR" sz="1400">
                <a:latin typeface="Arial" panose="020B0604020202020204" pitchFamily="34" charset="0"/>
              </a:rPr>
              <a:t> de 95%. </a:t>
            </a:r>
          </a:p>
          <a:p>
            <a:endParaRPr lang="pt-BR" altLang="pt-BR" sz="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Data do campo: Discriminação Racial e Preconceito de Cor: 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15/set a 06/out 2003</a:t>
            </a: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Diversidade Sexual e Homofobia no Brasil: </a:t>
            </a:r>
            <a:r>
              <a:rPr lang="pt-BR" altLang="pt-BR" sz="1400">
                <a:latin typeface="Arial" panose="020B0604020202020204" pitchFamily="34" charset="0"/>
                <a:cs typeface="Times New Roman" panose="02020603050405020304" pitchFamily="18" charset="0"/>
              </a:rPr>
              <a:t>07 a 22 de junho de 2008.</a:t>
            </a:r>
          </a:p>
          <a:p>
            <a:endParaRPr lang="pt-BR" altLang="pt-BR" sz="4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400" b="1">
                <a:latin typeface="Arial" panose="020B0604020202020204" pitchFamily="34" charset="0"/>
                <a:cs typeface="Times New Roman" panose="02020603050405020304" pitchFamily="18" charset="0"/>
              </a:rPr>
              <a:t>Iniciativa:</a:t>
            </a:r>
            <a:r>
              <a:rPr lang="pt-BR" altLang="pt-BR" sz="1200" b="1">
                <a:latin typeface="Arial" panose="020B0604020202020204" pitchFamily="34" charset="0"/>
              </a:rPr>
              <a:t> </a:t>
            </a:r>
            <a:r>
              <a:rPr lang="pt-BR" altLang="pt-BR" sz="1400">
                <a:latin typeface="Arial" panose="020B0604020202020204" pitchFamily="34" charset="0"/>
              </a:rPr>
              <a:t>Fundação Perseu Abramo (FPA), em pareceria com a Rosa Luxemburgo Stiftung (RLS)..</a:t>
            </a:r>
          </a:p>
          <a:p>
            <a:endParaRPr lang="pt-BR" altLang="pt-BR" sz="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altLang="pt-BR" sz="1200" b="1">
                <a:latin typeface="Arial" panose="020B0604020202020204" pitchFamily="34" charset="0"/>
                <a:cs typeface="Times New Roman" panose="02020603050405020304" pitchFamily="18" charset="0"/>
              </a:rPr>
              <a:t>Responsabilidade técnica: </a:t>
            </a:r>
            <a:r>
              <a:rPr lang="pt-BR" altLang="pt-BR" sz="1200">
                <a:latin typeface="Arial" panose="020B0604020202020204" pitchFamily="34" charset="0"/>
              </a:rPr>
              <a:t>Núcleo de Opinião Pública da FPA, sob a coordenação do cientista político Gustavo Venturi e da socióloga Marisol Recamán. Analista, Vilma Bokany; processamento de dados, Rita Dias.</a:t>
            </a:r>
            <a:endParaRPr lang="en-US" altLang="pt-BR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>
            <a:extLst>
              <a:ext uri="{FF2B5EF4-FFF2-40B4-BE49-F238E27FC236}">
                <a16:creationId xmlns:a16="http://schemas.microsoft.com/office/drawing/2014/main" id="{13EAB1B8-603C-4F02-BB50-88393EB2E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71450"/>
            <a:ext cx="505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rPr>
              <a:t>ÍNDICES DE DISCRIMINAÇÃO RACIAL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3A616FDC-B8DA-4D18-80D4-BD7FCE7AF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400" b="1">
                <a:latin typeface="Tahoma" panose="020B0604030504040204" pitchFamily="34" charset="0"/>
              </a:rPr>
              <a:t>(Estimulada e única, em %)</a:t>
            </a:r>
            <a:endParaRPr lang="pt-BR" altLang="pt-BR" sz="16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78885" name="Text Box 5">
            <a:extLst>
              <a:ext uri="{FF2B5EF4-FFF2-40B4-BE49-F238E27FC236}">
                <a16:creationId xmlns:a16="http://schemas.microsoft.com/office/drawing/2014/main" id="{646D46E0-4A60-4959-9A53-72099880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51575"/>
            <a:ext cx="54102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ÍNDICES: Percepção geral de discriminação e/ou discriminação percebida em uma ou mais das seguintes áreas: educação, trabalho, justiça, saúde, lazer</a:t>
            </a:r>
            <a:r>
              <a:rPr lang="pt-BR" altLang="pt-BR" sz="12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35000"/>
              </a:spcBef>
            </a:pPr>
            <a:r>
              <a:rPr lang="pt-BR" altLang="pt-BR" sz="1000">
                <a:latin typeface="Arial" panose="020B0604020202020204" pitchFamily="34" charset="0"/>
              </a:rPr>
              <a:t>Base: TT  Filtro Amostra C  -  Fonte:  NOP – FPA - 2003</a:t>
            </a:r>
          </a:p>
        </p:txBody>
      </p:sp>
      <p:graphicFrame>
        <p:nvGraphicFramePr>
          <p:cNvPr id="378886" name="Object 6">
            <a:extLst>
              <a:ext uri="{FF2B5EF4-FFF2-40B4-BE49-F238E27FC236}">
                <a16:creationId xmlns:a16="http://schemas.microsoft.com/office/drawing/2014/main" id="{F49BD8F9-2793-479E-8B17-54D4E4BBC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8525" y="1419225"/>
          <a:ext cx="721995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7" name="Worksheet" r:id="rId3" imgW="6410184" imgH="3581400" progId="Excel.Sheet.8">
                  <p:embed/>
                </p:oleObj>
              </mc:Choice>
              <mc:Fallback>
                <p:oleObj name="Worksheet" r:id="rId3" imgW="6410184" imgH="35814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419225"/>
                        <a:ext cx="721995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87" name="Oval 7">
            <a:extLst>
              <a:ext uri="{FF2B5EF4-FFF2-40B4-BE49-F238E27FC236}">
                <a16:creationId xmlns:a16="http://schemas.microsoft.com/office/drawing/2014/main" id="{39946DD4-42E9-4562-8BE1-DDC289F9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49725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88" name="Oval 8">
            <a:extLst>
              <a:ext uri="{FF2B5EF4-FFF2-40B4-BE49-F238E27FC236}">
                <a16:creationId xmlns:a16="http://schemas.microsoft.com/office/drawing/2014/main" id="{6ADD8A7F-2628-4D8F-B127-15FA1D232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781300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89" name="Oval 9">
            <a:extLst>
              <a:ext uri="{FF2B5EF4-FFF2-40B4-BE49-F238E27FC236}">
                <a16:creationId xmlns:a16="http://schemas.microsoft.com/office/drawing/2014/main" id="{68F1A509-433E-43D1-B348-6878002D9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0438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90" name="Oval 10">
            <a:extLst>
              <a:ext uri="{FF2B5EF4-FFF2-40B4-BE49-F238E27FC236}">
                <a16:creationId xmlns:a16="http://schemas.microsoft.com/office/drawing/2014/main" id="{AA434214-FEF1-49EF-B626-FD6132F85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516563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91" name="Oval 11">
            <a:extLst>
              <a:ext uri="{FF2B5EF4-FFF2-40B4-BE49-F238E27FC236}">
                <a16:creationId xmlns:a16="http://schemas.microsoft.com/office/drawing/2014/main" id="{0099B8AC-3CD6-4274-8CC3-4905D62FC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892" name="Oval 12">
            <a:extLst>
              <a:ext uri="{FF2B5EF4-FFF2-40B4-BE49-F238E27FC236}">
                <a16:creationId xmlns:a16="http://schemas.microsoft.com/office/drawing/2014/main" id="{D052DBC7-E108-4725-81B2-B609DF2DF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797425"/>
            <a:ext cx="287338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Text Box 3">
            <a:extLst>
              <a:ext uri="{FF2B5EF4-FFF2-40B4-BE49-F238E27FC236}">
                <a16:creationId xmlns:a16="http://schemas.microsoft.com/office/drawing/2014/main" id="{B687A1BE-9A2C-420A-AFD5-EBB2A226B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pt-BR" altLang="pt-BR" sz="1400" b="1">
                <a:latin typeface="Tahoma" panose="020B0604030504040204" pitchFamily="34" charset="0"/>
              </a:rPr>
              <a:t>(Estimulada e única, em %)</a:t>
            </a:r>
            <a:endParaRPr lang="pt-BR" altLang="pt-BR" sz="16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79908" name="Text Box 4">
            <a:extLst>
              <a:ext uri="{FF2B5EF4-FFF2-40B4-BE49-F238E27FC236}">
                <a16:creationId xmlns:a16="http://schemas.microsoft.com/office/drawing/2014/main" id="{2B61EB65-68C5-4185-B644-3A07A646C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165850"/>
            <a:ext cx="649605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pt-BR" altLang="pt-BR" sz="1200">
                <a:latin typeface="Arial" panose="020B0604020202020204" pitchFamily="34" charset="0"/>
              </a:rPr>
              <a:t>Índice Geral – Percepção geral espontânea de discriminação e/ou discriminação percebida em uma ou mais das seguintes áreas: educação, trabalho, justiça, saúde, lazer</a:t>
            </a:r>
          </a:p>
          <a:p>
            <a:pPr>
              <a:spcBef>
                <a:spcPct val="35000"/>
              </a:spcBef>
            </a:pPr>
            <a:r>
              <a:rPr lang="pt-BR" altLang="pt-BR" sz="1200">
                <a:latin typeface="Arial" panose="020B0604020202020204" pitchFamily="34" charset="0"/>
              </a:rPr>
              <a:t>Base: Filtro Amostra C - Fonte:  NOP – FPA - 2003</a:t>
            </a:r>
          </a:p>
        </p:txBody>
      </p:sp>
      <p:graphicFrame>
        <p:nvGraphicFramePr>
          <p:cNvPr id="379909" name="Object 5">
            <a:extLst>
              <a:ext uri="{FF2B5EF4-FFF2-40B4-BE49-F238E27FC236}">
                <a16:creationId xmlns:a16="http://schemas.microsoft.com/office/drawing/2014/main" id="{32037832-6BBA-4738-824B-88FD96F809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4975" y="981075"/>
          <a:ext cx="591820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0" name="Gráfico" r:id="rId3" imgW="8029506" imgH="3648201" progId="MSGraph.Chart.8">
                  <p:embed followColorScheme="full"/>
                </p:oleObj>
              </mc:Choice>
              <mc:Fallback>
                <p:oleObj name="Gráfico" r:id="rId3" imgW="8029506" imgH="364820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981075"/>
                        <a:ext cx="5918200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10" name="Object 6">
            <a:extLst>
              <a:ext uri="{FF2B5EF4-FFF2-40B4-BE49-F238E27FC236}">
                <a16:creationId xmlns:a16="http://schemas.microsoft.com/office/drawing/2014/main" id="{473B8034-A46F-4B51-A515-178CD0B86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429000"/>
          <a:ext cx="64008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1" name="Gráfico" r:id="rId5" imgW="9315577" imgH="6295976" progId="MSGraph.Chart.8">
                  <p:embed followColorScheme="full"/>
                </p:oleObj>
              </mc:Choice>
              <mc:Fallback>
                <p:oleObj name="Gráfico" r:id="rId5" imgW="9315577" imgH="629597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429000"/>
                        <a:ext cx="64008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1" name="Rectangle 7">
            <a:extLst>
              <a:ext uri="{FF2B5EF4-FFF2-40B4-BE49-F238E27FC236}">
                <a16:creationId xmlns:a16="http://schemas.microsoft.com/office/drawing/2014/main" id="{87DE6166-725E-48D9-9353-78E8A6BB5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0"/>
            <a:ext cx="6408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rPr>
              <a:t>INDICE DE PERCEPÇÃO DE DISCRIMINAÇÃO </a:t>
            </a:r>
          </a:p>
          <a:p>
            <a:pPr algn="ctr"/>
            <a:r>
              <a:rPr lang="pt-BR" altLang="pt-BR" sz="2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rPr>
              <a:t>RACIAL INSTITUCIONAL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>
            <a:extLst>
              <a:ext uri="{FF2B5EF4-FFF2-40B4-BE49-F238E27FC236}">
                <a16:creationId xmlns:a16="http://schemas.microsoft.com/office/drawing/2014/main" id="{F14C1537-5A94-4044-A12A-9FD7D580A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53136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2000" b="1" dirty="0">
                <a:latin typeface="Verdana" panose="020B0604030504040204" pitchFamily="34" charset="0"/>
              </a:rPr>
              <a:t>Racismo no Brasil – percepções da discriminação e do preconceito racial no século XXI. </a:t>
            </a:r>
          </a:p>
          <a:p>
            <a:pPr algn="ctr" eaLnBrk="0" hangingPunct="0"/>
            <a:r>
              <a:rPr lang="pt-BR" altLang="pt-BR" sz="2000" dirty="0" err="1">
                <a:latin typeface="Verdana" panose="020B0604030504040204" pitchFamily="34" charset="0"/>
              </a:rPr>
              <a:t>Gevanilda</a:t>
            </a:r>
            <a:r>
              <a:rPr lang="pt-BR" altLang="pt-BR" sz="2000" dirty="0">
                <a:latin typeface="Verdana" panose="020B0604030504040204" pitchFamily="34" charset="0"/>
              </a:rPr>
              <a:t> Santos e Maria Palmira da Silva (</a:t>
            </a:r>
            <a:r>
              <a:rPr lang="pt-BR" altLang="pt-BR" sz="2000" dirty="0" err="1">
                <a:latin typeface="Verdana" panose="020B0604030504040204" pitchFamily="34" charset="0"/>
              </a:rPr>
              <a:t>orgs</a:t>
            </a:r>
            <a:r>
              <a:rPr lang="pt-BR" altLang="pt-BR" sz="2000" dirty="0">
                <a:latin typeface="Verdana" panose="020B0604030504040204" pitchFamily="34" charset="0"/>
              </a:rPr>
              <a:t>.), Ed. FPA, 2005</a:t>
            </a:r>
          </a:p>
          <a:p>
            <a:pPr algn="ctr" eaLnBrk="0" hangingPunct="0"/>
            <a:endParaRPr lang="pt-BR" altLang="pt-BR" sz="2000" dirty="0">
              <a:latin typeface="Verdana" panose="020B0604030504040204" pitchFamily="34" charset="0"/>
            </a:endParaRPr>
          </a:p>
          <a:p>
            <a:pPr algn="ctr" eaLnBrk="0" hangingPunct="0"/>
            <a:r>
              <a:rPr lang="pt-BR" altLang="pt-BR" sz="2000" b="1" dirty="0">
                <a:latin typeface="Verdana" panose="020B0604030504040204" pitchFamily="34" charset="0"/>
              </a:rPr>
              <a:t>Diversidade sexual e homofobia no Brasil</a:t>
            </a:r>
          </a:p>
          <a:p>
            <a:pPr algn="ctr" eaLnBrk="0" hangingPunct="0"/>
            <a:r>
              <a:rPr lang="pt-BR" altLang="pt-BR" sz="2000" dirty="0">
                <a:latin typeface="Verdana" panose="020B0604030504040204" pitchFamily="34" charset="0"/>
              </a:rPr>
              <a:t>Gustavo Venturi e Vilma </a:t>
            </a:r>
            <a:r>
              <a:rPr lang="pt-BR" altLang="pt-BR" sz="2000" dirty="0" err="1">
                <a:latin typeface="Verdana" panose="020B0604030504040204" pitchFamily="34" charset="0"/>
              </a:rPr>
              <a:t>Bokany</a:t>
            </a:r>
            <a:r>
              <a:rPr lang="pt-BR" altLang="pt-BR" sz="2000" dirty="0">
                <a:latin typeface="Verdana" panose="020B0604030504040204" pitchFamily="34" charset="0"/>
              </a:rPr>
              <a:t> (</a:t>
            </a:r>
            <a:r>
              <a:rPr lang="pt-BR" altLang="pt-BR" sz="2000" dirty="0" err="1">
                <a:latin typeface="Verdana" panose="020B0604030504040204" pitchFamily="34" charset="0"/>
              </a:rPr>
              <a:t>orgs</a:t>
            </a:r>
            <a:r>
              <a:rPr lang="pt-BR" altLang="pt-BR" sz="2000" dirty="0">
                <a:latin typeface="Verdana" panose="020B0604030504040204" pitchFamily="34" charset="0"/>
              </a:rPr>
              <a:t>.), Ed. FPA, 2011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D3E4E63C-C17D-4E74-9996-A0B0C8540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9144000" cy="19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pt-BR" altLang="pt-BR" sz="18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/>
            <a:r>
              <a:rPr lang="pt-BR" altLang="pt-BR" sz="2000" b="1" dirty="0">
                <a:latin typeface="Verdana" panose="020B0604030504040204" pitchFamily="34" charset="0"/>
                <a:hlinkClick r:id="rId2"/>
              </a:rPr>
              <a:t>www.fpabramo.org.br</a:t>
            </a:r>
            <a:endParaRPr lang="pt-BR" altLang="pt-BR" sz="2000" b="1" dirty="0">
              <a:latin typeface="Verdana" panose="020B0604030504040204" pitchFamily="34" charset="0"/>
            </a:endParaRPr>
          </a:p>
          <a:p>
            <a:pPr algn="ctr"/>
            <a:endParaRPr lang="pt-BR" altLang="pt-BR" sz="2000" b="1" dirty="0">
              <a:latin typeface="Verdana" panose="020B0604030504040204" pitchFamily="34" charset="0"/>
            </a:endParaRPr>
          </a:p>
          <a:p>
            <a:pPr algn="ctr"/>
            <a:r>
              <a:rPr lang="pt-BR" altLang="pt-BR" sz="2000" b="1" dirty="0">
                <a:latin typeface="Verdana" panose="020B0604030504040204" pitchFamily="34" charset="0"/>
              </a:rPr>
              <a:t> </a:t>
            </a:r>
            <a:r>
              <a:rPr lang="pt-BR" altLang="pt-BR" sz="2000" b="1" dirty="0">
                <a:latin typeface="Verdana" panose="020B0604030504040204" pitchFamily="34" charset="0"/>
                <a:hlinkClick r:id="rId3"/>
              </a:rPr>
              <a:t>www.rosa-luxemburg-foundation.org</a:t>
            </a:r>
            <a:endParaRPr lang="pt-BR" altLang="pt-BR" sz="2000" b="1" dirty="0">
              <a:latin typeface="Verdana" panose="020B0604030504040204" pitchFamily="34" charset="0"/>
            </a:endParaRPr>
          </a:p>
          <a:p>
            <a:pPr algn="ctr">
              <a:lnSpc>
                <a:spcPct val="60000"/>
              </a:lnSpc>
            </a:pPr>
            <a:endParaRPr lang="pt-BR" altLang="pt-BR" b="1" dirty="0">
              <a:solidFill>
                <a:srgbClr val="FFFFFF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pt-BR" altLang="pt-BR" sz="2000" b="1" dirty="0">
                <a:solidFill>
                  <a:srgbClr val="0000FF"/>
                </a:solidFill>
                <a:latin typeface="Verdana" panose="020B0604030504040204" pitchFamily="34" charset="0"/>
              </a:rPr>
              <a:t>gventuri@usp.br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566C2BA-A354-4804-ACB9-7FB6731A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pt-BR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EFC9C7B-390D-405C-A745-20724E3C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61025"/>
            <a:ext cx="9144000" cy="1196975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B8C0C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164" name="Line 4">
            <a:extLst>
              <a:ext uri="{FF2B5EF4-FFF2-40B4-BE49-F238E27FC236}">
                <a16:creationId xmlns:a16="http://schemas.microsoft.com/office/drawing/2014/main" id="{AE5A4076-8BD0-4D53-B6B6-0DF613CBA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EDFBEDF9-F2DE-42E9-B8D1-8444B3206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71750"/>
            <a:ext cx="597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SzPct val="110000"/>
              <a:buFont typeface="Wingdings" panose="05000000000000000000" pitchFamily="2" charset="2"/>
              <a:buChar char="ü"/>
            </a:pPr>
            <a:r>
              <a:rPr lang="pt-BR" altLang="pt-BR" sz="2400" b="1">
                <a:solidFill>
                  <a:schemeClr val="accent2"/>
                </a:solidFill>
                <a:latin typeface="Verdana" panose="020B0604030504040204" pitchFamily="34" charset="0"/>
              </a:rPr>
              <a:t>  </a:t>
            </a:r>
            <a:r>
              <a:rPr lang="pt-BR" altLang="pt-BR" sz="2800" b="1">
                <a:solidFill>
                  <a:schemeClr val="accent2"/>
                </a:solidFill>
                <a:latin typeface="Arial Narrow" panose="020B0606020202030204" pitchFamily="34" charset="0"/>
              </a:rPr>
              <a:t>Grupos sociais vítimas de intolerância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6" name="Object 6">
            <a:extLst>
              <a:ext uri="{FF2B5EF4-FFF2-40B4-BE49-F238E27FC236}">
                <a16:creationId xmlns:a16="http://schemas.microsoft.com/office/drawing/2014/main" id="{927411AD-77AE-44EF-9271-DEFAE128CE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371600" y="838200"/>
          <a:ext cx="10134600" cy="590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9" name="Gráfico" r:id="rId4" imgW="5048280" imgH="2952720" progId="MSGraph.Chart.8">
                  <p:embed followColorScheme="full"/>
                </p:oleObj>
              </mc:Choice>
              <mc:Fallback>
                <p:oleObj name="Gráfico" r:id="rId4" imgW="5048280" imgH="295272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71600" y="838200"/>
                        <a:ext cx="10134600" cy="590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2" name="Rectangle 2">
            <a:extLst>
              <a:ext uri="{FF2B5EF4-FFF2-40B4-BE49-F238E27FC236}">
                <a16:creationId xmlns:a16="http://schemas.microsoft.com/office/drawing/2014/main" id="{AA1CF8AA-4FF2-4A33-8CDA-661360C3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-26988"/>
            <a:ext cx="70580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Grau de aversão ou intolerância a grupos sociais</a:t>
            </a: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68167766-A582-4897-B454-6F401B18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90600"/>
            <a:ext cx="1978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pt-BR" sz="1000">
                <a:solidFill>
                  <a:srgbClr val="808080"/>
                </a:solidFill>
                <a:latin typeface="Arial" panose="020B0604020202020204" pitchFamily="34" charset="0"/>
              </a:rPr>
              <a:t>Base: Total das Amostras A + B</a:t>
            </a:r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E3485F75-AF87-473B-A696-F0DA7BF59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1857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100">
                <a:latin typeface="Arial" panose="020B0604020202020204" pitchFamily="34" charset="0"/>
              </a:rPr>
              <a:t>[estimulada e única, em %]</a:t>
            </a:r>
          </a:p>
        </p:txBody>
      </p:sp>
      <p:sp>
        <p:nvSpPr>
          <p:cNvPr id="97287" name="Line 7">
            <a:extLst>
              <a:ext uri="{FF2B5EF4-FFF2-40B4-BE49-F238E27FC236}">
                <a16:creationId xmlns:a16="http://schemas.microsoft.com/office/drawing/2014/main" id="{9CCFF125-A759-499F-92E7-D509E2604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" y="2060575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88" name="Line 8">
            <a:extLst>
              <a:ext uri="{FF2B5EF4-FFF2-40B4-BE49-F238E27FC236}">
                <a16:creationId xmlns:a16="http://schemas.microsoft.com/office/drawing/2014/main" id="{E8F8C3DB-B2DE-4019-BD2F-175E0A0C0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276600"/>
            <a:ext cx="8763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89" name="Line 9">
            <a:extLst>
              <a:ext uri="{FF2B5EF4-FFF2-40B4-BE49-F238E27FC236}">
                <a16:creationId xmlns:a16="http://schemas.microsoft.com/office/drawing/2014/main" id="{FB89B216-2277-485C-80E9-365EB25A0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684463"/>
            <a:ext cx="8878888" cy="28575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0" name="Line 10">
            <a:extLst>
              <a:ext uri="{FF2B5EF4-FFF2-40B4-BE49-F238E27FC236}">
                <a16:creationId xmlns:a16="http://schemas.microsoft.com/office/drawing/2014/main" id="{77EF2584-DDF5-4DB5-8969-D3EFC1532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8862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1" name="Line 11">
            <a:extLst>
              <a:ext uri="{FF2B5EF4-FFF2-40B4-BE49-F238E27FC236}">
                <a16:creationId xmlns:a16="http://schemas.microsoft.com/office/drawing/2014/main" id="{5D9900F6-882C-491B-983A-E2639AE90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105400"/>
            <a:ext cx="9144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2" name="Line 12">
            <a:extLst>
              <a:ext uri="{FF2B5EF4-FFF2-40B4-BE49-F238E27FC236}">
                <a16:creationId xmlns:a16="http://schemas.microsoft.com/office/drawing/2014/main" id="{E320397D-702F-4871-8829-1A5762116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495800"/>
            <a:ext cx="9144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7293" name="Text Box 13">
            <a:extLst>
              <a:ext uri="{FF2B5EF4-FFF2-40B4-BE49-F238E27FC236}">
                <a16:creationId xmlns:a16="http://schemas.microsoft.com/office/drawing/2014/main" id="{E1663B49-2377-4B87-8EBA-6F201BB37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477963"/>
            <a:ext cx="685800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  <a:endParaRPr lang="pt-BR" altLang="pt-BR" sz="1400"/>
          </a:p>
        </p:txBody>
      </p:sp>
      <p:sp>
        <p:nvSpPr>
          <p:cNvPr id="97294" name="Text Box 14">
            <a:extLst>
              <a:ext uri="{FF2B5EF4-FFF2-40B4-BE49-F238E27FC236}">
                <a16:creationId xmlns:a16="http://schemas.microsoft.com/office/drawing/2014/main" id="{75A43EFB-9584-4EBC-9E56-3E3747457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610600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1400"/>
              <a:t>* Na pesquisa de 2003 as categorias Gays e lésbicas foram medidas conjuntamente, assim  como as categorias Prostituta e Garotos de programas</a:t>
            </a:r>
          </a:p>
          <a:p>
            <a:pPr>
              <a:lnSpc>
                <a:spcPct val="80000"/>
              </a:lnSpc>
            </a:pPr>
            <a:r>
              <a:rPr lang="pt-BR" altLang="pt-BR" sz="1400"/>
              <a:t>** Na pesquisa de 2003 a categoria Transexual não foi medida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726B9BC7-3DD5-42C6-A0A2-B59299DA5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-26988"/>
            <a:ext cx="70580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Grau de aversão ou intolerância a grupos sociais</a:t>
            </a:r>
          </a:p>
        </p:txBody>
      </p:sp>
      <p:sp>
        <p:nvSpPr>
          <p:cNvPr id="280579" name="Text Box 3">
            <a:extLst>
              <a:ext uri="{FF2B5EF4-FFF2-40B4-BE49-F238E27FC236}">
                <a16:creationId xmlns:a16="http://schemas.microsoft.com/office/drawing/2014/main" id="{8E628574-CA92-4E30-82B6-A326C23C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90600"/>
            <a:ext cx="1978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pt-BR" sz="1000">
                <a:solidFill>
                  <a:srgbClr val="808080"/>
                </a:solidFill>
                <a:latin typeface="Arial" panose="020B0604020202020204" pitchFamily="34" charset="0"/>
              </a:rPr>
              <a:t>Base: Total das Amostras A + B</a:t>
            </a:r>
          </a:p>
        </p:txBody>
      </p:sp>
      <p:sp>
        <p:nvSpPr>
          <p:cNvPr id="280581" name="Text Box 5">
            <a:extLst>
              <a:ext uri="{FF2B5EF4-FFF2-40B4-BE49-F238E27FC236}">
                <a16:creationId xmlns:a16="http://schemas.microsoft.com/office/drawing/2014/main" id="{501896FB-F8CD-41CC-86EC-982E6565F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1857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100">
                <a:latin typeface="Arial" panose="020B0604020202020204" pitchFamily="34" charset="0"/>
              </a:rPr>
              <a:t>[estimulada e única, em %]</a:t>
            </a:r>
          </a:p>
        </p:txBody>
      </p:sp>
      <p:graphicFrame>
        <p:nvGraphicFramePr>
          <p:cNvPr id="280582" name="Object 6">
            <a:extLst>
              <a:ext uri="{FF2B5EF4-FFF2-40B4-BE49-F238E27FC236}">
                <a16:creationId xmlns:a16="http://schemas.microsoft.com/office/drawing/2014/main" id="{13DC0780-8DF4-458C-8276-35FB7FBD62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371600" y="533400"/>
          <a:ext cx="9818688" cy="572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6" name="Gráfico" r:id="rId4" imgW="5048326" imgH="2952644" progId="MSGraph.Chart.8">
                  <p:embed followColorScheme="full"/>
                </p:oleObj>
              </mc:Choice>
              <mc:Fallback>
                <p:oleObj name="Gráfico" r:id="rId4" imgW="5048326" imgH="2952644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71600" y="533400"/>
                        <a:ext cx="9818688" cy="572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3" name="Text Box 7">
            <a:extLst>
              <a:ext uri="{FF2B5EF4-FFF2-40B4-BE49-F238E27FC236}">
                <a16:creationId xmlns:a16="http://schemas.microsoft.com/office/drawing/2014/main" id="{EA961D92-04A3-4C4C-B51A-6684DC6E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189038"/>
            <a:ext cx="685800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  <a:endParaRPr lang="pt-BR" altLang="pt-BR" sz="1400"/>
          </a:p>
        </p:txBody>
      </p:sp>
      <p:sp>
        <p:nvSpPr>
          <p:cNvPr id="280584" name="Line 8">
            <a:extLst>
              <a:ext uri="{FF2B5EF4-FFF2-40B4-BE49-F238E27FC236}">
                <a16:creationId xmlns:a16="http://schemas.microsoft.com/office/drawing/2014/main" id="{5DF3C271-2AD3-4329-B192-C38BF85AB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3622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85" name="Line 9">
            <a:extLst>
              <a:ext uri="{FF2B5EF4-FFF2-40B4-BE49-F238E27FC236}">
                <a16:creationId xmlns:a16="http://schemas.microsoft.com/office/drawing/2014/main" id="{22EB7377-77EF-4B01-9B05-1AD012691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7526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86" name="Line 10">
            <a:extLst>
              <a:ext uri="{FF2B5EF4-FFF2-40B4-BE49-F238E27FC236}">
                <a16:creationId xmlns:a16="http://schemas.microsoft.com/office/drawing/2014/main" id="{ED4B9AE4-E6A4-4A31-B5EA-8879D5285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0480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87" name="Line 11">
            <a:extLst>
              <a:ext uri="{FF2B5EF4-FFF2-40B4-BE49-F238E27FC236}">
                <a16:creationId xmlns:a16="http://schemas.microsoft.com/office/drawing/2014/main" id="{D115DF54-08FB-4263-B378-4DFC41C9F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6576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88" name="Line 12">
            <a:extLst>
              <a:ext uri="{FF2B5EF4-FFF2-40B4-BE49-F238E27FC236}">
                <a16:creationId xmlns:a16="http://schemas.microsoft.com/office/drawing/2014/main" id="{9D7D4143-BBF9-46EE-876E-B79E9D95F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8768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89" name="Line 13">
            <a:extLst>
              <a:ext uri="{FF2B5EF4-FFF2-40B4-BE49-F238E27FC236}">
                <a16:creationId xmlns:a16="http://schemas.microsoft.com/office/drawing/2014/main" id="{801191BE-4355-431E-B1C7-B2EC004C9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2672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0591" name="Text Box 15">
            <a:extLst>
              <a:ext uri="{FF2B5EF4-FFF2-40B4-BE49-F238E27FC236}">
                <a16:creationId xmlns:a16="http://schemas.microsoft.com/office/drawing/2014/main" id="{B5692293-F96B-4872-92A0-D57C18A49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19800"/>
            <a:ext cx="861060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1400"/>
              <a:t>* Na pesquisa de 2003 as categorias Gays e lésbicas foram medidas conjuntamente, assim  como as categorias Prostituta e Garotos de programas</a:t>
            </a:r>
          </a:p>
          <a:p>
            <a:pPr>
              <a:lnSpc>
                <a:spcPct val="50000"/>
              </a:lnSpc>
            </a:pPr>
            <a:r>
              <a:rPr lang="pt-BR" altLang="pt-BR" sz="1400"/>
              <a:t>** Na pesquisa de 2003 a categoria Bissexual não foi medida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>
            <a:extLst>
              <a:ext uri="{FF2B5EF4-FFF2-40B4-BE49-F238E27FC236}">
                <a16:creationId xmlns:a16="http://schemas.microsoft.com/office/drawing/2014/main" id="{E9F3D4A4-1C2C-46B1-9A49-89837B4E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0"/>
            <a:ext cx="71342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Grau de aversão ou intolerância a grupos sociais</a:t>
            </a:r>
          </a:p>
        </p:txBody>
      </p:sp>
      <p:sp>
        <p:nvSpPr>
          <p:cNvPr id="99331" name="Text Box 1027">
            <a:extLst>
              <a:ext uri="{FF2B5EF4-FFF2-40B4-BE49-F238E27FC236}">
                <a16:creationId xmlns:a16="http://schemas.microsoft.com/office/drawing/2014/main" id="{7FA93FE5-C81C-4073-8659-E527AC24D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974725"/>
            <a:ext cx="1131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pt-BR" sz="1000">
                <a:solidFill>
                  <a:srgbClr val="808080"/>
                </a:solidFill>
                <a:latin typeface="Arial" panose="020B0604020202020204" pitchFamily="34" charset="0"/>
              </a:rPr>
              <a:t>Base: Amostra A</a:t>
            </a:r>
          </a:p>
        </p:txBody>
      </p:sp>
      <p:sp>
        <p:nvSpPr>
          <p:cNvPr id="99333" name="Text Box 1029">
            <a:extLst>
              <a:ext uri="{FF2B5EF4-FFF2-40B4-BE49-F238E27FC236}">
                <a16:creationId xmlns:a16="http://schemas.microsoft.com/office/drawing/2014/main" id="{E17C0888-EE8D-409A-9516-E25744050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90600"/>
            <a:ext cx="1857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100">
                <a:latin typeface="Arial" panose="020B0604020202020204" pitchFamily="34" charset="0"/>
              </a:rPr>
              <a:t>[estimulada e única, em %]</a:t>
            </a:r>
          </a:p>
        </p:txBody>
      </p:sp>
      <p:graphicFrame>
        <p:nvGraphicFramePr>
          <p:cNvPr id="99334" name="Object 1030">
            <a:extLst>
              <a:ext uri="{FF2B5EF4-FFF2-40B4-BE49-F238E27FC236}">
                <a16:creationId xmlns:a16="http://schemas.microsoft.com/office/drawing/2014/main" id="{6E67076B-6D3E-4A72-BA11-16536863A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219200" y="609600"/>
          <a:ext cx="9818688" cy="572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8" name="Gráfico" r:id="rId4" imgW="5048280" imgH="2952720" progId="MSGraph.Chart.8">
                  <p:embed followColorScheme="full"/>
                </p:oleObj>
              </mc:Choice>
              <mc:Fallback>
                <p:oleObj name="Gráfico" r:id="rId4" imgW="5048280" imgH="2952720" progId="MSGraph.Chart.8">
                  <p:embed followColorScheme="full"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19200" y="609600"/>
                        <a:ext cx="9818688" cy="572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5" name="Text Box 1031">
            <a:extLst>
              <a:ext uri="{FF2B5EF4-FFF2-40B4-BE49-F238E27FC236}">
                <a16:creationId xmlns:a16="http://schemas.microsoft.com/office/drawing/2014/main" id="{FB980ABB-D341-477C-966E-392D211A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295400"/>
            <a:ext cx="68580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  <a:endParaRPr lang="pt-BR" altLang="pt-BR" sz="1400"/>
          </a:p>
        </p:txBody>
      </p:sp>
      <p:sp>
        <p:nvSpPr>
          <p:cNvPr id="99336" name="Line 1032">
            <a:extLst>
              <a:ext uri="{FF2B5EF4-FFF2-40B4-BE49-F238E27FC236}">
                <a16:creationId xmlns:a16="http://schemas.microsoft.com/office/drawing/2014/main" id="{98C8B18D-AEB5-4C49-BCBA-FC89232F3B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8288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7" name="Line 1033">
            <a:extLst>
              <a:ext uri="{FF2B5EF4-FFF2-40B4-BE49-F238E27FC236}">
                <a16:creationId xmlns:a16="http://schemas.microsoft.com/office/drawing/2014/main" id="{93632CD7-1E24-40FD-97C8-5995BA4F3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1242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8" name="Line 1034">
            <a:extLst>
              <a:ext uri="{FF2B5EF4-FFF2-40B4-BE49-F238E27FC236}">
                <a16:creationId xmlns:a16="http://schemas.microsoft.com/office/drawing/2014/main" id="{E44E4ACC-81FD-4D36-854E-79E7B65A4E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7338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39" name="Line 1035">
            <a:extLst>
              <a:ext uri="{FF2B5EF4-FFF2-40B4-BE49-F238E27FC236}">
                <a16:creationId xmlns:a16="http://schemas.microsoft.com/office/drawing/2014/main" id="{0A171E1D-F67A-4AB9-9293-A00948B0F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434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40" name="Line 1036">
            <a:extLst>
              <a:ext uri="{FF2B5EF4-FFF2-40B4-BE49-F238E27FC236}">
                <a16:creationId xmlns:a16="http://schemas.microsoft.com/office/drawing/2014/main" id="{AE5C617C-24AB-4278-B3A1-CDEDA08AA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9530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41" name="Line 1037">
            <a:extLst>
              <a:ext uri="{FF2B5EF4-FFF2-40B4-BE49-F238E27FC236}">
                <a16:creationId xmlns:a16="http://schemas.microsoft.com/office/drawing/2014/main" id="{18722483-22D9-4A23-AE93-87773125F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4384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9343" name="Text Box 1039">
            <a:extLst>
              <a:ext uri="{FF2B5EF4-FFF2-40B4-BE49-F238E27FC236}">
                <a16:creationId xmlns:a16="http://schemas.microsoft.com/office/drawing/2014/main" id="{8FD86A18-0041-4DB0-A9C4-CC5FDBFF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1238"/>
            <a:ext cx="8610600" cy="8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1400"/>
              <a:t>* Na pesquisa de 2003 as categorias Gays e lésbicas foram medidas conjuntamente, assim  como as categorias Prostituta e Garotos de programas</a:t>
            </a:r>
          </a:p>
          <a:p>
            <a:pPr>
              <a:lnSpc>
                <a:spcPct val="50000"/>
              </a:lnSpc>
            </a:pPr>
            <a:r>
              <a:rPr lang="pt-BR" altLang="pt-BR" sz="1400"/>
              <a:t>** Na pesquisa de 2003 a categoria Transexual, que muda de sexo, não foi medida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F506CD06-7D75-4FA2-9A3E-1E22D37F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0"/>
            <a:ext cx="71342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Grau de aversão ou intolerância a grupos sociais</a:t>
            </a:r>
          </a:p>
        </p:txBody>
      </p:sp>
      <p:sp>
        <p:nvSpPr>
          <p:cNvPr id="282627" name="Text Box 3">
            <a:extLst>
              <a:ext uri="{FF2B5EF4-FFF2-40B4-BE49-F238E27FC236}">
                <a16:creationId xmlns:a16="http://schemas.microsoft.com/office/drawing/2014/main" id="{81A86E88-15C1-4E73-AB78-423959C8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974725"/>
            <a:ext cx="1131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pt-BR" sz="1000">
                <a:solidFill>
                  <a:srgbClr val="808080"/>
                </a:solidFill>
                <a:latin typeface="Arial" panose="020B0604020202020204" pitchFamily="34" charset="0"/>
              </a:rPr>
              <a:t>Base: Amostra A</a:t>
            </a:r>
          </a:p>
        </p:txBody>
      </p:sp>
      <p:sp>
        <p:nvSpPr>
          <p:cNvPr id="282628" name="Text Box 4">
            <a:extLst>
              <a:ext uri="{FF2B5EF4-FFF2-40B4-BE49-F238E27FC236}">
                <a16:creationId xmlns:a16="http://schemas.microsoft.com/office/drawing/2014/main" id="{8BC3D59D-F9BE-422A-8C28-2822B99AD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6477000"/>
            <a:ext cx="9180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000" b="1">
                <a:latin typeface="Arial" panose="020B0604020202020204" pitchFamily="34" charset="0"/>
              </a:rPr>
              <a:t>P10. Vou falar de alguns grupos de pessoas e gostaria que o/a sr/a. dissesse o que o/a sr/a. sente normalmente  quando vê ou encontra desconhecidos do tipo deles. </a:t>
            </a:r>
          </a:p>
        </p:txBody>
      </p:sp>
      <p:sp>
        <p:nvSpPr>
          <p:cNvPr id="282629" name="Text Box 5">
            <a:extLst>
              <a:ext uri="{FF2B5EF4-FFF2-40B4-BE49-F238E27FC236}">
                <a16:creationId xmlns:a16="http://schemas.microsoft.com/office/drawing/2014/main" id="{22B25F84-2AC5-4CA7-B184-3D7A1C5B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990600"/>
            <a:ext cx="18573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100">
                <a:latin typeface="Arial" panose="020B0604020202020204" pitchFamily="34" charset="0"/>
              </a:rPr>
              <a:t>[estimulada e única, em %]</a:t>
            </a:r>
          </a:p>
        </p:txBody>
      </p:sp>
      <p:graphicFrame>
        <p:nvGraphicFramePr>
          <p:cNvPr id="282630" name="Object 6">
            <a:extLst>
              <a:ext uri="{FF2B5EF4-FFF2-40B4-BE49-F238E27FC236}">
                <a16:creationId xmlns:a16="http://schemas.microsoft.com/office/drawing/2014/main" id="{1AD2250A-E1A3-41F3-A4FF-609B5C4E4C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371600" y="762000"/>
          <a:ext cx="9818688" cy="572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2" name="Gráfico" r:id="rId4" imgW="5048280" imgH="2952720" progId="MSGraph.Chart.8">
                  <p:embed followColorScheme="full"/>
                </p:oleObj>
              </mc:Choice>
              <mc:Fallback>
                <p:oleObj name="Gráfico" r:id="rId4" imgW="5048280" imgH="295272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71600" y="762000"/>
                        <a:ext cx="9818688" cy="572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69696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31" name="Text Box 7">
            <a:extLst>
              <a:ext uri="{FF2B5EF4-FFF2-40B4-BE49-F238E27FC236}">
                <a16:creationId xmlns:a16="http://schemas.microsoft.com/office/drawing/2014/main" id="{127BD611-15D5-4616-9BAC-C06930C38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447800"/>
            <a:ext cx="685800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2008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pt-BR" altLang="pt-BR" sz="1400">
                <a:solidFill>
                  <a:schemeClr val="accent2"/>
                </a:solidFill>
              </a:rPr>
              <a:t>2003</a:t>
            </a:r>
            <a:endParaRPr lang="pt-BR" altLang="pt-BR" sz="1400"/>
          </a:p>
        </p:txBody>
      </p:sp>
      <p:sp>
        <p:nvSpPr>
          <p:cNvPr id="282632" name="Line 8">
            <a:extLst>
              <a:ext uri="{FF2B5EF4-FFF2-40B4-BE49-F238E27FC236}">
                <a16:creationId xmlns:a16="http://schemas.microsoft.com/office/drawing/2014/main" id="{D3E84276-CCB2-4552-8EC7-134C8986D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009775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2633" name="Line 9">
            <a:extLst>
              <a:ext uri="{FF2B5EF4-FFF2-40B4-BE49-F238E27FC236}">
                <a16:creationId xmlns:a16="http://schemas.microsoft.com/office/drawing/2014/main" id="{36E37CC9-C94D-4F2F-B2F0-C43C34DDB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908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2634" name="Line 10">
            <a:extLst>
              <a:ext uri="{FF2B5EF4-FFF2-40B4-BE49-F238E27FC236}">
                <a16:creationId xmlns:a16="http://schemas.microsoft.com/office/drawing/2014/main" id="{7C6F7D4E-8634-4836-A218-CCDDFCC49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2766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2635" name="Line 11">
            <a:extLst>
              <a:ext uri="{FF2B5EF4-FFF2-40B4-BE49-F238E27FC236}">
                <a16:creationId xmlns:a16="http://schemas.microsoft.com/office/drawing/2014/main" id="{F136D953-02CB-494C-9EF1-3490F552A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8862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2636" name="Line 12">
            <a:extLst>
              <a:ext uri="{FF2B5EF4-FFF2-40B4-BE49-F238E27FC236}">
                <a16:creationId xmlns:a16="http://schemas.microsoft.com/office/drawing/2014/main" id="{3F2FDE79-8F24-4EAD-A6B0-F38E290DF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4958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82637" name="Line 13">
            <a:extLst>
              <a:ext uri="{FF2B5EF4-FFF2-40B4-BE49-F238E27FC236}">
                <a16:creationId xmlns:a16="http://schemas.microsoft.com/office/drawing/2014/main" id="{E89443E7-5CC1-4165-8D79-627D11D61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5105400"/>
            <a:ext cx="8839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06EA8C75-9769-4254-9660-86FFA414C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117475"/>
            <a:ext cx="69786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Tolerância à defesa de idéias diferentes da maioria</a:t>
            </a:r>
          </a:p>
        </p:txBody>
      </p:sp>
      <p:sp>
        <p:nvSpPr>
          <p:cNvPr id="107526" name="Text Box 6">
            <a:extLst>
              <a:ext uri="{FF2B5EF4-FFF2-40B4-BE49-F238E27FC236}">
                <a16:creationId xmlns:a16="http://schemas.microsoft.com/office/drawing/2014/main" id="{84E5DF8E-2D56-4F29-9A55-4E295A11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968375"/>
            <a:ext cx="156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900">
                <a:latin typeface="Arial" panose="020B0604020202020204" pitchFamily="34" charset="0"/>
              </a:rPr>
              <a:t>[Estimulada e única, em %]</a:t>
            </a:r>
          </a:p>
        </p:txBody>
      </p:sp>
      <p:sp>
        <p:nvSpPr>
          <p:cNvPr id="107527" name="Text Box 7">
            <a:extLst>
              <a:ext uri="{FF2B5EF4-FFF2-40B4-BE49-F238E27FC236}">
                <a16:creationId xmlns:a16="http://schemas.microsoft.com/office/drawing/2014/main" id="{6A27A10A-0D9E-4DA3-A01F-BA73342DA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990600"/>
            <a:ext cx="1978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pt-BR" sz="1000">
                <a:solidFill>
                  <a:srgbClr val="808080"/>
                </a:solidFill>
                <a:latin typeface="Arial" panose="020B0604020202020204" pitchFamily="34" charset="0"/>
              </a:rPr>
              <a:t>Base: Total das Amostras A + B</a:t>
            </a:r>
          </a:p>
        </p:txBody>
      </p:sp>
      <p:sp>
        <p:nvSpPr>
          <p:cNvPr id="107528" name="Text Box 8">
            <a:extLst>
              <a:ext uri="{FF2B5EF4-FFF2-40B4-BE49-F238E27FC236}">
                <a16:creationId xmlns:a16="http://schemas.microsoft.com/office/drawing/2014/main" id="{C04E718D-27BB-4ABB-87FD-20F4F9FDC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9013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pt-BR" altLang="pt-BR" sz="1000" b="1">
                <a:latin typeface="Arial" panose="020B0604020202020204" pitchFamily="34" charset="0"/>
              </a:rPr>
              <a:t>P13.  Em muitos lugares existem grupos de pessoas com idéias diferentes da maioria da população. </a:t>
            </a:r>
            <a:r>
              <a:rPr lang="pt-BR" altLang="pt-BR" sz="1000">
                <a:latin typeface="Arial" panose="020B0604020202020204" pitchFamily="34" charset="0"/>
              </a:rPr>
              <a:t>  </a:t>
            </a:r>
            <a:r>
              <a:rPr lang="pt-BR" altLang="pt-BR" sz="1000">
                <a:latin typeface="Nimbus Roman No9 L" charset="0"/>
              </a:rPr>
              <a:t>Na sua opinião, essas pessoas...</a:t>
            </a:r>
          </a:p>
          <a:p>
            <a:r>
              <a:rPr lang="pt-BR" altLang="pt-BR" sz="1000" b="1">
                <a:latin typeface="Arial" panose="020B0604020202020204" pitchFamily="34" charset="0"/>
              </a:rPr>
              <a:t>P14.  Vou falar de algumas idéias defendidas por alguns grupos e gostaria que o/a sr/a. me dissesse o que o/a  sr/a. acha que esses grupos devem fazer. Os que defendem</a:t>
            </a:r>
            <a:r>
              <a:rPr lang="pt-BR" altLang="pt-BR" sz="1000" b="1" i="1">
                <a:latin typeface="Arial" panose="020B0604020202020204" pitchFamily="34" charset="0"/>
              </a:rPr>
              <a:t>:.</a:t>
            </a:r>
            <a:endParaRPr lang="pt-BR" altLang="pt-BR" sz="1000">
              <a:latin typeface="Nimbus Roman No9 L" charset="0"/>
            </a:endParaRPr>
          </a:p>
        </p:txBody>
      </p:sp>
      <p:graphicFrame>
        <p:nvGraphicFramePr>
          <p:cNvPr id="107530" name="Object 10">
            <a:extLst>
              <a:ext uri="{FF2B5EF4-FFF2-40B4-BE49-F238E27FC236}">
                <a16:creationId xmlns:a16="http://schemas.microsoft.com/office/drawing/2014/main" id="{08C2A126-6BFC-4B0F-BFCE-CF34FC9139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1341438"/>
          <a:ext cx="8459787" cy="491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name="Gráfico" r:id="rId3" imgW="6096130" imgH="4067088" progId="MSGraph.Chart.8">
                  <p:embed followColorScheme="full"/>
                </p:oleObj>
              </mc:Choice>
              <mc:Fallback>
                <p:oleObj name="Gráfico" r:id="rId3" imgW="6096130" imgH="4067088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8459787" cy="491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>
            <a:extLst>
              <a:ext uri="{FF2B5EF4-FFF2-40B4-BE49-F238E27FC236}">
                <a16:creationId xmlns:a16="http://schemas.microsoft.com/office/drawing/2014/main" id="{7668F9A1-641C-4375-AC7E-91864C130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125"/>
              </a:spcBef>
              <a:buClr>
                <a:srgbClr val="006600"/>
              </a:buClr>
              <a:buSzPct val="100000"/>
              <a:buFont typeface="Tahoma" panose="020B0604030504040204" pitchFamily="34" charset="0"/>
              <a:buNone/>
            </a:pPr>
            <a:r>
              <a:rPr lang="en-GB" altLang="pt-BR" sz="2000" b="1">
                <a:solidFill>
                  <a:schemeClr val="accent2"/>
                </a:solidFill>
                <a:latin typeface="Arial" panose="020B0604020202020204" pitchFamily="34" charset="0"/>
              </a:rPr>
              <a:t>De quem é a obrigação de combater a Discriminação Racial</a:t>
            </a:r>
          </a:p>
        </p:txBody>
      </p:sp>
      <p:sp>
        <p:nvSpPr>
          <p:cNvPr id="288771" name="Text Box 3">
            <a:extLst>
              <a:ext uri="{FF2B5EF4-FFF2-40B4-BE49-F238E27FC236}">
                <a16:creationId xmlns:a16="http://schemas.microsoft.com/office/drawing/2014/main" id="{182B2617-F912-4DE6-A800-323AF3F1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87630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75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None/>
            </a:pPr>
            <a:r>
              <a:rPr lang="en-GB" altLang="pt-BR" sz="1400" b="1">
                <a:solidFill>
                  <a:srgbClr val="000000"/>
                </a:solidFill>
                <a:latin typeface="Tahoma" panose="020B0604030504040204" pitchFamily="34" charset="0"/>
              </a:rPr>
              <a:t>(Estimulada e única, em %)</a:t>
            </a:r>
            <a:r>
              <a:rPr lang="ar-SA" altLang="pt-BR" sz="1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‏</a:t>
            </a:r>
            <a:endParaRPr lang="en-GB" altLang="pt-BR" sz="1400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88772" name="Object 4">
            <a:extLst>
              <a:ext uri="{FF2B5EF4-FFF2-40B4-BE49-F238E27FC236}">
                <a16:creationId xmlns:a16="http://schemas.microsoft.com/office/drawing/2014/main" id="{562D452C-2082-4962-8F3A-27A5D7A46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454150"/>
          <a:ext cx="7924800" cy="334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4" r:id="rId4" imgW="10172880" imgH="5162760" progId="">
                  <p:embed/>
                </p:oleObj>
              </mc:Choice>
              <mc:Fallback>
                <p:oleObj r:id="rId4" imgW="10172880" imgH="51627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54150"/>
                        <a:ext cx="7924800" cy="33464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73" name="Text Box 5">
            <a:extLst>
              <a:ext uri="{FF2B5EF4-FFF2-40B4-BE49-F238E27FC236}">
                <a16:creationId xmlns:a16="http://schemas.microsoft.com/office/drawing/2014/main" id="{7B123E20-7D51-4B25-AE78-B11167DB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172200"/>
            <a:ext cx="44958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pt-BR" sz="1000">
                <a:solidFill>
                  <a:srgbClr val="000000"/>
                </a:solidFill>
                <a:latin typeface="Arial" panose="020B0604020202020204" pitchFamily="34" charset="0"/>
              </a:rPr>
              <a:t>P43. Na sua opinião, os governos deveriam ter a obrigação de combater o racismo e a discriminação racial, ou isso é um problema que as pessoas têm de resolver entre elas, sem a interferência do governo? </a:t>
            </a:r>
          </a:p>
          <a:p>
            <a:pPr>
              <a:spcBef>
                <a:spcPts val="125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pt-BR" sz="1000">
                <a:solidFill>
                  <a:srgbClr val="000000"/>
                </a:solidFill>
                <a:latin typeface="Arial" panose="020B0604020202020204" pitchFamily="34" charset="0"/>
              </a:rPr>
              <a:t>Base: Total das Amostra   C		Fonte:  NOP – FPA - 2003</a:t>
            </a:r>
          </a:p>
        </p:txBody>
      </p:sp>
      <p:graphicFrame>
        <p:nvGraphicFramePr>
          <p:cNvPr id="288774" name="Object 6">
            <a:extLst>
              <a:ext uri="{FF2B5EF4-FFF2-40B4-BE49-F238E27FC236}">
                <a16:creationId xmlns:a16="http://schemas.microsoft.com/office/drawing/2014/main" id="{7B6CFF15-211F-4344-9F16-84E8173E3A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0625" y="3886200"/>
          <a:ext cx="8486775" cy="368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5" r:id="rId6" imgW="11792160" imgH="5172480" progId="">
                  <p:embed/>
                </p:oleObj>
              </mc:Choice>
              <mc:Fallback>
                <p:oleObj r:id="rId6" imgW="11792160" imgH="51724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3886200"/>
                        <a:ext cx="8486775" cy="36814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1825</Words>
  <Application>Microsoft Office PowerPoint</Application>
  <PresentationFormat>On-screen Show (4:3)</PresentationFormat>
  <Paragraphs>272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Nimbus Roman No9 L</vt:lpstr>
      <vt:lpstr>Tahoma</vt:lpstr>
      <vt:lpstr>Times New Roman</vt:lpstr>
      <vt:lpstr>Verdana</vt:lpstr>
      <vt:lpstr>Wingdings</vt:lpstr>
      <vt:lpstr>Estrutura padrão</vt:lpstr>
      <vt:lpstr>Gráfico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Venturi</dc:creator>
  <cp:lastModifiedBy>Gustavo Venturi</cp:lastModifiedBy>
  <cp:revision>197</cp:revision>
  <dcterms:modified xsi:type="dcterms:W3CDTF">2019-11-13T15:06:07Z</dcterms:modified>
</cp:coreProperties>
</file>