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97" r:id="rId1"/>
  </p:sldMasterIdLst>
  <p:notesMasterIdLst>
    <p:notesMasterId r:id="rId51"/>
  </p:notesMasterIdLst>
  <p:handoutMasterIdLst>
    <p:handoutMasterId r:id="rId52"/>
  </p:handoutMasterIdLst>
  <p:sldIdLst>
    <p:sldId id="333" r:id="rId2"/>
    <p:sldId id="394" r:id="rId3"/>
    <p:sldId id="396" r:id="rId4"/>
    <p:sldId id="257" r:id="rId5"/>
    <p:sldId id="305" r:id="rId6"/>
    <p:sldId id="395" r:id="rId7"/>
    <p:sldId id="263" r:id="rId8"/>
    <p:sldId id="270" r:id="rId9"/>
    <p:sldId id="393" r:id="rId10"/>
    <p:sldId id="377" r:id="rId11"/>
    <p:sldId id="335" r:id="rId12"/>
    <p:sldId id="390" r:id="rId13"/>
    <p:sldId id="385" r:id="rId14"/>
    <p:sldId id="336" r:id="rId15"/>
    <p:sldId id="352" r:id="rId16"/>
    <p:sldId id="398" r:id="rId17"/>
    <p:sldId id="399" r:id="rId18"/>
    <p:sldId id="354" r:id="rId19"/>
    <p:sldId id="355" r:id="rId20"/>
    <p:sldId id="357" r:id="rId21"/>
    <p:sldId id="358" r:id="rId22"/>
    <p:sldId id="360" r:id="rId23"/>
    <p:sldId id="359" r:id="rId24"/>
    <p:sldId id="324" r:id="rId25"/>
    <p:sldId id="373" r:id="rId26"/>
    <p:sldId id="378" r:id="rId27"/>
    <p:sldId id="361" r:id="rId28"/>
    <p:sldId id="379" r:id="rId29"/>
    <p:sldId id="362" r:id="rId30"/>
    <p:sldId id="380" r:id="rId31"/>
    <p:sldId id="369" r:id="rId32"/>
    <p:sldId id="383" r:id="rId33"/>
    <p:sldId id="381" r:id="rId34"/>
    <p:sldId id="382" r:id="rId35"/>
    <p:sldId id="365" r:id="rId36"/>
    <p:sldId id="370" r:id="rId37"/>
    <p:sldId id="389" r:id="rId38"/>
    <p:sldId id="301" r:id="rId39"/>
    <p:sldId id="347" r:id="rId40"/>
    <p:sldId id="372" r:id="rId41"/>
    <p:sldId id="302" r:id="rId42"/>
    <p:sldId id="348" r:id="rId43"/>
    <p:sldId id="265" r:id="rId44"/>
    <p:sldId id="326" r:id="rId45"/>
    <p:sldId id="350" r:id="rId46"/>
    <p:sldId id="312" r:id="rId47"/>
    <p:sldId id="334" r:id="rId48"/>
    <p:sldId id="311" r:id="rId49"/>
    <p:sldId id="303" r:id="rId50"/>
  </p:sldIdLst>
  <p:sldSz cx="9144000" cy="6858000" type="screen4x3"/>
  <p:notesSz cx="6797675" cy="987425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11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ine Marques" initials="AM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kiosk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BF0F1"/>
    <a:srgbClr val="0000FF"/>
    <a:srgbClr val="FF0066"/>
    <a:srgbClr val="CCECFF"/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13" autoAdjust="0"/>
    <p:restoredTop sz="95000" autoAdjust="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0" d="100"/>
        <a:sy n="300" d="100"/>
      </p:scale>
      <p:origin x="0" y="3462"/>
    </p:cViewPr>
  </p:sorterViewPr>
  <p:notesViewPr>
    <p:cSldViewPr>
      <p:cViewPr varScale="1">
        <p:scale>
          <a:sx n="74" d="100"/>
          <a:sy n="74" d="100"/>
        </p:scale>
        <p:origin x="-2124" y="-90"/>
      </p:cViewPr>
      <p:guideLst>
        <p:guide orient="horz" pos="3111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5B903-8E7D-40C3-8F6D-53040D9E3364}" type="datetimeFigureOut">
              <a:rPr lang="pt-BR" smtClean="0"/>
              <a:pPr/>
              <a:t>25/09/2020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7E0B22-AA69-4F83-B963-E34DE786F98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947883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4644" cy="494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29" y="1"/>
            <a:ext cx="2944644" cy="494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288" y="4690070"/>
            <a:ext cx="5439101" cy="4443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8552"/>
            <a:ext cx="2944644" cy="49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29" y="9378552"/>
            <a:ext cx="2944644" cy="49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2F27D31-FFAB-4C95-BA0F-F20FE4746D4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0925128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dirty="0"/>
          </a:p>
        </p:txBody>
      </p:sp>
      <p:sp>
        <p:nvSpPr>
          <p:cNvPr id="5427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6070" indent="-2869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7801" indent="-2295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6921" indent="-2295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66041" indent="-2295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25161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84282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43402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02522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415F374-3CCA-4667-8A52-1A820F3ECAA9}" type="slidenum">
              <a:rPr lang="pt-BR" altLang="pt-BR" smtClean="0"/>
              <a:pPr eaLnBrk="1" hangingPunct="1">
                <a:spcBef>
                  <a:spcPct val="0"/>
                </a:spcBef>
              </a:pPr>
              <a:t>1</a:t>
            </a:fld>
            <a:endParaRPr lang="pt-BR" alt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6070" indent="-2869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7801" indent="-2295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6921" indent="-2295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66041" indent="-2295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25161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84282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43402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02522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F7D4F81-38DD-42F5-B00F-29751C51B0B9}" type="slidenum">
              <a:rPr lang="pt-BR" altLang="pt-BR" smtClean="0"/>
              <a:pPr eaLnBrk="1" hangingPunct="1">
                <a:spcBef>
                  <a:spcPct val="0"/>
                </a:spcBef>
              </a:pPr>
              <a:t>3</a:t>
            </a:fld>
            <a:endParaRPr lang="pt-BR" altLang="pt-BR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6070" indent="-2869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7801" indent="-2295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6921" indent="-2295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66041" indent="-2295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25161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84282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43402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02522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71D4F93-49B9-4C74-8D02-3AF46A9C158A}" type="slidenum">
              <a:rPr lang="pt-BR" altLang="pt-BR" smtClean="0"/>
              <a:pPr eaLnBrk="1" hangingPunct="1">
                <a:spcBef>
                  <a:spcPct val="0"/>
                </a:spcBef>
              </a:pPr>
              <a:t>4</a:t>
            </a:fld>
            <a:endParaRPr lang="pt-BR" altLang="pt-BR" dirty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6070" indent="-2869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7801" indent="-2295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6921" indent="-2295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66041" indent="-2295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25161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84282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43402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02522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73F2967-47DE-48D6-B80E-34EBB9C79158}" type="slidenum">
              <a:rPr lang="pt-BR" altLang="pt-BR" smtClean="0"/>
              <a:pPr eaLnBrk="1" hangingPunct="1">
                <a:spcBef>
                  <a:spcPct val="0"/>
                </a:spcBef>
              </a:pPr>
              <a:t>7</a:t>
            </a:fld>
            <a:endParaRPr lang="pt-BR" altLang="pt-BR" dirty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dirty="0"/>
          </a:p>
        </p:txBody>
      </p:sp>
      <p:sp>
        <p:nvSpPr>
          <p:cNvPr id="5939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6070" indent="-2869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7801" indent="-2295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6921" indent="-2295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66041" indent="-2295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25161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84282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43402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02522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40374C7-7CD8-406F-A101-D2A2FE603593}" type="slidenum">
              <a:rPr lang="pt-BR" altLang="pt-BR" smtClean="0"/>
              <a:pPr eaLnBrk="1" hangingPunct="1">
                <a:spcBef>
                  <a:spcPct val="0"/>
                </a:spcBef>
              </a:pPr>
              <a:t>34</a:t>
            </a:fld>
            <a:endParaRPr lang="pt-BR" alt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dirty="0"/>
          </a:p>
        </p:txBody>
      </p:sp>
      <p:sp>
        <p:nvSpPr>
          <p:cNvPr id="6349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6070" indent="-2869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7801" indent="-2295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6921" indent="-2295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66041" indent="-2295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25161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84282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43402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02522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EF6F939-8E38-46C5-9072-CC88EC31C6F7}" type="slidenum">
              <a:rPr lang="pt-BR" altLang="pt-BR" smtClean="0"/>
              <a:pPr eaLnBrk="1" hangingPunct="1">
                <a:spcBef>
                  <a:spcPct val="0"/>
                </a:spcBef>
              </a:pPr>
              <a:t>44</a:t>
            </a:fld>
            <a:endParaRPr lang="pt-BR" alt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dirty="0"/>
          </a:p>
        </p:txBody>
      </p:sp>
      <p:sp>
        <p:nvSpPr>
          <p:cNvPr id="6246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6070" indent="-2869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7801" indent="-2295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6921" indent="-2295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66041" indent="-2295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25161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84282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43402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02522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B787277-B8BF-49AF-91FF-67227A7E73F8}" type="slidenum">
              <a:rPr lang="pt-BR" altLang="pt-BR" smtClean="0"/>
              <a:pPr eaLnBrk="1" hangingPunct="1">
                <a:spcBef>
                  <a:spcPct val="0"/>
                </a:spcBef>
              </a:pPr>
              <a:t>48</a:t>
            </a:fld>
            <a:endParaRPr lang="pt-BR" alt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dirty="0"/>
          </a:p>
        </p:txBody>
      </p:sp>
      <p:sp>
        <p:nvSpPr>
          <p:cNvPr id="6451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6070" indent="-2869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7801" indent="-2295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6921" indent="-2295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66041" indent="-2295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25161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84282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43402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02522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7FD0244-B199-42BC-84A9-AE4231045DAB}" type="slidenum">
              <a:rPr lang="pt-BR" altLang="pt-BR" smtClean="0"/>
              <a:pPr eaLnBrk="1" hangingPunct="1">
                <a:spcBef>
                  <a:spcPct val="0"/>
                </a:spcBef>
              </a:pPr>
              <a:t>49</a:t>
            </a:fld>
            <a:endParaRPr lang="pt-BR" alt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C8F0E08-8C56-4E2A-98C1-4B2B0494897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="" xmlns:p14="http://schemas.microsoft.com/office/powerpoint/2010/main" val="1048147694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8F0E08-8C56-4E2A-98C1-4B2B0494897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49969637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8F0E08-8C56-4E2A-98C1-4B2B0494897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08987606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828800"/>
            <a:ext cx="8229600" cy="4302125"/>
          </a:xfrm>
        </p:spPr>
        <p:txBody>
          <a:bodyPr rtlCol="0">
            <a:normAutofit/>
          </a:bodyPr>
          <a:lstStyle/>
          <a:p>
            <a:pPr lvl="0"/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56181-6E7B-4B28-9BEA-04DC5B1FF1F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10639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8F0E08-8C56-4E2A-98C1-4B2B0494897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67010141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E13946F-1B85-493B-94E6-CD7C4F560C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="" xmlns:p14="http://schemas.microsoft.com/office/powerpoint/2010/main" val="40053573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A5AB2-BB6A-44AD-B86D-FFB48C19F52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96083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F954E7-2A44-44DC-9834-DDFD425DE53E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615190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8F0E08-8C56-4E2A-98C1-4B2B0494897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419037842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8F0E08-8C56-4E2A-98C1-4B2B0494897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839535754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B61696B-47CE-4BAA-8CFF-B37B76DCFE7E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132236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7E0A451-F1AB-457C-9E01-3C1906770277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1076176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C8F0E08-8C56-4E2A-98C1-4B2B0494897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178870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8" r:id="rId1"/>
    <p:sldLayoutId id="2147484499" r:id="rId2"/>
    <p:sldLayoutId id="2147484500" r:id="rId3"/>
    <p:sldLayoutId id="2147484501" r:id="rId4"/>
    <p:sldLayoutId id="2147484502" r:id="rId5"/>
    <p:sldLayoutId id="2147484503" r:id="rId6"/>
    <p:sldLayoutId id="2147484504" r:id="rId7"/>
    <p:sldLayoutId id="2147484505" r:id="rId8"/>
    <p:sldLayoutId id="2147484506" r:id="rId9"/>
    <p:sldLayoutId id="2147484507" r:id="rId10"/>
    <p:sldLayoutId id="2147484508" r:id="rId11"/>
    <p:sldLayoutId id="2147484509" r:id="rId12"/>
  </p:sldLayoutIdLst>
  <p:hf hdr="0" ft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pos.fflch.usp.br/programa-de-aperfeicoamento-de-ensino-pa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s.fflch.usp.br/" TargetMode="External"/><Relationship Id="rId2" Type="http://schemas.openxmlformats.org/officeDocument/2006/relationships/hyperlink" Target="mailto:pae.fflch@usp.br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pae.fflch@usp.b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ctrTitle"/>
          </p:nvPr>
        </p:nvSpPr>
        <p:spPr>
          <a:xfrm>
            <a:off x="755576" y="1916832"/>
            <a:ext cx="7628384" cy="1567199"/>
          </a:xfrm>
        </p:spPr>
        <p:txBody>
          <a:bodyPr/>
          <a:lstStyle/>
          <a:p>
            <a:pPr eaLnBrk="1" hangingPunct="1">
              <a:defRPr/>
            </a:pPr>
            <a:r>
              <a:rPr lang="pt-BR" sz="4000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programa de aperfeiçoamento do ensino (PAE)</a:t>
            </a:r>
            <a:endParaRPr lang="pt-BR" sz="4000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Subtítulo 2"/>
          <p:cNvSpPr>
            <a:spLocks noGrp="1"/>
          </p:cNvSpPr>
          <p:nvPr>
            <p:ph type="subTitle" idx="1"/>
          </p:nvPr>
        </p:nvSpPr>
        <p:spPr>
          <a:xfrm>
            <a:off x="287337" y="3464180"/>
            <a:ext cx="8856663" cy="2591544"/>
          </a:xfrm>
        </p:spPr>
        <p:txBody>
          <a:bodyPr/>
          <a:lstStyle/>
          <a:p>
            <a:pPr eaLnBrk="1" hangingPunct="1"/>
            <a:r>
              <a:rPr lang="pt-BR" altLang="pt-BR" dirty="0">
                <a:solidFill>
                  <a:schemeClr val="tx1"/>
                </a:solidFill>
                <a:cs typeface="Arial" charset="0"/>
              </a:rPr>
              <a:t/>
            </a:r>
            <a:br>
              <a:rPr lang="pt-BR" altLang="pt-BR" dirty="0">
                <a:solidFill>
                  <a:schemeClr val="tx1"/>
                </a:solidFill>
                <a:cs typeface="Arial" charset="0"/>
              </a:rPr>
            </a:br>
            <a:r>
              <a:rPr lang="pt-BR" altLang="pt-BR" dirty="0">
                <a:solidFill>
                  <a:schemeClr val="tx1"/>
                </a:solidFill>
                <a:cs typeface="Arial" charset="0"/>
              </a:rPr>
              <a:t>Faculdade de Filosofia, Letras e Ciências Humanas - USP</a:t>
            </a:r>
            <a:br>
              <a:rPr lang="pt-BR" altLang="pt-BR" dirty="0">
                <a:solidFill>
                  <a:schemeClr val="tx1"/>
                </a:solidFill>
                <a:cs typeface="Arial" charset="0"/>
              </a:rPr>
            </a:br>
            <a:endParaRPr lang="pt-BR" altLang="pt-BR" dirty="0">
              <a:solidFill>
                <a:schemeClr val="tx1"/>
              </a:solidFill>
              <a:cs typeface="Arial" charset="0"/>
            </a:endParaRPr>
          </a:p>
          <a:p>
            <a:pPr eaLnBrk="1" hangingPunct="1"/>
            <a:r>
              <a:rPr lang="pt-BR" altLang="pt-BR" dirty="0">
                <a:solidFill>
                  <a:schemeClr val="tx1"/>
                </a:solidFill>
                <a:cs typeface="Arial" charset="0"/>
              </a:rPr>
              <a:t>2º semestre de 2020</a:t>
            </a:r>
          </a:p>
          <a:p>
            <a:pPr eaLnBrk="1" hangingPunct="1"/>
            <a:endParaRPr lang="pt-BR" altLang="pt-BR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256A2B-05C0-42F7-B9BC-2F292E06A5AD}" type="slidenum">
              <a:rPr lang="pt-BR" smtClean="0"/>
              <a:pPr>
                <a:defRPr/>
              </a:pPr>
              <a:t>1</a:t>
            </a:fld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5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ESTÁGIO SUPERVISIONADO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256A2B-05C0-42F7-B9BC-2F292E06A5AD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8893175" cy="113823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Estágio Supervisionado</a:t>
            </a:r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>
          <a:xfrm>
            <a:off x="825830" y="1197173"/>
            <a:ext cx="7994642" cy="4320059"/>
          </a:xfrm>
        </p:spPr>
        <p:txBody>
          <a:bodyPr rtlCol="0">
            <a:noAutofit/>
          </a:bodyPr>
          <a:lstStyle/>
          <a:p>
            <a:pPr marL="180975" indent="0" algn="just" eaLnBrk="1" fontAlgn="auto" hangingPunct="1"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pt-BR" sz="2400" dirty="0">
                <a:cs typeface="Arial" pitchFamily="34" charset="0"/>
              </a:rPr>
              <a:t>Inscrição online: antes de qualquer ação, LEIA inteiramente o EDITAL da inscrição do semestre correspondente, e siga o que se pede. (Edital será divulgado também no nosso site).</a:t>
            </a:r>
          </a:p>
          <a:p>
            <a:pPr marL="180975" indent="0" algn="just"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pt-BR" sz="2400" dirty="0">
                <a:cs typeface="Arial" pitchFamily="34" charset="0"/>
              </a:rPr>
              <a:t>Edital segundo semestre: </a:t>
            </a:r>
            <a:r>
              <a:rPr lang="pt-BR" sz="2400" dirty="0" err="1">
                <a:cs typeface="Arial" pitchFamily="34" charset="0"/>
                <a:hlinkClick r:id="rId2"/>
              </a:rPr>
              <a:t>http</a:t>
            </a:r>
            <a:r>
              <a:rPr lang="pt-BR" sz="2400" dirty="0">
                <a:cs typeface="Arial" pitchFamily="34" charset="0"/>
                <a:hlinkClick r:id="rId2"/>
              </a:rPr>
              <a:t>://</a:t>
            </a:r>
            <a:r>
              <a:rPr lang="pt-BR" sz="2400" dirty="0" err="1">
                <a:cs typeface="Arial" pitchFamily="34" charset="0"/>
                <a:hlinkClick r:id="rId2"/>
              </a:rPr>
              <a:t>pos.fflch.usp.br</a:t>
            </a:r>
            <a:r>
              <a:rPr lang="pt-BR" sz="2400" dirty="0">
                <a:cs typeface="Arial" pitchFamily="34" charset="0"/>
                <a:hlinkClick r:id="rId2"/>
              </a:rPr>
              <a:t>/programa-de-</a:t>
            </a:r>
            <a:r>
              <a:rPr lang="pt-BR" sz="2400" dirty="0" err="1">
                <a:cs typeface="Arial" pitchFamily="34" charset="0"/>
                <a:hlinkClick r:id="rId2"/>
              </a:rPr>
              <a:t>aperfeicoamento</a:t>
            </a:r>
            <a:r>
              <a:rPr lang="pt-BR" sz="2400" dirty="0">
                <a:cs typeface="Arial" pitchFamily="34" charset="0"/>
                <a:hlinkClick r:id="rId2"/>
              </a:rPr>
              <a:t>-de-ensino-</a:t>
            </a:r>
            <a:r>
              <a:rPr lang="pt-BR" sz="2400" dirty="0" err="1">
                <a:cs typeface="Arial" pitchFamily="34" charset="0"/>
                <a:hlinkClick r:id="rId2"/>
              </a:rPr>
              <a:t>pae</a:t>
            </a:r>
            <a:endParaRPr lang="pt-BR" sz="2400" dirty="0">
              <a:cs typeface="Arial" pitchFamily="34" charset="0"/>
            </a:endParaRPr>
          </a:p>
          <a:p>
            <a:pPr marL="180975" indent="0" algn="just" eaLnBrk="1" fontAlgn="auto" hangingPunct="1"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pt-BR" sz="2400" dirty="0">
                <a:cs typeface="Arial" pitchFamily="34" charset="0"/>
              </a:rPr>
              <a:t>Inscrição: Acessar o Janus e efetuar a inscrição: Caminho: Janus - PAE – Inscrição – 1º. Semestre de 2021 – Adicionar/alterar .</a:t>
            </a:r>
          </a:p>
          <a:p>
            <a:pPr marL="180975" indent="0" algn="just" eaLnBrk="1" fontAlgn="auto" hangingPunct="1"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pt-BR" sz="2000" dirty="0">
                <a:cs typeface="Arial" pitchFamily="34" charset="0"/>
              </a:rPr>
              <a:t>OBS.: Antes de fazer a inscrição para o estágio, </a:t>
            </a:r>
            <a:r>
              <a:rPr lang="pt-BR" sz="2000" u="sng" dirty="0">
                <a:cs typeface="Arial" pitchFamily="34" charset="0"/>
              </a:rPr>
              <a:t>converse com o professor responsável pela disciplina (supervisor</a:t>
            </a:r>
            <a:r>
              <a:rPr lang="pt-BR" sz="2000" dirty="0">
                <a:cs typeface="Arial" pitchFamily="34" charset="0"/>
              </a:rPr>
              <a:t>) em que pretende fazer o estágio.</a:t>
            </a:r>
            <a:endParaRPr lang="pt-BR" sz="2400" dirty="0">
              <a:cs typeface="Arial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72DA0-836F-4CF7-B3BF-957D2CA121B2}" type="slidenum">
              <a:rPr lang="pt-BR" smtClean="0"/>
              <a:pPr>
                <a:defRPr/>
              </a:pPr>
              <a:t>11</a:t>
            </a:fld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908720"/>
            <a:ext cx="7283152" cy="51125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b="1" dirty="0"/>
              <a:t>IMPORTANTE:</a:t>
            </a:r>
          </a:p>
          <a:p>
            <a:pPr marL="0" indent="0" algn="just">
              <a:buNone/>
            </a:pPr>
            <a:r>
              <a:rPr lang="pt-BR" sz="2000" dirty="0"/>
              <a:t>A inscrição no sistema Janus só será validada após a </a:t>
            </a:r>
            <a:r>
              <a:rPr lang="pt-BR" sz="2000" dirty="0" err="1"/>
              <a:t>avalização</a:t>
            </a:r>
            <a:r>
              <a:rPr lang="pt-BR" sz="2000" dirty="0"/>
              <a:t> </a:t>
            </a:r>
            <a:r>
              <a:rPr lang="pt-BR" sz="2000" b="1" dirty="0"/>
              <a:t>tanto do </a:t>
            </a:r>
            <a:r>
              <a:rPr lang="pt-BR" sz="2000" b="1" u="sng" dirty="0"/>
              <a:t>orientador</a:t>
            </a:r>
            <a:r>
              <a:rPr lang="pt-BR" sz="2000" b="1" dirty="0"/>
              <a:t> como do </a:t>
            </a:r>
            <a:r>
              <a:rPr lang="pt-BR" sz="2000" b="1" u="sng" dirty="0"/>
              <a:t>supervisor</a:t>
            </a:r>
            <a:r>
              <a:rPr lang="pt-BR" sz="2000" b="1" dirty="0"/>
              <a:t> </a:t>
            </a:r>
            <a:r>
              <a:rPr lang="pt-BR" sz="2000" dirty="0"/>
              <a:t>(professor responsável pela disciplina de graduação do seu estágio).</a:t>
            </a:r>
          </a:p>
          <a:p>
            <a:pPr algn="just"/>
            <a:r>
              <a:rPr lang="pt-BR" sz="2000" dirty="0"/>
              <a:t>Caminho: Janus – PAE – “</a:t>
            </a:r>
            <a:r>
              <a:rPr lang="pt-BR" sz="2000" dirty="0" err="1"/>
              <a:t>Avalização</a:t>
            </a:r>
            <a:r>
              <a:rPr lang="pt-BR" sz="2000" dirty="0"/>
              <a:t> de inscrição”. Escolher semestre/ano do estágio. Clicar no nome da aluno, e plano de trabalho.</a:t>
            </a:r>
          </a:p>
          <a:p>
            <a:pPr algn="just"/>
            <a:r>
              <a:rPr lang="pt-BR" sz="2000" dirty="0"/>
              <a:t>Há prazo para essa </a:t>
            </a:r>
            <a:r>
              <a:rPr lang="pt-BR" sz="2000" dirty="0" err="1"/>
              <a:t>avalização</a:t>
            </a:r>
            <a:r>
              <a:rPr lang="pt-BR" sz="2000" dirty="0"/>
              <a:t>, o sistema envia mensagem logo após sua inscrição, mas fique atento no prazo, acesse a ficha de inscrição, lá aparecerá se já houve a </a:t>
            </a:r>
            <a:r>
              <a:rPr lang="pt-BR" sz="2000" dirty="0" err="1"/>
              <a:t>avalização</a:t>
            </a:r>
            <a:r>
              <a:rPr lang="pt-BR" sz="2000" dirty="0"/>
              <a:t> ou não, caso o tempo vá passando, procure o docente para lembrá-lo da </a:t>
            </a:r>
            <a:r>
              <a:rPr lang="pt-BR" sz="2000" dirty="0" err="1"/>
              <a:t>avalização</a:t>
            </a:r>
            <a:r>
              <a:rPr lang="pt-BR" sz="2000" dirty="0"/>
              <a:t>). </a:t>
            </a:r>
          </a:p>
          <a:p>
            <a:pPr algn="just"/>
            <a:r>
              <a:rPr lang="pt-BR" sz="2400" u="sng" dirty="0">
                <a:solidFill>
                  <a:schemeClr val="accent1"/>
                </a:solidFill>
              </a:rPr>
              <a:t>Não serão aceitas </a:t>
            </a:r>
            <a:r>
              <a:rPr lang="pt-BR" sz="2400" b="1" u="sng" dirty="0">
                <a:solidFill>
                  <a:schemeClr val="accent1"/>
                </a:solidFill>
              </a:rPr>
              <a:t>inscrições</a:t>
            </a:r>
            <a:r>
              <a:rPr lang="pt-BR" sz="2400" u="sng" dirty="0">
                <a:solidFill>
                  <a:schemeClr val="accent1"/>
                </a:solidFill>
              </a:rPr>
              <a:t>, </a:t>
            </a:r>
            <a:r>
              <a:rPr lang="pt-BR" sz="2400" b="1" u="sng" dirty="0">
                <a:solidFill>
                  <a:schemeClr val="accent1"/>
                </a:solidFill>
              </a:rPr>
              <a:t>avalizações</a:t>
            </a:r>
            <a:r>
              <a:rPr lang="pt-BR" sz="2400" u="sng" dirty="0">
                <a:solidFill>
                  <a:schemeClr val="accent1"/>
                </a:solidFill>
              </a:rPr>
              <a:t> e </a:t>
            </a:r>
            <a:r>
              <a:rPr lang="pt-BR" sz="2400" b="1" u="sng" dirty="0">
                <a:solidFill>
                  <a:schemeClr val="accent1"/>
                </a:solidFill>
              </a:rPr>
              <a:t>entrega de documentos </a:t>
            </a:r>
            <a:r>
              <a:rPr lang="pt-BR" sz="2400" u="sng" dirty="0">
                <a:solidFill>
                  <a:schemeClr val="accent1"/>
                </a:solidFill>
              </a:rPr>
              <a:t>fora dos prazos estipulados, conforme o Edital publicado no Diário Oficial do Estado.</a:t>
            </a:r>
            <a:endParaRPr lang="pt-BR" sz="2400" dirty="0">
              <a:solidFill>
                <a:schemeClr val="accent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72DA0-836F-4CF7-B3BF-957D2CA121B2}" type="slidenum">
              <a:rPr lang="pt-BR" smtClean="0"/>
              <a:pPr>
                <a:defRPr/>
              </a:pPr>
              <a:t>12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808122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9572" y="274638"/>
            <a:ext cx="8229600" cy="922114"/>
          </a:xfrm>
        </p:spPr>
        <p:txBody>
          <a:bodyPr/>
          <a:lstStyle/>
          <a:p>
            <a:r>
              <a:rPr lang="pt-B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Estágio Supervisionado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9572" y="1196752"/>
            <a:ext cx="7704856" cy="54726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400" dirty="0"/>
              <a:t>Resumo dos documentos/prazos que o aluno deverá entregar:</a:t>
            </a:r>
          </a:p>
          <a:p>
            <a:pPr marL="0" indent="0">
              <a:buNone/>
            </a:pPr>
            <a:endParaRPr lang="pt-BR" sz="1800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pt-BR" sz="2400" dirty="0"/>
              <a:t>Inscrição online e </a:t>
            </a:r>
            <a:r>
              <a:rPr lang="pt-BR" sz="2400" u="sng" dirty="0"/>
              <a:t>entrega de documentos no período da inscrição :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400" b="1" dirty="0"/>
              <a:t>Ficha do </a:t>
            </a:r>
            <a:r>
              <a:rPr lang="pt-BR" sz="2400" b="1" dirty="0" smtClean="0"/>
              <a:t>Aluno </a:t>
            </a:r>
            <a:r>
              <a:rPr lang="pt-BR" sz="2400" dirty="0" smtClean="0"/>
              <a:t>(apenas para alunos de outras unidades) ou  </a:t>
            </a:r>
            <a:r>
              <a:rPr lang="pt-BR" sz="2400" b="1" dirty="0"/>
              <a:t>Cópia do Certificado da Preparação Pedagógica;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400" b="1" dirty="0"/>
              <a:t>Termo de Compromisso </a:t>
            </a:r>
            <a:r>
              <a:rPr lang="pt-BR" sz="2400" dirty="0"/>
              <a:t>- Antes do início oficial do estágio , no 1º. Semestre 01/fevereiro , e no 2º. Semestre, 01/julho de cada ano.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400" b="1" dirty="0"/>
              <a:t>Folha de Frequência </a:t>
            </a:r>
            <a:r>
              <a:rPr lang="pt-BR" sz="2400" dirty="0"/>
              <a:t>– Entrega mensal do dia </a:t>
            </a:r>
            <a:r>
              <a:rPr lang="pt-BR" sz="2400" u="sng" dirty="0"/>
              <a:t>20 ao 24 de cada mês</a:t>
            </a:r>
            <a:r>
              <a:rPr lang="pt-BR" sz="2400" dirty="0"/>
              <a:t>, até o término do estágio.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400" b="1" dirty="0"/>
              <a:t>Relatórios Finais do estágio </a:t>
            </a:r>
            <a:r>
              <a:rPr lang="pt-BR" sz="2400" dirty="0"/>
              <a:t>– até 30 dias após o término do estágio. </a:t>
            </a:r>
          </a:p>
          <a:p>
            <a:pPr marL="0" indent="0">
              <a:buNone/>
            </a:pPr>
            <a:r>
              <a:rPr lang="pt-BR" sz="1800" dirty="0">
                <a:solidFill>
                  <a:schemeClr val="accent6"/>
                </a:solidFill>
              </a:rPr>
              <a:t>(Entrega: por enquanto, via </a:t>
            </a:r>
            <a:r>
              <a:rPr lang="pt-BR" sz="1800" dirty="0" err="1">
                <a:solidFill>
                  <a:schemeClr val="accent6"/>
                </a:solidFill>
              </a:rPr>
              <a:t>email</a:t>
            </a:r>
            <a:r>
              <a:rPr lang="pt-BR" sz="1800" dirty="0">
                <a:solidFill>
                  <a:schemeClr val="accent6"/>
                </a:solidFill>
              </a:rPr>
              <a:t>).</a:t>
            </a:r>
          </a:p>
          <a:p>
            <a:pPr marL="0" indent="0">
              <a:buNone/>
            </a:pP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72DA0-836F-4CF7-B3BF-957D2CA121B2}" type="slidenum">
              <a:rPr lang="pt-BR" smtClean="0"/>
              <a:pPr>
                <a:defRPr/>
              </a:pPr>
              <a:t>13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676071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>
          <a:xfrm>
            <a:off x="827584" y="-282252"/>
            <a:ext cx="6567636" cy="1623020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/>
            </a:r>
            <a:br>
              <a:rPr lang="pt-B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</a:br>
            <a:r>
              <a:rPr lang="pt-B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Plano de Trabalho (Modelo)</a:t>
            </a:r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1052736"/>
            <a:ext cx="8136904" cy="5400650"/>
          </a:xfrm>
        </p:spPr>
        <p:txBody>
          <a:bodyPr>
            <a:normAutofit fontScale="85000" lnSpcReduction="10000"/>
          </a:bodyPr>
          <a:lstStyle/>
          <a:p>
            <a:pPr marL="523875" indent="-342900" algn="just">
              <a:defRPr/>
            </a:pPr>
            <a:r>
              <a:rPr lang="pt-BR" sz="1900" dirty="0">
                <a:cs typeface="Arial" charset="0"/>
              </a:rPr>
              <a:t>Participação nas aulas de graduação, assistindo às aulas e registrando minuciosamente o conteúdo das mesmas.</a:t>
            </a:r>
          </a:p>
          <a:p>
            <a:pPr marL="523875" indent="-342900" algn="just">
              <a:defRPr/>
            </a:pPr>
            <a:r>
              <a:rPr lang="pt-BR" sz="1900" dirty="0">
                <a:cs typeface="Arial" charset="0"/>
              </a:rPr>
              <a:t>Observação das estratégias didáticas e pedagógicas utilizadas pelo docente em termos de apresentação do conteúdo.</a:t>
            </a:r>
          </a:p>
          <a:p>
            <a:pPr marL="523875" indent="-342900" algn="just">
              <a:defRPr/>
            </a:pPr>
            <a:r>
              <a:rPr lang="pt-BR" sz="1900" dirty="0">
                <a:cs typeface="Arial" charset="0"/>
              </a:rPr>
              <a:t>Participação nas reuniões na organização de aulas e ajuda na seleção do material bibliográfico, criação de exercícios com anuência do supervisor, professor responsável pela disciplina.</a:t>
            </a:r>
          </a:p>
          <a:p>
            <a:pPr marL="523875" indent="-342900" algn="just">
              <a:defRPr/>
            </a:pPr>
            <a:r>
              <a:rPr lang="pt-BR" sz="1900" dirty="0">
                <a:cs typeface="Arial" charset="0"/>
              </a:rPr>
              <a:t>Oferecimento de plantão de dúvidas e suporte aos alunos para elaboração de trabalhos, seminários, etc.</a:t>
            </a:r>
          </a:p>
          <a:p>
            <a:pPr marL="523875" indent="-342900" algn="just">
              <a:defRPr/>
            </a:pPr>
            <a:r>
              <a:rPr lang="pt-BR" sz="1900" dirty="0">
                <a:cs typeface="Arial" charset="0"/>
              </a:rPr>
              <a:t>Uma apresentação (Seminário) da pesquisa do estagiário aos alunos de graduação.</a:t>
            </a:r>
          </a:p>
          <a:p>
            <a:pPr marL="523875" indent="-342900" algn="just">
              <a:defRPr/>
            </a:pPr>
            <a:r>
              <a:rPr lang="pt-BR" sz="1900" dirty="0">
                <a:cs typeface="Arial" charset="0"/>
              </a:rPr>
              <a:t>Acompanhamento na correção de provas e controle de frequência,  a fim de que sejam conhecidos critérios de correção e avaliação pertinentes.</a:t>
            </a:r>
          </a:p>
          <a:p>
            <a:pPr marL="523875" indent="-342900" algn="just">
              <a:defRPr/>
            </a:pPr>
            <a:r>
              <a:rPr lang="pt-BR" sz="1900" dirty="0">
                <a:cs typeface="Arial" charset="0"/>
              </a:rPr>
              <a:t>Participação de debates promovendo discussões e reflexões. </a:t>
            </a:r>
          </a:p>
          <a:p>
            <a:pPr marL="523875" indent="-342900" algn="just">
              <a:defRPr/>
            </a:pPr>
            <a:r>
              <a:rPr lang="pt-BR" sz="1900" dirty="0">
                <a:cs typeface="Arial" charset="0"/>
              </a:rPr>
              <a:t>Acompanhamento de trabalho de campo.</a:t>
            </a:r>
          </a:p>
          <a:p>
            <a:pPr marL="180975" indent="0" algn="just" eaLnBrk="1" hangingPunct="1">
              <a:buFont typeface="Wingdings" pitchFamily="2" charset="2"/>
              <a:buNone/>
              <a:defRPr/>
            </a:pPr>
            <a:r>
              <a:rPr lang="pt-BR" sz="1900" i="1" dirty="0">
                <a:cs typeface="Arial" charset="0"/>
              </a:rPr>
              <a:t>OBS.:  1- Todas as atividades com a Presença do Professor Responsável;</a:t>
            </a:r>
          </a:p>
          <a:p>
            <a:pPr marL="180975" indent="0" algn="just" eaLnBrk="1" hangingPunct="1">
              <a:buFont typeface="Wingdings" pitchFamily="2" charset="2"/>
              <a:buNone/>
              <a:defRPr/>
            </a:pPr>
            <a:r>
              <a:rPr lang="pt-BR" sz="1900" i="1" dirty="0">
                <a:cs typeface="Arial" charset="0"/>
              </a:rPr>
              <a:t>           2 - Evitar a palavra </a:t>
            </a:r>
            <a:r>
              <a:rPr lang="pt-BR" sz="1900" i="1" u="sng" dirty="0">
                <a:cs typeface="Arial" charset="0"/>
              </a:rPr>
              <a:t>monitor</a:t>
            </a:r>
            <a:r>
              <a:rPr lang="pt-BR" sz="1900" i="1" dirty="0">
                <a:cs typeface="Arial" charset="0"/>
              </a:rPr>
              <a:t> e </a:t>
            </a:r>
            <a:r>
              <a:rPr lang="pt-BR" sz="1900" i="1" u="sng" dirty="0">
                <a:cs typeface="Arial" charset="0"/>
              </a:rPr>
              <a:t>monitoria, </a:t>
            </a:r>
            <a:r>
              <a:rPr lang="pt-BR" sz="1900" i="1" dirty="0">
                <a:cs typeface="Arial" charset="0"/>
              </a:rPr>
              <a:t>substituí-las por </a:t>
            </a:r>
            <a:r>
              <a:rPr lang="pt-BR" sz="1900" i="1" u="sng" dirty="0">
                <a:cs typeface="Arial" charset="0"/>
              </a:rPr>
              <a:t>estágio</a:t>
            </a:r>
            <a:r>
              <a:rPr lang="pt-BR" sz="1900" i="1" dirty="0">
                <a:cs typeface="Arial" charset="0"/>
              </a:rPr>
              <a:t>,  </a:t>
            </a:r>
            <a:r>
              <a:rPr lang="pt-BR" sz="1900" i="1" u="sng" dirty="0">
                <a:cs typeface="Arial" charset="0"/>
              </a:rPr>
              <a:t>estagiário</a:t>
            </a:r>
            <a:r>
              <a:rPr lang="pt-BR" sz="1900" i="1" dirty="0">
                <a:cs typeface="Arial" charset="0"/>
              </a:rPr>
              <a:t> nos relatórios finais.</a:t>
            </a:r>
          </a:p>
          <a:p>
            <a:pPr marL="180975" indent="0" algn="just" eaLnBrk="1" hangingPunct="1">
              <a:buFont typeface="Wingdings" pitchFamily="2" charset="2"/>
              <a:buNone/>
              <a:defRPr/>
            </a:pPr>
            <a:r>
              <a:rPr lang="pt-BR" sz="1900" i="1" dirty="0">
                <a:cs typeface="Arial" charset="0"/>
              </a:rPr>
              <a:t>           3 - Poderão Incluir ou eliminar as atividades a cima, conforme características de cada disciplina do estágio.</a:t>
            </a:r>
          </a:p>
          <a:p>
            <a:pPr marL="180975" indent="0" algn="just" eaLnBrk="1" hangingPunct="1">
              <a:buFont typeface="Wingdings" pitchFamily="2" charset="2"/>
              <a:buNone/>
              <a:defRPr/>
            </a:pPr>
            <a:r>
              <a:rPr lang="pt-BR" sz="1200" b="1" dirty="0">
                <a:latin typeface="Arial" charset="0"/>
                <a:cs typeface="Arial" charset="0"/>
              </a:rPr>
              <a:t>			</a:t>
            </a:r>
          </a:p>
          <a:p>
            <a:pPr marL="180975" indent="0" algn="just" eaLnBrk="1" hangingPunct="1">
              <a:buFont typeface="Wingdings" pitchFamily="2" charset="2"/>
              <a:buNone/>
              <a:defRPr/>
            </a:pPr>
            <a:endParaRPr lang="pt-BR" sz="1200" b="1" dirty="0">
              <a:latin typeface="Arial" charset="0"/>
              <a:cs typeface="Arial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pt-BR" sz="1200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72DA0-836F-4CF7-B3BF-957D2CA121B2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351"/>
            <a:ext cx="8229600" cy="1081087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Sobre o auxílio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052736"/>
            <a:ext cx="7344816" cy="5112568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Font typeface="Arial" charset="0"/>
              <a:buNone/>
            </a:pPr>
            <a:r>
              <a:rPr lang="pt-BR" altLang="pt-BR" sz="2400" dirty="0"/>
              <a:t>Um mês após a inscrição, a </a:t>
            </a:r>
            <a:r>
              <a:rPr lang="pt-BR" altLang="pt-BR" sz="2400" b="1" dirty="0"/>
              <a:t>Comissão Central do PAE (Reitoria-USP) </a:t>
            </a:r>
            <a:r>
              <a:rPr lang="pt-BR" altLang="pt-BR" sz="2400" dirty="0"/>
              <a:t>divulga no Janus os aprovados com auxílio, e os voluntários (sem auxílio) alunos que ficaram na lista de espera. Aguarde e-mail da secretária do PAE, com as instruções: “próximos passos” (também divulgado no site).</a:t>
            </a:r>
          </a:p>
          <a:p>
            <a:pPr marL="0" indent="0" algn="just" eaLnBrk="1" hangingPunct="1">
              <a:lnSpc>
                <a:spcPct val="90000"/>
              </a:lnSpc>
              <a:buFont typeface="Arial" charset="0"/>
              <a:buNone/>
            </a:pPr>
            <a:r>
              <a:rPr lang="pt-BR" altLang="pt-BR" sz="2400" dirty="0"/>
              <a:t>Os alunos contemplados com o auxílio deverão entrar em contato com o Serviço de Pós-Graduação, preferencialmente por e-mail </a:t>
            </a:r>
            <a:r>
              <a:rPr lang="pt-BR" altLang="pt-BR" sz="2400" dirty="0">
                <a:solidFill>
                  <a:srgbClr val="0000FF"/>
                </a:solidFill>
              </a:rPr>
              <a:t>(</a:t>
            </a:r>
            <a:r>
              <a:rPr lang="pt-BR" altLang="pt-BR" sz="2400" u="sng" dirty="0">
                <a:solidFill>
                  <a:srgbClr val="FF0000"/>
                </a:solidFill>
                <a:hlinkClick r:id="rId2"/>
              </a:rPr>
              <a:t>pae.fflch@usp.br</a:t>
            </a:r>
            <a:r>
              <a:rPr lang="pt-BR" altLang="pt-BR" sz="2400" dirty="0">
                <a:solidFill>
                  <a:srgbClr val="0000FF"/>
                </a:solidFill>
              </a:rPr>
              <a:t>)</a:t>
            </a:r>
            <a:r>
              <a:rPr lang="pt-BR" altLang="pt-BR" sz="2400" dirty="0"/>
              <a:t> ou pessoalmente para informar Conta Corrente (com o dígito separado) do Banco do Brasil, Agência Bancária (nome e número). Coloque também, seu nome completo e NUSP.</a:t>
            </a:r>
          </a:p>
          <a:p>
            <a:pPr marL="469900" lvl="1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2000" u="sng" dirty="0"/>
              <a:t>Maiores Informações</a:t>
            </a:r>
            <a:r>
              <a:rPr lang="pt-BR" altLang="pt-BR" sz="2000" dirty="0"/>
              <a:t>: </a:t>
            </a:r>
            <a:r>
              <a:rPr lang="pt-BR" altLang="pt-BR" sz="2000" b="1" u="sng" dirty="0">
                <a:solidFill>
                  <a:srgbClr val="0000FF"/>
                </a:solidFill>
                <a:hlinkClick r:id="rId3"/>
              </a:rPr>
              <a:t>www.pos.fflch.usp.br</a:t>
            </a:r>
            <a:r>
              <a:rPr lang="pt-BR" altLang="pt-BR" sz="2000" b="1" u="sng" dirty="0">
                <a:solidFill>
                  <a:srgbClr val="0000FF"/>
                </a:solidFill>
              </a:rPr>
              <a:t>  - aba PAE.</a:t>
            </a:r>
          </a:p>
          <a:p>
            <a:pPr marL="469900" lvl="1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2000" dirty="0"/>
              <a:t>Tel.:3091-4626 e 3091-4623</a:t>
            </a:r>
          </a:p>
          <a:p>
            <a:pPr marL="469900" lvl="1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altLang="pt-BR" sz="2000" dirty="0">
              <a:latin typeface="Arial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72DA0-836F-4CF7-B3BF-957D2CA121B2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ítulo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200900" cy="14859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Abertura de conta bancária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115" y="931590"/>
            <a:ext cx="8928100" cy="5329238"/>
          </a:xfrm>
        </p:spPr>
        <p:txBody>
          <a:bodyPr rtlCol="0">
            <a:normAutofit fontScale="85000" lnSpcReduction="20000"/>
          </a:bodyPr>
          <a:lstStyle/>
          <a:p>
            <a:pPr marL="0" indent="0" algn="ctr" eaLnBrk="1" fontAlgn="auto" hangingPunct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pt-BR" sz="2800" b="1" dirty="0">
                <a:cs typeface="Arial" pitchFamily="34" charset="0"/>
              </a:rPr>
              <a:t>Os contemplados com o auxílio deverão:</a:t>
            </a:r>
          </a:p>
          <a:p>
            <a:pPr marL="990600" indent="-454025" eaLnBrk="1" fontAlgn="auto" hangingPunct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pt-BR" sz="2800" dirty="0">
                <a:cs typeface="Arial" pitchFamily="34" charset="0"/>
              </a:rPr>
              <a:t>1. Possuir Conta Corrente simples do </a:t>
            </a:r>
            <a:r>
              <a:rPr lang="pt-BR" sz="2800" b="1" dirty="0">
                <a:cs typeface="Arial" pitchFamily="34" charset="0"/>
              </a:rPr>
              <a:t>Banco do Brasil</a:t>
            </a:r>
            <a:r>
              <a:rPr lang="pt-BR" sz="2800" dirty="0">
                <a:cs typeface="Arial" pitchFamily="34" charset="0"/>
              </a:rPr>
              <a:t>, não pode ser conta poupança;</a:t>
            </a:r>
          </a:p>
          <a:p>
            <a:pPr marL="990600" indent="-454025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2800" dirty="0">
                <a:cs typeface="Arial" pitchFamily="34" charset="0"/>
              </a:rPr>
              <a:t>2. Ser o único titular da conta corrente, utilizando CPF próprio; </a:t>
            </a:r>
          </a:p>
          <a:p>
            <a:pPr marL="990600" indent="-454025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2800" dirty="0">
                <a:cs typeface="Arial" pitchFamily="34" charset="0"/>
              </a:rPr>
              <a:t>3. Depois de cadastrada a conta no Janus, conferir seus dados no Termo de Compromisso, imprimir </a:t>
            </a:r>
            <a:r>
              <a:rPr lang="pt-BR" sz="2800" b="1" dirty="0">
                <a:cs typeface="Arial" pitchFamily="34" charset="0"/>
              </a:rPr>
              <a:t>duas</a:t>
            </a:r>
            <a:r>
              <a:rPr lang="pt-BR" sz="2800" dirty="0">
                <a:cs typeface="Arial" pitchFamily="34" charset="0"/>
              </a:rPr>
              <a:t> vias do </a:t>
            </a:r>
            <a:r>
              <a:rPr lang="pt-BR" sz="2800" b="1" dirty="0">
                <a:cs typeface="Arial" pitchFamily="34" charset="0"/>
              </a:rPr>
              <a:t>Termo de Compromisso de Estágio </a:t>
            </a:r>
            <a:r>
              <a:rPr lang="pt-BR" sz="2800" dirty="0">
                <a:cs typeface="Arial" pitchFamily="34" charset="0"/>
              </a:rPr>
              <a:t>e</a:t>
            </a:r>
            <a:r>
              <a:rPr lang="pt-BR" sz="2800" b="1" dirty="0">
                <a:cs typeface="Arial" pitchFamily="34" charset="0"/>
              </a:rPr>
              <a:t> </a:t>
            </a:r>
            <a:r>
              <a:rPr lang="pt-BR" sz="2800" dirty="0">
                <a:cs typeface="Arial" pitchFamily="34" charset="0"/>
              </a:rPr>
              <a:t>assiná-las apenas no campo </a:t>
            </a:r>
            <a:r>
              <a:rPr lang="pt-BR" sz="2800" u="sng" dirty="0">
                <a:cs typeface="Arial" pitchFamily="34" charset="0"/>
              </a:rPr>
              <a:t>Estagiário;</a:t>
            </a:r>
            <a:endParaRPr lang="pt-BR" sz="2800" dirty="0">
              <a:cs typeface="Arial" pitchFamily="34" charset="0"/>
            </a:endParaRPr>
          </a:p>
          <a:p>
            <a:pPr marL="990600" indent="-454025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2800" dirty="0">
                <a:cs typeface="Arial" pitchFamily="34" charset="0"/>
              </a:rPr>
              <a:t>4. Entregar em 2 vias originais no SPG, sala 118 – Prédio de  Administração da FFLCH. (pode ser pelo correio, ou pedir para alguém entregar, não será aceito pelo e-mail, pois este documento deverá ser original). Após a secretária do PAE colher as assinaturas  do concedente (Diretor(a) da FFLCH) e testemunhas. A secretária do PAE enviará e-mail para vocês virem retirar a via do aluno, a outra via será arquivada do Processo da inscrição do estágio PAE.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pt-BR" dirty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72DA0-836F-4CF7-B3BF-957D2CA121B2}" type="slidenum">
              <a:rPr lang="pt-BR" smtClean="0"/>
              <a:pPr>
                <a:defRPr/>
              </a:pPr>
              <a:t>16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2758480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Sobre a conta corrente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OBS.: Primeiro Pagamento</a:t>
            </a:r>
          </a:p>
          <a:p>
            <a:pPr marL="0" indent="0" algn="just">
              <a:buNone/>
            </a:pPr>
            <a:r>
              <a:rPr lang="pt-BR" dirty="0"/>
              <a:t>Atendendo à Resolução CMN 3402/2006, o Banco do Brasil é obrigado a depositar as bolsas em uma </a:t>
            </a:r>
            <a:r>
              <a:rPr lang="pt-BR" b="1" dirty="0"/>
              <a:t>conta salário</a:t>
            </a:r>
            <a:r>
              <a:rPr lang="pt-BR" dirty="0"/>
              <a:t>, interna a sua conta.</a:t>
            </a:r>
          </a:p>
          <a:p>
            <a:pPr marL="0" indent="0" algn="just">
              <a:buNone/>
            </a:pPr>
            <a:r>
              <a:rPr lang="pt-BR" dirty="0"/>
              <a:t>Após verificação junto ao banco, o aluno poderá verificar a possibilidade de transferir automaticamente o valor da bolsa para sua conta corrente.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72DA0-836F-4CF7-B3BF-957D2CA121B2}" type="slidenum">
              <a:rPr lang="pt-BR" smtClean="0"/>
              <a:pPr>
                <a:defRPr/>
              </a:pPr>
              <a:t>17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0899986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20688"/>
            <a:ext cx="7721218" cy="5400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54FBC-1DD2-49A8-9F75-0DA9DBDFEE47}" type="slidenum">
              <a:rPr lang="pt-BR" smtClean="0"/>
              <a:pPr>
                <a:defRPr/>
              </a:pPr>
              <a:t>18</a:t>
            </a:fld>
            <a:endParaRPr lang="pt-B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04664"/>
            <a:ext cx="7773624" cy="5400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54FBC-1DD2-49A8-9F75-0DA9DBDFEE47}" type="slidenum">
              <a:rPr lang="pt-BR" smtClean="0"/>
              <a:pPr>
                <a:defRPr/>
              </a:pPr>
              <a:t>19</a:t>
            </a:fld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accent1"/>
                </a:solidFill>
              </a:rPr>
              <a:t>Informação Geral PAE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133056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O PAE foi criado pela CAPES, na observação que, alunos pós-graduandos tinham muito experiência em pesquisa, mas pouca em sala de aula.</a:t>
            </a:r>
          </a:p>
          <a:p>
            <a:pPr algn="just"/>
            <a:r>
              <a:rPr lang="pt-BR" sz="2400" dirty="0"/>
              <a:t>Toda Unidade da USP tem o programa PAE, que funciona no Serviço de Pós-Graduação de cada Unidade, bem como, cada qual tem seus critérios internos, além das normas gerais do PAE Central (Reitoria),  geral para todas.</a:t>
            </a:r>
          </a:p>
          <a:p>
            <a:pPr algn="just"/>
            <a:r>
              <a:rPr lang="pt-BR" sz="2400" dirty="0"/>
              <a:t>O aluno USP poderá realizar o PAE em qualquer Unidade da USP (São Paulo e Interior), desde de que, siga o Edital daquela Unidade.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72DA0-836F-4CF7-B3BF-957D2CA121B2}" type="slidenum">
              <a:rPr lang="pt-BR" smtClean="0"/>
              <a:pPr>
                <a:defRPr/>
              </a:pPr>
              <a:t>2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6458097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76672"/>
            <a:ext cx="6645176" cy="791369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ALUNOS IMPEDIDOS DE RECEBER AUXILIO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885393" y="1124744"/>
            <a:ext cx="7416378" cy="5112122"/>
          </a:xfrm>
        </p:spPr>
        <p:txBody>
          <a:bodyPr/>
          <a:lstStyle/>
          <a:p>
            <a:pPr marL="809625" lvl="1" indent="-352425" algn="just" eaLnBrk="1" hangingPunct="1">
              <a:spcBef>
                <a:spcPts val="1200"/>
              </a:spcBef>
              <a:buFont typeface="Arial" charset="0"/>
              <a:buNone/>
              <a:defRPr/>
            </a:pPr>
            <a:r>
              <a:rPr lang="pt-BR" altLang="pt-BR" i="0" dirty="0"/>
              <a:t>1. Alunos que sejam funcionários da USP;</a:t>
            </a:r>
          </a:p>
          <a:p>
            <a:pPr marL="809625" lvl="1" indent="-352425" algn="just" eaLnBrk="1" hangingPunct="1">
              <a:buFont typeface="Arial" charset="0"/>
              <a:buNone/>
              <a:defRPr/>
            </a:pPr>
            <a:r>
              <a:rPr lang="pt-BR" altLang="pt-BR" i="0" dirty="0"/>
              <a:t>2. Alunos que já tenham recebido o auxílio </a:t>
            </a:r>
            <a:r>
              <a:rPr lang="pt-BR" altLang="pt-BR" b="1" i="0" dirty="0"/>
              <a:t>duas</a:t>
            </a:r>
            <a:r>
              <a:rPr lang="pt-BR" altLang="pt-BR" i="0" dirty="0">
                <a:solidFill>
                  <a:srgbClr val="FF0066"/>
                </a:solidFill>
              </a:rPr>
              <a:t> </a:t>
            </a:r>
            <a:r>
              <a:rPr lang="pt-BR" altLang="pt-BR" i="0" dirty="0"/>
              <a:t>vezes no Mestrado só poderão voltar a receber no Doutorado (também por </a:t>
            </a:r>
            <a:r>
              <a:rPr lang="pt-BR" altLang="pt-BR" b="1" i="0" dirty="0"/>
              <a:t>duas</a:t>
            </a:r>
            <a:r>
              <a:rPr lang="pt-BR" altLang="pt-BR" i="0" dirty="0"/>
              <a:t> vezes). Os alunos de Doutorado que não receberam no Mestrado poderão receber até </a:t>
            </a:r>
            <a:r>
              <a:rPr lang="pt-BR" altLang="pt-BR" b="1" i="0" dirty="0"/>
              <a:t>quatro</a:t>
            </a:r>
            <a:r>
              <a:rPr lang="pt-BR" altLang="pt-BR" i="0" dirty="0">
                <a:solidFill>
                  <a:srgbClr val="FF0066"/>
                </a:solidFill>
              </a:rPr>
              <a:t> </a:t>
            </a:r>
            <a:r>
              <a:rPr lang="pt-BR" altLang="pt-BR" i="0" dirty="0"/>
              <a:t>vezes;</a:t>
            </a:r>
          </a:p>
          <a:p>
            <a:pPr marL="809625" lvl="1" indent="-352425" algn="just" eaLnBrk="1" hangingPunct="1">
              <a:buFont typeface="Arial" charset="0"/>
              <a:buNone/>
              <a:defRPr/>
            </a:pPr>
            <a:r>
              <a:rPr lang="pt-BR" altLang="pt-BR" i="0" dirty="0"/>
              <a:t>3. Alunos que não entregaram os relatórios finais do estágio anterior.</a:t>
            </a:r>
          </a:p>
          <a:p>
            <a:pPr lvl="1" eaLnBrk="1" hangingPunct="1">
              <a:defRPr/>
            </a:pPr>
            <a:endParaRPr lang="pt-BR" altLang="pt-BR" sz="2700" dirty="0">
              <a:latin typeface="Arial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72DA0-836F-4CF7-B3BF-957D2CA121B2}" type="slidenum">
              <a:rPr lang="pt-BR" smtClean="0"/>
              <a:pPr>
                <a:defRPr/>
              </a:pPr>
              <a:t>20</a:t>
            </a:fld>
            <a:endParaRPr lang="pt-B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418108"/>
            <a:ext cx="7834227" cy="936650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Auxílio e cota da FFLCH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354758"/>
            <a:ext cx="7056462" cy="5185321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pt-BR" altLang="pt-BR" sz="2800" dirty="0"/>
              <a:t>Ao se inscrever no Estágio Supervisionado o aluno concorre automaticamente a um auxílio no valor atual de </a:t>
            </a:r>
            <a:r>
              <a:rPr lang="pt-BR" altLang="pt-BR" sz="2800" b="1" dirty="0"/>
              <a:t>R$ 671,13</a:t>
            </a:r>
            <a:endParaRPr lang="pt-BR" altLang="pt-BR" sz="2800" dirty="0"/>
          </a:p>
          <a:p>
            <a:pPr algn="just" eaLnBrk="1" hangingPunct="1">
              <a:lnSpc>
                <a:spcPct val="90000"/>
              </a:lnSpc>
            </a:pPr>
            <a:endParaRPr lang="pt-BR" altLang="pt-BR" sz="2800" dirty="0"/>
          </a:p>
          <a:p>
            <a:pPr algn="just" eaLnBrk="1" hangingPunct="1">
              <a:lnSpc>
                <a:spcPct val="90000"/>
              </a:lnSpc>
            </a:pPr>
            <a:r>
              <a:rPr lang="pt-BR" altLang="pt-BR" sz="2800" dirty="0"/>
              <a:t>A FFLCH possui uma cota de </a:t>
            </a:r>
            <a:r>
              <a:rPr lang="pt-BR" altLang="pt-BR" sz="2800" b="1" dirty="0"/>
              <a:t>119</a:t>
            </a:r>
            <a:r>
              <a:rPr lang="pt-BR" altLang="pt-BR" sz="2800" dirty="0"/>
              <a:t> auxílios (que podem ser mais, em caso de ociosidade em outras unidades);</a:t>
            </a:r>
          </a:p>
          <a:p>
            <a:pPr algn="just" eaLnBrk="1" hangingPunct="1">
              <a:lnSpc>
                <a:spcPct val="90000"/>
              </a:lnSpc>
            </a:pPr>
            <a:endParaRPr lang="pt-BR" altLang="pt-BR" sz="2800" b="1" dirty="0"/>
          </a:p>
          <a:p>
            <a:pPr algn="just" eaLnBrk="1" hangingPunct="1">
              <a:lnSpc>
                <a:spcPct val="90000"/>
              </a:lnSpc>
            </a:pPr>
            <a:r>
              <a:rPr lang="pt-BR" altLang="pt-BR" sz="2800" dirty="0"/>
              <a:t>Os contemplados com o auxílio são selecionados por critérios estipulados pela Comissão do PAE da Unidade.</a:t>
            </a:r>
          </a:p>
          <a:p>
            <a:pPr eaLnBrk="1" hangingPunct="1">
              <a:lnSpc>
                <a:spcPct val="90000"/>
              </a:lnSpc>
            </a:pPr>
            <a:endParaRPr lang="pt-BR" altLang="pt-BR" b="1" dirty="0">
              <a:latin typeface="Arial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72DA0-836F-4CF7-B3BF-957D2CA121B2}" type="slidenum">
              <a:rPr lang="pt-BR" smtClean="0"/>
              <a:pPr>
                <a:defRPr/>
              </a:pPr>
              <a:t>21</a:t>
            </a:fld>
            <a:endParaRPr lang="pt-B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938364" y="1124744"/>
            <a:ext cx="7344370" cy="4319934"/>
          </a:xfrm>
        </p:spPr>
        <p:txBody>
          <a:bodyPr rtlCol="0">
            <a:normAutofit lnSpcReduction="10000"/>
          </a:bodyPr>
          <a:lstStyle/>
          <a:p>
            <a:pPr marL="0" indent="0" algn="just" eaLnBrk="1" fontAlgn="auto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pt-BR" sz="2800" dirty="0"/>
              <a:t>A Comissão Central do PAE-USP deliberou o número de cotas de auxílio para cada Unidade considerando:</a:t>
            </a:r>
          </a:p>
          <a:p>
            <a:pPr marL="0" indent="0" algn="just" eaLnBrk="1" fontAlgn="auto" hangingPunct="1">
              <a:lnSpc>
                <a:spcPct val="90000"/>
              </a:lnSpc>
              <a:spcBef>
                <a:spcPts val="1800"/>
              </a:spcBef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pt-BR" sz="2800" dirty="0"/>
              <a:t>1. Total de alunos na graduação (40%);</a:t>
            </a:r>
          </a:p>
          <a:p>
            <a:pPr marL="0" indent="0" algn="just" eaLnBrk="1" fontAlgn="auto" hangingPunct="1">
              <a:lnSpc>
                <a:spcPct val="90000"/>
              </a:lnSpc>
              <a:spcBef>
                <a:spcPts val="1800"/>
              </a:spcBef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pt-BR" sz="2800" dirty="0"/>
              <a:t>2. Total de alunos na pós-graduação (40%); e</a:t>
            </a:r>
          </a:p>
          <a:p>
            <a:pPr marL="447675" indent="-447675" algn="just" eaLnBrk="1" fontAlgn="auto" hangingPunct="1">
              <a:lnSpc>
                <a:spcPct val="90000"/>
              </a:lnSpc>
              <a:spcBef>
                <a:spcPts val="1800"/>
              </a:spcBef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pt-BR" sz="2800" dirty="0"/>
              <a:t>3. Total de bolsistas CAPES e número de bolsas PAE no semestre anterior (20%).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b="1" dirty="0">
              <a:latin typeface="Arial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72DA0-836F-4CF7-B3BF-957D2CA121B2}" type="slidenum">
              <a:rPr lang="pt-BR" smtClean="0"/>
              <a:pPr>
                <a:defRPr/>
              </a:pPr>
              <a:t>22</a:t>
            </a:fld>
            <a:endParaRPr lang="pt-B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4927"/>
            <a:ext cx="8229600" cy="864096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Critérios de classificação para distribuição do auxílio</a:t>
            </a:r>
            <a:r>
              <a:rPr lang="pt-BR" sz="2800" dirty="0">
                <a:solidFill>
                  <a:schemeClr val="accent1"/>
                </a:solidFill>
                <a:cs typeface="Arial" charset="0"/>
              </a:rPr>
              <a:t/>
            </a:r>
            <a:br>
              <a:rPr lang="pt-BR" sz="2800" dirty="0">
                <a:solidFill>
                  <a:schemeClr val="accent1"/>
                </a:solidFill>
                <a:cs typeface="Arial" charset="0"/>
              </a:rPr>
            </a:br>
            <a:endParaRPr lang="pt-BR" sz="2800" dirty="0">
              <a:solidFill>
                <a:schemeClr val="accent1"/>
              </a:solidFill>
              <a:cs typeface="Arial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412776"/>
            <a:ext cx="8927976" cy="3672408"/>
          </a:xfrm>
        </p:spPr>
        <p:txBody>
          <a:bodyPr/>
          <a:lstStyle/>
          <a:p>
            <a:pPr marL="471488" lvl="1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i="0" dirty="0"/>
              <a:t>1. Ser aluno da FFLCH;</a:t>
            </a:r>
          </a:p>
          <a:p>
            <a:pPr marL="471488" lvl="1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i="0" dirty="0"/>
              <a:t>2. Não receber bolsa de agência de fomento;</a:t>
            </a:r>
          </a:p>
          <a:p>
            <a:pPr marL="471488" lvl="1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i="0" dirty="0"/>
              <a:t>3. </a:t>
            </a:r>
            <a:r>
              <a:rPr lang="pt-BR" altLang="pt-BR" i="0" dirty="0" smtClean="0"/>
              <a:t>Quantidade de vezes em que recebeu </a:t>
            </a:r>
            <a:r>
              <a:rPr lang="pt-BR" altLang="pt-BR" i="0" dirty="0" smtClean="0"/>
              <a:t>o </a:t>
            </a:r>
            <a:r>
              <a:rPr lang="pt-BR" altLang="pt-BR" i="0" smtClean="0"/>
              <a:t>auxílio financeiro </a:t>
            </a:r>
            <a:r>
              <a:rPr lang="pt-BR" altLang="pt-BR" i="0" dirty="0" smtClean="0"/>
              <a:t>do PAE;</a:t>
            </a:r>
            <a:endParaRPr lang="pt-BR" altLang="pt-BR" i="0" dirty="0"/>
          </a:p>
          <a:p>
            <a:pPr marL="471488" lvl="1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i="0" dirty="0"/>
              <a:t>4. Estagiar em disciplina obrigatória;</a:t>
            </a:r>
          </a:p>
          <a:p>
            <a:pPr marL="471488" lvl="1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i="0" dirty="0"/>
              <a:t>5. Estar matriculado no Doutorado;</a:t>
            </a:r>
          </a:p>
          <a:p>
            <a:pPr marL="471488" lvl="1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i="0" dirty="0"/>
              <a:t>6. Já ter feito Exame de Qualificação e</a:t>
            </a:r>
          </a:p>
          <a:p>
            <a:pPr marL="471488" lvl="1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i="0" dirty="0"/>
              <a:t>7. Número de semestres para o fim do curso.</a:t>
            </a:r>
          </a:p>
          <a:p>
            <a:pPr marL="471488" lvl="1" indent="0" algn="just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None/>
            </a:pPr>
            <a:endParaRPr lang="pt-BR" altLang="pt-BR" i="0" dirty="0"/>
          </a:p>
          <a:p>
            <a:pPr marL="471488" lvl="1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i="0" dirty="0"/>
              <a:t>Os critérios são aplicados conforme a ordem acima exposta.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72DA0-836F-4CF7-B3BF-957D2CA121B2}" type="slidenum">
              <a:rPr lang="pt-BR" smtClean="0"/>
              <a:pPr>
                <a:defRPr/>
              </a:pPr>
              <a:t>23</a:t>
            </a:fld>
            <a:endParaRPr lang="pt-B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ítulo 1"/>
          <p:cNvSpPr>
            <a:spLocks noGrp="1"/>
          </p:cNvSpPr>
          <p:nvPr>
            <p:ph type="title"/>
          </p:nvPr>
        </p:nvSpPr>
        <p:spPr>
          <a:xfrm>
            <a:off x="683568" y="745582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ALUNOS INTERUNIDADES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56181-6E7B-4B28-9BEA-04DC5B1FF1F0}" type="slidenum">
              <a:rPr lang="pt-BR" smtClean="0"/>
              <a:pPr>
                <a:defRPr/>
              </a:pPr>
              <a:t>24</a:t>
            </a:fld>
            <a:endParaRPr lang="pt-BR"/>
          </a:p>
        </p:txBody>
      </p:sp>
      <p:sp>
        <p:nvSpPr>
          <p:cNvPr id="37891" name="Retângulo 3"/>
          <p:cNvSpPr>
            <a:spLocks noChangeArrowheads="1"/>
          </p:cNvSpPr>
          <p:nvPr/>
        </p:nvSpPr>
        <p:spPr bwMode="auto">
          <a:xfrm>
            <a:off x="286088" y="1628800"/>
            <a:ext cx="8390368" cy="3585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pt-BR" altLang="pt-BR" sz="4000" dirty="0">
                <a:latin typeface="+mn-lt"/>
              </a:rPr>
              <a:t>Alunos do Programa Interunidades deverão se dirigir à CPG de sua Unidade para concorrer com a cota de bolsas daquela Unidade (e não com a cota da FFLCH).</a:t>
            </a:r>
            <a:endParaRPr lang="pt-BR" altLang="pt-BR" sz="2700" dirty="0">
              <a:latin typeface="+mn-lt"/>
            </a:endParaRP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pt-BR" altLang="pt-BR" sz="2700" dirty="0">
                <a:latin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533400"/>
            <a:ext cx="7787208" cy="51933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ALUNOS DO MESTRADO PROFISSIONAL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56181-6E7B-4B28-9BEA-04DC5B1FF1F0}" type="slidenum">
              <a:rPr lang="pt-BR" smtClean="0"/>
              <a:pPr>
                <a:defRPr/>
              </a:pPr>
              <a:t>25</a:t>
            </a:fld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="" xmlns:a16="http://schemas.microsoft.com/office/drawing/2014/main" id="{F109DC4F-8F41-5243-8F0E-6F25503D2229}"/>
              </a:ext>
            </a:extLst>
          </p:cNvPr>
          <p:cNvSpPr txBox="1"/>
          <p:nvPr/>
        </p:nvSpPr>
        <p:spPr>
          <a:xfrm>
            <a:off x="918077" y="1196752"/>
            <a:ext cx="718615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+mn-lt"/>
              </a:rPr>
              <a:t>Os alunos do Mestrado Profissional estão autorizados a participar do PAE, conforme disposto na Circular PAE/003/2014, respeitando o Art. 123 do Regimento Geral da Pós-Graduação, ressalta-se, porém,  que as Inscrições na Preparação  Pedagógica e no Estágio Supervisionado  só poderão ocorrer após cumprimento dos créditos mínimos exigidos em Disciplinas do Mestrado Profissional.</a:t>
            </a:r>
          </a:p>
          <a:p>
            <a:endParaRPr lang="pt-BR" dirty="0">
              <a:latin typeface="+mn-lt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20442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4632" cy="1755626"/>
          </a:xfrm>
        </p:spPr>
        <p:txBody>
          <a:bodyPr>
            <a:normAutofit/>
          </a:bodyPr>
          <a:lstStyle/>
          <a:p>
            <a:r>
              <a:rPr lang="pt-BR" sz="4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INFORMAÇÕES COMPLEMENTARES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256A2B-05C0-42F7-B9BC-2F292E06A5AD}" type="slidenum">
              <a:rPr lang="pt-BR" smtClean="0"/>
              <a:pPr>
                <a:defRPr/>
              </a:pPr>
              <a:t>26</a:t>
            </a:fld>
            <a:endParaRPr lang="pt-B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5255815" cy="1106487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Diretrizes gerais</a:t>
            </a:r>
            <a:endParaRPr lang="pt-BR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56181-6E7B-4B28-9BEA-04DC5B1FF1F0}" type="slidenum">
              <a:rPr lang="pt-BR" smtClean="0"/>
              <a:pPr>
                <a:defRPr/>
              </a:pPr>
              <a:t>27</a:t>
            </a:fld>
            <a:endParaRPr lang="pt-BR"/>
          </a:p>
        </p:txBody>
      </p:sp>
      <p:sp>
        <p:nvSpPr>
          <p:cNvPr id="23555" name="Retângulo 1"/>
          <p:cNvSpPr>
            <a:spLocks noChangeArrowheads="1"/>
          </p:cNvSpPr>
          <p:nvPr/>
        </p:nvSpPr>
        <p:spPr bwMode="auto">
          <a:xfrm>
            <a:off x="584806" y="1036518"/>
            <a:ext cx="8019642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19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2800" dirty="0">
                <a:latin typeface="+mn-lt"/>
                <a:cs typeface="Arial" charset="0"/>
              </a:rPr>
              <a:t>“É permitido ao aluno PAE ministrar aulas, a critério do supervisor, em número de horas correspondentes a não mais que 10% da carga horária total da disciplina. Fica clara a proibição da substituição de docentes pelo aluno PAE, </a:t>
            </a:r>
            <a:r>
              <a:rPr lang="pt-BR" altLang="pt-BR" sz="2800" b="1" dirty="0">
                <a:latin typeface="+mn-lt"/>
                <a:cs typeface="Arial" charset="0"/>
              </a:rPr>
              <a:t>sendo</a:t>
            </a:r>
            <a:r>
              <a:rPr lang="pt-BR" altLang="pt-BR" sz="2800" dirty="0">
                <a:latin typeface="+mn-lt"/>
                <a:cs typeface="Arial" charset="0"/>
              </a:rPr>
              <a:t> </a:t>
            </a:r>
            <a:r>
              <a:rPr lang="pt-BR" altLang="pt-BR" sz="2800" b="1" dirty="0">
                <a:latin typeface="+mn-lt"/>
                <a:cs typeface="Arial" charset="0"/>
              </a:rPr>
              <a:t>obrigatória</a:t>
            </a:r>
            <a:r>
              <a:rPr lang="pt-BR" altLang="pt-BR" sz="2800" dirty="0">
                <a:latin typeface="+mn-lt"/>
                <a:cs typeface="Arial" charset="0"/>
              </a:rPr>
              <a:t> a presença física do supervisor acompanhando a prática da regência do aluno”.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+mn-lt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2800" dirty="0">
                <a:latin typeface="+mn-lt"/>
                <a:cs typeface="Arial" charset="0"/>
              </a:rPr>
              <a:t>“O estágio, com carga horária de 6 horas semanais, será desenvolvido exclusivamente em disciplinas de graduação”.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t-BR" altLang="pt-BR" sz="2200" dirty="0">
                <a:latin typeface="+mn-lt"/>
                <a:cs typeface="Arial" charset="0"/>
              </a:rPr>
              <a:t>(Diretrizes do Programa PAE-USP, 2010</a:t>
            </a:r>
            <a:r>
              <a:rPr lang="pt-BR" altLang="pt-BR" sz="2200" dirty="0">
                <a:latin typeface="Arial" charset="0"/>
                <a:cs typeface="Arial" charset="0"/>
              </a:rPr>
              <a:t>)</a:t>
            </a:r>
            <a:endParaRPr lang="pt-BR" altLang="pt-BR" sz="22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036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Atividades permitidas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052736"/>
            <a:ext cx="7416378" cy="4463950"/>
          </a:xfrm>
        </p:spPr>
        <p:txBody>
          <a:bodyPr>
            <a:normAutofit lnSpcReduction="10000"/>
          </a:bodyPr>
          <a:lstStyle/>
          <a:p>
            <a:pPr marL="180975" indent="0" algn="just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None/>
            </a:pPr>
            <a:r>
              <a:rPr lang="pt-BR" altLang="pt-BR" sz="2800" dirty="0"/>
              <a:t>A atividade principal a ser desenvolvida pelos alunos no Estágio Supervisionado deverá ser a </a:t>
            </a:r>
            <a:r>
              <a:rPr lang="pt-BR" altLang="pt-BR" sz="2800" b="1" dirty="0"/>
              <a:t>observação às aulas</a:t>
            </a:r>
            <a:r>
              <a:rPr lang="pt-BR" altLang="pt-BR" sz="2800" dirty="0"/>
              <a:t>, com atenção especial para os </a:t>
            </a:r>
            <a:r>
              <a:rPr lang="pt-BR" altLang="pt-BR" sz="2800" b="1" dirty="0"/>
              <a:t>recursos metodológicos </a:t>
            </a:r>
            <a:r>
              <a:rPr lang="pt-BR" altLang="pt-BR" sz="2800" dirty="0"/>
              <a:t>e </a:t>
            </a:r>
            <a:r>
              <a:rPr lang="pt-BR" altLang="pt-BR" sz="2800" b="1" dirty="0"/>
              <a:t>didáticos adotados</a:t>
            </a:r>
            <a:r>
              <a:rPr lang="pt-BR" altLang="pt-BR" sz="2800" dirty="0">
                <a:solidFill>
                  <a:srgbClr val="FF0000"/>
                </a:solidFill>
              </a:rPr>
              <a:t> </a:t>
            </a:r>
            <a:r>
              <a:rPr lang="pt-BR" altLang="pt-BR" sz="2800" dirty="0"/>
              <a:t>pelo professor responsável;</a:t>
            </a:r>
          </a:p>
          <a:p>
            <a:pPr marL="180975" indent="0" algn="just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None/>
            </a:pPr>
            <a:r>
              <a:rPr lang="pt-BR" altLang="pt-BR" sz="2800" dirty="0"/>
              <a:t>O estagiário PAE deverá oferecer um horário de atendimento aos alunos em que será possível tirar dúvidas relativas à disciplina, à leitura de textos, etc., totalizando </a:t>
            </a:r>
            <a:r>
              <a:rPr lang="pt-BR" altLang="pt-BR" sz="2800" b="1" dirty="0"/>
              <a:t>seis horas semanais </a:t>
            </a:r>
            <a:r>
              <a:rPr lang="pt-BR" altLang="pt-BR" sz="2800" dirty="0"/>
              <a:t>de atividades que incluem a assistência às aulas e as horas de atendimento.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72DA0-836F-4CF7-B3BF-957D2CA121B2}" type="slidenum">
              <a:rPr lang="pt-BR" smtClean="0"/>
              <a:pPr>
                <a:defRPr/>
              </a:pPr>
              <a:t>28</a:t>
            </a:fld>
            <a:endParaRPr lang="pt-B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390526"/>
            <a:ext cx="8229600" cy="92233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sz="3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ATIVIDADES NÃO PERMITIDAS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312863"/>
            <a:ext cx="8280920" cy="5545137"/>
          </a:xfrm>
        </p:spPr>
        <p:txBody>
          <a:bodyPr/>
          <a:lstStyle/>
          <a:p>
            <a:pPr marL="1428750" lvl="2" indent="-514350" algn="just" eaLnBrk="1" hangingPunct="1">
              <a:spcAft>
                <a:spcPts val="1200"/>
              </a:spcAft>
              <a:buFont typeface="Arial" charset="0"/>
              <a:buAutoNum type="arabicPeriod"/>
            </a:pPr>
            <a:r>
              <a:rPr lang="pt-BR" altLang="pt-BR" sz="2800" dirty="0"/>
              <a:t>Correção de trabalhos ou provas </a:t>
            </a:r>
            <a:r>
              <a:rPr lang="pt-BR" altLang="pt-BR" sz="2800" b="1" dirty="0"/>
              <a:t>sem a supervisão</a:t>
            </a:r>
            <a:r>
              <a:rPr lang="pt-BR" altLang="pt-BR" sz="2800" dirty="0">
                <a:solidFill>
                  <a:srgbClr val="FF0000"/>
                </a:solidFill>
              </a:rPr>
              <a:t> </a:t>
            </a:r>
            <a:r>
              <a:rPr lang="pt-BR" altLang="pt-BR" sz="2800" dirty="0"/>
              <a:t>do professor; </a:t>
            </a:r>
          </a:p>
          <a:p>
            <a:pPr marL="1428750" lvl="2" indent="-514350" algn="just" eaLnBrk="1" hangingPunct="1">
              <a:spcAft>
                <a:spcPts val="1200"/>
              </a:spcAft>
              <a:buFont typeface="Arial" charset="0"/>
              <a:buAutoNum type="arabicPeriod"/>
            </a:pPr>
            <a:r>
              <a:rPr lang="pt-BR" altLang="pt-BR" sz="2800" dirty="0"/>
              <a:t>Aplicação de provas e exercícios </a:t>
            </a:r>
            <a:r>
              <a:rPr lang="pt-BR" altLang="pt-BR" sz="2800" b="1" dirty="0"/>
              <a:t>sem a supervisão</a:t>
            </a:r>
            <a:r>
              <a:rPr lang="pt-BR" altLang="pt-BR" sz="2800" dirty="0">
                <a:solidFill>
                  <a:srgbClr val="FF0000"/>
                </a:solidFill>
              </a:rPr>
              <a:t> </a:t>
            </a:r>
            <a:r>
              <a:rPr lang="pt-BR" altLang="pt-BR" sz="2800" dirty="0"/>
              <a:t>do professor;  </a:t>
            </a:r>
          </a:p>
          <a:p>
            <a:pPr marL="1428750" lvl="2" indent="-514350" algn="just" eaLnBrk="1" hangingPunct="1">
              <a:spcAft>
                <a:spcPts val="1200"/>
              </a:spcAft>
              <a:buFont typeface="Arial" charset="0"/>
              <a:buAutoNum type="arabicPeriod"/>
            </a:pPr>
            <a:r>
              <a:rPr lang="pt-BR" altLang="pt-BR" sz="2800" dirty="0"/>
              <a:t>Substituição do professor; </a:t>
            </a:r>
          </a:p>
          <a:p>
            <a:pPr marL="1428750" lvl="2" indent="-514350" algn="just" eaLnBrk="1" hangingPunct="1">
              <a:spcAft>
                <a:spcPts val="1200"/>
              </a:spcAft>
              <a:buFont typeface="Arial" charset="0"/>
              <a:buAutoNum type="arabicPeriod"/>
            </a:pPr>
            <a:r>
              <a:rPr lang="pt-BR" altLang="pt-BR" sz="2800" dirty="0"/>
              <a:t>Controle de frequência dos alunos; </a:t>
            </a:r>
          </a:p>
          <a:p>
            <a:pPr marL="1428750" lvl="2" indent="-514350" algn="just" eaLnBrk="1" hangingPunct="1">
              <a:spcAft>
                <a:spcPts val="1200"/>
              </a:spcAft>
              <a:buFont typeface="Arial" charset="0"/>
              <a:buAutoNum type="arabicPeriod"/>
            </a:pPr>
            <a:r>
              <a:rPr lang="pt-BR" altLang="pt-BR" sz="2800" dirty="0"/>
              <a:t>Fechamento de frequência e notas.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72DA0-836F-4CF7-B3BF-957D2CA121B2}" type="slidenum">
              <a:rPr lang="pt-BR" smtClean="0"/>
              <a:pPr>
                <a:defRPr/>
              </a:pPr>
              <a:t>29</a:t>
            </a:fld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912813"/>
            <a:ext cx="8856662" cy="1143000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Objetivos do PAE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3567" y="1628801"/>
            <a:ext cx="8280921" cy="3816424"/>
          </a:xfrm>
        </p:spPr>
        <p:txBody>
          <a:bodyPr rtlCol="0">
            <a:normAutofit/>
          </a:bodyPr>
          <a:lstStyle/>
          <a:p>
            <a:pPr marL="26670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t-BR" sz="2800" dirty="0"/>
          </a:p>
          <a:p>
            <a:pPr marL="723900" indent="-457200" algn="just">
              <a:spcAft>
                <a:spcPts val="0"/>
              </a:spcAft>
              <a:defRPr/>
            </a:pPr>
            <a:r>
              <a:rPr lang="pt-BR" sz="2800" dirty="0"/>
              <a:t>Aprimorar a formação do pós-graduando para </a:t>
            </a:r>
            <a:r>
              <a:rPr lang="pt-BR" sz="2800" dirty="0">
                <a:solidFill>
                  <a:schemeClr val="accent6"/>
                </a:solidFill>
              </a:rPr>
              <a:t>atividade didática</a:t>
            </a:r>
            <a:r>
              <a:rPr lang="pt-BR" sz="2800" dirty="0">
                <a:solidFill>
                  <a:srgbClr val="0000FF"/>
                </a:solidFill>
              </a:rPr>
              <a:t> </a:t>
            </a:r>
            <a:r>
              <a:rPr lang="pt-BR" sz="2800" dirty="0"/>
              <a:t>em nível de graduação.</a:t>
            </a:r>
          </a:p>
          <a:p>
            <a:pPr marL="723900" indent="-457200" algn="just">
              <a:spcAft>
                <a:spcPts val="0"/>
              </a:spcAft>
              <a:defRPr/>
            </a:pPr>
            <a:endParaRPr lang="pt-BR" sz="2800" dirty="0"/>
          </a:p>
          <a:p>
            <a:pPr marL="723900" indent="-457200" algn="just">
              <a:spcAft>
                <a:spcPts val="0"/>
              </a:spcAft>
              <a:defRPr/>
            </a:pPr>
            <a:r>
              <a:rPr lang="pt-BR" sz="2800" dirty="0"/>
              <a:t>Consiste em duas etapas: </a:t>
            </a:r>
            <a:r>
              <a:rPr lang="pt-BR" sz="2800" dirty="0">
                <a:solidFill>
                  <a:schemeClr val="accent6"/>
                </a:solidFill>
              </a:rPr>
              <a:t>Preparação Pedagógica </a:t>
            </a:r>
            <a:r>
              <a:rPr lang="pt-BR" sz="2800" dirty="0"/>
              <a:t>e </a:t>
            </a:r>
            <a:r>
              <a:rPr lang="pt-BR" sz="2800" dirty="0">
                <a:solidFill>
                  <a:schemeClr val="accent6"/>
                </a:solidFill>
              </a:rPr>
              <a:t>Estágio Supervisionado em Docência</a:t>
            </a:r>
            <a:r>
              <a:rPr lang="pt-BR" sz="2800" dirty="0">
                <a:solidFill>
                  <a:srgbClr val="0000FF"/>
                </a:solidFill>
              </a:rPr>
              <a:t>.</a:t>
            </a:r>
            <a:endParaRPr lang="pt-BR" sz="2800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2800" dirty="0"/>
              <a:t>	</a:t>
            </a:r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72DA0-836F-4CF7-B3BF-957D2CA121B2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816747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15888"/>
            <a:ext cx="7704137" cy="922337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Observações Importantes</a:t>
            </a:r>
            <a:r>
              <a:rPr lang="pt-BR" dirty="0">
                <a:solidFill>
                  <a:schemeClr val="accent1"/>
                </a:solidFill>
              </a:rPr>
              <a:t>	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900112" y="836712"/>
            <a:ext cx="7920037" cy="5832377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r>
              <a:rPr lang="pt-BR" altLang="pt-BR" dirty="0"/>
              <a:t>A conclusão do Estágio Supervisionado é OBRIGATÓRIA para bolsistas CAPES. Se o programa de pós-graduação em que o aluno está inscrito possuir Mestrado e Doutorado, a responsabilidade recai sobre o doutorando, mas se houver apenas Mestrado a responsabilidade recairá sobre o mestrando.</a:t>
            </a:r>
          </a:p>
          <a:p>
            <a:pPr algn="just" ea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r>
              <a:rPr lang="pt-BR" altLang="pt-BR" dirty="0"/>
              <a:t>Alunos bolsistas CAPES PROEX deverão realizar o estágio no doutorado, mesmo já tendo realizado o estágio em docência no mestrado.</a:t>
            </a:r>
          </a:p>
          <a:p>
            <a:pPr algn="just" ea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r>
              <a:rPr lang="pt-BR" altLang="pt-BR" dirty="0"/>
              <a:t>Ao fim do Estágio, o professor supervisor e o aluno-estagiário deverão entregar, cada um, o relatório sobre as atividades e desempenho do estagiário(a), devidamente assinados.</a:t>
            </a:r>
          </a:p>
          <a:p>
            <a:pPr algn="just" ea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r>
              <a:rPr lang="pt-BR" altLang="pt-BR" dirty="0"/>
              <a:t>O prazo para entrega dos relatórios é de até 30 dias após o término do Estágio.</a:t>
            </a:r>
          </a:p>
          <a:p>
            <a:pPr algn="just" ea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r>
              <a:rPr lang="pt-BR" altLang="pt-BR" dirty="0"/>
              <a:t>O aluno se quiser e puder, poderá se inscrever no estágio a cada semestre, desde que tenha tempo hábil para iniciar e terminar o estágio, a data limite é a data de depósito. Cada nova inscrição, o aluno deverá entregar a documentação exigida, conforme o Edital da inscrição daquele semestre.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72DA0-836F-4CF7-B3BF-957D2CA121B2}" type="slidenum">
              <a:rPr lang="pt-BR" smtClean="0"/>
              <a:pPr>
                <a:defRPr/>
              </a:pPr>
              <a:t>30</a:t>
            </a:fld>
            <a:endParaRPr lang="pt-B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88913"/>
            <a:ext cx="7775575" cy="922337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>
                <a:solidFill>
                  <a:schemeClr val="accent1"/>
                </a:solidFill>
              </a:rPr>
              <a:t>Créditos	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105846"/>
            <a:ext cx="7416949" cy="511299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spcBef>
                <a:spcPts val="1800"/>
              </a:spcBef>
              <a:spcAft>
                <a:spcPts val="1800"/>
              </a:spcAft>
            </a:pPr>
            <a:r>
              <a:rPr lang="pt-BR" altLang="pt-BR" sz="2400" dirty="0"/>
              <a:t>Após a entrega dos relatórios (seu e do supervisor) e das eventuais correções dos mesmos:</a:t>
            </a:r>
          </a:p>
          <a:p>
            <a:pPr algn="just">
              <a:lnSpc>
                <a:spcPct val="90000"/>
              </a:lnSpc>
              <a:spcBef>
                <a:spcPts val="1800"/>
              </a:spcBef>
              <a:spcAft>
                <a:spcPts val="1800"/>
              </a:spcAft>
            </a:pPr>
            <a:r>
              <a:rPr lang="pt-BR" altLang="pt-BR" sz="2400" dirty="0"/>
              <a:t>Será concedido crédito especial, de acordo com as normas específicas de cada um dos Programas de Pós-Graduação. (Vide slides 35 e 36, desta apresentação).</a:t>
            </a:r>
          </a:p>
          <a:p>
            <a:pPr algn="just">
              <a:lnSpc>
                <a:spcPct val="90000"/>
              </a:lnSpc>
              <a:spcBef>
                <a:spcPts val="1800"/>
              </a:spcBef>
              <a:spcAft>
                <a:spcPts val="1800"/>
              </a:spcAft>
            </a:pPr>
            <a:r>
              <a:rPr lang="pt-BR" altLang="pt-BR" sz="2400" dirty="0"/>
              <a:t>Os créditos especiais serão incluídos na ficha do aluno Janus, uma única vez, (uma no mestrado e outra no doutorado) de acordo com as normas, só caberá 20% do total dos créditos exigidos.</a:t>
            </a:r>
          </a:p>
          <a:p>
            <a:pPr marL="0" indent="0" algn="just" eaLnBrk="1" hangingPunct="1">
              <a:lnSpc>
                <a:spcPct val="90000"/>
              </a:lnSpc>
              <a:spcBef>
                <a:spcPts val="1800"/>
              </a:spcBef>
              <a:spcAft>
                <a:spcPts val="1800"/>
              </a:spcAft>
              <a:buNone/>
            </a:pPr>
            <a:endParaRPr lang="pt-BR" altLang="pt-BR" sz="2800" dirty="0">
              <a:latin typeface="Arial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72DA0-836F-4CF7-B3BF-957D2CA121B2}" type="slidenum">
              <a:rPr lang="pt-BR" smtClean="0"/>
              <a:pPr>
                <a:defRPr/>
              </a:pPr>
              <a:t>31</a:t>
            </a:fld>
            <a:endParaRPr lang="pt-B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>
          <a:xfrm>
            <a:off x="755576" y="490538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Atribuição de créditos</a:t>
            </a:r>
          </a:p>
        </p:txBody>
      </p:sp>
      <p:sp>
        <p:nvSpPr>
          <p:cNvPr id="27651" name="Espaço Reservado para Conteúdo 2"/>
          <p:cNvSpPr>
            <a:spLocks noGrp="1"/>
          </p:cNvSpPr>
          <p:nvPr>
            <p:ph idx="1"/>
          </p:nvPr>
        </p:nvSpPr>
        <p:spPr>
          <a:xfrm>
            <a:off x="308729" y="1196752"/>
            <a:ext cx="8640763" cy="3167806"/>
          </a:xfrm>
        </p:spPr>
        <p:txBody>
          <a:bodyPr rtlCol="0">
            <a:normAutofit/>
          </a:bodyPr>
          <a:lstStyle/>
          <a:p>
            <a:pPr marL="438150" lvl="1" indent="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pt-BR" sz="1000" dirty="0">
              <a:latin typeface="Arial" charset="0"/>
              <a:cs typeface="Arial" charset="0"/>
            </a:endParaRPr>
          </a:p>
          <a:p>
            <a:pPr marL="438150" lvl="1" indent="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3000" i="0" dirty="0">
                <a:cs typeface="Arial" charset="0"/>
              </a:rPr>
              <a:t>Alunos prestes a depositar a Dissertação/Tese</a:t>
            </a:r>
            <a:r>
              <a:rPr lang="pt-BR" sz="3000" i="0" dirty="0">
                <a:solidFill>
                  <a:srgbClr val="FF6600"/>
                </a:solidFill>
                <a:cs typeface="Arial" charset="0"/>
              </a:rPr>
              <a:t> </a:t>
            </a:r>
            <a:r>
              <a:rPr lang="pt-BR" sz="3000" i="0" dirty="0">
                <a:cs typeface="Arial" charset="0"/>
              </a:rPr>
              <a:t>devem informar sua condição no ato da entrega dos relatórios finais, para que os créditos sejam lançados antes do depósito.</a:t>
            </a:r>
          </a:p>
          <a:p>
            <a:pPr marL="438150" lvl="1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3000" b="1" i="0" dirty="0">
                <a:solidFill>
                  <a:schemeClr val="accent6"/>
                </a:solidFill>
                <a:cs typeface="Arial" charset="0"/>
              </a:rPr>
              <a:t>Depósito feito = Sistema Janus fechado</a:t>
            </a:r>
            <a:endParaRPr lang="pt-BR" sz="3000" i="0" dirty="0">
              <a:solidFill>
                <a:schemeClr val="accent6"/>
              </a:solidFill>
              <a:cs typeface="Arial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sz="2800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72DA0-836F-4CF7-B3BF-957D2CA121B2}" type="slidenum">
              <a:rPr lang="pt-BR" smtClean="0"/>
              <a:pPr>
                <a:defRPr/>
              </a:pPr>
              <a:t>32</a:t>
            </a:fld>
            <a:endParaRPr lang="pt-B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51662" y="158179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Créditos Concedidos pelo PAE</a:t>
            </a:r>
          </a:p>
        </p:txBody>
      </p:sp>
      <p:graphicFrame>
        <p:nvGraphicFramePr>
          <p:cNvPr id="3" name="Espaço Reservado para Tabela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="" xmlns:p14="http://schemas.microsoft.com/office/powerpoint/2010/main" val="1239535492"/>
              </p:ext>
            </p:extLst>
          </p:nvPr>
        </p:nvGraphicFramePr>
        <p:xfrm>
          <a:off x="683568" y="908720"/>
          <a:ext cx="7869559" cy="52232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912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487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2955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68342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 smtClean="0">
                          <a:effectLst/>
                        </a:rPr>
                        <a:t>ÁREA</a:t>
                      </a:r>
                      <a:r>
                        <a:rPr lang="pt-BR" sz="1200" dirty="0">
                          <a:effectLst/>
                        </a:rPr>
                        <a:t>/ PROGRAMA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050" dirty="0" smtClean="0"/>
                        <a:t>REGIMENTO 2013</a:t>
                      </a:r>
                      <a:endParaRPr lang="pt-B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050" dirty="0" smtClean="0"/>
                        <a:t>REGIMENTO 2018</a:t>
                      </a:r>
                      <a:endParaRPr lang="pt-B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6946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 smtClean="0">
                          <a:effectLst/>
                        </a:rPr>
                        <a:t>Ciência </a:t>
                      </a:r>
                      <a:r>
                        <a:rPr lang="pt-BR" sz="1200" dirty="0">
                          <a:effectLst/>
                        </a:rPr>
                        <a:t>Política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08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6946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Sociologia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Nenhum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6946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Filosofia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6946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Antropologia Social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6946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Geografia Física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 (por 2 semestres)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effectLst/>
                          <a:latin typeface="+mj-lt"/>
                        </a:rPr>
                        <a:t>02 créditos</a:t>
                      </a:r>
                      <a:endParaRPr lang="pt-BR" sz="1200" dirty="0" smtClean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6946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Geografia Humana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  <a:endParaRPr lang="pt-BR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6946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História Econômica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01 crédito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  <a:endParaRPr lang="pt-BR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6946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História Social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  <a:endParaRPr lang="pt-BR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6946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Estudos da Tradução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01 crédito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  <a:endParaRPr lang="pt-BR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6946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Semiótica e Linguística Geral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  <a:endParaRPr lang="pt-BR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16946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Filologia e Língua Portuguesa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effectLst/>
                          <a:latin typeface="+mj-lt"/>
                        </a:rPr>
                        <a:t>02 créditos</a:t>
                      </a:r>
                      <a:endParaRPr lang="pt-BR" sz="1200" dirty="0" smtClean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16946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Letras Clássicas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effectLst/>
                          <a:latin typeface="+mj-lt"/>
                        </a:rPr>
                        <a:t>02 créditos</a:t>
                      </a:r>
                      <a:endParaRPr lang="pt-BR" sz="1200" dirty="0" smtClean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16946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 smtClean="0">
                          <a:effectLst/>
                        </a:rPr>
                        <a:t>Língua e Literatura Alemã</a:t>
                      </a: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56181-6E7B-4B28-9BEA-04DC5B1FF1F0}" type="slidenum">
              <a:rPr lang="pt-BR" smtClean="0"/>
              <a:pPr>
                <a:defRPr/>
              </a:pPr>
              <a:t>33</a:t>
            </a:fld>
            <a:endParaRPr lang="pt-BR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9552" y="1232466"/>
            <a:ext cx="184731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pt-B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kumimoji="0" lang="pt-B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683568" y="6165304"/>
          <a:ext cx="7869559" cy="365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91254"/>
                <a:gridCol w="2048751"/>
                <a:gridCol w="1429554"/>
              </a:tblGrid>
              <a:tr h="316946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 smtClean="0">
                          <a:effectLst/>
                        </a:rPr>
                        <a:t>LETRA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b="0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pt-BR" sz="9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>
                    <a:solidFill>
                      <a:srgbClr val="EB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01 crédito</a:t>
                      </a:r>
                      <a:endParaRPr lang="pt-BR" sz="1200" b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124" marR="57124" marT="0" marB="0">
                    <a:solidFill>
                      <a:srgbClr val="EBF0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238671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Créditos Concedidos pelo PAE</a:t>
            </a:r>
          </a:p>
        </p:txBody>
      </p:sp>
      <p:graphicFrame>
        <p:nvGraphicFramePr>
          <p:cNvPr id="3" name="Espaço Reservado para Tabela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="" xmlns:p14="http://schemas.microsoft.com/office/powerpoint/2010/main" val="3341687858"/>
              </p:ext>
            </p:extLst>
          </p:nvPr>
        </p:nvGraphicFramePr>
        <p:xfrm>
          <a:off x="899592" y="1046559"/>
          <a:ext cx="7797551" cy="56995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107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8620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6026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78951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ÁREA/ PROGRAMA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 smtClean="0"/>
                        <a:t>REGIMENTO 2013</a:t>
                      </a:r>
                      <a:endParaRPr lang="pt-B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 smtClean="0"/>
                        <a:t>REGIMENTO 2018</a:t>
                      </a:r>
                      <a:endParaRPr lang="pt-B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7765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Língua Espanhola, Literaturas Espanhola e Hispano-Americana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7765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Estudos Linguísticos, Literários e Tradutológicos em Francês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7765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Estudos Linguísticos e Literários em Inglês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7765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Língua, Literatura e Cultura Italianas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7765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Literatura Brasileira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7765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Literatura Portuguesa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7765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Teoria Literária e Literatura Comparada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7765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Língua, Literatura e Cultura Árabe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7765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Literatura e Cultura Russa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7765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Estudos Comparados de Literaturas de Língua Portuguesa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04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7765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Literatura e Cultura Japonesa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47765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Estudos Judaicos e Árabes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47765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Humanidades, Direitos e Outras Legitimidades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01 crédito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06934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Mestrado Profissional em Letras em Rede Nacional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Nenhum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56181-6E7B-4B28-9BEA-04DC5B1FF1F0}" type="slidenum">
              <a:rPr lang="pt-BR" smtClean="0"/>
              <a:pPr>
                <a:defRPr/>
              </a:pPr>
              <a:t>34</a:t>
            </a:fld>
            <a:endParaRPr lang="pt-B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>
          <a:xfrm>
            <a:off x="794843" y="260574"/>
            <a:ext cx="9036050" cy="10096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Relatórios do Estágio Supervisionado</a:t>
            </a:r>
          </a:p>
        </p:txBody>
      </p:sp>
      <p:sp>
        <p:nvSpPr>
          <p:cNvPr id="29699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908720"/>
            <a:ext cx="7633543" cy="5401345"/>
          </a:xfrm>
        </p:spPr>
        <p:txBody>
          <a:bodyPr>
            <a:normAutofit/>
          </a:bodyPr>
          <a:lstStyle/>
          <a:p>
            <a:pPr marL="628650" indent="-628650" algn="just" eaLnBrk="1" hangingPunct="1">
              <a:buFont typeface="Wingdings" pitchFamily="2" charset="2"/>
              <a:buAutoNum type="arabicPeriod"/>
            </a:pPr>
            <a:r>
              <a:rPr lang="pt-BR" altLang="pt-BR" sz="2700" b="1" dirty="0">
                <a:cs typeface="Arial" charset="0"/>
              </a:rPr>
              <a:t>Atividades Desenvolvidas pelo estagiário</a:t>
            </a:r>
            <a:r>
              <a:rPr lang="pt-BR" altLang="pt-BR" sz="2700" dirty="0">
                <a:cs typeface="Arial" charset="0"/>
              </a:rPr>
              <a:t>: Relatar de forma detalhada as atividades exercidas no estágio (preferencialmente em forma de texto e não de tópicos).</a:t>
            </a:r>
          </a:p>
          <a:p>
            <a:pPr marL="628650" indent="-628650" algn="just" eaLnBrk="1" hangingPunct="1">
              <a:buFont typeface="+mj-lt"/>
              <a:buAutoNum type="arabicPeriod"/>
            </a:pPr>
            <a:r>
              <a:rPr lang="pt-BR" altLang="pt-BR" sz="2700" b="1" dirty="0">
                <a:cs typeface="Arial" charset="0"/>
              </a:rPr>
              <a:t>Avaliação sobre o Desenvolvimento do Plano</a:t>
            </a:r>
            <a:r>
              <a:rPr lang="pt-BR" altLang="pt-BR" sz="2700" dirty="0">
                <a:cs typeface="Arial" charset="0"/>
              </a:rPr>
              <a:t>: Fazer avaliação crítica referente ao estágio, comentar suas impressões, como foi sua experiência no exercício do estágio-docência e </a:t>
            </a:r>
            <a:r>
              <a:rPr lang="pt-BR" altLang="pt-BR" sz="2700" u="sng" dirty="0">
                <a:cs typeface="Arial" charset="0"/>
              </a:rPr>
              <a:t>avaliar a importância do programa PAE neste processo</a:t>
            </a:r>
            <a:r>
              <a:rPr lang="pt-BR" altLang="pt-BR" sz="2700" dirty="0">
                <a:cs typeface="Arial" charset="0"/>
              </a:rPr>
              <a:t>. </a:t>
            </a:r>
          </a:p>
          <a:p>
            <a:pPr marL="628650" indent="-628650" algn="just" eaLnBrk="1" hangingPunct="1">
              <a:buFont typeface="+mj-lt"/>
              <a:buAutoNum type="arabicPeriod"/>
            </a:pPr>
            <a:r>
              <a:rPr lang="pt-BR" altLang="pt-BR" sz="2700" b="1" dirty="0">
                <a:cs typeface="Arial" charset="0"/>
              </a:rPr>
              <a:t>Sugestões: </a:t>
            </a:r>
            <a:r>
              <a:rPr lang="pt-BR" altLang="pt-BR" sz="2700" dirty="0">
                <a:cs typeface="Arial" charset="0"/>
              </a:rPr>
              <a:t>Comentários gerais, críticas ou elogios ao PAE.</a:t>
            </a:r>
          </a:p>
          <a:p>
            <a:pPr marL="628650" indent="-628650" algn="just">
              <a:buNone/>
            </a:pPr>
            <a:endParaRPr lang="pt-BR" altLang="pt-BR" sz="2700" dirty="0">
              <a:cs typeface="Arial" charset="0"/>
            </a:endParaRPr>
          </a:p>
          <a:p>
            <a:pPr marL="628650" indent="-628650" algn="just" eaLnBrk="1" hangingPunct="1">
              <a:buFont typeface="Wingdings" pitchFamily="2" charset="2"/>
              <a:buNone/>
            </a:pPr>
            <a:endParaRPr lang="pt-BR" altLang="pt-BR" sz="2700" dirty="0">
              <a:cs typeface="Arial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pt-BR" altLang="pt-BR" sz="1600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72DA0-836F-4CF7-B3BF-957D2CA121B2}" type="slidenum">
              <a:rPr lang="pt-BR" smtClean="0"/>
              <a:pPr>
                <a:defRPr/>
              </a:pPr>
              <a:t>35</a:t>
            </a:fld>
            <a:endParaRPr lang="pt-B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980728"/>
            <a:ext cx="8065591" cy="5184031"/>
          </a:xfrm>
        </p:spPr>
        <p:txBody>
          <a:bodyPr>
            <a:normAutofit fontScale="62500" lnSpcReduction="20000"/>
          </a:bodyPr>
          <a:lstStyle/>
          <a:p>
            <a:pPr marL="990600" indent="-990600" eaLnBrk="1" hangingPunct="1">
              <a:buFont typeface="Wingdings" pitchFamily="2" charset="2"/>
              <a:buNone/>
            </a:pPr>
            <a:r>
              <a:rPr lang="pt-BR" altLang="pt-BR" sz="2700" b="1" dirty="0">
                <a:solidFill>
                  <a:schemeClr val="accent1"/>
                </a:solidFill>
                <a:cs typeface="Arial" charset="0"/>
              </a:rPr>
              <a:t>Observações:</a:t>
            </a:r>
          </a:p>
          <a:p>
            <a:endParaRPr lang="pt-BR" altLang="pt-BR" sz="2700" dirty="0">
              <a:cs typeface="Arial" charset="0"/>
            </a:endParaRPr>
          </a:p>
          <a:p>
            <a:r>
              <a:rPr lang="pt-BR" altLang="pt-BR" sz="2700" dirty="0">
                <a:cs typeface="Arial" charset="0"/>
              </a:rPr>
              <a:t> Formulários acesse site: </a:t>
            </a:r>
            <a:r>
              <a:rPr lang="pt-BR" altLang="pt-BR" sz="2700" b="1" dirty="0" err="1">
                <a:solidFill>
                  <a:srgbClr val="0000FF"/>
                </a:solidFill>
                <a:cs typeface="Arial" charset="0"/>
              </a:rPr>
              <a:t>www.pos.fflch.usp.br</a:t>
            </a:r>
            <a:r>
              <a:rPr lang="pt-BR" altLang="pt-BR" sz="2700" b="1" dirty="0">
                <a:cs typeface="Arial" charset="0"/>
              </a:rPr>
              <a:t> (</a:t>
            </a:r>
            <a:r>
              <a:rPr lang="pt-BR" altLang="pt-BR" sz="2700" b="1" dirty="0" err="1">
                <a:cs typeface="Arial" charset="0"/>
              </a:rPr>
              <a:t>pae</a:t>
            </a:r>
            <a:r>
              <a:rPr lang="pt-BR" altLang="pt-BR" sz="2700" b="1" dirty="0">
                <a:cs typeface="Arial" charset="0"/>
              </a:rPr>
              <a:t> &gt; formulários)</a:t>
            </a:r>
            <a:r>
              <a:rPr lang="pt-BR" altLang="pt-BR" sz="2700" dirty="0">
                <a:cs typeface="Arial" charset="0"/>
              </a:rPr>
              <a:t>.</a:t>
            </a:r>
          </a:p>
          <a:p>
            <a:endParaRPr lang="pt-BR" altLang="pt-BR" sz="2700" dirty="0">
              <a:cs typeface="Arial" charset="0"/>
            </a:endParaRPr>
          </a:p>
          <a:p>
            <a:r>
              <a:rPr lang="pt-BR" altLang="pt-BR" sz="2700" dirty="0">
                <a:cs typeface="Arial" charset="0"/>
              </a:rPr>
              <a:t>Os </a:t>
            </a:r>
            <a:r>
              <a:rPr lang="pt-BR" altLang="pt-BR" sz="2700" b="1" dirty="0">
                <a:cs typeface="Arial" charset="0"/>
              </a:rPr>
              <a:t>dois</a:t>
            </a:r>
            <a:r>
              <a:rPr lang="pt-BR" altLang="pt-BR" sz="2700" dirty="0">
                <a:cs typeface="Arial" charset="0"/>
              </a:rPr>
              <a:t> relatórios (do estagiário e do supervisor) devem ser entregues juntos no Serviço de Pós-Graduação, Rua do Lago, 717, sala 118, das 9:00h às 17:00h.</a:t>
            </a:r>
          </a:p>
          <a:p>
            <a:pPr algn="just">
              <a:spcAft>
                <a:spcPts val="0"/>
              </a:spcAft>
              <a:defRPr/>
            </a:pPr>
            <a:r>
              <a:rPr lang="pt-BR" sz="2800" dirty="0">
                <a:cs typeface="Arial" pitchFamily="34" charset="0"/>
              </a:rPr>
              <a:t>Não usar as palavras </a:t>
            </a:r>
            <a:r>
              <a:rPr lang="pt-BR" sz="2800" b="1" dirty="0">
                <a:cs typeface="Arial" pitchFamily="34" charset="0"/>
              </a:rPr>
              <a:t>monitor/monitoria</a:t>
            </a:r>
            <a:r>
              <a:rPr lang="pt-BR" sz="2800" dirty="0">
                <a:cs typeface="Arial" pitchFamily="34" charset="0"/>
              </a:rPr>
              <a:t>, que devem ser substituídas por </a:t>
            </a:r>
            <a:r>
              <a:rPr lang="pt-BR" sz="2800" b="1" dirty="0">
                <a:cs typeface="Arial" pitchFamily="34" charset="0"/>
              </a:rPr>
              <a:t>estágio/estagiário</a:t>
            </a:r>
            <a:r>
              <a:rPr lang="pt-BR" sz="2800" dirty="0">
                <a:cs typeface="Arial" pitchFamily="34" charset="0"/>
              </a:rPr>
              <a:t>;</a:t>
            </a:r>
          </a:p>
          <a:p>
            <a:pPr algn="just">
              <a:spcAft>
                <a:spcPts val="0"/>
              </a:spcAft>
              <a:defRPr/>
            </a:pPr>
            <a:endParaRPr lang="pt-BR" sz="2800" dirty="0">
              <a:cs typeface="Arial" pitchFamily="34" charset="0"/>
            </a:endParaRPr>
          </a:p>
          <a:p>
            <a:pPr algn="just">
              <a:spcAft>
                <a:spcPts val="0"/>
              </a:spcAft>
              <a:defRPr/>
            </a:pPr>
            <a:r>
              <a:rPr lang="pt-BR" sz="2800" dirty="0">
                <a:cs typeface="Arial" pitchFamily="34" charset="0"/>
              </a:rPr>
              <a:t>Evitar colocar ementa ou relato minucioso referente ao conteúdo da disciplina;</a:t>
            </a:r>
          </a:p>
          <a:p>
            <a:pPr algn="just">
              <a:spcAft>
                <a:spcPts val="0"/>
              </a:spcAft>
              <a:defRPr/>
            </a:pPr>
            <a:endParaRPr lang="pt-BR" sz="2800" dirty="0">
              <a:cs typeface="Arial" pitchFamily="34" charset="0"/>
            </a:endParaRPr>
          </a:p>
          <a:p>
            <a:pPr algn="just">
              <a:spcAft>
                <a:spcPts val="0"/>
              </a:spcAft>
              <a:defRPr/>
            </a:pPr>
            <a:r>
              <a:rPr lang="pt-BR" sz="2800" dirty="0">
                <a:cs typeface="Arial" pitchFamily="34" charset="0"/>
              </a:rPr>
              <a:t>Nas atividades exclusivas do professor como: ministrar aulas, corrigir provas, elaborar exercícios, controlar frequência dos alunos etc., </a:t>
            </a:r>
            <a:r>
              <a:rPr lang="pt-BR" sz="2800" dirty="0">
                <a:solidFill>
                  <a:schemeClr val="accent6"/>
                </a:solidFill>
                <a:cs typeface="Arial" pitchFamily="34" charset="0"/>
              </a:rPr>
              <a:t>sempre mencionar que foi em colaboração, ou com a supervisão do docente responsável.</a:t>
            </a:r>
          </a:p>
          <a:p>
            <a:pPr marL="990600" indent="-990600" eaLnBrk="1" hangingPunct="1">
              <a:buFont typeface="Wingdings" pitchFamily="2" charset="2"/>
              <a:buNone/>
            </a:pPr>
            <a:r>
              <a:rPr lang="pt-BR" altLang="pt-BR" sz="2700" dirty="0">
                <a:cs typeface="Arial" charset="0"/>
              </a:rPr>
              <a:t/>
            </a:r>
            <a:br>
              <a:rPr lang="pt-BR" altLang="pt-BR" sz="2700" dirty="0">
                <a:cs typeface="Arial" charset="0"/>
              </a:rPr>
            </a:br>
            <a:endParaRPr lang="pt-BR" altLang="pt-BR" sz="2700" dirty="0">
              <a:cs typeface="Arial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pt-BR" altLang="pt-BR" sz="1600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72DA0-836F-4CF7-B3BF-957D2CA121B2}" type="slidenum">
              <a:rPr lang="pt-BR" smtClean="0"/>
              <a:pPr>
                <a:defRPr/>
              </a:pPr>
              <a:t>36</a:t>
            </a:fld>
            <a:endParaRPr lang="pt-B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6639644" cy="798984"/>
          </a:xfrm>
        </p:spPr>
        <p:txBody>
          <a:bodyPr/>
          <a:lstStyle/>
          <a:p>
            <a:r>
              <a:rPr lang="pt-BR" dirty="0">
                <a:solidFill>
                  <a:schemeClr val="accent1"/>
                </a:solidFill>
              </a:rPr>
              <a:t>Certificado/Declaração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94267" y="1484784"/>
            <a:ext cx="8147248" cy="4857403"/>
          </a:xfrm>
        </p:spPr>
        <p:txBody>
          <a:bodyPr/>
          <a:lstStyle/>
          <a:p>
            <a:r>
              <a:rPr lang="pt-BR" sz="2400" dirty="0"/>
              <a:t>Após entregar o relatório Final, o aluno terá o direito de receber o Certificado, que será expedido online, através do Janus, assim que o PAE Central aprovar o relatório.</a:t>
            </a:r>
          </a:p>
          <a:p>
            <a:r>
              <a:rPr lang="pt-BR" sz="2400" dirty="0"/>
              <a:t>Cada certificado vai constar 120 horas/estágio.</a:t>
            </a:r>
          </a:p>
          <a:p>
            <a:r>
              <a:rPr lang="pt-BR" sz="2400" dirty="0"/>
              <a:t>O aluno que fizer mais de 1 estágio, no mesmo nível, no primeiro será emitido o </a:t>
            </a:r>
            <a:r>
              <a:rPr lang="pt-BR" sz="2400" dirty="0">
                <a:solidFill>
                  <a:srgbClr val="FF0000"/>
                </a:solidFill>
              </a:rPr>
              <a:t>Certificado</a:t>
            </a:r>
            <a:r>
              <a:rPr lang="pt-BR" sz="2400" dirty="0"/>
              <a:t>, no segundo estágio será emitida uma </a:t>
            </a:r>
            <a:r>
              <a:rPr lang="pt-BR" sz="2400" dirty="0">
                <a:solidFill>
                  <a:srgbClr val="FF0000"/>
                </a:solidFill>
              </a:rPr>
              <a:t>Declaração</a:t>
            </a:r>
            <a:r>
              <a:rPr lang="pt-BR" sz="2400" dirty="0"/>
              <a:t>, isto é, no mesmo nível (Mestrado e Doutorado).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72DA0-836F-4CF7-B3BF-957D2CA121B2}" type="slidenum">
              <a:rPr lang="pt-BR" smtClean="0"/>
              <a:pPr>
                <a:defRPr/>
              </a:pPr>
              <a:t>37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0931111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56181-6E7B-4B28-9BEA-04DC5B1FF1F0}" type="slidenum">
              <a:rPr lang="pt-BR" smtClean="0"/>
              <a:pPr>
                <a:defRPr/>
              </a:pPr>
              <a:t>38</a:t>
            </a:fld>
            <a:endParaRPr lang="pt-BR" dirty="0"/>
          </a:p>
        </p:txBody>
      </p:sp>
      <p:pic>
        <p:nvPicPr>
          <p:cNvPr id="4710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92696"/>
            <a:ext cx="7631178" cy="5353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6672"/>
            <a:ext cx="8149744" cy="5761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54FBC-1DD2-49A8-9F75-0DA9DBDFEE47}" type="slidenum">
              <a:rPr lang="pt-BR" smtClean="0"/>
              <a:pPr>
                <a:defRPr/>
              </a:pPr>
              <a:t>39</a:t>
            </a:fld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727467"/>
            <a:ext cx="8785225" cy="8651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49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Comissão do PAE-FFLCH/USP</a:t>
            </a:r>
            <a:r>
              <a:rPr lang="pt-BR" sz="4000" dirty="0">
                <a:solidFill>
                  <a:schemeClr val="accent1"/>
                </a:solidFill>
              </a:rPr>
              <a:t/>
            </a:r>
            <a:br>
              <a:rPr lang="pt-BR" sz="4000" dirty="0">
                <a:solidFill>
                  <a:schemeClr val="accent1"/>
                </a:solidFill>
              </a:rPr>
            </a:br>
            <a:endParaRPr lang="pt-BR" sz="4000" dirty="0">
              <a:solidFill>
                <a:schemeClr val="accent1"/>
              </a:solidFill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72DA0-836F-4CF7-B3BF-957D2CA121B2}" type="slidenum">
              <a:rPr lang="pt-BR" smtClean="0"/>
              <a:pPr>
                <a:defRPr/>
              </a:pPr>
              <a:t>4</a:t>
            </a:fld>
            <a:endParaRPr lang="pt-BR" dirty="0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836938" y="1340768"/>
            <a:ext cx="6840314" cy="4892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0000" indent="-469900" algn="just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endParaRPr lang="pt-BR" sz="2400" b="1" dirty="0">
              <a:latin typeface="+mn-lt"/>
              <a:cs typeface="Arial" pitchFamily="34" charset="0"/>
            </a:endParaRPr>
          </a:p>
          <a:p>
            <a:pPr marL="180000" indent="-469900" algn="just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pt-BR" sz="2400" b="1" dirty="0">
                <a:latin typeface="+mn-lt"/>
                <a:cs typeface="Arial" pitchFamily="34" charset="0"/>
              </a:rPr>
              <a:t>Coordenadora:</a:t>
            </a:r>
            <a:r>
              <a:rPr lang="pt-BR" sz="2400" dirty="0">
                <a:latin typeface="+mn-lt"/>
                <a:cs typeface="Arial" pitchFamily="34" charset="0"/>
              </a:rPr>
              <a:t> </a:t>
            </a:r>
          </a:p>
          <a:p>
            <a:pPr marL="180000" indent="-469900" algn="just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pt-BR" sz="2400" dirty="0">
                <a:latin typeface="+mn-lt"/>
                <a:cs typeface="Arial" pitchFamily="34" charset="0"/>
              </a:rPr>
              <a:t>Profa. Dra. Claudia C. Amigo Pino (DLM/FFLCH).</a:t>
            </a:r>
            <a:endParaRPr lang="pt-BR" sz="2400" b="1" dirty="0">
              <a:latin typeface="+mn-lt"/>
              <a:cs typeface="Arial" pitchFamily="34" charset="0"/>
            </a:endParaRPr>
          </a:p>
          <a:p>
            <a:pPr marL="469900" indent="-469900" algn="just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pt-BR" sz="2400" b="1" dirty="0">
                <a:latin typeface="+mn-lt"/>
                <a:cs typeface="Arial" pitchFamily="34" charset="0"/>
              </a:rPr>
              <a:t>Representante</a:t>
            </a:r>
            <a:r>
              <a:rPr lang="pt-BR" sz="2400" dirty="0">
                <a:latin typeface="+mn-lt"/>
                <a:cs typeface="Arial" pitchFamily="34" charset="0"/>
              </a:rPr>
              <a:t> </a:t>
            </a:r>
            <a:r>
              <a:rPr lang="pt-BR" sz="2400" b="1" dirty="0">
                <a:latin typeface="+mn-lt"/>
                <a:cs typeface="Arial" pitchFamily="34" charset="0"/>
              </a:rPr>
              <a:t>Comissão da Graduação FFLCH:</a:t>
            </a:r>
          </a:p>
          <a:p>
            <a:pPr marL="469900" indent="-469900" algn="just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pt-BR" sz="2400" dirty="0">
                <a:latin typeface="+mn-lt"/>
                <a:cs typeface="Arial" pitchFamily="34" charset="0"/>
              </a:rPr>
              <a:t>Profa. Dra. </a:t>
            </a:r>
            <a:r>
              <a:rPr lang="pt-BR" sz="2400" dirty="0" err="1">
                <a:latin typeface="+mn-lt"/>
                <a:cs typeface="Arial" pitchFamily="34" charset="0"/>
              </a:rPr>
              <a:t>Déborah</a:t>
            </a:r>
            <a:r>
              <a:rPr lang="pt-BR" sz="2400" dirty="0">
                <a:latin typeface="+mn-lt"/>
                <a:cs typeface="Arial" pitchFamily="34" charset="0"/>
              </a:rPr>
              <a:t> de Oliveira (DG-FFLCH)</a:t>
            </a:r>
            <a:endParaRPr lang="pt-BR" sz="2400" b="1" dirty="0">
              <a:latin typeface="+mn-lt"/>
              <a:cs typeface="Arial" pitchFamily="34" charset="0"/>
            </a:endParaRPr>
          </a:p>
          <a:p>
            <a:pPr marL="469900" indent="-469900" algn="just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pt-BR" sz="2400" b="1" dirty="0">
                <a:latin typeface="+mn-lt"/>
                <a:cs typeface="Arial" pitchFamily="34" charset="0"/>
              </a:rPr>
              <a:t>Representante Discente da CPG: </a:t>
            </a:r>
          </a:p>
          <a:p>
            <a:pPr marL="469900" indent="-469900" algn="just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pt-BR" sz="2400" dirty="0">
                <a:latin typeface="+mn-lt"/>
                <a:cs typeface="Arial" pitchFamily="34" charset="0"/>
              </a:rPr>
              <a:t>Wesley Alves Messias (titular – Geografia)</a:t>
            </a:r>
          </a:p>
          <a:p>
            <a:pPr marL="469900" indent="-469900" algn="just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pt-BR" sz="2400" dirty="0">
                <a:latin typeface="+mn-lt"/>
                <a:cs typeface="Arial" pitchFamily="34" charset="0"/>
              </a:rPr>
              <a:t>Alexandre </a:t>
            </a:r>
            <a:r>
              <a:rPr lang="pt-BR" sz="2400" dirty="0" err="1">
                <a:latin typeface="+mn-lt"/>
                <a:cs typeface="Arial" pitchFamily="34" charset="0"/>
              </a:rPr>
              <a:t>Pupo</a:t>
            </a:r>
            <a:r>
              <a:rPr lang="pt-BR" sz="2400" dirty="0">
                <a:latin typeface="+mn-lt"/>
                <a:cs typeface="Arial" pitchFamily="34" charset="0"/>
              </a:rPr>
              <a:t> Quintino (suplente – Sociologia)</a:t>
            </a:r>
          </a:p>
          <a:p>
            <a:pPr marL="469900" indent="-469900" algn="just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pt-BR" sz="2400" b="1" dirty="0">
                <a:latin typeface="+mn-lt"/>
                <a:cs typeface="Arial" pitchFamily="34" charset="0"/>
              </a:rPr>
              <a:t>Representante Discente da Graduação: </a:t>
            </a:r>
            <a:r>
              <a:rPr lang="pt-BR" sz="2400" dirty="0">
                <a:latin typeface="+mn-lt"/>
                <a:cs typeface="Arial" pitchFamily="34" charset="0"/>
              </a:rPr>
              <a:t>Não há</a:t>
            </a:r>
            <a:endParaRPr lang="pt-BR" sz="2400" b="1" dirty="0">
              <a:latin typeface="+mn-lt"/>
              <a:cs typeface="Arial" pitchFamily="34" charset="0"/>
            </a:endParaRPr>
          </a:p>
          <a:p>
            <a:pPr marL="469900" indent="-469900" algn="just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pt-BR" sz="2400" b="1" dirty="0">
                <a:latin typeface="+mn-lt"/>
                <a:cs typeface="Arial" pitchFamily="34" charset="0"/>
              </a:rPr>
              <a:t>Secretária da Comissão PAE:</a:t>
            </a:r>
            <a:endParaRPr lang="pt-BR" sz="2400" dirty="0">
              <a:latin typeface="+mn-lt"/>
              <a:cs typeface="Arial" pitchFamily="34" charset="0"/>
            </a:endParaRPr>
          </a:p>
          <a:p>
            <a:pPr marL="469900" indent="-469900" algn="just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pt-BR" sz="2400" dirty="0">
                <a:latin typeface="+mn-lt"/>
                <a:cs typeface="Arial" pitchFamily="34" charset="0"/>
              </a:rPr>
              <a:t>Juliana Oliveira (SPG-FFLCH)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2656"/>
            <a:ext cx="8072500" cy="5627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54FBC-1DD2-49A8-9F75-0DA9DBDFEE47}" type="slidenum">
              <a:rPr lang="pt-BR" smtClean="0"/>
              <a:pPr>
                <a:defRPr/>
              </a:pPr>
              <a:t>40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0129179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56181-6E7B-4B28-9BEA-04DC5B1FF1F0}" type="slidenum">
              <a:rPr lang="pt-BR" smtClean="0"/>
              <a:pPr>
                <a:defRPr/>
              </a:pPr>
              <a:t>41</a:t>
            </a:fld>
            <a:endParaRPr lang="pt-BR" dirty="0"/>
          </a:p>
        </p:txBody>
      </p:sp>
      <p:pic>
        <p:nvPicPr>
          <p:cNvPr id="4915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7770642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4664"/>
            <a:ext cx="8121030" cy="571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54FBC-1DD2-49A8-9F75-0DA9DBDFEE47}" type="slidenum">
              <a:rPr lang="pt-BR" smtClean="0"/>
              <a:pPr>
                <a:defRPr/>
              </a:pPr>
              <a:t>42</a:t>
            </a:fld>
            <a:endParaRPr lang="pt-B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Datas importantes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12826"/>
            <a:ext cx="8007350" cy="5040560"/>
          </a:xfrm>
        </p:spPr>
        <p:txBody>
          <a:bodyPr>
            <a:normAutofit/>
          </a:bodyPr>
          <a:lstStyle/>
          <a:p>
            <a:pPr marL="447675" indent="0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pt-BR" altLang="pt-BR" sz="2800" dirty="0"/>
              <a:t>O início oficial do Estágio Supervisionado se dá, sempre, nos dias </a:t>
            </a:r>
            <a:r>
              <a:rPr lang="pt-BR" altLang="pt-BR" sz="2800" b="1" u="sng" dirty="0"/>
              <a:t>01 de fevereiro </a:t>
            </a:r>
            <a:r>
              <a:rPr lang="pt-BR" altLang="pt-BR" sz="2800" dirty="0"/>
              <a:t>e </a:t>
            </a:r>
            <a:r>
              <a:rPr lang="pt-BR" altLang="pt-BR" sz="2800" b="1" u="sng" dirty="0"/>
              <a:t>01 de julho</a:t>
            </a:r>
            <a:r>
              <a:rPr lang="pt-BR" altLang="pt-BR" sz="2800" b="1" dirty="0"/>
              <a:t> </a:t>
            </a:r>
            <a:r>
              <a:rPr lang="pt-BR" altLang="pt-BR" sz="2800" dirty="0"/>
              <a:t>de cada ano, e a entrega das Folhas de Frequência serão consideradas a partir destes meses (mesmo que as aulas não tenham iniciado, pois os alunos ficam à disposição do ministrante).</a:t>
            </a:r>
          </a:p>
          <a:p>
            <a:pPr marL="447675" indent="0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pt-BR" altLang="pt-BR" sz="2800" dirty="0"/>
              <a:t>Os Termos de Compromisso deverão ser entregues antes da data do início oficial do estágio.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72DA0-836F-4CF7-B3BF-957D2CA121B2}" type="slidenum">
              <a:rPr lang="pt-BR" smtClean="0"/>
              <a:pPr>
                <a:defRPr/>
              </a:pPr>
              <a:t>43</a:t>
            </a:fld>
            <a:endParaRPr lang="pt-BR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56181-6E7B-4B28-9BEA-04DC5B1FF1F0}" type="slidenum">
              <a:rPr lang="pt-BR" smtClean="0"/>
              <a:pPr>
                <a:defRPr/>
              </a:pPr>
              <a:t>44</a:t>
            </a:fld>
            <a:endParaRPr lang="pt-BR" dirty="0"/>
          </a:p>
        </p:txBody>
      </p:sp>
      <p:sp>
        <p:nvSpPr>
          <p:cNvPr id="54275" name="Retângulo 3"/>
          <p:cNvSpPr>
            <a:spLocks noChangeArrowheads="1"/>
          </p:cNvSpPr>
          <p:nvPr/>
        </p:nvSpPr>
        <p:spPr bwMode="auto">
          <a:xfrm>
            <a:off x="539552" y="692696"/>
            <a:ext cx="8928100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1">
              <a:defRPr/>
            </a:pPr>
            <a:r>
              <a:rPr lang="pt-BR" sz="2800" b="1" dirty="0">
                <a:latin typeface="+mn-lt"/>
              </a:rPr>
              <a:t>O aluno acessa no sistema Janus:</a:t>
            </a:r>
          </a:p>
          <a:p>
            <a:pPr marL="1085850" lvl="1" indent="-4572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pt-BR" sz="2800" dirty="0">
                <a:latin typeface="+mn-lt"/>
              </a:rPr>
              <a:t>Termo de Compromisso;</a:t>
            </a:r>
          </a:p>
          <a:p>
            <a:pPr marL="1085850" lvl="1" indent="-457200">
              <a:buFont typeface="Arial" panose="020B0604020202020204" pitchFamily="34" charset="0"/>
              <a:buChar char="•"/>
              <a:defRPr/>
            </a:pPr>
            <a:r>
              <a:rPr lang="pt-BR" sz="2800" dirty="0">
                <a:latin typeface="+mn-lt"/>
              </a:rPr>
              <a:t>Ficha de Frequência e</a:t>
            </a:r>
          </a:p>
          <a:p>
            <a:pPr marL="1085850" lvl="1" indent="-457200" defTabSz="1169988">
              <a:buFont typeface="Arial" panose="020B0604020202020204" pitchFamily="34" charset="0"/>
              <a:buChar char="•"/>
              <a:defRPr/>
            </a:pPr>
            <a:r>
              <a:rPr lang="pt-BR" sz="2800" dirty="0">
                <a:latin typeface="+mn-lt"/>
              </a:rPr>
              <a:t>Informação de Rendimentos para o I.R.(conf. Art. 43, inciso I)</a:t>
            </a:r>
          </a:p>
          <a:p>
            <a:pPr marL="1085850" lvl="1" indent="-457200" defTabSz="1169988">
              <a:buFont typeface="Arial" panose="020B0604020202020204" pitchFamily="34" charset="0"/>
              <a:buChar char="•"/>
              <a:defRPr/>
            </a:pPr>
            <a:r>
              <a:rPr lang="pt-BR" sz="2800" dirty="0">
                <a:latin typeface="+mn-lt"/>
              </a:rPr>
              <a:t>Certificados (assim que aprovados pela Comissão Central do PAE).</a:t>
            </a:r>
          </a:p>
          <a:p>
            <a:pPr lvl="1">
              <a:defRPr/>
            </a:pPr>
            <a:endParaRPr lang="pt-BR" sz="2800" b="1" dirty="0">
              <a:latin typeface="+mn-lt"/>
            </a:endParaRPr>
          </a:p>
          <a:p>
            <a:pPr lvl="1">
              <a:defRPr/>
            </a:pPr>
            <a:r>
              <a:rPr lang="pt-BR" sz="2800" b="1" dirty="0">
                <a:latin typeface="+mn-lt"/>
              </a:rPr>
              <a:t>O Professor Supervisor também terá acesso para imprimir</a:t>
            </a:r>
            <a:r>
              <a:rPr lang="pt-BR" sz="2800" dirty="0">
                <a:latin typeface="+mn-lt"/>
              </a:rPr>
              <a:t>: 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pt-BR" sz="2800" dirty="0">
                <a:latin typeface="+mn-lt"/>
              </a:rPr>
              <a:t>Declaração da supervisão dos seus estagiários. 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aixaDeTexto 5"/>
          <p:cNvSpPr txBox="1">
            <a:spLocks noChangeArrowheads="1"/>
          </p:cNvSpPr>
          <p:nvPr/>
        </p:nvSpPr>
        <p:spPr bwMode="auto">
          <a:xfrm>
            <a:off x="899592" y="1282740"/>
            <a:ext cx="7138442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2400" u="sng" dirty="0">
                <a:latin typeface="+mn-lt"/>
              </a:rPr>
              <a:t>Desistência do Estágio</a:t>
            </a:r>
            <a:r>
              <a:rPr lang="pt-BR" altLang="pt-BR" sz="2400" dirty="0">
                <a:latin typeface="+mn-lt"/>
              </a:rPr>
              <a:t>:</a:t>
            </a:r>
          </a:p>
          <a:p>
            <a:pPr algn="just" eaLnBrk="1" hangingPunct="1">
              <a:spcBef>
                <a:spcPts val="600"/>
              </a:spcBef>
              <a:buFontTx/>
              <a:buNone/>
            </a:pPr>
            <a:r>
              <a:rPr lang="pt-BR" altLang="pt-BR" sz="2400" dirty="0">
                <a:latin typeface="+mn-lt"/>
              </a:rPr>
              <a:t>Caso queira desistir do Estágio, enviar imediatamente e-mail para </a:t>
            </a:r>
            <a:r>
              <a:rPr lang="pt-BR" altLang="pt-BR" sz="2400" u="sng" dirty="0">
                <a:solidFill>
                  <a:srgbClr val="0000FF"/>
                </a:solidFill>
                <a:latin typeface="+mn-lt"/>
              </a:rPr>
              <a:t>pae.fflch@usp.br,</a:t>
            </a:r>
            <a:r>
              <a:rPr lang="pt-BR" altLang="pt-BR" sz="2400" dirty="0">
                <a:latin typeface="+mn-lt"/>
              </a:rPr>
              <a:t> solicitando e justificando a desistência. O supervisor deverá estar ciente de sua decisão, (converse com ele(a), desta forma não lhe prejudicará futuramente.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2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2400" u="sng" dirty="0">
                <a:latin typeface="+mn-lt"/>
              </a:rPr>
              <a:t>Outras Alterações</a:t>
            </a:r>
            <a:r>
              <a:rPr lang="pt-BR" altLang="pt-BR" sz="2400" dirty="0">
                <a:latin typeface="+mn-lt"/>
              </a:rPr>
              <a:t>: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2400" dirty="0">
                <a:latin typeface="+mn-lt"/>
              </a:rPr>
              <a:t>(como </a:t>
            </a:r>
            <a:r>
              <a:rPr lang="pt-BR" altLang="pt-BR" sz="2400" dirty="0">
                <a:solidFill>
                  <a:srgbClr val="FF0000"/>
                </a:solidFill>
                <a:latin typeface="+mn-lt"/>
              </a:rPr>
              <a:t>troca de disciplina </a:t>
            </a:r>
            <a:r>
              <a:rPr lang="pt-BR" altLang="pt-BR" sz="2400" dirty="0">
                <a:latin typeface="+mn-lt"/>
              </a:rPr>
              <a:t>ou </a:t>
            </a:r>
            <a:r>
              <a:rPr lang="pt-BR" altLang="pt-BR" sz="2400" dirty="0">
                <a:solidFill>
                  <a:srgbClr val="FF0000"/>
                </a:solidFill>
                <a:latin typeface="+mn-lt"/>
              </a:rPr>
              <a:t>supervisor</a:t>
            </a:r>
            <a:r>
              <a:rPr lang="pt-BR" altLang="pt-BR" sz="2400" dirty="0">
                <a:latin typeface="+mn-lt"/>
              </a:rPr>
              <a:t>, etc.)</a:t>
            </a:r>
          </a:p>
          <a:p>
            <a:pPr algn="just" eaLnBrk="1" hangingPunct="1">
              <a:spcBef>
                <a:spcPts val="600"/>
              </a:spcBef>
              <a:buFontTx/>
              <a:buNone/>
            </a:pPr>
            <a:r>
              <a:rPr lang="pt-BR" altLang="pt-BR" sz="2400" dirty="0">
                <a:latin typeface="+mn-lt"/>
              </a:rPr>
              <a:t>Qualquer alteração ao que constou na inscrição online, deverá ser informada por e-mail imediatamente (para que a documentação final não fique errada, inclusive o diploma).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2800" dirty="0">
              <a:latin typeface="Arial" charset="0"/>
            </a:endParaRPr>
          </a:p>
        </p:txBody>
      </p:sp>
      <p:sp>
        <p:nvSpPr>
          <p:cNvPr id="35844" name="Retângulo 1"/>
          <p:cNvSpPr>
            <a:spLocks noChangeArrowheads="1"/>
          </p:cNvSpPr>
          <p:nvPr/>
        </p:nvSpPr>
        <p:spPr bwMode="auto">
          <a:xfrm>
            <a:off x="251520" y="404664"/>
            <a:ext cx="69850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pt-BR" sz="4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Desistência ou alterações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54FBC-1DD2-49A8-9F75-0DA9DBDFEE47}" type="slidenum">
              <a:rPr lang="pt-BR" smtClean="0"/>
              <a:pPr>
                <a:defRPr/>
              </a:pPr>
              <a:t>45</a:t>
            </a:fld>
            <a:endParaRPr lang="pt-BR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ítulo 1"/>
          <p:cNvSpPr>
            <a:spLocks noGrp="1"/>
          </p:cNvSpPr>
          <p:nvPr>
            <p:ph type="title"/>
          </p:nvPr>
        </p:nvSpPr>
        <p:spPr>
          <a:xfrm>
            <a:off x="755799" y="306803"/>
            <a:ext cx="8229600" cy="9366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altLang="pt-BR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Controle da Folha de Frequência</a:t>
            </a:r>
          </a:p>
        </p:txBody>
      </p:sp>
      <p:sp>
        <p:nvSpPr>
          <p:cNvPr id="28675" name="Espaço Reservado para Conteúdo 2"/>
          <p:cNvSpPr>
            <a:spLocks noGrp="1"/>
          </p:cNvSpPr>
          <p:nvPr>
            <p:ph idx="1"/>
          </p:nvPr>
        </p:nvSpPr>
        <p:spPr>
          <a:xfrm>
            <a:off x="755799" y="1044101"/>
            <a:ext cx="7632402" cy="5544914"/>
          </a:xfrm>
        </p:spPr>
        <p:txBody>
          <a:bodyPr rtlCol="0">
            <a:normAutofit fontScale="62500" lnSpcReduction="20000"/>
          </a:bodyPr>
          <a:lstStyle/>
          <a:p>
            <a:pPr marL="0" indent="0" algn="just" eaLnBrk="1" fontAlgn="auto" hangingPunct="1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pt-BR" sz="3600" dirty="0">
                <a:cs typeface="Arial" charset="0"/>
              </a:rPr>
              <a:t>É responsabilidade do estagiário imprimir a Folha de Frequência do Janus, que inicia no dia 21 e termina no dia 20 do mês seguinte. Para imprimir a folha correta, deve-se que optar pelo mês anterior.</a:t>
            </a:r>
          </a:p>
          <a:p>
            <a:pPr marL="0" indent="0" algn="just" eaLnBrk="1" fontAlgn="auto" hangingPunct="1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pt-BR" sz="3600" dirty="0">
                <a:cs typeface="Arial" charset="0"/>
              </a:rPr>
              <a:t>O estagiário bolsista ou voluntário deverão assinar a Folha de Frequência todos os dias em que estagiar, bem como entregá-la no prazo estipulado, </a:t>
            </a:r>
            <a:r>
              <a:rPr lang="pt-BR" sz="3600" b="1" dirty="0">
                <a:cs typeface="Arial" charset="0"/>
              </a:rPr>
              <a:t>impreterivelmente</a:t>
            </a:r>
            <a:r>
              <a:rPr lang="pt-BR" sz="3600" dirty="0">
                <a:cs typeface="Arial" charset="0"/>
              </a:rPr>
              <a:t>, entre os dias </a:t>
            </a:r>
            <a:r>
              <a:rPr lang="pt-BR" sz="3600" b="1" dirty="0">
                <a:cs typeface="Arial" charset="0"/>
              </a:rPr>
              <a:t>20 e 24 de cada mês</a:t>
            </a:r>
            <a:r>
              <a:rPr lang="pt-BR" sz="3600" dirty="0">
                <a:cs typeface="Arial" charset="0"/>
              </a:rPr>
              <a:t>, devidamente assinada pelo aluno e pelo supervisor.</a:t>
            </a:r>
          </a:p>
          <a:p>
            <a:pPr marL="0" indent="0" algn="just" eaLnBrk="1" fontAlgn="auto" hangingPunct="1">
              <a:spcAft>
                <a:spcPts val="1200"/>
              </a:spcAft>
              <a:buFont typeface="Arial" pitchFamily="34" charset="0"/>
              <a:buNone/>
              <a:defRPr/>
            </a:pPr>
            <a:r>
              <a:rPr lang="pt-BR" sz="3600" b="1" dirty="0">
                <a:solidFill>
                  <a:schemeClr val="accent6"/>
                </a:solidFill>
                <a:cs typeface="Arial" charset="0"/>
              </a:rPr>
              <a:t>Somente o supervisor poderá assinar a Folha de Frequência.</a:t>
            </a:r>
          </a:p>
          <a:p>
            <a:pPr marL="0" indent="0" algn="just" eaLnBrk="1" fontAlgn="auto" hangingPunct="1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pt-BR" sz="3600" dirty="0">
                <a:cs typeface="Arial" charset="0"/>
              </a:rPr>
              <a:t>O estagiário que não cumprir o prazo da entrega, não fará jus ao recebimento do auxílio daquele mês.</a:t>
            </a:r>
          </a:p>
          <a:p>
            <a:pPr marL="0" indent="0" algn="just" eaLnBrk="1" fontAlgn="auto" hangingPunct="1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pt-BR" sz="3600" dirty="0">
                <a:cs typeface="Arial" charset="0"/>
              </a:rPr>
              <a:t>A reincidência da </a:t>
            </a:r>
            <a:r>
              <a:rPr lang="pt-BR" sz="3600" b="1" dirty="0">
                <a:cs typeface="Arial" charset="0"/>
              </a:rPr>
              <a:t>não entrega</a:t>
            </a:r>
            <a:r>
              <a:rPr lang="pt-BR" sz="3600" dirty="0">
                <a:cs typeface="Arial" charset="0"/>
              </a:rPr>
              <a:t> da Folha de Frequência,  no período, implicará </a:t>
            </a:r>
            <a:r>
              <a:rPr lang="pt-BR" sz="3600" b="1" dirty="0">
                <a:cs typeface="Arial" charset="0"/>
              </a:rPr>
              <a:t>corte integral</a:t>
            </a:r>
            <a:r>
              <a:rPr lang="pt-BR" sz="3600" dirty="0">
                <a:cs typeface="Arial" charset="0"/>
              </a:rPr>
              <a:t> </a:t>
            </a:r>
            <a:r>
              <a:rPr lang="pt-BR" sz="3600" b="1" dirty="0">
                <a:cs typeface="Arial" charset="0"/>
              </a:rPr>
              <a:t>do auxílio</a:t>
            </a:r>
            <a:r>
              <a:rPr lang="pt-BR" sz="3600" dirty="0">
                <a:cs typeface="Arial" charset="0"/>
              </a:rPr>
              <a:t>.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3600" dirty="0">
                <a:cs typeface="Arial" charset="0"/>
              </a:rPr>
              <a:t>Local de entrega: Serviço de Pós-Graduação, sala 118, prédio da Administração da FFLCH.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pt-BR" sz="1400" b="1" dirty="0">
              <a:latin typeface="Arial" charset="0"/>
              <a:cs typeface="Arial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72DA0-836F-4CF7-B3BF-957D2CA121B2}" type="slidenum">
              <a:rPr lang="pt-BR" smtClean="0"/>
              <a:pPr>
                <a:defRPr/>
              </a:pPr>
              <a:t>46</a:t>
            </a:fld>
            <a:endParaRPr lang="pt-BR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alt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72DA0-836F-4CF7-B3BF-957D2CA121B2}" type="slidenum">
              <a:rPr lang="pt-BR" smtClean="0"/>
              <a:pPr>
                <a:defRPr/>
              </a:pPr>
              <a:t>47</a:t>
            </a:fld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35099"/>
            <a:ext cx="8071902" cy="5925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3717" y="309695"/>
            <a:ext cx="8928100" cy="13017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Dispensa do PAE </a:t>
            </a:r>
            <a:br>
              <a:rPr lang="pt-B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pt-B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(Somente para bolsistas CAPES)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913717" y="1686396"/>
            <a:ext cx="7416378" cy="4969297"/>
          </a:xfrm>
        </p:spPr>
        <p:txBody>
          <a:bodyPr/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pt-BR" altLang="pt-BR" sz="2800" dirty="0"/>
              <a:t>Os alunos que comprovarem o mínimo de 1 semestre para o Mestrado, 2 semestres para o doutorado de experiência docente em </a:t>
            </a:r>
            <a:r>
              <a:rPr lang="pt-BR" altLang="pt-BR" sz="2800" u="sng" dirty="0"/>
              <a:t>ensino superior</a:t>
            </a:r>
            <a:r>
              <a:rPr lang="pt-BR" altLang="pt-BR" sz="2800" dirty="0"/>
              <a:t>, poderão solicitar dispensa do PAE. 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pt-BR" altLang="pt-BR" sz="2800" u="sng" dirty="0"/>
              <a:t>Documentação necessária</a:t>
            </a:r>
            <a:r>
              <a:rPr lang="pt-BR" altLang="pt-BR" sz="2800" dirty="0"/>
              <a:t>: </a:t>
            </a:r>
          </a:p>
          <a:p>
            <a:pPr lvl="1" algn="just" eaLnBrk="1" hangingPunct="1"/>
            <a:r>
              <a:rPr lang="pt-BR" altLang="pt-BR" dirty="0"/>
              <a:t>Carta ao coordenador(a) do PAE solicitando a dispensa; </a:t>
            </a:r>
          </a:p>
          <a:p>
            <a:pPr lvl="1" algn="just" eaLnBrk="1" hangingPunct="1"/>
            <a:r>
              <a:rPr lang="pt-BR" altLang="pt-BR" dirty="0"/>
              <a:t>Declaração da Instituição de Ensino (em papel timbrado, com assinatura do responsável pela Instituição) referente ao tempo de trabalho, ou cópia da Carteira de Trabalho. 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72DA0-836F-4CF7-B3BF-957D2CA121B2}" type="slidenum">
              <a:rPr lang="pt-BR" smtClean="0"/>
              <a:pPr>
                <a:defRPr/>
              </a:pPr>
              <a:t>48</a:t>
            </a:fld>
            <a:endParaRPr lang="pt-BR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56181-6E7B-4B28-9BEA-04DC5B1FF1F0}" type="slidenum">
              <a:rPr lang="pt-BR" smtClean="0"/>
              <a:pPr>
                <a:defRPr/>
              </a:pPr>
              <a:t>49</a:t>
            </a:fld>
            <a:endParaRPr lang="pt-BR" dirty="0"/>
          </a:p>
        </p:txBody>
      </p:sp>
      <p:sp>
        <p:nvSpPr>
          <p:cNvPr id="35844" name="CaixaDeTexto 5"/>
          <p:cNvSpPr txBox="1">
            <a:spLocks noChangeArrowheads="1"/>
          </p:cNvSpPr>
          <p:nvPr/>
        </p:nvSpPr>
        <p:spPr bwMode="auto">
          <a:xfrm>
            <a:off x="1115616" y="1052736"/>
            <a:ext cx="7344816" cy="467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2800" dirty="0">
                <a:latin typeface="+mn-lt"/>
              </a:rPr>
              <a:t> </a:t>
            </a:r>
            <a:r>
              <a:rPr lang="pt-BR" sz="2400" dirty="0">
                <a:latin typeface="+mn-lt"/>
              </a:rPr>
              <a:t>A próxima inscrição no PAE, no </a:t>
            </a:r>
            <a:r>
              <a:rPr lang="pt-BR" sz="2400" u="sng" dirty="0">
                <a:latin typeface="+mn-lt"/>
              </a:rPr>
              <a:t>Estágio Supervisionado,</a:t>
            </a:r>
            <a:r>
              <a:rPr lang="pt-BR" sz="2400" dirty="0">
                <a:latin typeface="+mn-lt"/>
              </a:rPr>
              <a:t> ocorrerá no período de: </a:t>
            </a:r>
            <a:r>
              <a:rPr lang="pt-BR" sz="2400" b="1" dirty="0" smtClean="0">
                <a:solidFill>
                  <a:srgbClr val="FF0000"/>
                </a:solidFill>
                <a:latin typeface="+mn-lt"/>
              </a:rPr>
              <a:t>20 </a:t>
            </a:r>
            <a:r>
              <a:rPr lang="pt-BR" sz="2400" b="1" dirty="0">
                <a:solidFill>
                  <a:srgbClr val="FF0000"/>
                </a:solidFill>
                <a:latin typeface="+mn-lt"/>
              </a:rPr>
              <a:t>de </a:t>
            </a:r>
            <a:r>
              <a:rPr lang="pt-BR" sz="2400" b="1" dirty="0" smtClean="0">
                <a:solidFill>
                  <a:srgbClr val="FF0000"/>
                </a:solidFill>
                <a:latin typeface="+mn-lt"/>
              </a:rPr>
              <a:t>outubro a </a:t>
            </a:r>
            <a:r>
              <a:rPr lang="pt-BR" sz="2400" b="1" dirty="0">
                <a:solidFill>
                  <a:srgbClr val="FF0000"/>
                </a:solidFill>
                <a:latin typeface="+mn-lt"/>
              </a:rPr>
              <a:t>10 de novembro</a:t>
            </a:r>
            <a:r>
              <a:rPr lang="pt-BR" sz="2400" b="1" dirty="0">
                <a:latin typeface="+mn-lt"/>
              </a:rPr>
              <a:t>,</a:t>
            </a:r>
            <a:r>
              <a:rPr lang="pt-BR" sz="2400" dirty="0">
                <a:latin typeface="+mn-lt"/>
              </a:rPr>
              <a:t> para estagiar no </a:t>
            </a:r>
            <a:r>
              <a:rPr lang="pt-BR" sz="2400" dirty="0">
                <a:solidFill>
                  <a:srgbClr val="FF0000"/>
                </a:solidFill>
                <a:latin typeface="+mn-lt"/>
              </a:rPr>
              <a:t>1º Semestre de </a:t>
            </a:r>
            <a:r>
              <a:rPr lang="pt-BR" sz="2400" dirty="0" smtClean="0">
                <a:solidFill>
                  <a:srgbClr val="FF0000"/>
                </a:solidFill>
                <a:latin typeface="+mn-lt"/>
              </a:rPr>
              <a:t>2021</a:t>
            </a:r>
            <a:r>
              <a:rPr lang="pt-BR" sz="2400" dirty="0" smtClean="0">
                <a:latin typeface="+mn-lt"/>
              </a:rPr>
              <a:t>. </a:t>
            </a:r>
            <a:r>
              <a:rPr lang="pt-BR" sz="2400" dirty="0">
                <a:latin typeface="+mn-lt"/>
              </a:rPr>
              <a:t>Leia o Edital no nosso site correspondente ao período.</a:t>
            </a:r>
          </a:p>
          <a:p>
            <a:pPr algn="just">
              <a:defRPr/>
            </a:pPr>
            <a:endParaRPr lang="pt-BR" sz="2400" dirty="0">
              <a:latin typeface="+mn-lt"/>
            </a:endParaRPr>
          </a:p>
          <a:p>
            <a:pPr algn="just">
              <a:defRPr/>
            </a:pPr>
            <a:r>
              <a:rPr lang="pt-BR" sz="2400" b="1" dirty="0">
                <a:latin typeface="+mn-lt"/>
              </a:rPr>
              <a:t>O período de inscrição não será prorrogado.</a:t>
            </a:r>
            <a:r>
              <a:rPr lang="pt-BR" sz="2400" dirty="0">
                <a:latin typeface="+mn-lt"/>
              </a:rPr>
              <a:t> </a:t>
            </a:r>
          </a:p>
          <a:p>
            <a:pPr algn="just">
              <a:defRPr/>
            </a:pPr>
            <a:endParaRPr lang="pt-BR" sz="2400" dirty="0">
              <a:latin typeface="+mn-lt"/>
            </a:endParaRPr>
          </a:p>
          <a:p>
            <a:pPr algn="just">
              <a:defRPr/>
            </a:pPr>
            <a:r>
              <a:rPr lang="pt-BR" sz="2400" dirty="0">
                <a:latin typeface="+mn-lt"/>
              </a:rPr>
              <a:t>Maiores informações, acesse:</a:t>
            </a:r>
          </a:p>
          <a:p>
            <a:pPr algn="just">
              <a:defRPr/>
            </a:pPr>
            <a:endParaRPr lang="pt-BR" sz="2400" b="1" u="sng" dirty="0">
              <a:solidFill>
                <a:srgbClr val="0000FF"/>
              </a:solidFill>
              <a:latin typeface="+mn-lt"/>
            </a:endParaRPr>
          </a:p>
          <a:p>
            <a:pPr algn="ctr">
              <a:defRPr/>
            </a:pPr>
            <a:r>
              <a:rPr lang="pt-BR" sz="2400" b="1" dirty="0">
                <a:solidFill>
                  <a:srgbClr val="0000FF"/>
                </a:solidFill>
                <a:latin typeface="+mn-lt"/>
              </a:rPr>
              <a:t> </a:t>
            </a:r>
            <a:r>
              <a:rPr lang="pt-BR" sz="2400" b="1" u="sng" dirty="0">
                <a:solidFill>
                  <a:srgbClr val="0000FF"/>
                </a:solidFill>
                <a:latin typeface="+mn-lt"/>
              </a:rPr>
              <a:t>www.pos.fflch.usp.br</a:t>
            </a:r>
            <a:r>
              <a:rPr lang="pt-BR" sz="2400" dirty="0">
                <a:latin typeface="+mn-lt"/>
              </a:rPr>
              <a:t>  (menu PAE)</a:t>
            </a:r>
          </a:p>
          <a:p>
            <a:pPr algn="ctr">
              <a:defRPr/>
            </a:pPr>
            <a:endParaRPr lang="pt-BR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  <a:p>
            <a:pPr algn="ctr">
              <a:defRPr/>
            </a:pPr>
            <a:r>
              <a:rPr lang="pt-B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Bom trabalho a todos!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0" y="922362"/>
            <a:ext cx="7273071" cy="72697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2400"/>
              </a:spcBef>
              <a:spcAft>
                <a:spcPts val="600"/>
              </a:spcAft>
              <a:defRPr/>
            </a:pPr>
            <a:r>
              <a:rPr lang="pt-BR" dirty="0">
                <a:solidFill>
                  <a:schemeClr val="accent1"/>
                </a:solidFill>
                <a:cs typeface="Arial" pitchFamily="34" charset="0"/>
              </a:rPr>
              <a:t>Onde funciona o PAE FFLCH: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026568"/>
            <a:ext cx="8229600" cy="3672358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90000"/>
              </a:lnSpc>
              <a:spcBef>
                <a:spcPts val="24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2800" dirty="0">
                <a:cs typeface="Arial" pitchFamily="34" charset="0"/>
              </a:rPr>
              <a:t>Em tempos “normais”: Rua do Lago, 717, sala 118 – (SPG) - Serviço de Pós-Graduação Geral da FFLCH-USP.</a:t>
            </a:r>
          </a:p>
          <a:p>
            <a:pPr eaLnBrk="1" fontAlgn="auto" hangingPunct="1">
              <a:lnSpc>
                <a:spcPct val="90000"/>
              </a:lnSpc>
              <a:spcBef>
                <a:spcPts val="24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altLang="pt-BR" sz="2800" dirty="0"/>
              <a:t>Telefones: 3091-4626 e 3091-4623 (só mensagens, via WhatsApp)</a:t>
            </a:r>
            <a:endParaRPr lang="pt-BR" sz="2800" dirty="0">
              <a:cs typeface="Arial" pitchFamily="34" charset="0"/>
            </a:endParaRPr>
          </a:p>
          <a:p>
            <a:pPr eaLnBrk="1" fontAlgn="auto" hangingPunct="1">
              <a:lnSpc>
                <a:spcPct val="90000"/>
              </a:lnSpc>
              <a:spcBef>
                <a:spcPts val="24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2800" dirty="0">
                <a:cs typeface="Arial" pitchFamily="34" charset="0"/>
              </a:rPr>
              <a:t>Site da Pós-Graduação FFLCH:  </a:t>
            </a:r>
            <a:r>
              <a:rPr lang="pt-BR" sz="2800" b="1" u="sng" dirty="0">
                <a:solidFill>
                  <a:srgbClr val="0000FF"/>
                </a:solidFill>
                <a:cs typeface="Arial" pitchFamily="34" charset="0"/>
              </a:rPr>
              <a:t>www.pos.fflch.usp.br</a:t>
            </a:r>
            <a:r>
              <a:rPr lang="pt-BR" sz="2800" dirty="0">
                <a:cs typeface="Arial" pitchFamily="34" charset="0"/>
              </a:rPr>
              <a:t> </a:t>
            </a:r>
            <a:r>
              <a:rPr lang="pt-BR" sz="2800" b="1" dirty="0">
                <a:solidFill>
                  <a:srgbClr val="0000FF"/>
                </a:solidFill>
                <a:cs typeface="Arial" pitchFamily="34" charset="0"/>
              </a:rPr>
              <a:t>- (Menu PAE)</a:t>
            </a:r>
          </a:p>
          <a:p>
            <a:pPr algn="just" eaLnBrk="1" fontAlgn="auto" hangingPunct="1">
              <a:lnSpc>
                <a:spcPct val="90000"/>
              </a:lnSpc>
              <a:spcBef>
                <a:spcPts val="180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pt-BR" sz="2800" dirty="0">
                <a:cs typeface="Arial" pitchFamily="34" charset="0"/>
              </a:rPr>
              <a:t>E-mail do PAE  (Juliana): </a:t>
            </a:r>
            <a:r>
              <a:rPr lang="pt-BR" sz="2800" b="1" u="sng" dirty="0">
                <a:solidFill>
                  <a:srgbClr val="0000FF"/>
                </a:solidFill>
                <a:cs typeface="Arial" pitchFamily="34" charset="0"/>
                <a:hlinkClick r:id="rId2"/>
              </a:rPr>
              <a:t>pae.fflch@usp.br</a:t>
            </a:r>
            <a:endParaRPr lang="pt-BR" sz="2800" b="1" u="sng" dirty="0">
              <a:solidFill>
                <a:srgbClr val="0000FF"/>
              </a:solidFill>
              <a:cs typeface="Arial" pitchFamily="34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>
              <a:latin typeface="Arial" charset="0"/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pt-BR" dirty="0">
              <a:latin typeface="Arial" charset="0"/>
            </a:endParaRPr>
          </a:p>
        </p:txBody>
      </p:sp>
      <p:sp>
        <p:nvSpPr>
          <p:cNvPr id="10244" name="Espaço Reservado para Número de Slide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5AE50F1-0AA1-430F-9F82-FC95FF517AFB}" type="slidenum">
              <a:rPr lang="pt-BR" altLang="pt-BR" sz="10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pt-BR" altLang="pt-BR" sz="10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Preparação Pedagógica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256A2B-05C0-42F7-B9BC-2F292E06A5AD}" type="slidenum">
              <a:rPr lang="pt-BR" smtClean="0"/>
              <a:pPr>
                <a:defRPr/>
              </a:pPr>
              <a:t>6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22559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654745"/>
            <a:ext cx="8850312" cy="922337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 Preparação Pedagógica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732438"/>
            <a:ext cx="8229600" cy="412115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pt-BR" dirty="0">
                <a:cs typeface="Arial" charset="0"/>
              </a:rPr>
              <a:t>  Modalidades existentes na USP</a:t>
            </a:r>
            <a:endParaRPr lang="pt-BR" sz="1500" dirty="0">
              <a:cs typeface="Arial" charset="0"/>
            </a:endParaRPr>
          </a:p>
          <a:p>
            <a:pPr marL="0" indent="0" eaLnBrk="1" fontAlgn="auto" hangingPunct="1">
              <a:spcBef>
                <a:spcPts val="1800"/>
              </a:spcBef>
              <a:spcAft>
                <a:spcPts val="1800"/>
              </a:spcAft>
              <a:buNone/>
              <a:defRPr/>
            </a:pPr>
            <a:r>
              <a:rPr lang="pt-BR" altLang="pt-BR" dirty="0">
                <a:solidFill>
                  <a:schemeClr val="accent1"/>
                </a:solidFill>
                <a:cs typeface="Arial" charset="0"/>
              </a:rPr>
              <a:t>1. </a:t>
            </a:r>
            <a:r>
              <a:rPr lang="pt-BR" altLang="pt-BR" u="sng" dirty="0">
                <a:solidFill>
                  <a:schemeClr val="accent1"/>
                </a:solidFill>
                <a:cs typeface="Arial" charset="0"/>
              </a:rPr>
              <a:t>Disciplina de Pós-Graduação</a:t>
            </a:r>
            <a:r>
              <a:rPr lang="pt-BR" altLang="pt-BR" dirty="0">
                <a:solidFill>
                  <a:schemeClr val="accent1"/>
                </a:solidFill>
                <a:cs typeface="Arial" charset="0"/>
              </a:rPr>
              <a:t> </a:t>
            </a:r>
            <a:r>
              <a:rPr lang="pt-BR" altLang="pt-BR" dirty="0">
                <a:cs typeface="Arial" charset="0"/>
              </a:rPr>
              <a:t>(atual formato da FFLCH)</a:t>
            </a:r>
          </a:p>
          <a:p>
            <a:pPr marL="0" indent="0" eaLnBrk="1" fontAlgn="auto" hangingPunct="1">
              <a:spcBef>
                <a:spcPts val="1800"/>
              </a:spcBef>
              <a:spcAft>
                <a:spcPts val="1800"/>
              </a:spcAft>
              <a:buFont typeface="Arial" charset="0"/>
              <a:buNone/>
              <a:defRPr/>
            </a:pPr>
            <a:r>
              <a:rPr lang="pt-BR" altLang="pt-BR" dirty="0">
                <a:cs typeface="Arial" charset="0"/>
              </a:rPr>
              <a:t>2. </a:t>
            </a:r>
            <a:r>
              <a:rPr lang="pt-BR" altLang="pt-BR" u="sng" dirty="0">
                <a:cs typeface="Arial" charset="0"/>
              </a:rPr>
              <a:t>Ciclo de Conferências</a:t>
            </a:r>
          </a:p>
          <a:p>
            <a:pPr marL="0" indent="0" eaLnBrk="1" fontAlgn="auto" hangingPunct="1">
              <a:spcBef>
                <a:spcPts val="1800"/>
              </a:spcBef>
              <a:spcAft>
                <a:spcPts val="1800"/>
              </a:spcAft>
              <a:buFont typeface="Arial" charset="0"/>
              <a:buNone/>
              <a:defRPr/>
            </a:pPr>
            <a:r>
              <a:rPr lang="pt-BR" altLang="pt-BR" dirty="0">
                <a:cs typeface="Arial" charset="0"/>
              </a:rPr>
              <a:t>3. </a:t>
            </a:r>
            <a:r>
              <a:rPr lang="pt-BR" altLang="pt-BR" u="sng" dirty="0">
                <a:cs typeface="Arial" charset="0"/>
              </a:rPr>
              <a:t>Núcleo de Atividades</a:t>
            </a:r>
          </a:p>
          <a:p>
            <a:pPr marL="0" indent="0" algn="just" eaLnBrk="1" fontAlgn="auto" hangingPunct="1">
              <a:spcBef>
                <a:spcPts val="1800"/>
              </a:spcBef>
              <a:spcAft>
                <a:spcPts val="1800"/>
              </a:spcAft>
              <a:buFont typeface="Arial" charset="0"/>
              <a:buNone/>
              <a:defRPr/>
            </a:pPr>
            <a:r>
              <a:rPr lang="pt-BR" altLang="pt-BR" dirty="0">
                <a:cs typeface="Arial" charset="0"/>
              </a:rPr>
              <a:t>OBS.: (O aluno poderá também escolher a modalidade de Preparação Pedagógica que lhe convier, mas siga o Edital da Unidade que se inscreveu.) </a:t>
            </a:r>
          </a:p>
          <a:p>
            <a:pPr marL="0" indent="0" eaLnBrk="1" fontAlgn="auto" hangingPunct="1">
              <a:spcBef>
                <a:spcPts val="1800"/>
              </a:spcBef>
              <a:spcAft>
                <a:spcPts val="1800"/>
              </a:spcAft>
              <a:buFont typeface="Arial" charset="0"/>
              <a:buNone/>
              <a:defRPr/>
            </a:pPr>
            <a:endParaRPr lang="pt-BR" altLang="pt-BR" dirty="0">
              <a:latin typeface="Arial" charset="0"/>
              <a:cs typeface="Arial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t-BR" dirty="0">
              <a:latin typeface="Arial" charset="0"/>
              <a:cs typeface="Arial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72DA0-836F-4CF7-B3BF-957D2CA121B2}" type="slidenum">
              <a:rPr lang="pt-BR" smtClean="0"/>
              <a:pPr>
                <a:defRPr/>
              </a:pPr>
              <a:t>7</a:t>
            </a:fld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95267" y="476672"/>
            <a:ext cx="8229600" cy="86518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 Preparação Pedagógica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38067" y="1503425"/>
            <a:ext cx="8238389" cy="4949962"/>
          </a:xfrm>
        </p:spPr>
        <p:txBody>
          <a:bodyPr rtlCol="0">
            <a:normAutofit/>
          </a:bodyPr>
          <a:lstStyle/>
          <a:p>
            <a:pPr indent="-161925" algn="just" eaLnBrk="1" fontAlgn="auto" hangingPunct="1">
              <a:spcBef>
                <a:spcPts val="180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pt-BR" dirty="0"/>
              <a:t>A partir do 1º. Semestre de 2018, a FFLCH aboliu o Ciclo de Palestras, optando pelo formato Disciplina: </a:t>
            </a:r>
            <a:r>
              <a:rPr lang="pt-BR" b="1" u="sng" dirty="0"/>
              <a:t>FLM5612 - Ensino e Fundamentos Pedagógicos da Prática Docente na Educação Superior</a:t>
            </a:r>
            <a:r>
              <a:rPr lang="pt-BR" b="1" dirty="0"/>
              <a:t> (Preparação Pedagógica).</a:t>
            </a:r>
            <a:endParaRPr lang="pt-BR" dirty="0"/>
          </a:p>
          <a:p>
            <a:pPr indent="-161925" algn="just" eaLnBrk="1" fontAlgn="auto" hangingPunct="1">
              <a:spcBef>
                <a:spcPts val="180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pt-BR" dirty="0"/>
              <a:t>Esta disciplina é de curta duração, com obtenção de 2 créditos. </a:t>
            </a:r>
            <a:endParaRPr lang="pt-BR" b="1" dirty="0">
              <a:solidFill>
                <a:srgbClr val="0000FF"/>
              </a:solidFill>
            </a:endParaRPr>
          </a:p>
          <a:p>
            <a:pPr marL="542925" indent="-361950" algn="just" eaLnBrk="1" fontAlgn="auto" hangingPunct="1">
              <a:spcBef>
                <a:spcPts val="180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pt-BR" dirty="0"/>
              <a:t>A Preparação Pedagógica será realizada apenas uma vez (válida para o Mestrado e o Doutorado).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72DA0-836F-4CF7-B3BF-957D2CA121B2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Informações adicionais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u="sng" dirty="0"/>
              <a:t>É pré-requisito </a:t>
            </a:r>
            <a:r>
              <a:rPr lang="pt-BR" dirty="0"/>
              <a:t>a apresentação do </a:t>
            </a:r>
            <a:r>
              <a:rPr lang="pt-BR" u="sng" dirty="0">
                <a:solidFill>
                  <a:srgbClr val="FF0000"/>
                </a:solidFill>
              </a:rPr>
              <a:t>certificado de conclusão da Preparação Pedagógica </a:t>
            </a:r>
            <a:r>
              <a:rPr lang="pt-BR" u="sng" dirty="0"/>
              <a:t>no ato da inscrição</a:t>
            </a:r>
            <a:r>
              <a:rPr lang="pt-BR" dirty="0"/>
              <a:t> (para quem realizou no formato Ciclo de Conferência)</a:t>
            </a:r>
            <a:endParaRPr lang="pt-BR" dirty="0">
              <a:solidFill>
                <a:srgbClr val="FF0000"/>
              </a:solidFill>
            </a:endParaRPr>
          </a:p>
          <a:p>
            <a:r>
              <a:rPr lang="pt-BR" dirty="0"/>
              <a:t>Quem realizou a Preparação Pedagógica no formato </a:t>
            </a:r>
            <a:r>
              <a:rPr lang="pt-BR" dirty="0" smtClean="0"/>
              <a:t>disciplina e é aluno da FFLCH não precisa apresentar nenhum documento; para alunos de outras unidade, </a:t>
            </a:r>
            <a:r>
              <a:rPr lang="pt-BR" dirty="0"/>
              <a:t>é só apresentar a </a:t>
            </a:r>
            <a:r>
              <a:rPr lang="pt-BR" u="sng" dirty="0">
                <a:solidFill>
                  <a:srgbClr val="FF0000"/>
                </a:solidFill>
              </a:rPr>
              <a:t>Ficha do Aluno retirada do Janus</a:t>
            </a:r>
            <a:r>
              <a:rPr lang="pt-BR" dirty="0"/>
              <a:t>, onde consta a disciplina de Preparação Pedagógica realizada (ou em curso).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72DA0-836F-4CF7-B3BF-957D2CA121B2}" type="slidenum">
              <a:rPr lang="pt-BR" smtClean="0"/>
              <a:pPr>
                <a:defRPr/>
              </a:pPr>
              <a:t>9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827335028"/>
      </p:ext>
    </p:extLst>
  </p:cSld>
  <p:clrMapOvr>
    <a:masterClrMapping/>
  </p:clrMapOvr>
</p:sld>
</file>

<file path=ppt/theme/theme1.xml><?xml version="1.0" encoding="utf-8"?>
<a:theme xmlns:a="http://schemas.openxmlformats.org/drawingml/2006/main" name="Cortar">
  <a:themeElements>
    <a:clrScheme name="Cortar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77A1AB"/>
      </a:hlink>
      <a:folHlink>
        <a:srgbClr val="9A5D78"/>
      </a:folHlink>
    </a:clrScheme>
    <a:fontScheme name="Garamond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rtar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17F9D331-421E-442F-B033-AF5B21A44854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{B0BCAA38-3F73-1144-9A68-684908AEF230}tf10001072</Template>
  <TotalTime>5284</TotalTime>
  <Words>3253</Words>
  <Application>Microsoft Office PowerPoint</Application>
  <PresentationFormat>Apresentação na tela (4:3)</PresentationFormat>
  <Paragraphs>359</Paragraphs>
  <Slides>49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49</vt:i4>
      </vt:variant>
    </vt:vector>
  </HeadingPairs>
  <TitlesOfParts>
    <vt:vector size="50" baseType="lpstr">
      <vt:lpstr>Cortar</vt:lpstr>
      <vt:lpstr>programa de aperfeiçoamento do ensino (PAE)</vt:lpstr>
      <vt:lpstr>Informação Geral PAE</vt:lpstr>
      <vt:lpstr>Objetivos do PAE</vt:lpstr>
      <vt:lpstr>Comissão do PAE-FFLCH/USP </vt:lpstr>
      <vt:lpstr>Onde funciona o PAE FFLCH:</vt:lpstr>
      <vt:lpstr>Preparação Pedagógica</vt:lpstr>
      <vt:lpstr>A Preparação Pedagógica</vt:lpstr>
      <vt:lpstr>A Preparação Pedagógica</vt:lpstr>
      <vt:lpstr>Informações adicionais</vt:lpstr>
      <vt:lpstr>ESTÁGIO SUPERVISIONADO</vt:lpstr>
      <vt:lpstr>Estágio Supervisionado</vt:lpstr>
      <vt:lpstr>Slide 12</vt:lpstr>
      <vt:lpstr>Estágio Supervisionado</vt:lpstr>
      <vt:lpstr> Plano de Trabalho (Modelo)</vt:lpstr>
      <vt:lpstr>Sobre o auxílio</vt:lpstr>
      <vt:lpstr>Abertura de conta bancária</vt:lpstr>
      <vt:lpstr>Sobre a conta corrente</vt:lpstr>
      <vt:lpstr>Slide 18</vt:lpstr>
      <vt:lpstr>Slide 19</vt:lpstr>
      <vt:lpstr>ALUNOS IMPEDIDOS DE RECEBER AUXILIO</vt:lpstr>
      <vt:lpstr>Auxílio e cota da FFLCH</vt:lpstr>
      <vt:lpstr>Slide 22</vt:lpstr>
      <vt:lpstr>Critérios de classificação para distribuição do auxílio </vt:lpstr>
      <vt:lpstr>ALUNOS INTERUNIDADES</vt:lpstr>
      <vt:lpstr>ALUNOS DO MESTRADO PROFISSIONAL</vt:lpstr>
      <vt:lpstr>INFORMAÇÕES COMPLEMENTARES</vt:lpstr>
      <vt:lpstr>Diretrizes gerais</vt:lpstr>
      <vt:lpstr>Atividades permitidas</vt:lpstr>
      <vt:lpstr>ATIVIDADES NÃO PERMITIDAS</vt:lpstr>
      <vt:lpstr>Observações Importantes </vt:lpstr>
      <vt:lpstr>Créditos </vt:lpstr>
      <vt:lpstr>Atribuição de créditos</vt:lpstr>
      <vt:lpstr>Créditos Concedidos pelo PAE</vt:lpstr>
      <vt:lpstr>Créditos Concedidos pelo PAE</vt:lpstr>
      <vt:lpstr>Relatórios do Estágio Supervisionado</vt:lpstr>
      <vt:lpstr>Slide 36</vt:lpstr>
      <vt:lpstr>Certificado/Declaração</vt:lpstr>
      <vt:lpstr>Slide 38</vt:lpstr>
      <vt:lpstr>Slide 39</vt:lpstr>
      <vt:lpstr>Slide 40</vt:lpstr>
      <vt:lpstr>Slide 41</vt:lpstr>
      <vt:lpstr>Slide 42</vt:lpstr>
      <vt:lpstr>Datas importantes</vt:lpstr>
      <vt:lpstr>Slide 44</vt:lpstr>
      <vt:lpstr>Slide 45</vt:lpstr>
      <vt:lpstr>Controle da Folha de Frequência</vt:lpstr>
      <vt:lpstr>Slide 47</vt:lpstr>
      <vt:lpstr>Dispensa do PAE  (Somente para bolsistas CAPES)</vt:lpstr>
      <vt:lpstr>Slide 49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Encontro PAE – 2008</dc:title>
  <dc:creator>Serviço de Pós-graduação</dc:creator>
  <cp:lastModifiedBy>alberto</cp:lastModifiedBy>
  <cp:revision>637</cp:revision>
  <cp:lastPrinted>2020-09-24T19:06:46Z</cp:lastPrinted>
  <dcterms:created xsi:type="dcterms:W3CDTF">2016-02-24T10:55:34Z</dcterms:created>
  <dcterms:modified xsi:type="dcterms:W3CDTF">2020-09-25T19:37:54Z</dcterms:modified>
</cp:coreProperties>
</file>