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4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B1D49E-C8EE-428F-BB33-F02DAC74B9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5615C7D-867C-46FF-AD85-AF7023A52E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922CC1D-26E6-4667-A481-2748814C3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AC76B-4F5F-4E15-B294-8DDC94C0A24A}" type="datetimeFigureOut">
              <a:rPr lang="pt-BR" smtClean="0"/>
              <a:t>13/11/2023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42FD336-AA2C-432E-8C65-4F18EE4CC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279A0A2-E40B-4F7F-873C-26A76F885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FA584-6CCC-4D85-B9A8-FF79CAF70B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3899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09152D-D7C6-44FF-A71B-685FD517D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33BE246-F6BC-4B7E-9D85-583166EA82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683B3CC-01A1-4F57-9CA3-FFADF0245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AC76B-4F5F-4E15-B294-8DDC94C0A24A}" type="datetimeFigureOut">
              <a:rPr lang="pt-BR" smtClean="0"/>
              <a:t>13/11/2023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1167717-5891-446B-97A6-0B6FB4021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5155D43-E947-4571-8298-2DE68B1A7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FA584-6CCC-4D85-B9A8-FF79CAF70B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0952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4A1C2F5-5846-4435-A8D2-F1C8D8A866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024CD48-4F06-4891-8954-0593F12F6C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CAC1153-7DDC-4DC3-ABCB-E7D6EED51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AC76B-4F5F-4E15-B294-8DDC94C0A24A}" type="datetimeFigureOut">
              <a:rPr lang="pt-BR" smtClean="0"/>
              <a:t>13/11/2023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2137EBA-49E6-4768-993F-6EF0763B1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9516150-F290-4AFD-BE37-A498DCF09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FA584-6CCC-4D85-B9A8-FF79CAF70B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398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109D0D-E845-471A-9D70-55ED8D7F9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E8CBD24-4E1E-4F4D-90B7-2DA3C443A0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5B76667-E949-46C4-A694-350797C54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AC76B-4F5F-4E15-B294-8DDC94C0A24A}" type="datetimeFigureOut">
              <a:rPr lang="pt-BR" smtClean="0"/>
              <a:t>13/11/2023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12991E1-51F2-4A76-824A-481587D77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E40FFE2-2012-47DD-811E-D78C5FB49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FA584-6CCC-4D85-B9A8-FF79CAF70B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331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E1226E-7EB1-444A-80FB-B324D1B14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95EED12-9709-4ECF-8C8C-8BF00627DE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B75BF15-F7EC-4DB9-A503-CF51694CB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AC76B-4F5F-4E15-B294-8DDC94C0A24A}" type="datetimeFigureOut">
              <a:rPr lang="pt-BR" smtClean="0"/>
              <a:t>13/11/2023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0D37029-0732-4EAE-BD55-43DD1BE69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EAF4E6C-EFEE-46C6-B660-5C0B2940A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FA584-6CCC-4D85-B9A8-FF79CAF70B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0124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27DAA6-1FB7-4028-A40B-C42CE09FD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A85DA2B-8709-4127-B82C-8E84F383D9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FA43E6F-DFB1-4297-861F-C5205CAFC4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4396488-6BD9-46C5-ADEE-D96EA76DC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AC76B-4F5F-4E15-B294-8DDC94C0A24A}" type="datetimeFigureOut">
              <a:rPr lang="pt-BR" smtClean="0"/>
              <a:t>13/11/2023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8508ECF-5CA3-4494-B397-E516B6BDC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A40D4F5-B624-4BE6-9EF6-DE67D99B9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FA584-6CCC-4D85-B9A8-FF79CAF70B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5564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D45C7C-9C53-4B74-A717-4894E1E1D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48ACB39-691A-4B45-9499-D722B42032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DBDA0E2-DBFE-403F-A2D8-DC84EC4D39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E102C65-E1C1-4237-B663-43D7D9E613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E4497E48-912A-4490-8BD2-8200F0AD97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E07484C7-2751-46A0-9092-C369C181B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AC76B-4F5F-4E15-B294-8DDC94C0A24A}" type="datetimeFigureOut">
              <a:rPr lang="pt-BR" smtClean="0"/>
              <a:t>13/11/2023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7F80A661-B6F8-40DD-A648-68D54EB2F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05825B77-F7F0-43D6-9320-07421740B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FA584-6CCC-4D85-B9A8-FF79CAF70B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97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ADEF3F-B434-45BB-95A8-AB047D3EB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2A9A3BB1-3BC3-4369-B333-B402ADD84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AC76B-4F5F-4E15-B294-8DDC94C0A24A}" type="datetimeFigureOut">
              <a:rPr lang="pt-BR" smtClean="0"/>
              <a:t>13/11/2023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760635B-23EB-4759-AACA-F98E1ECBF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B7AFE2B9-E361-4A33-B9CE-3B6696806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FA584-6CCC-4D85-B9A8-FF79CAF70B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5869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F800F319-2751-49B0-B777-126604340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AC76B-4F5F-4E15-B294-8DDC94C0A24A}" type="datetimeFigureOut">
              <a:rPr lang="pt-BR" smtClean="0"/>
              <a:t>13/11/2023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EB47137-29D5-4C02-8742-49277597A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9883DBCC-2A12-4D65-852B-AC639FC4E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FA584-6CCC-4D85-B9A8-FF79CAF70B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0694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C3B9D0-039A-4CCB-AEE1-48BFFDA3B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74D94E1-20D4-45D4-9880-F55B2D26CC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2BAB299-D1F5-4B8F-B8A7-007974263B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41CF869-6B99-4FB3-9711-35CDF19DF5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AC76B-4F5F-4E15-B294-8DDC94C0A24A}" type="datetimeFigureOut">
              <a:rPr lang="pt-BR" smtClean="0"/>
              <a:t>13/11/2023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DC9941E-6E3E-49CE-A1CD-52CF47A70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32F3131-3E96-4A9D-9109-61D7911B7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FA584-6CCC-4D85-B9A8-FF79CAF70B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1226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489A0B-DC4C-48AC-B7AB-9321BFAE6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22AEE6B-8656-436E-84B2-8F59FF16A6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524DB54-72D2-4058-9E80-889A3B6E9C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99A0B41-8696-43A8-B2C4-E594F4536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AC76B-4F5F-4E15-B294-8DDC94C0A24A}" type="datetimeFigureOut">
              <a:rPr lang="pt-BR" smtClean="0"/>
              <a:t>13/11/2023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356A147-6AD3-4599-810A-4A74AF9AC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D1C4E5A-FACC-400F-AF74-525F2FA8D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FA584-6CCC-4D85-B9A8-FF79CAF70B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3985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D6CBDBBB-9822-4F3C-AFAC-DE54B199F1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6EC0E59-8DCD-41ED-88EF-487338B9B9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84E6E52-1579-4CD5-8041-2E4B6F394E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AC76B-4F5F-4E15-B294-8DDC94C0A24A}" type="datetimeFigureOut">
              <a:rPr lang="pt-BR" smtClean="0"/>
              <a:t>13/11/2023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0F0054E-312D-4E6C-B302-D3F7DA1A4A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4287C1B-C8E2-462F-920D-62963C310F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BFA584-6CCC-4D85-B9A8-FF79CAF70B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4924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A44A7901-C6A4-4195-9B45-EB6D8927C5DD}"/>
              </a:ext>
            </a:extLst>
          </p:cNvPr>
          <p:cNvSpPr txBox="1"/>
          <p:nvPr/>
        </p:nvSpPr>
        <p:spPr>
          <a:xfrm>
            <a:off x="891823" y="2528710"/>
            <a:ext cx="100132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 smtClean="0"/>
              <a:t>Distribuição </a:t>
            </a:r>
            <a:r>
              <a:rPr lang="pt-BR" sz="4800" b="1" dirty="0"/>
              <a:t>de probabilidade de Poisson</a:t>
            </a:r>
          </a:p>
        </p:txBody>
      </p:sp>
    </p:spTree>
    <p:extLst>
      <p:ext uri="{BB962C8B-B14F-4D97-AF65-F5344CB8AC3E}">
        <p14:creationId xmlns:p14="http://schemas.microsoft.com/office/powerpoint/2010/main" val="1005045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092ED66B-7122-4695-97A8-E2E7DF18085C}"/>
              </a:ext>
            </a:extLst>
          </p:cNvPr>
          <p:cNvSpPr txBox="1"/>
          <p:nvPr/>
        </p:nvSpPr>
        <p:spPr>
          <a:xfrm>
            <a:off x="588169" y="1028701"/>
            <a:ext cx="1101566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/>
              <a:t>Distribuição de probabilidades para variáveis discretas</a:t>
            </a:r>
          </a:p>
          <a:p>
            <a:endParaRPr lang="pt-BR" sz="2800" dirty="0"/>
          </a:p>
          <a:p>
            <a:r>
              <a:rPr lang="pt-BR" sz="2800" dirty="0"/>
              <a:t>Descreve variáveis que representam número de ocorrências (geralmente raras) de um evento particular em um intervalo de tempo ou de espaço</a:t>
            </a:r>
          </a:p>
          <a:p>
            <a:endParaRPr lang="pt-BR" sz="2800" dirty="0"/>
          </a:p>
          <a:p>
            <a:r>
              <a:rPr lang="pt-BR" sz="2800" dirty="0"/>
              <a:t>Exemplos:</a:t>
            </a:r>
          </a:p>
          <a:p>
            <a:endParaRPr lang="pt-BR" sz="2800" dirty="0"/>
          </a:p>
          <a:p>
            <a:pPr marL="457200" indent="-457200">
              <a:buFontTx/>
              <a:buChar char="-"/>
            </a:pPr>
            <a:r>
              <a:rPr lang="pt-BR" sz="2800" dirty="0"/>
              <a:t>Número de células em um campo de um microscópio</a:t>
            </a:r>
          </a:p>
          <a:p>
            <a:pPr marL="457200" indent="-457200">
              <a:buFontTx/>
              <a:buChar char="-"/>
            </a:pPr>
            <a:r>
              <a:rPr lang="pt-BR" sz="2800" dirty="0"/>
              <a:t>Número de casos de um agravo no tempo e/ou no espaço</a:t>
            </a:r>
          </a:p>
        </p:txBody>
      </p:sp>
    </p:spTree>
    <p:extLst>
      <p:ext uri="{BB962C8B-B14F-4D97-AF65-F5344CB8AC3E}">
        <p14:creationId xmlns:p14="http://schemas.microsoft.com/office/powerpoint/2010/main" val="3490906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62605690-D26F-4633-B41D-6AC4AE3A2C26}"/>
              </a:ext>
            </a:extLst>
          </p:cNvPr>
          <p:cNvSpPr txBox="1"/>
          <p:nvPr/>
        </p:nvSpPr>
        <p:spPr>
          <a:xfrm>
            <a:off x="428625" y="442913"/>
            <a:ext cx="110871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/>
              <a:t>Expressão da distribuição de probabilidade de uma variável que segue a Poisson: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aixaDeTexto 2">
                <a:extLst>
                  <a:ext uri="{FF2B5EF4-FFF2-40B4-BE49-F238E27FC236}">
                    <a16:creationId xmlns:a16="http://schemas.microsoft.com/office/drawing/2014/main" id="{71E54F8A-BCA9-4451-B5A6-32D07A9A5112}"/>
                  </a:ext>
                </a:extLst>
              </p:cNvPr>
              <p:cNvSpPr txBox="1"/>
              <p:nvPr/>
            </p:nvSpPr>
            <p:spPr>
              <a:xfrm>
                <a:off x="3729365" y="1435319"/>
                <a:ext cx="3846709" cy="82670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28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pt-BR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pt-BR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pt-BR" sz="28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pt-BR" sz="28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d>
                      <m:r>
                        <a:rPr lang="pt-B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t-BR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pt-B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pt-BR" sz="28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pt-BR" sz="2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pt-BR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sup>
                          </m:sSup>
                          <m:sSup>
                            <m:sSupPr>
                              <m:ctrlPr>
                                <a:rPr lang="pt-B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pt-BR" sz="28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pt-BR" sz="28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p>
                          </m:sSup>
                        </m:num>
                        <m:den>
                          <m:r>
                            <a:rPr lang="pt-BR" sz="28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pt-B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!</m:t>
                          </m:r>
                        </m:den>
                      </m:f>
                    </m:oMath>
                  </m:oMathPara>
                </a14:m>
                <a:endParaRPr lang="pt-BR" sz="2800" dirty="0"/>
              </a:p>
            </p:txBody>
          </p:sp>
        </mc:Choice>
        <mc:Fallback xmlns="">
          <p:sp>
            <p:nvSpPr>
              <p:cNvPr id="3" name="CaixaDeTexto 2">
                <a:extLst>
                  <a:ext uri="{FF2B5EF4-FFF2-40B4-BE49-F238E27FC236}">
                    <a16:creationId xmlns:a16="http://schemas.microsoft.com/office/drawing/2014/main" id="{71E54F8A-BCA9-4451-B5A6-32D07A9A51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9365" y="1435319"/>
                <a:ext cx="3846709" cy="82670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aixaDeTexto 3">
            <a:extLst>
              <a:ext uri="{FF2B5EF4-FFF2-40B4-BE49-F238E27FC236}">
                <a16:creationId xmlns:a16="http://schemas.microsoft.com/office/drawing/2014/main" id="{6A27EFCA-32EE-414D-8DB9-2FD356E70CE1}"/>
              </a:ext>
            </a:extLst>
          </p:cNvPr>
          <p:cNvSpPr txBox="1"/>
          <p:nvPr/>
        </p:nvSpPr>
        <p:spPr>
          <a:xfrm>
            <a:off x="300446" y="2891890"/>
            <a:ext cx="11433669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/>
              <a:t>Onde:</a:t>
            </a:r>
          </a:p>
          <a:p>
            <a:endParaRPr lang="pt-BR" sz="2800" dirty="0"/>
          </a:p>
          <a:p>
            <a:r>
              <a:rPr lang="pt-BR" sz="2800" dirty="0"/>
              <a:t>P(y=r): probabilidade de que o nº de ocorrências de um evento ‘y’ se iguale a um valor inteiro r = 0, 1, 2,3...</a:t>
            </a:r>
          </a:p>
          <a:p>
            <a:endParaRPr lang="pt-BR" sz="2800" dirty="0"/>
          </a:p>
          <a:p>
            <a:r>
              <a:rPr lang="pt-BR" sz="2800" dirty="0"/>
              <a:t>μ: média do número de ocorrências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57753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FAD3DB3E-28B4-42B4-A614-25DC057ACB18}"/>
              </a:ext>
            </a:extLst>
          </p:cNvPr>
          <p:cNvSpPr txBox="1"/>
          <p:nvPr/>
        </p:nvSpPr>
        <p:spPr>
          <a:xfrm>
            <a:off x="391886" y="274320"/>
            <a:ext cx="1133856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/>
              <a:t>Características da distribuição de Poisson:</a:t>
            </a:r>
          </a:p>
          <a:p>
            <a:endParaRPr lang="pt-BR" sz="2800" dirty="0"/>
          </a:p>
          <a:p>
            <a:pPr marL="457200" indent="-457200">
              <a:buFontTx/>
              <a:buChar char="-"/>
            </a:pPr>
            <a:r>
              <a:rPr lang="pt-BR" sz="2800" dirty="0"/>
              <a:t>Variável com distribuição de Poisson pode assumir </a:t>
            </a:r>
            <a:r>
              <a:rPr lang="pt-BR" sz="2800" dirty="0" err="1"/>
              <a:t>qq</a:t>
            </a:r>
            <a:r>
              <a:rPr lang="pt-BR" sz="2800" dirty="0"/>
              <a:t> valor entre zero e infinito</a:t>
            </a:r>
          </a:p>
          <a:p>
            <a:pPr marL="457200" indent="-457200">
              <a:buFontTx/>
              <a:buChar char="-"/>
            </a:pPr>
            <a:endParaRPr lang="pt-BR" sz="2800" dirty="0"/>
          </a:p>
          <a:p>
            <a:pPr marL="457200" indent="-457200">
              <a:buFontTx/>
              <a:buChar char="-"/>
            </a:pPr>
            <a:r>
              <a:rPr lang="pt-BR" sz="2800" dirty="0"/>
              <a:t>Média é igual à variância</a:t>
            </a:r>
          </a:p>
          <a:p>
            <a:pPr marL="457200" indent="-457200">
              <a:buFontTx/>
              <a:buChar char="-"/>
            </a:pPr>
            <a:endParaRPr lang="pt-BR" sz="2800" dirty="0"/>
          </a:p>
          <a:p>
            <a:pPr marL="457200" indent="-457200">
              <a:buFontTx/>
              <a:buChar char="-"/>
            </a:pPr>
            <a:r>
              <a:rPr lang="pt-BR" sz="2800" dirty="0"/>
              <a:t>Para pequenos valores de </a:t>
            </a:r>
            <a:r>
              <a:rPr lang="el-GR" sz="2800" dirty="0"/>
              <a:t>μ</a:t>
            </a:r>
            <a:r>
              <a:rPr lang="pt-BR" sz="2800" dirty="0"/>
              <a:t>  , a distribuição de Poisson é enviesada (</a:t>
            </a:r>
            <a:r>
              <a:rPr lang="pt-BR" sz="2800" dirty="0" err="1"/>
              <a:t>skewed</a:t>
            </a:r>
            <a:r>
              <a:rPr lang="pt-BR" sz="2800" dirty="0"/>
              <a:t>) positivamente – calda da direita mais longa</a:t>
            </a:r>
          </a:p>
          <a:p>
            <a:pPr marL="457200" indent="-457200">
              <a:buFontTx/>
              <a:buChar char="-"/>
            </a:pPr>
            <a:endParaRPr lang="pt-BR" sz="2800" dirty="0"/>
          </a:p>
          <a:p>
            <a:pPr marL="457200" indent="-457200">
              <a:buFontTx/>
              <a:buChar char="-"/>
            </a:pPr>
            <a:r>
              <a:rPr lang="pt-BR" sz="2800" dirty="0"/>
              <a:t>Para valores de  </a:t>
            </a:r>
            <a:r>
              <a:rPr lang="el-GR" sz="2800" dirty="0"/>
              <a:t>μ</a:t>
            </a:r>
            <a:r>
              <a:rPr lang="pt-BR" sz="2800" dirty="0"/>
              <a:t> maiores do que 5 – a distribuição é simétrica</a:t>
            </a:r>
          </a:p>
          <a:p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443853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to 1">
            <a:extLst>
              <a:ext uri="{FF2B5EF4-FFF2-40B4-BE49-F238E27FC236}">
                <a16:creationId xmlns:a16="http://schemas.microsoft.com/office/drawing/2014/main" id="{3C085153-B6FF-43D0-886B-D179E1E0007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3250854"/>
              </p:ext>
            </p:extLst>
          </p:nvPr>
        </p:nvGraphicFramePr>
        <p:xfrm>
          <a:off x="2076994" y="51992"/>
          <a:ext cx="7158446" cy="56645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Bitmap Image" r:id="rId3" imgW="4419720" imgH="3497760" progId="PBrush">
                  <p:embed/>
                </p:oleObj>
              </mc:Choice>
              <mc:Fallback>
                <p:oleObj name="Bitmap Image" r:id="rId3" imgW="4419720" imgH="3497760" progId="PBrus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76994" y="51992"/>
                        <a:ext cx="7158446" cy="56645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>
            <a:extLst>
              <a:ext uri="{FF2B5EF4-FFF2-40B4-BE49-F238E27FC236}">
                <a16:creationId xmlns:a16="http://schemas.microsoft.com/office/drawing/2014/main" id="{81561F20-9E92-4F42-97C6-AD3362979A27}"/>
              </a:ext>
            </a:extLst>
          </p:cNvPr>
          <p:cNvSpPr txBox="1"/>
          <p:nvPr/>
        </p:nvSpPr>
        <p:spPr>
          <a:xfrm>
            <a:off x="548640" y="5794902"/>
            <a:ext cx="10972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/>
              <a:t>Algumas </a:t>
            </a:r>
            <a:r>
              <a:rPr lang="pt-BR" sz="2800" dirty="0" err="1"/>
              <a:t>istribuições</a:t>
            </a:r>
            <a:r>
              <a:rPr lang="pt-BR" sz="2800" dirty="0"/>
              <a:t> de probabilidade de variáveis aleatórias: normal, exponencial, Poisson e </a:t>
            </a:r>
            <a:r>
              <a:rPr lang="pt-BR" sz="2800" dirty="0" err="1"/>
              <a:t>lognormal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4094905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204</Words>
  <Application>Microsoft Office PowerPoint</Application>
  <PresentationFormat>Widescreen</PresentationFormat>
  <Paragraphs>26</Paragraphs>
  <Slides>5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Tema do Office</vt:lpstr>
      <vt:lpstr>Bitmap Image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Francisco</dc:creator>
  <cp:lastModifiedBy>Francisco Chiaravalloti Neto</cp:lastModifiedBy>
  <cp:revision>7</cp:revision>
  <dcterms:created xsi:type="dcterms:W3CDTF">2022-12-03T14:59:22Z</dcterms:created>
  <dcterms:modified xsi:type="dcterms:W3CDTF">2023-11-13T14:04:26Z</dcterms:modified>
</cp:coreProperties>
</file>