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48" r:id="rId2"/>
    <p:sldMasterId id="2147483750" r:id="rId3"/>
    <p:sldMasterId id="2147483754" r:id="rId4"/>
    <p:sldMasterId id="2147483756" r:id="rId5"/>
    <p:sldMasterId id="2147483758" r:id="rId6"/>
    <p:sldMasterId id="2147483760" r:id="rId7"/>
    <p:sldMasterId id="2147483762" r:id="rId8"/>
    <p:sldMasterId id="2147483764" r:id="rId9"/>
    <p:sldMasterId id="2147483766" r:id="rId10"/>
    <p:sldMasterId id="2147483768" r:id="rId11"/>
    <p:sldMasterId id="2147483770" r:id="rId12"/>
    <p:sldMasterId id="2147483776" r:id="rId13"/>
    <p:sldMasterId id="2147483778" r:id="rId14"/>
    <p:sldMasterId id="2147483780" r:id="rId15"/>
    <p:sldMasterId id="2147483782" r:id="rId16"/>
    <p:sldMasterId id="2147483784" r:id="rId17"/>
    <p:sldMasterId id="2147483786" r:id="rId18"/>
    <p:sldMasterId id="2147483794" r:id="rId19"/>
    <p:sldMasterId id="2147483804" r:id="rId20"/>
  </p:sldMasterIdLst>
  <p:notesMasterIdLst>
    <p:notesMasterId r:id="rId59"/>
  </p:notesMasterIdLst>
  <p:sldIdLst>
    <p:sldId id="412" r:id="rId21"/>
    <p:sldId id="356" r:id="rId22"/>
    <p:sldId id="405" r:id="rId23"/>
    <p:sldId id="360" r:id="rId24"/>
    <p:sldId id="361" r:id="rId25"/>
    <p:sldId id="362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5" r:id="rId36"/>
    <p:sldId id="376" r:id="rId37"/>
    <p:sldId id="377" r:id="rId38"/>
    <p:sldId id="378" r:id="rId39"/>
    <p:sldId id="379" r:id="rId40"/>
    <p:sldId id="380" r:id="rId41"/>
    <p:sldId id="384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401" r:id="rId51"/>
    <p:sldId id="402" r:id="rId52"/>
    <p:sldId id="403" r:id="rId53"/>
    <p:sldId id="413" r:id="rId54"/>
    <p:sldId id="406" r:id="rId55"/>
    <p:sldId id="409" r:id="rId56"/>
    <p:sldId id="410" r:id="rId57"/>
    <p:sldId id="404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>
      <p:cViewPr varScale="1">
        <p:scale>
          <a:sx n="115" d="100"/>
          <a:sy n="115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607E-30A8-4C11-9601-18A6C36F8AF7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E5F41-2447-4E3F-A7D3-987828B9C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58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A449-6DEC-44EB-8C6A-B0262D08446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84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A449-6DEC-44EB-8C6A-B0262D084462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9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A3B2BE1-4ACC-473D-8A88-1D029D9F899D}" type="slidenum">
              <a:rPr lang="pt-BR" sz="1200"/>
              <a:pPr algn="r"/>
              <a:t>29</a:t>
            </a:fld>
            <a:endParaRPr lang="pt-BR" sz="1200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8070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8097B-F268-4C64-8478-A810C80421AB}" type="slidenum">
              <a:rPr lang="pt-BR" smtClean="0">
                <a:cs typeface="Arial" charset="0"/>
              </a:rPr>
              <a:pPr/>
              <a:t>30</a:t>
            </a:fld>
            <a:endParaRPr lang="pt-BR" smtClean="0">
              <a:cs typeface="Arial" charset="0"/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02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6E13-5982-4522-9805-822C95CE587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EC8B-284C-496B-9298-54CE4E3599D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4439-ADE1-4B23-ABCB-9C1E2AF5AD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11E-50DC-4D78-A591-0392199F7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0B96-25D5-4200-893E-EAB0A84D5B0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D5E1-5DBE-432A-828D-918C1737AB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99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EC8B-284C-496B-9298-54CE4E3599D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EC8B-284C-496B-9298-54CE4E3599D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6A30-4E2C-4651-B12F-BB0A0403325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4439-ADE1-4B23-ABCB-9C1E2AF5AD3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111E-50DC-4D78-A591-0392199F7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58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pt-BR" sz="72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>
                <a:solidFill>
                  <a:srgbClr val="FFFFFF"/>
                </a:solidFill>
                <a:cs typeface="Arial" charset="0"/>
              </a:rPr>
              <a:t>Prof. Dra. Maria Lúcia Lebrão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915EBE5-1996-40EE-B8D2-50CF4B2B268F}" type="slidenum">
              <a:rPr lang="pt-BR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esa.un.org/unpp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prb.org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ibge.gov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ge.gov.br/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ge.gov.br/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Revisando...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FFFFFF"/>
                </a:solidFill>
              </a:rPr>
              <a:t>Prof. Dra. Maria Lúcia Lebrão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D6E13-5982-4522-9805-822C95CE587F}" type="slidenum">
              <a:rPr lang="pt-BR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0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2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2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6DA56-66DE-4F35-ADFF-CC39B231A873}" type="slidenum">
              <a:rPr lang="pt-BR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1E0CC-5152-4AA6-8991-DC5F35B8F401}" type="slidenum">
              <a:rPr lang="pt-BR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E28D9-A7E8-40D3-98C4-E918A101FC20}" type="slidenum">
              <a:rPr lang="pt-BR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FC4AD-DE87-492C-AE45-E03BD6FDA3A7}" type="slidenum">
              <a:rPr lang="pt-BR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8569325" cy="8239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4800">
                <a:solidFill>
                  <a:srgbClr val="FFFFFF"/>
                </a:solidFill>
                <a:latin typeface="Arial Rounded MT Bold" pitchFamily="34" charset="0"/>
                <a:cs typeface="Arial" charset="0"/>
              </a:rPr>
              <a:t>Pirâmide populacional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8569325" cy="1920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4000">
                <a:solidFill>
                  <a:srgbClr val="FFFFFF"/>
                </a:solidFill>
                <a:latin typeface="Arial Rounded MT Bold" pitchFamily="34" charset="0"/>
                <a:cs typeface="Arial" charset="0"/>
              </a:rPr>
              <a:t>Representação gráfica da estrutura de uma população segundo idade e sexo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72992-6778-436F-95A8-3F1BA99CA9E5}" type="slidenum">
              <a:rPr lang="pt-BR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FFFFFF"/>
                </a:solidFill>
              </a:rPr>
              <a:t>Prof. Dra. Maria Lúcia Lebrão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7CB63-FBAB-4544-820C-5FE9CDCA5A76}" type="slidenum">
              <a:rPr lang="pt-BR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7200" y="785813"/>
          <a:ext cx="8382000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Gráfico" r:id="rId3" imgW="7200000" imgH="4803840" progId="MSGraph.Chart.8">
                  <p:embed followColorScheme="full"/>
                </p:oleObj>
              </mc:Choice>
              <mc:Fallback>
                <p:oleObj name="Gráfico" r:id="rId3" imgW="7200000" imgH="480384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85813"/>
                        <a:ext cx="8382000" cy="5591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675" y="265113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Taxa de fecundidade geral*, Brasil, 1950 a 2050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6381750"/>
            <a:ext cx="3095625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1200" b="1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* Nº médio de filhos por mulher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651500" y="6453188"/>
            <a:ext cx="2449513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1200" b="1">
                <a:solidFill>
                  <a:srgbClr val="EDE813"/>
                </a:solidFill>
                <a:latin typeface="Comic Sans MS" pitchFamily="66" charset="0"/>
                <a:cs typeface="Arial" charset="0"/>
              </a:rPr>
              <a:t>Fonte: IBGE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313" y="1341438"/>
            <a:ext cx="6221412" cy="4918075"/>
            <a:chOff x="1642" y="855"/>
            <a:chExt cx="3919" cy="3098"/>
          </a:xfrm>
        </p:grpSpPr>
        <p:sp>
          <p:nvSpPr>
            <p:cNvPr id="82964" name="Rectangle 14"/>
            <p:cNvSpPr>
              <a:spLocks noChangeArrowheads="1"/>
            </p:cNvSpPr>
            <p:nvPr/>
          </p:nvSpPr>
          <p:spPr bwMode="auto">
            <a:xfrm flipV="1">
              <a:off x="1642" y="3242"/>
              <a:ext cx="2598" cy="2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53" name="Rectangle 3"/>
            <p:cNvSpPr>
              <a:spLocks noChangeArrowheads="1"/>
            </p:cNvSpPr>
            <p:nvPr/>
          </p:nvSpPr>
          <p:spPr bwMode="auto">
            <a:xfrm flipV="1">
              <a:off x="1647" y="3718"/>
              <a:ext cx="277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54" name="Rectangle 4"/>
            <p:cNvSpPr>
              <a:spLocks noChangeArrowheads="1"/>
            </p:cNvSpPr>
            <p:nvPr/>
          </p:nvSpPr>
          <p:spPr bwMode="auto">
            <a:xfrm flipV="1">
              <a:off x="1642" y="855"/>
              <a:ext cx="1590" cy="23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55" name="Rectangle 5"/>
            <p:cNvSpPr>
              <a:spLocks noChangeArrowheads="1"/>
            </p:cNvSpPr>
            <p:nvPr/>
          </p:nvSpPr>
          <p:spPr bwMode="auto">
            <a:xfrm flipV="1">
              <a:off x="1642" y="1089"/>
              <a:ext cx="1675" cy="24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56" name="Rectangle 6"/>
            <p:cNvSpPr>
              <a:spLocks noChangeArrowheads="1"/>
            </p:cNvSpPr>
            <p:nvPr/>
          </p:nvSpPr>
          <p:spPr bwMode="auto">
            <a:xfrm flipV="1">
              <a:off x="1642" y="1334"/>
              <a:ext cx="1760" cy="23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57" name="Rectangle 7"/>
            <p:cNvSpPr>
              <a:spLocks noChangeArrowheads="1"/>
            </p:cNvSpPr>
            <p:nvPr/>
          </p:nvSpPr>
          <p:spPr bwMode="auto">
            <a:xfrm flipV="1">
              <a:off x="1642" y="1568"/>
              <a:ext cx="1841" cy="2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58" name="Rectangle 8"/>
            <p:cNvSpPr>
              <a:spLocks noChangeArrowheads="1"/>
            </p:cNvSpPr>
            <p:nvPr/>
          </p:nvSpPr>
          <p:spPr bwMode="auto">
            <a:xfrm flipV="1">
              <a:off x="1642" y="1813"/>
              <a:ext cx="1926" cy="23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59" name="Rectangle 9"/>
            <p:cNvSpPr>
              <a:spLocks noChangeArrowheads="1"/>
            </p:cNvSpPr>
            <p:nvPr/>
          </p:nvSpPr>
          <p:spPr bwMode="auto">
            <a:xfrm flipV="1">
              <a:off x="1642" y="2047"/>
              <a:ext cx="2012" cy="2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60" name="Rectangle 10"/>
            <p:cNvSpPr>
              <a:spLocks noChangeArrowheads="1"/>
            </p:cNvSpPr>
            <p:nvPr/>
          </p:nvSpPr>
          <p:spPr bwMode="auto">
            <a:xfrm flipV="1">
              <a:off x="1642" y="2293"/>
              <a:ext cx="2097" cy="235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61" name="Rectangle 11"/>
            <p:cNvSpPr>
              <a:spLocks noChangeArrowheads="1"/>
            </p:cNvSpPr>
            <p:nvPr/>
          </p:nvSpPr>
          <p:spPr bwMode="auto">
            <a:xfrm flipV="1">
              <a:off x="1642" y="2528"/>
              <a:ext cx="2236" cy="235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62" name="Rectangle 12"/>
            <p:cNvSpPr>
              <a:spLocks noChangeArrowheads="1"/>
            </p:cNvSpPr>
            <p:nvPr/>
          </p:nvSpPr>
          <p:spPr bwMode="auto">
            <a:xfrm flipV="1">
              <a:off x="1642" y="2763"/>
              <a:ext cx="2372" cy="244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63" name="Rectangle 13"/>
            <p:cNvSpPr>
              <a:spLocks noChangeArrowheads="1"/>
            </p:cNvSpPr>
            <p:nvPr/>
          </p:nvSpPr>
          <p:spPr bwMode="auto">
            <a:xfrm flipV="1">
              <a:off x="1642" y="3007"/>
              <a:ext cx="2513" cy="235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65" name="Rectangle 15"/>
            <p:cNvSpPr>
              <a:spLocks noChangeArrowheads="1"/>
            </p:cNvSpPr>
            <p:nvPr/>
          </p:nvSpPr>
          <p:spPr bwMode="auto">
            <a:xfrm flipV="1">
              <a:off x="1642" y="3486"/>
              <a:ext cx="2678" cy="2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2966" name="Text Box 16"/>
            <p:cNvSpPr txBox="1">
              <a:spLocks noChangeArrowheads="1"/>
            </p:cNvSpPr>
            <p:nvPr/>
          </p:nvSpPr>
          <p:spPr bwMode="auto">
            <a:xfrm>
              <a:off x="3936" y="1896"/>
              <a:ext cx="1625" cy="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pt-BR" sz="28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BRASIL: 1,82</a:t>
              </a:r>
            </a:p>
          </p:txBody>
        </p:sp>
      </p:grpSp>
      <p:sp>
        <p:nvSpPr>
          <p:cNvPr id="82947" name="Rectangle 17"/>
          <p:cNvSpPr>
            <a:spLocks noChangeArrowheads="1"/>
          </p:cNvSpPr>
          <p:nvPr/>
        </p:nvSpPr>
        <p:spPr bwMode="auto">
          <a:xfrm flipV="1">
            <a:off x="2606675" y="1073150"/>
            <a:ext cx="53181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2948" name="Text Box 18"/>
          <p:cNvSpPr txBox="1">
            <a:spLocks noChangeArrowheads="1"/>
          </p:cNvSpPr>
          <p:nvPr/>
        </p:nvSpPr>
        <p:spPr bwMode="auto">
          <a:xfrm>
            <a:off x="1981200" y="1273175"/>
            <a:ext cx="501650" cy="43581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FF0000"/>
                </a:solidFill>
                <a:latin typeface="Arial" charset="0"/>
              </a:rPr>
              <a:t>1,6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FF0000"/>
                </a:solidFill>
                <a:latin typeface="Arial" charset="0"/>
              </a:rPr>
              <a:t>1,7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FF0000"/>
                </a:solidFill>
                <a:latin typeface="Arial" charset="0"/>
              </a:rPr>
              <a:t>1,8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FF0000"/>
                </a:solidFill>
                <a:latin typeface="Arial" charset="0"/>
              </a:rPr>
              <a:t>1,92,0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FF0000"/>
                </a:solidFill>
                <a:latin typeface="Arial" charset="0"/>
              </a:rPr>
              <a:t>2,1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2,2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2,5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2,6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2,8</a:t>
            </a:r>
          </a:p>
          <a:p>
            <a:pPr defTabSz="762000" eaLnBrk="0" hangingPunct="0">
              <a:lnSpc>
                <a:spcPct val="140000"/>
              </a:lnSpc>
            </a:pPr>
            <a:endParaRPr lang="pt-BR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2949" name="Text Box 19"/>
          <p:cNvSpPr txBox="1">
            <a:spLocks noChangeArrowheads="1"/>
          </p:cNvSpPr>
          <p:nvPr/>
        </p:nvSpPr>
        <p:spPr bwMode="auto">
          <a:xfrm>
            <a:off x="2584450" y="1268413"/>
            <a:ext cx="306705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prstClr val="black"/>
                </a:solidFill>
                <a:latin typeface="Arial" charset="0"/>
              </a:rPr>
              <a:t>MG - RS - SC - RJ</a:t>
            </a:r>
            <a:endParaRPr lang="pt-BR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prstClr val="black"/>
                </a:solidFill>
                <a:latin typeface="Arial Rounded MT Bold" pitchFamily="34" charset="0"/>
              </a:rPr>
              <a:t>SP - </a:t>
            </a:r>
            <a:r>
              <a:rPr lang="pt-BR" b="1" dirty="0">
                <a:solidFill>
                  <a:prstClr val="black"/>
                </a:solidFill>
                <a:latin typeface="Arial" charset="0"/>
              </a:rPr>
              <a:t> PR </a:t>
            </a:r>
            <a:r>
              <a:rPr lang="pt-BR" b="1" dirty="0">
                <a:solidFill>
                  <a:prstClr val="black"/>
                </a:solidFill>
                <a:latin typeface="Arial Rounded MT Bold" pitchFamily="34" charset="0"/>
              </a:rPr>
              <a:t>– ES - DF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b="1" dirty="0">
                <a:solidFill>
                  <a:prstClr val="black"/>
                </a:solidFill>
                <a:latin typeface="Arial" charset="0"/>
              </a:rPr>
              <a:t>- GO</a:t>
            </a:r>
            <a:r>
              <a:rPr lang="pt-BR" b="1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2060"/>
                </a:solidFill>
                <a:latin typeface="Arial Rounded MT Bold" pitchFamily="34" charset="0"/>
              </a:rPr>
              <a:t>RN -  CE - BA –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PE 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PI - </a:t>
            </a:r>
            <a:r>
              <a:rPr lang="pt-BR" b="1" dirty="0">
                <a:solidFill>
                  <a:srgbClr val="002060"/>
                </a:solidFill>
                <a:latin typeface="Arial Rounded MT Bold" pitchFamily="34" charset="0"/>
              </a:rPr>
              <a:t>PB - SE</a:t>
            </a:r>
            <a:r>
              <a:rPr lang="pt-BR" dirty="0">
                <a:solidFill>
                  <a:srgbClr val="002060"/>
                </a:solidFill>
                <a:latin typeface="Arial Rounded MT Bold" pitchFamily="34" charset="0"/>
              </a:rPr>
              <a:t> - </a:t>
            </a:r>
            <a:r>
              <a:rPr lang="pt-BR" b="1" dirty="0">
                <a:solidFill>
                  <a:srgbClr val="002060"/>
                </a:solidFill>
                <a:latin typeface="Arial Rounded MT Bold" pitchFamily="34" charset="0"/>
              </a:rPr>
              <a:t>MT - MS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endParaRPr lang="pt-BR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2060"/>
                </a:solidFill>
                <a:latin typeface="Arial Rounded MT Bold" pitchFamily="34" charset="0"/>
              </a:rPr>
              <a:t>RO – 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AL</a:t>
            </a:r>
            <a:endParaRPr lang="pt-BR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00FF"/>
                </a:solidFill>
                <a:latin typeface="Arial Rounded MT Bold" pitchFamily="34" charset="0"/>
              </a:rPr>
              <a:t> TO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00FF"/>
                </a:solidFill>
                <a:latin typeface="Arial" charset="0"/>
              </a:rPr>
              <a:t>PA - </a:t>
            </a:r>
            <a:r>
              <a:rPr lang="pt-BR" b="1" dirty="0">
                <a:solidFill>
                  <a:srgbClr val="0000FF"/>
                </a:solidFill>
                <a:latin typeface="Arial Rounded MT Bold" pitchFamily="34" charset="0"/>
              </a:rPr>
              <a:t>MA 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00FF"/>
                </a:solidFill>
                <a:latin typeface="Arial" charset="0"/>
              </a:rPr>
              <a:t>AP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00FF"/>
                </a:solidFill>
                <a:latin typeface="Arial" charset="0"/>
              </a:rPr>
              <a:t>RR - AM </a:t>
            </a:r>
          </a:p>
          <a:p>
            <a:pPr defTabSz="762000" eaLnBrk="0" hangingPunct="0">
              <a:lnSpc>
                <a:spcPct val="140000"/>
              </a:lnSpc>
            </a:pPr>
            <a:r>
              <a:rPr lang="pt-BR" b="1" dirty="0">
                <a:solidFill>
                  <a:srgbClr val="0000FF"/>
                </a:solidFill>
                <a:latin typeface="Arial" charset="0"/>
              </a:rPr>
              <a:t>AC </a:t>
            </a:r>
          </a:p>
        </p:txBody>
      </p:sp>
      <p:sp>
        <p:nvSpPr>
          <p:cNvPr id="221204" name="Rectangle 20"/>
          <p:cNvSpPr>
            <a:spLocks noChangeArrowheads="1"/>
          </p:cNvSpPr>
          <p:nvPr/>
        </p:nvSpPr>
        <p:spPr bwMode="auto">
          <a:xfrm>
            <a:off x="257175" y="152400"/>
            <a:ext cx="87344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BR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TAXA DE FECUNDIDADE TOTAL POR UF -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pt-BR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BRASIL, 2010</a:t>
            </a:r>
          </a:p>
        </p:txBody>
      </p:sp>
      <p:sp>
        <p:nvSpPr>
          <p:cNvPr id="82951" name="Rectangle 21"/>
          <p:cNvSpPr>
            <a:spLocks noChangeArrowheads="1"/>
          </p:cNvSpPr>
          <p:nvPr/>
        </p:nvSpPr>
        <p:spPr bwMode="auto">
          <a:xfrm>
            <a:off x="457200" y="6324600"/>
            <a:ext cx="3471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BR" sz="1600" b="1" dirty="0">
                <a:solidFill>
                  <a:srgbClr val="C0504D"/>
                </a:solidFill>
                <a:latin typeface="Arial" charset="0"/>
              </a:rPr>
              <a:t>Fonte: RIPSA. IDB 2011.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92980" y="3054259"/>
            <a:ext cx="86409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sym typeface="Symbol"/>
              </a:rPr>
              <a:t></a:t>
            </a:r>
            <a:endParaRPr lang="pt-BR" sz="4000" dirty="0">
              <a:ln>
                <a:solidFill>
                  <a:srgbClr val="FF0000"/>
                </a:solidFill>
              </a:ln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81125"/>
            <a:ext cx="6781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404664"/>
            <a:ext cx="8223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800" dirty="0">
                <a:latin typeface="Verdana" pitchFamily="34" charset="0"/>
                <a:cs typeface="Times New Roman" pitchFamily="18" charset="0"/>
              </a:rPr>
              <a:t>Evolução da população brasileira 18</a:t>
            </a:r>
            <a:r>
              <a:rPr lang="en-US" altLang="pt-BR" sz="2800" dirty="0">
                <a:latin typeface="Verdana" pitchFamily="34" charset="0"/>
                <a:cs typeface="Times New Roman" pitchFamily="18" charset="0"/>
              </a:rPr>
              <a:t>00</a:t>
            </a:r>
            <a:r>
              <a:rPr lang="pt-BR" altLang="pt-BR" sz="2800" dirty="0">
                <a:latin typeface="Verdana" pitchFamily="34" charset="0"/>
                <a:cs typeface="Times New Roman" pitchFamily="18" charset="0"/>
              </a:rPr>
              <a:t>-2050</a:t>
            </a:r>
            <a:r>
              <a:rPr lang="pt-BR" altLang="pt-BR" sz="2800" dirty="0"/>
              <a:t>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1600" y="5927725"/>
            <a:ext cx="7863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200" dirty="0">
                <a:latin typeface="+mj-lt"/>
                <a:cs typeface="Times New Roman" pitchFamily="18" charset="0"/>
              </a:rPr>
              <a:t>Fonte: IBGE (2002) e ONU –</a:t>
            </a:r>
            <a:r>
              <a:rPr lang="en-US" altLang="pt-BR" sz="1200" dirty="0">
                <a:latin typeface="+mj-lt"/>
                <a:cs typeface="Times New Roman" pitchFamily="18" charset="0"/>
              </a:rPr>
              <a:t> </a:t>
            </a:r>
            <a:r>
              <a:rPr lang="en-US" altLang="pt-BR" sz="1200" dirty="0">
                <a:latin typeface="+mj-lt"/>
                <a:cs typeface="Times New Roman" pitchFamily="18" charset="0"/>
                <a:hlinkClick r:id="rId4"/>
              </a:rPr>
              <a:t>http://esa.un.org</a:t>
            </a:r>
            <a:r>
              <a:rPr lang="pt-BR" altLang="pt-BR" sz="1200" dirty="0">
                <a:latin typeface="+mj-lt"/>
                <a:cs typeface="Times New Roman" pitchFamily="18" charset="0"/>
                <a:hlinkClick r:id="rId4"/>
              </a:rPr>
              <a:t>/</a:t>
            </a:r>
            <a:r>
              <a:rPr lang="en-US" altLang="pt-BR" sz="1200" dirty="0" err="1" smtClean="0">
                <a:latin typeface="+mj-lt"/>
                <a:cs typeface="Times New Roman" pitchFamily="18" charset="0"/>
                <a:hlinkClick r:id="rId4"/>
              </a:rPr>
              <a:t>unpp</a:t>
            </a:r>
            <a:r>
              <a:rPr lang="en-US" altLang="pt-BR" sz="1200" dirty="0" smtClean="0">
                <a:latin typeface="+mj-lt"/>
                <a:cs typeface="Times New Roman" pitchFamily="18" charset="0"/>
              </a:rPr>
              <a:t>.</a:t>
            </a:r>
          </a:p>
          <a:p>
            <a:r>
              <a:rPr lang="pt-BR" altLang="pt-BR" sz="1200" b="1" dirty="0" smtClean="0">
                <a:latin typeface="+mj-lt"/>
                <a:cs typeface="Times New Roman" pitchFamily="18" charset="0"/>
              </a:rPr>
              <a:t>Ref.: Alves, J. E. Crescimento </a:t>
            </a:r>
            <a:r>
              <a:rPr lang="pt-BR" altLang="pt-BR" sz="1200" b="1" dirty="0">
                <a:latin typeface="+mj-lt"/>
                <a:cs typeface="Times New Roman" pitchFamily="18" charset="0"/>
              </a:rPr>
              <a:t>econômico, estrutura etária e as oportunidades </a:t>
            </a:r>
            <a:r>
              <a:rPr lang="pt-BR" altLang="pt-BR" sz="1200" b="1" dirty="0" smtClean="0">
                <a:latin typeface="+mj-lt"/>
                <a:cs typeface="Times New Roman" pitchFamily="18" charset="0"/>
              </a:rPr>
              <a:t>dos  Bônus </a:t>
            </a:r>
            <a:r>
              <a:rPr lang="pt-BR" altLang="pt-BR" sz="1200" b="1" dirty="0">
                <a:latin typeface="+mj-lt"/>
                <a:cs typeface="Times New Roman" pitchFamily="18" charset="0"/>
              </a:rPr>
              <a:t>Demográficos no Brasil</a:t>
            </a:r>
            <a:r>
              <a:rPr lang="en-US" altLang="pt-BR" sz="1200" b="1" dirty="0">
                <a:latin typeface="+mj-lt"/>
                <a:cs typeface="Times New Roman" pitchFamily="18" charset="0"/>
              </a:rPr>
              <a:t> </a:t>
            </a:r>
            <a:r>
              <a:rPr lang="en-US" altLang="pt-BR" sz="1200" b="1" dirty="0" smtClean="0">
                <a:latin typeface="+mj-lt"/>
                <a:cs typeface="Times New Roman" pitchFamily="18" charset="0"/>
              </a:rPr>
              <a:t>, 2007</a:t>
            </a:r>
            <a:r>
              <a:rPr lang="en-US" altLang="pt-BR" sz="1200" dirty="0" smtClean="0">
                <a:latin typeface="+mj-lt"/>
                <a:cs typeface="Times New Roman" pitchFamily="18" charset="0"/>
              </a:rPr>
              <a:t>.</a:t>
            </a:r>
            <a:endParaRPr lang="pt-BR" altLang="pt-B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7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593725"/>
            <a:ext cx="72453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028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765175"/>
            <a:ext cx="67119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629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42" y="764704"/>
            <a:ext cx="6042634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886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Gráfico – Crescimento da População Mundial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en-US" altLang="pt-BR" sz="1400" b="1" dirty="0" smtClean="0"/>
              <a:t> United Nations. </a:t>
            </a:r>
            <a:r>
              <a:rPr lang="en-US" altLang="pt-BR" sz="1400" b="1" dirty="0">
                <a:hlinkClick r:id="rId4"/>
              </a:rPr>
              <a:t>Population Reference </a:t>
            </a:r>
            <a:r>
              <a:rPr lang="en-US" altLang="pt-BR" sz="1400" b="1" dirty="0" smtClean="0">
                <a:hlinkClick r:id="rId4"/>
              </a:rPr>
              <a:t>Bureau</a:t>
            </a:r>
            <a:r>
              <a:rPr lang="en-US" altLang="pt-BR" sz="1400" b="1" dirty="0" smtClean="0"/>
              <a:t> 1998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1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 contrast="42000"/>
          </a:blip>
          <a:srcRect l="13971" t="15042" r="14557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9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 cstate="print"/>
          <a:srcRect l="21379" t="33093" r="20297" b="17688"/>
          <a:stretch>
            <a:fillRect/>
          </a:stretch>
        </p:blipFill>
        <p:spPr bwMode="auto">
          <a:xfrm>
            <a:off x="250825" y="404813"/>
            <a:ext cx="87026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4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FFFFFF"/>
                </a:solidFill>
              </a:rPr>
              <a:t>Prof. Dra. Maria Lúcia Lebrão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D6E13-5982-4522-9805-822C95CE587F}" type="slidenum">
              <a:rPr lang="pt-BR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5656" y="1916833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https://www.youtube.com/watch?v=jbkSRLYSojo</a:t>
            </a:r>
          </a:p>
        </p:txBody>
      </p:sp>
    </p:spTree>
    <p:extLst>
      <p:ext uri="{BB962C8B-B14F-4D97-AF65-F5344CB8AC3E}">
        <p14:creationId xmlns:p14="http://schemas.microsoft.com/office/powerpoint/2010/main" val="3737209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782638"/>
          <a:ext cx="9144000" cy="61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Gráfico" r:id="rId4" imgW="6096075" imgH="4067089" progId="MSGraph.Chart.8">
                  <p:embed followColorScheme="full"/>
                </p:oleObj>
              </mc:Choice>
              <mc:Fallback>
                <p:oleObj name="Gráfico" r:id="rId4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2638"/>
                        <a:ext cx="9144000" cy="610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-6350" y="782638"/>
          <a:ext cx="9144000" cy="61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Gráfico" r:id="rId6" imgW="6096075" imgH="4067089" progId="MSGraph.Chart.8">
                  <p:embed followColorScheme="full"/>
                </p:oleObj>
              </mc:Choice>
              <mc:Fallback>
                <p:oleObj name="Gráfico" r:id="rId6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782638"/>
                        <a:ext cx="9144000" cy="610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182563"/>
            <a:ext cx="6610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/>
              <a:t>IDADE MÉDIA DA POPULAÇÃO, BRASIL 1965 A 2010</a:t>
            </a:r>
          </a:p>
          <a:p>
            <a:r>
              <a:rPr lang="pt-BR"/>
              <a:t>Em anos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1150" y="6588125"/>
            <a:ext cx="151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/>
              <a:t>Fonte: Nações Unidas</a:t>
            </a:r>
          </a:p>
        </p:txBody>
      </p:sp>
    </p:spTree>
    <p:extLst>
      <p:ext uri="{BB962C8B-B14F-4D97-AF65-F5344CB8AC3E}">
        <p14:creationId xmlns:p14="http://schemas.microsoft.com/office/powerpoint/2010/main" val="41894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17575"/>
            <a:ext cx="683895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499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127125"/>
            <a:ext cx="68770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907704" y="332656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Pirâmide populacional Município de São Paulo, 2010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6093296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SMS-SP/IBGE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27863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628800"/>
            <a:ext cx="388843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45002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699792" y="18864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Pirâmide populacional, 2010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112474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CRS Pinheiros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11247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CRS </a:t>
            </a:r>
            <a:r>
              <a:rPr lang="pt-BR" dirty="0" err="1" smtClean="0"/>
              <a:t>M’Boi</a:t>
            </a:r>
            <a:r>
              <a:rPr lang="pt-BR" dirty="0" smtClean="0"/>
              <a:t> Mirim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5661248"/>
            <a:ext cx="1665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SMS-SP/IBGE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657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 a transição epidemiológica?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578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esultado de imagem para epidemiological tran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560840" cy="52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7544" y="231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Transição Epidemiológica-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986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Transição Epidemiológica-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AEC8B-284C-496B-9298-54CE4E3599D8}" type="slidenum">
              <a:rPr lang="pt-BR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20482" name="Picture 2" descr="Resultado de imagem para transição epidemiologica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4" y="1782443"/>
            <a:ext cx="800275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98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Compressão da morbidade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48679" y="5733256"/>
            <a:ext cx="7846640" cy="4114800"/>
          </a:xfrm>
        </p:spPr>
        <p:txBody>
          <a:bodyPr/>
          <a:lstStyle/>
          <a:p>
            <a:r>
              <a:rPr lang="pt-BR" dirty="0"/>
              <a:t>https://www.ncbi.nlm.nih.gov/pmc/articles/PMC3163136/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457325"/>
            <a:ext cx="55530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3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2" y="1340768"/>
            <a:ext cx="6313424" cy="41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40466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Evolução do estado nutricional da população de 20 e mais anos de idade, por sexo. Brasil, 1974-1975, 1989, 2002-2003 e 2008-2009.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63688" y="5877272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IBGE – POF 2008-2009</a:t>
            </a: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1979712" y="3573016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>
            <a:off x="1953208" y="3802292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22238" y="128588"/>
            <a:ext cx="8842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Pirâmides populacionais do Brasil em anos censitários</a:t>
            </a:r>
            <a:r>
              <a:rPr lang="en-US" sz="3200" b="1">
                <a:solidFill>
                  <a:srgbClr val="0033CC"/>
                </a:solidFill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58371" name="Text Box 8"/>
          <p:cNvSpPr txBox="1">
            <a:spLocks noChangeArrowheads="1"/>
          </p:cNvSpPr>
          <p:nvPr/>
        </p:nvSpPr>
        <p:spPr bwMode="auto">
          <a:xfrm>
            <a:off x="4067175" y="2133600"/>
            <a:ext cx="1079500" cy="3384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70 e mais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65 a 69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60 a 64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55 a 59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50 a 54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45 a 49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40 a 44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35 a 39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30 a 34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25 a 29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20 a 24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15 a 19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10 a 14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5 a 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0033CC"/>
                </a:solidFill>
                <a:latin typeface="Arial" charset="0"/>
                <a:cs typeface="Arial" charset="0"/>
              </a:rPr>
              <a:t>0 a 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3600"/>
            <a:ext cx="4284663" cy="3384550"/>
          </a:xfrm>
          <a:solidFill>
            <a:schemeClr val="tx1"/>
          </a:solidFill>
        </p:spPr>
      </p:pic>
      <p:pic>
        <p:nvPicPr>
          <p:cNvPr id="5837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133600"/>
            <a:ext cx="4211637" cy="3384550"/>
          </a:xfrm>
          <a:solidFill>
            <a:schemeClr val="tx1"/>
          </a:solidFill>
        </p:spPr>
      </p:pic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468313" y="6165850"/>
            <a:ext cx="426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0033"/>
                </a:solidFill>
                <a:latin typeface="Arial" charset="0"/>
                <a:cs typeface="Arial" charset="0"/>
              </a:rPr>
              <a:t>Fundação IBGE . </a:t>
            </a:r>
            <a:r>
              <a:rPr lang="pt-BR" sz="1200" b="1">
                <a:solidFill>
                  <a:srgbClr val="FF0033"/>
                </a:solidFill>
                <a:latin typeface="Arial" charset="0"/>
                <a:cs typeface="Arial" charset="0"/>
              </a:rPr>
              <a:t>Disponível em: </a:t>
            </a:r>
            <a:r>
              <a:rPr lang="pt-BR" sz="1200" b="1" u="sng">
                <a:solidFill>
                  <a:srgbClr val="FF0033"/>
                </a:solidFill>
                <a:latin typeface="Arial" charset="0"/>
                <a:cs typeface="Arial" charset="0"/>
                <a:hlinkClick r:id="rId4"/>
              </a:rPr>
              <a:t>http://www.ibge.gov.br</a:t>
            </a:r>
            <a:r>
              <a:rPr lang="en-US" sz="1200" b="1" u="sng">
                <a:solidFill>
                  <a:srgbClr val="FF0033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90700"/>
            <a:ext cx="4189413" cy="3490913"/>
          </a:xfrm>
          <a:solidFill>
            <a:schemeClr val="tx1"/>
          </a:solidFill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468313" y="6165850"/>
            <a:ext cx="426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33CC"/>
                </a:solidFill>
                <a:latin typeface="Arial" charset="0"/>
                <a:cs typeface="Arial" charset="0"/>
              </a:rPr>
              <a:t>Fundação IBGE . </a:t>
            </a:r>
            <a:r>
              <a:rPr lang="pt-BR" sz="1200" b="1">
                <a:solidFill>
                  <a:srgbClr val="0033CC"/>
                </a:solidFill>
                <a:latin typeface="Arial" charset="0"/>
                <a:cs typeface="Arial" charset="0"/>
              </a:rPr>
              <a:t>Disponível em: </a:t>
            </a:r>
            <a:r>
              <a:rPr lang="pt-BR" sz="1200" b="1" u="sng">
                <a:solidFill>
                  <a:srgbClr val="0033CC"/>
                </a:solidFill>
                <a:latin typeface="Arial" charset="0"/>
                <a:cs typeface="Arial" charset="0"/>
                <a:hlinkClick r:id="rId3"/>
              </a:rPr>
              <a:t>http://www.ibge.gov.br</a:t>
            </a:r>
            <a:r>
              <a:rPr lang="en-US" sz="1200" b="1" u="sng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939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49825" y="1812925"/>
            <a:ext cx="4194175" cy="3444875"/>
          </a:xfrm>
          <a:solidFill>
            <a:schemeClr val="tx1"/>
          </a:solidFill>
        </p:spPr>
      </p:pic>
      <p:sp>
        <p:nvSpPr>
          <p:cNvPr id="59397" name="Rectangle 12"/>
          <p:cNvSpPr>
            <a:spLocks noChangeArrowheads="1"/>
          </p:cNvSpPr>
          <p:nvPr/>
        </p:nvSpPr>
        <p:spPr bwMode="auto">
          <a:xfrm>
            <a:off x="122238" y="200025"/>
            <a:ext cx="8842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Pirâmides populacionais do Brasil em anos censitários</a:t>
            </a:r>
            <a:r>
              <a:rPr lang="en-US" sz="2800">
                <a:solidFill>
                  <a:srgbClr val="0033CC"/>
                </a:solidFill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59398" name="Text Box 13"/>
          <p:cNvSpPr txBox="1">
            <a:spLocks noChangeArrowheads="1"/>
          </p:cNvSpPr>
          <p:nvPr/>
        </p:nvSpPr>
        <p:spPr bwMode="auto">
          <a:xfrm>
            <a:off x="4032250" y="1949450"/>
            <a:ext cx="1079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70 e mais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65 a 69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60 a 64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55 a 59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50 a 54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45 a 49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40 a 44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35 a 39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30 a 34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25 a 29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20 a 24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15 a 19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10 a 14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5 a 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0 a 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10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10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05000"/>
            <a:ext cx="3886200" cy="3568700"/>
          </a:xfrm>
          <a:solidFill>
            <a:schemeClr val="tx1"/>
          </a:solidFill>
        </p:spPr>
      </p:pic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468313" y="6165850"/>
            <a:ext cx="399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charset="0"/>
                <a:cs typeface="Arial" charset="0"/>
              </a:rPr>
              <a:t>Fundação IBGE . </a:t>
            </a:r>
            <a:r>
              <a:rPr lang="pt-BR" sz="1200">
                <a:solidFill>
                  <a:srgbClr val="FFFFFF"/>
                </a:solidFill>
                <a:latin typeface="Arial" charset="0"/>
                <a:cs typeface="Arial" charset="0"/>
              </a:rPr>
              <a:t>Disponível em: </a:t>
            </a:r>
            <a:r>
              <a:rPr lang="pt-BR" sz="1200" u="sng">
                <a:solidFill>
                  <a:srgbClr val="FFFFFF"/>
                </a:solidFill>
                <a:latin typeface="Arial" charset="0"/>
                <a:cs typeface="Arial" charset="0"/>
                <a:hlinkClick r:id="rId3"/>
              </a:rPr>
              <a:t>http://www.ibge.gov.br</a:t>
            </a:r>
            <a:r>
              <a:rPr lang="en-US" sz="1200" u="sng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0420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920875"/>
            <a:ext cx="4267200" cy="3590925"/>
          </a:xfrm>
          <a:solidFill>
            <a:schemeClr val="tx1"/>
          </a:solidFill>
        </p:spPr>
      </p:pic>
      <p:sp>
        <p:nvSpPr>
          <p:cNvPr id="60421" name="Rectangle 12"/>
          <p:cNvSpPr>
            <a:spLocks noChangeArrowheads="1"/>
          </p:cNvSpPr>
          <p:nvPr/>
        </p:nvSpPr>
        <p:spPr bwMode="auto">
          <a:xfrm>
            <a:off x="122238" y="336550"/>
            <a:ext cx="87169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00"/>
                </a:solidFill>
                <a:latin typeface="Arial" charset="0"/>
                <a:cs typeface="Arial" charset="0"/>
              </a:rPr>
              <a:t>Pirâmides populacionais do Brasil em anos censitários</a:t>
            </a: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0422" name="Text Box 13"/>
          <p:cNvSpPr txBox="1">
            <a:spLocks noChangeArrowheads="1"/>
          </p:cNvSpPr>
          <p:nvPr/>
        </p:nvSpPr>
        <p:spPr bwMode="auto">
          <a:xfrm>
            <a:off x="3962400" y="2057400"/>
            <a:ext cx="107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70 e mais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65 a 69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60 a 64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55 a 59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50 a 54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45 a 49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40 a 44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35 a 39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30 a 34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25 a 29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20 a 24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15 a 19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10 a 14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5 a 9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900" b="1">
                <a:solidFill>
                  <a:srgbClr val="FFFFFF"/>
                </a:solidFill>
                <a:latin typeface="Arial" charset="0"/>
                <a:cs typeface="Arial" charset="0"/>
              </a:rPr>
              <a:t>0 a 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9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1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5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6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7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0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1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2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3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4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5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9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6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7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9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0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1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2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3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4_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516</Words>
  <Application>Microsoft Office PowerPoint</Application>
  <PresentationFormat>Apresentação na tela (4:3)</PresentationFormat>
  <Paragraphs>132</Paragraphs>
  <Slides>38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20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68" baseType="lpstr">
      <vt:lpstr>Arial</vt:lpstr>
      <vt:lpstr>Arial Rounded MT Bold</vt:lpstr>
      <vt:lpstr>Calibri</vt:lpstr>
      <vt:lpstr>Comic Sans MS</vt:lpstr>
      <vt:lpstr>Symbol</vt:lpstr>
      <vt:lpstr>Tahoma</vt:lpstr>
      <vt:lpstr>Times New Roman</vt:lpstr>
      <vt:lpstr>Verdana</vt:lpstr>
      <vt:lpstr>Wingdings</vt:lpstr>
      <vt:lpstr>31_Planagem</vt:lpstr>
      <vt:lpstr>36_Planagem</vt:lpstr>
      <vt:lpstr>37_Planagem</vt:lpstr>
      <vt:lpstr>39_Planagem</vt:lpstr>
      <vt:lpstr>40_Planagem</vt:lpstr>
      <vt:lpstr>41_Planagem</vt:lpstr>
      <vt:lpstr>42_Planagem</vt:lpstr>
      <vt:lpstr>43_Planagem</vt:lpstr>
      <vt:lpstr>44_Planagem</vt:lpstr>
      <vt:lpstr>45_Planagem</vt:lpstr>
      <vt:lpstr>46_Planagem</vt:lpstr>
      <vt:lpstr>47_Planagem</vt:lpstr>
      <vt:lpstr>50_Planagem</vt:lpstr>
      <vt:lpstr>51_Planagem</vt:lpstr>
      <vt:lpstr>52_Planagem</vt:lpstr>
      <vt:lpstr>53_Planagem</vt:lpstr>
      <vt:lpstr>54_Planagem</vt:lpstr>
      <vt:lpstr>55_Planagem</vt:lpstr>
      <vt:lpstr>59_Planagem</vt:lpstr>
      <vt:lpstr>6_Tema do Office</vt:lpstr>
      <vt:lpstr>Gráfico</vt:lpstr>
      <vt:lpstr>Revisando...</vt:lpstr>
      <vt:lpstr>Apresentação do PowerPoint</vt:lpstr>
      <vt:lpstr>Video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a transição epidemiológica?</vt:lpstr>
      <vt:lpstr>Apresentação do PowerPoint</vt:lpstr>
      <vt:lpstr>Transição Epidemiológica- Brasil</vt:lpstr>
      <vt:lpstr>Compressão da morbidade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Coeficientes ou Taxas</dc:title>
  <dc:creator>Maria Lucia</dc:creator>
  <cp:lastModifiedBy>Tati Toporcov</cp:lastModifiedBy>
  <cp:revision>44</cp:revision>
  <dcterms:created xsi:type="dcterms:W3CDTF">2013-05-23T13:41:15Z</dcterms:created>
  <dcterms:modified xsi:type="dcterms:W3CDTF">2018-02-28T17:00:46Z</dcterms:modified>
</cp:coreProperties>
</file>