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72" r:id="rId15"/>
    <p:sldId id="269" r:id="rId16"/>
    <p:sldId id="270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12FB-7577-42C0-93AC-0FB3232BD9BA}" type="datetimeFigureOut">
              <a:rPr lang="pt-BR" smtClean="0"/>
              <a:t>20/04/2018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1A768-C7FF-4322-B8C5-5F5D331142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12FB-7577-42C0-93AC-0FB3232BD9BA}" type="datetimeFigureOut">
              <a:rPr lang="pt-BR" smtClean="0"/>
              <a:t>20/04/2018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1A768-C7FF-4322-B8C5-5F5D331142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12FB-7577-42C0-93AC-0FB3232BD9BA}" type="datetimeFigureOut">
              <a:rPr lang="pt-BR" smtClean="0"/>
              <a:t>20/04/2018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1A768-C7FF-4322-B8C5-5F5D331142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12FB-7577-42C0-93AC-0FB3232BD9BA}" type="datetimeFigureOut">
              <a:rPr lang="pt-BR" smtClean="0"/>
              <a:t>20/04/2018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1A768-C7FF-4322-B8C5-5F5D331142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12FB-7577-42C0-93AC-0FB3232BD9BA}" type="datetimeFigureOut">
              <a:rPr lang="pt-BR" smtClean="0"/>
              <a:t>20/04/2018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1A768-C7FF-4322-B8C5-5F5D331142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12FB-7577-42C0-93AC-0FB3232BD9BA}" type="datetimeFigureOut">
              <a:rPr lang="pt-BR" smtClean="0"/>
              <a:t>20/04/2018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1A768-C7FF-4322-B8C5-5F5D331142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12FB-7577-42C0-93AC-0FB3232BD9BA}" type="datetimeFigureOut">
              <a:rPr lang="pt-BR" smtClean="0"/>
              <a:t>20/04/2018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1A768-C7FF-4322-B8C5-5F5D331142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12FB-7577-42C0-93AC-0FB3232BD9BA}" type="datetimeFigureOut">
              <a:rPr lang="pt-BR" smtClean="0"/>
              <a:t>20/04/2018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1A768-C7FF-4322-B8C5-5F5D331142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12FB-7577-42C0-93AC-0FB3232BD9BA}" type="datetimeFigureOut">
              <a:rPr lang="pt-BR" smtClean="0"/>
              <a:t>20/04/2018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1A768-C7FF-4322-B8C5-5F5D331142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12FB-7577-42C0-93AC-0FB3232BD9BA}" type="datetimeFigureOut">
              <a:rPr lang="pt-BR" smtClean="0"/>
              <a:t>20/04/2018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1A768-C7FF-4322-B8C5-5F5D331142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12FB-7577-42C0-93AC-0FB3232BD9BA}" type="datetimeFigureOut">
              <a:rPr lang="pt-BR" smtClean="0"/>
              <a:t>20/04/2018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1A768-C7FF-4322-B8C5-5F5D331142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612FB-7577-42C0-93AC-0FB3232BD9BA}" type="datetimeFigureOut">
              <a:rPr lang="pt-BR" smtClean="0"/>
              <a:t>20/04/2018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1A768-C7FF-4322-B8C5-5F5D3311424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conarq.arquivonacional.gov.br/images/publicacoes_textos/nobrade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ica.org/sites/default/files/CBPS_2000_Guidelines_ISAD(G)_Second-edition_PT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ARQUIVÍSTICA INTEGRADA: conceitos, origens e perspectivas.</a:t>
            </a:r>
            <a:endParaRPr lang="pt-BR" b="1" dirty="0"/>
          </a:p>
        </p:txBody>
      </p:sp>
      <p:sp>
        <p:nvSpPr>
          <p:cNvPr id="4" name="Subtítulo 2"/>
          <p:cNvSpPr>
            <a:spLocks noGrp="1"/>
          </p:cNvSpPr>
          <p:nvPr>
            <p:ph type="subTitle" idx="1"/>
          </p:nvPr>
        </p:nvSpPr>
        <p:spPr>
          <a:xfrm>
            <a:off x="2571736" y="5286388"/>
            <a:ext cx="6572264" cy="1857364"/>
          </a:xfrm>
        </p:spPr>
        <p:txBody>
          <a:bodyPr>
            <a:normAutofit fontScale="77500" lnSpcReduction="20000"/>
          </a:bodyPr>
          <a:lstStyle/>
          <a:p>
            <a:pPr lvl="0" algn="r">
              <a:defRPr/>
            </a:pPr>
            <a:r>
              <a:rPr lang="pt-BR" sz="4000" b="1" dirty="0">
                <a:solidFill>
                  <a:schemeClr val="tx1"/>
                </a:solidFill>
              </a:rPr>
              <a:t>Introdução à Organização de </a:t>
            </a:r>
            <a:r>
              <a:rPr lang="pt-BR" sz="4000" b="1" dirty="0" smtClean="0">
                <a:solidFill>
                  <a:schemeClr val="tx1"/>
                </a:solidFill>
              </a:rPr>
              <a:t>Arquivos</a:t>
            </a:r>
          </a:p>
          <a:p>
            <a:pPr lvl="0" algn="r">
              <a:defRPr/>
            </a:pPr>
            <a:r>
              <a:rPr lang="pt-BR" i="1" dirty="0" smtClean="0">
                <a:solidFill>
                  <a:schemeClr val="tx1"/>
                </a:solidFill>
              </a:rPr>
              <a:t>Elaborado por Cibele A. C. Marques dos Santos, </a:t>
            </a:r>
            <a:r>
              <a:rPr lang="pt-BR" i="1" dirty="0" err="1" smtClean="0">
                <a:solidFill>
                  <a:schemeClr val="tx1"/>
                </a:solidFill>
              </a:rPr>
              <a:t>Charley</a:t>
            </a:r>
            <a:r>
              <a:rPr lang="pt-BR" i="1" dirty="0" smtClean="0">
                <a:solidFill>
                  <a:schemeClr val="tx1"/>
                </a:solidFill>
              </a:rPr>
              <a:t> Luz, Francisco L. de Aguiar e Marcos U. Cavalheiro</a:t>
            </a:r>
          </a:p>
          <a:p>
            <a:pPr algn="just"/>
            <a:endParaRPr lang="pt-BR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Resultado de imagem para gestao document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435426">
            <a:off x="2362114" y="1879216"/>
            <a:ext cx="4319521" cy="3315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pt-BR" b="1" dirty="0" smtClean="0"/>
              <a:t>Plano de Classificação</a:t>
            </a:r>
            <a:endParaRPr lang="pt-BR" b="1" dirty="0"/>
          </a:p>
        </p:txBody>
      </p:sp>
      <p:pic>
        <p:nvPicPr>
          <p:cNvPr id="4" name="Espaço Reservado para Conteúdo 3" descr="classificaçã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785794"/>
            <a:ext cx="9144000" cy="539437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A avaliação na Arquivística Integrada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A</a:t>
            </a:r>
            <a:r>
              <a:rPr lang="pt-BR" dirty="0" smtClean="0">
                <a:solidFill>
                  <a:srgbClr val="000000"/>
                </a:solidFill>
              </a:rPr>
              <a:t> avaliação consiste </a:t>
            </a:r>
            <a:r>
              <a:rPr lang="pt-BR" dirty="0" smtClean="0">
                <a:solidFill>
                  <a:srgbClr val="000000"/>
                </a:solidFill>
              </a:rPr>
              <a:t>em um </a:t>
            </a:r>
            <a:r>
              <a:rPr lang="pt-BR" b="1" dirty="0" smtClean="0">
                <a:solidFill>
                  <a:srgbClr val="000000"/>
                </a:solidFill>
              </a:rPr>
              <a:t>processo</a:t>
            </a:r>
            <a:r>
              <a:rPr lang="pt-BR" dirty="0" smtClean="0">
                <a:solidFill>
                  <a:srgbClr val="000000"/>
                </a:solidFill>
              </a:rPr>
              <a:t>, através do qual os documentos de arquivo são analisados, com vistas a </a:t>
            </a:r>
            <a:r>
              <a:rPr lang="pt-BR" b="1" dirty="0" smtClean="0">
                <a:solidFill>
                  <a:srgbClr val="000000"/>
                </a:solidFill>
              </a:rPr>
              <a:t>estabelecer sua destinação, considerando os valores</a:t>
            </a:r>
            <a:r>
              <a:rPr lang="pt-BR" dirty="0" smtClean="0">
                <a:solidFill>
                  <a:srgbClr val="000000"/>
                </a:solidFill>
              </a:rPr>
              <a:t> que lhes são atribuídos. </a:t>
            </a:r>
          </a:p>
          <a:p>
            <a:pPr algn="just"/>
            <a:r>
              <a:rPr lang="pt-BR" dirty="0" smtClean="0"/>
              <a:t>Como </a:t>
            </a:r>
            <a:r>
              <a:rPr lang="pt-BR" dirty="0" smtClean="0">
                <a:solidFill>
                  <a:srgbClr val="000000"/>
                </a:solidFill>
              </a:rPr>
              <a:t>resultado desse processo, tem-se um instrumento básico, a </a:t>
            </a:r>
            <a:r>
              <a:rPr lang="pt-BR" b="1" dirty="0" smtClean="0">
                <a:solidFill>
                  <a:srgbClr val="000000"/>
                </a:solidFill>
              </a:rPr>
              <a:t>tabela de temporalidade</a:t>
            </a:r>
            <a:r>
              <a:rPr lang="pt-BR" dirty="0" smtClean="0">
                <a:solidFill>
                  <a:srgbClr val="000000"/>
                </a:solidFill>
              </a:rPr>
              <a:t>, para o </a:t>
            </a:r>
            <a:r>
              <a:rPr lang="pt-BR" b="1" dirty="0" smtClean="0">
                <a:solidFill>
                  <a:srgbClr val="000000"/>
                </a:solidFill>
              </a:rPr>
              <a:t>gerenciamento da documentação arquivística</a:t>
            </a:r>
            <a:r>
              <a:rPr lang="pt-BR" dirty="0" smtClean="0">
                <a:solidFill>
                  <a:srgbClr val="000000"/>
                </a:solidFill>
              </a:rPr>
              <a:t>, que permite não apenas a </a:t>
            </a:r>
            <a:r>
              <a:rPr lang="pt-BR" b="1" dirty="0" smtClean="0">
                <a:solidFill>
                  <a:srgbClr val="000000"/>
                </a:solidFill>
              </a:rPr>
              <a:t>distinção das informações supérfluas das essenciais</a:t>
            </a:r>
            <a:r>
              <a:rPr lang="pt-BR" dirty="0" smtClean="0">
                <a:solidFill>
                  <a:srgbClr val="000000"/>
                </a:solidFill>
              </a:rPr>
              <a:t>, como também o </a:t>
            </a:r>
            <a:r>
              <a:rPr lang="pt-BR" b="1" dirty="0" smtClean="0">
                <a:solidFill>
                  <a:srgbClr val="000000"/>
                </a:solidFill>
              </a:rPr>
              <a:t>(re)aproveitamento dos espaços de armazenamento</a:t>
            </a:r>
            <a:r>
              <a:rPr lang="pt-BR" dirty="0" smtClean="0">
                <a:solidFill>
                  <a:srgbClr val="000000"/>
                </a:solidFill>
              </a:rPr>
              <a:t>. 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Tabela de Temporalidade</a:t>
            </a:r>
            <a:endParaRPr lang="pt-BR" b="1" dirty="0"/>
          </a:p>
        </p:txBody>
      </p:sp>
      <p:pic>
        <p:nvPicPr>
          <p:cNvPr id="4" name="Espaço Reservado para Conteúdo 3" descr="TABELA-TEMPORALIDAD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357298"/>
            <a:ext cx="9144000" cy="4857784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A descrição na Arquivística Integrada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00660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 smtClean="0">
                <a:solidFill>
                  <a:srgbClr val="000000"/>
                </a:solidFill>
              </a:rPr>
              <a:t>Consiste no conjunto de procedimentos que, a partir dos elementos formais, de conteúdos e normas, permitem a identificação de documentos de arquivo e a elaboração de instrumentos de pesquisa e acesso à informação. 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</a:rPr>
              <a:t>Dentro da perspectiva da </a:t>
            </a:r>
            <a:r>
              <a:rPr lang="pt-BR" b="1" dirty="0">
                <a:solidFill>
                  <a:srgbClr val="000000"/>
                </a:solidFill>
              </a:rPr>
              <a:t>A</a:t>
            </a:r>
            <a:r>
              <a:rPr lang="pt-BR" b="1" dirty="0" smtClean="0">
                <a:solidFill>
                  <a:srgbClr val="000000"/>
                </a:solidFill>
              </a:rPr>
              <a:t>rquivística Integrada</a:t>
            </a:r>
            <a:r>
              <a:rPr lang="pt-BR" dirty="0" smtClean="0">
                <a:solidFill>
                  <a:srgbClr val="000000"/>
                </a:solidFill>
              </a:rPr>
              <a:t>, a descrição começa no processo de classificação, continua na avaliação e se aprofunda nos instrumentos de busca mais específicos, no arquivo permanente (LOPES, 1998). 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Princípios de descrição arquivística</a:t>
            </a:r>
            <a:endParaRPr lang="pt-BR" b="1" dirty="0"/>
          </a:p>
        </p:txBody>
      </p:sp>
      <p:pic>
        <p:nvPicPr>
          <p:cNvPr id="4" name="Espaço Reservado para Conteúdo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1643050"/>
            <a:ext cx="8358246" cy="4071966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A descrição na Arquivística Integrada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43536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3000" dirty="0" smtClean="0"/>
              <a:t>Um </a:t>
            </a:r>
            <a:r>
              <a:rPr lang="pt-BR" sz="3000" b="1" dirty="0" smtClean="0">
                <a:solidFill>
                  <a:srgbClr val="000000"/>
                </a:solidFill>
              </a:rPr>
              <a:t>programa descritivo</a:t>
            </a:r>
            <a:r>
              <a:rPr lang="pt-BR" sz="3000" dirty="0" smtClean="0">
                <a:solidFill>
                  <a:srgbClr val="000000"/>
                </a:solidFill>
              </a:rPr>
              <a:t>, deve, idealmente, iniciar-se com a </a:t>
            </a:r>
            <a:r>
              <a:rPr lang="pt-BR" sz="3000" b="1" dirty="0" smtClean="0">
                <a:solidFill>
                  <a:srgbClr val="000000"/>
                </a:solidFill>
              </a:rPr>
              <a:t>classificação</a:t>
            </a:r>
            <a:r>
              <a:rPr lang="pt-BR" sz="3000" dirty="0" smtClean="0">
                <a:solidFill>
                  <a:srgbClr val="000000"/>
                </a:solidFill>
              </a:rPr>
              <a:t>, cuja representação gráfica se </a:t>
            </a:r>
            <a:r>
              <a:rPr lang="pt-BR" sz="3000" dirty="0" smtClean="0">
                <a:solidFill>
                  <a:srgbClr val="000000"/>
                </a:solidFill>
              </a:rPr>
              <a:t>dá por meio da confecção dos </a:t>
            </a:r>
            <a:r>
              <a:rPr lang="pt-BR" sz="3000" b="1" dirty="0" smtClean="0">
                <a:solidFill>
                  <a:srgbClr val="000000"/>
                </a:solidFill>
              </a:rPr>
              <a:t>planos</a:t>
            </a:r>
            <a:r>
              <a:rPr lang="pt-BR" sz="3000" dirty="0" smtClean="0">
                <a:solidFill>
                  <a:srgbClr val="000000"/>
                </a:solidFill>
              </a:rPr>
              <a:t>, </a:t>
            </a:r>
            <a:r>
              <a:rPr lang="pt-BR" sz="3000" b="1" dirty="0" smtClean="0">
                <a:solidFill>
                  <a:srgbClr val="000000"/>
                </a:solidFill>
              </a:rPr>
              <a:t>esquemas</a:t>
            </a:r>
            <a:r>
              <a:rPr lang="pt-BR" sz="3000" dirty="0" smtClean="0">
                <a:solidFill>
                  <a:srgbClr val="000000"/>
                </a:solidFill>
              </a:rPr>
              <a:t> ou </a:t>
            </a:r>
            <a:r>
              <a:rPr lang="pt-BR" sz="3000" b="1" dirty="0" smtClean="0">
                <a:solidFill>
                  <a:srgbClr val="000000"/>
                </a:solidFill>
              </a:rPr>
              <a:t>quadros</a:t>
            </a:r>
            <a:r>
              <a:rPr lang="pt-BR" sz="3000" dirty="0" smtClean="0">
                <a:solidFill>
                  <a:srgbClr val="000000"/>
                </a:solidFill>
              </a:rPr>
              <a:t> </a:t>
            </a:r>
            <a:r>
              <a:rPr lang="pt-BR" sz="3000" b="1" dirty="0" smtClean="0">
                <a:solidFill>
                  <a:srgbClr val="000000"/>
                </a:solidFill>
              </a:rPr>
              <a:t>de</a:t>
            </a:r>
            <a:r>
              <a:rPr lang="pt-BR" sz="3000" dirty="0" smtClean="0">
                <a:solidFill>
                  <a:srgbClr val="000000"/>
                </a:solidFill>
              </a:rPr>
              <a:t> </a:t>
            </a:r>
            <a:r>
              <a:rPr lang="pt-BR" sz="3000" b="1" dirty="0" smtClean="0">
                <a:solidFill>
                  <a:srgbClr val="000000"/>
                </a:solidFill>
              </a:rPr>
              <a:t>classificação</a:t>
            </a:r>
            <a:r>
              <a:rPr lang="pt-BR" sz="3000" dirty="0" smtClean="0">
                <a:solidFill>
                  <a:srgbClr val="000000"/>
                </a:solidFill>
              </a:rPr>
              <a:t>; o segundo deveria acontecer, pois, </a:t>
            </a:r>
            <a:r>
              <a:rPr lang="pt-BR" sz="3000" dirty="0" smtClean="0">
                <a:solidFill>
                  <a:srgbClr val="000000"/>
                </a:solidFill>
              </a:rPr>
              <a:t>no estágio da</a:t>
            </a:r>
            <a:r>
              <a:rPr lang="pt-BR" sz="3000" dirty="0" smtClean="0">
                <a:solidFill>
                  <a:srgbClr val="000000"/>
                </a:solidFill>
              </a:rPr>
              <a:t> </a:t>
            </a:r>
            <a:r>
              <a:rPr lang="pt-BR" sz="3000" b="1" dirty="0" smtClean="0">
                <a:solidFill>
                  <a:srgbClr val="000000"/>
                </a:solidFill>
              </a:rPr>
              <a:t>avaliação</a:t>
            </a:r>
            <a:r>
              <a:rPr lang="pt-BR" sz="3000" dirty="0" smtClean="0">
                <a:solidFill>
                  <a:srgbClr val="000000"/>
                </a:solidFill>
              </a:rPr>
              <a:t>, por meio do qual são elaboradas as </a:t>
            </a:r>
            <a:r>
              <a:rPr lang="pt-BR" sz="3000" b="1" dirty="0" smtClean="0">
                <a:solidFill>
                  <a:srgbClr val="000000"/>
                </a:solidFill>
              </a:rPr>
              <a:t>tabelas</a:t>
            </a:r>
            <a:r>
              <a:rPr lang="pt-BR" sz="3000" dirty="0" smtClean="0">
                <a:solidFill>
                  <a:srgbClr val="000000"/>
                </a:solidFill>
              </a:rPr>
              <a:t> </a:t>
            </a:r>
            <a:r>
              <a:rPr lang="pt-BR" sz="3000" b="1" dirty="0" smtClean="0">
                <a:solidFill>
                  <a:srgbClr val="000000"/>
                </a:solidFill>
              </a:rPr>
              <a:t>de</a:t>
            </a:r>
            <a:r>
              <a:rPr lang="pt-BR" sz="3000" dirty="0" smtClean="0">
                <a:solidFill>
                  <a:srgbClr val="000000"/>
                </a:solidFill>
              </a:rPr>
              <a:t> </a:t>
            </a:r>
            <a:r>
              <a:rPr lang="pt-BR" sz="3000" b="1" dirty="0" smtClean="0">
                <a:solidFill>
                  <a:srgbClr val="000000"/>
                </a:solidFill>
              </a:rPr>
              <a:t>temporalidade</a:t>
            </a:r>
            <a:r>
              <a:rPr lang="pt-BR" sz="3000" dirty="0" smtClean="0">
                <a:solidFill>
                  <a:srgbClr val="000000"/>
                </a:solidFill>
              </a:rPr>
              <a:t>; e o terceiro, e mais detalhado, ocorreria nos arquivos permanentes, com a criação dos </a:t>
            </a:r>
            <a:r>
              <a:rPr lang="pt-BR" sz="3000" b="1" dirty="0" smtClean="0">
                <a:solidFill>
                  <a:srgbClr val="000000"/>
                </a:solidFill>
              </a:rPr>
              <a:t>instrumentos</a:t>
            </a:r>
            <a:r>
              <a:rPr lang="pt-BR" sz="3000" dirty="0" smtClean="0">
                <a:solidFill>
                  <a:srgbClr val="000000"/>
                </a:solidFill>
              </a:rPr>
              <a:t> </a:t>
            </a:r>
            <a:r>
              <a:rPr lang="pt-BR" sz="3000" b="1" dirty="0" smtClean="0">
                <a:solidFill>
                  <a:srgbClr val="000000"/>
                </a:solidFill>
              </a:rPr>
              <a:t>de</a:t>
            </a:r>
            <a:r>
              <a:rPr lang="pt-BR" sz="3000" dirty="0" smtClean="0">
                <a:solidFill>
                  <a:srgbClr val="000000"/>
                </a:solidFill>
              </a:rPr>
              <a:t> </a:t>
            </a:r>
            <a:r>
              <a:rPr lang="pt-BR" sz="3000" b="1" dirty="0" smtClean="0">
                <a:solidFill>
                  <a:srgbClr val="000000"/>
                </a:solidFill>
              </a:rPr>
              <a:t>pesquisa</a:t>
            </a:r>
            <a:r>
              <a:rPr lang="pt-BR" sz="3000" dirty="0" smtClean="0">
                <a:solidFill>
                  <a:srgbClr val="000000"/>
                </a:solidFill>
              </a:rPr>
              <a:t>, tais como os </a:t>
            </a:r>
            <a:r>
              <a:rPr lang="pt-BR" sz="3000" b="1" dirty="0" smtClean="0">
                <a:solidFill>
                  <a:srgbClr val="000000"/>
                </a:solidFill>
              </a:rPr>
              <a:t>guias</a:t>
            </a:r>
            <a:r>
              <a:rPr lang="pt-BR" sz="3000" dirty="0">
                <a:solidFill>
                  <a:srgbClr val="000000"/>
                </a:solidFill>
              </a:rPr>
              <a:t> </a:t>
            </a:r>
            <a:r>
              <a:rPr lang="pt-BR" sz="3000" dirty="0" smtClean="0">
                <a:solidFill>
                  <a:srgbClr val="000000"/>
                </a:solidFill>
              </a:rPr>
              <a:t>(descrição do fundo),</a:t>
            </a:r>
            <a:r>
              <a:rPr lang="pt-BR" sz="3000" dirty="0" smtClean="0">
                <a:solidFill>
                  <a:srgbClr val="000000"/>
                </a:solidFill>
              </a:rPr>
              <a:t> </a:t>
            </a:r>
            <a:r>
              <a:rPr lang="pt-BR" sz="3000" b="1" dirty="0" smtClean="0">
                <a:solidFill>
                  <a:srgbClr val="000000"/>
                </a:solidFill>
              </a:rPr>
              <a:t>inventários</a:t>
            </a:r>
            <a:r>
              <a:rPr lang="pt-BR" sz="3000" dirty="0" smtClean="0">
                <a:solidFill>
                  <a:srgbClr val="000000"/>
                </a:solidFill>
              </a:rPr>
              <a:t> (descrição das séries) , </a:t>
            </a:r>
            <a:r>
              <a:rPr lang="pt-BR" sz="3000" b="1" dirty="0" smtClean="0">
                <a:solidFill>
                  <a:srgbClr val="000000"/>
                </a:solidFill>
              </a:rPr>
              <a:t>catálogos</a:t>
            </a:r>
            <a:r>
              <a:rPr lang="pt-BR" sz="3000" dirty="0" smtClean="0">
                <a:solidFill>
                  <a:srgbClr val="000000"/>
                </a:solidFill>
              </a:rPr>
              <a:t> (descrição das unidades documentais), </a:t>
            </a:r>
            <a:r>
              <a:rPr lang="pt-BR" sz="3000" b="1" dirty="0" smtClean="0">
                <a:solidFill>
                  <a:srgbClr val="000000"/>
                </a:solidFill>
              </a:rPr>
              <a:t>bases</a:t>
            </a:r>
            <a:r>
              <a:rPr lang="pt-BR" sz="3000" dirty="0" smtClean="0">
                <a:solidFill>
                  <a:srgbClr val="000000"/>
                </a:solidFill>
              </a:rPr>
              <a:t> </a:t>
            </a:r>
            <a:r>
              <a:rPr lang="pt-BR" sz="3000" b="1" dirty="0" smtClean="0">
                <a:solidFill>
                  <a:srgbClr val="000000"/>
                </a:solidFill>
              </a:rPr>
              <a:t>de</a:t>
            </a:r>
            <a:r>
              <a:rPr lang="pt-BR" sz="3000" dirty="0" smtClean="0">
                <a:solidFill>
                  <a:srgbClr val="000000"/>
                </a:solidFill>
              </a:rPr>
              <a:t> </a:t>
            </a:r>
            <a:r>
              <a:rPr lang="pt-BR" sz="3000" b="1" dirty="0" smtClean="0">
                <a:solidFill>
                  <a:srgbClr val="000000"/>
                </a:solidFill>
              </a:rPr>
              <a:t>dados</a:t>
            </a:r>
            <a:r>
              <a:rPr lang="pt-BR" sz="3000" dirty="0" smtClean="0">
                <a:solidFill>
                  <a:srgbClr val="000000"/>
                </a:solidFill>
              </a:rPr>
              <a:t> etc.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Normas de descrição arquivística</a:t>
            </a:r>
            <a:endParaRPr lang="pt-BR" b="1" dirty="0"/>
          </a:p>
        </p:txBody>
      </p:sp>
      <p:pic>
        <p:nvPicPr>
          <p:cNvPr id="4" name="Espaço Reservado para Conteúdo 3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32" y="1357298"/>
            <a:ext cx="5143536" cy="5143536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Normas de descrição arquivística</a:t>
            </a:r>
            <a:endParaRPr lang="pt-BR" b="1" dirty="0"/>
          </a:p>
        </p:txBody>
      </p:sp>
      <p:pic>
        <p:nvPicPr>
          <p:cNvPr id="4" name="Espaço Reservado para Conteúdo 3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860" y="1214422"/>
            <a:ext cx="4429156" cy="5474766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Na Arquivística Integrada...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/>
              <a:t>A Arquivologia e o arquivista não são vistos como meros guardiões da memória histórica e institucional; antes, participam, ativamente, na produção documental, </a:t>
            </a:r>
            <a:r>
              <a:rPr lang="pt-BR" b="1" dirty="0" smtClean="0"/>
              <a:t>intervindo com ações para a racionalização da informação, seus fluxos e processos</a:t>
            </a:r>
            <a:r>
              <a:rPr lang="pt-BR" dirty="0" smtClean="0"/>
              <a:t>. </a:t>
            </a:r>
          </a:p>
          <a:p>
            <a:pPr algn="just"/>
            <a:r>
              <a:rPr lang="pt-BR" dirty="0" smtClean="0"/>
              <a:t>Trata-se de uma </a:t>
            </a:r>
            <a:r>
              <a:rPr lang="pt-BR" b="1" dirty="0" smtClean="0"/>
              <a:t>transposição, do documento para a informação</a:t>
            </a:r>
            <a:r>
              <a:rPr lang="pt-BR" dirty="0" smtClean="0"/>
              <a:t>, o que significa afirmar que, na Arquivística Integrada, </a:t>
            </a:r>
            <a:r>
              <a:rPr lang="pt-BR" b="1" dirty="0" smtClean="0"/>
              <a:t>aproxima-se a área da Arquivologia com os postulados da Organização do Conhecimento</a:t>
            </a:r>
            <a:r>
              <a:rPr lang="pt-BR" b="1" dirty="0"/>
              <a:t> </a:t>
            </a:r>
            <a:r>
              <a:rPr lang="pt-BR" dirty="0" smtClean="0"/>
              <a:t>(</a:t>
            </a:r>
            <a:r>
              <a:rPr lang="pt-BR" i="1" dirty="0" err="1" smtClean="0"/>
              <a:t>Knowledge</a:t>
            </a:r>
            <a:r>
              <a:rPr lang="pt-BR" i="1" dirty="0" smtClean="0"/>
              <a:t> </a:t>
            </a:r>
            <a:r>
              <a:rPr lang="pt-BR" i="1" dirty="0" err="1" smtClean="0"/>
              <a:t>Organization</a:t>
            </a:r>
            <a:r>
              <a:rPr lang="pt-BR" dirty="0" smtClean="0"/>
              <a:t>). O </a:t>
            </a:r>
            <a:r>
              <a:rPr lang="pt-BR" b="1" dirty="0" smtClean="0"/>
              <a:t>objeto da Arquivologia</a:t>
            </a:r>
            <a:r>
              <a:rPr lang="pt-BR" dirty="0" smtClean="0"/>
              <a:t>, nessa perspectiva integrada, além do </a:t>
            </a:r>
            <a:r>
              <a:rPr lang="pt-BR" b="1" dirty="0" smtClean="0"/>
              <a:t>documento de arquivo e do arquivo, passa a ser a informação (de arquivo, arquivística)</a:t>
            </a:r>
            <a:r>
              <a:rPr lang="pt-BR" dirty="0" smtClean="0"/>
              <a:t>.  </a:t>
            </a:r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Na Arquivística Integrada...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35782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>
                <a:solidFill>
                  <a:srgbClr val="000000"/>
                </a:solidFill>
              </a:rPr>
              <a:t>A informação, em geral,</a:t>
            </a:r>
            <a:r>
              <a:rPr lang="pt-BR" dirty="0" smtClean="0">
                <a:solidFill>
                  <a:srgbClr val="000000"/>
                </a:solidFill>
              </a:rPr>
              <a:t> um elemento fundamental para o funcionamento e desenvolvimento de qualquer organização e, por essa razão, deve ser gerida de forma eficaz. Emergem, portanto, os termos “</a:t>
            </a:r>
            <a:r>
              <a:rPr lang="pt-BR" b="1" dirty="0" smtClean="0">
                <a:solidFill>
                  <a:srgbClr val="000000"/>
                </a:solidFill>
              </a:rPr>
              <a:t>informação orgânica</a:t>
            </a:r>
            <a:r>
              <a:rPr lang="pt-BR" dirty="0" smtClean="0">
                <a:solidFill>
                  <a:srgbClr val="000000"/>
                </a:solidFill>
              </a:rPr>
              <a:t>” e “</a:t>
            </a:r>
            <a:r>
              <a:rPr lang="pt-BR" b="1" dirty="0" smtClean="0">
                <a:solidFill>
                  <a:srgbClr val="000000"/>
                </a:solidFill>
              </a:rPr>
              <a:t>informação não-orgânica</a:t>
            </a:r>
            <a:r>
              <a:rPr lang="pt-BR" dirty="0" smtClean="0">
                <a:solidFill>
                  <a:srgbClr val="000000"/>
                </a:solidFill>
              </a:rPr>
              <a:t>”.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</a:rPr>
              <a:t>A </a:t>
            </a:r>
            <a:r>
              <a:rPr lang="pt-BR" b="1" dirty="0" smtClean="0">
                <a:solidFill>
                  <a:srgbClr val="000000"/>
                </a:solidFill>
              </a:rPr>
              <a:t>informação orgânica</a:t>
            </a:r>
            <a:r>
              <a:rPr lang="pt-BR" dirty="0" smtClean="0">
                <a:solidFill>
                  <a:srgbClr val="000000"/>
                </a:solidFill>
              </a:rPr>
              <a:t>, que é </a:t>
            </a:r>
            <a:r>
              <a:rPr lang="pt-BR" b="1" dirty="0" smtClean="0">
                <a:solidFill>
                  <a:srgbClr val="000000"/>
                </a:solidFill>
              </a:rPr>
              <a:t>sinônimo</a:t>
            </a:r>
            <a:r>
              <a:rPr lang="pt-BR" dirty="0" smtClean="0">
                <a:solidFill>
                  <a:srgbClr val="000000"/>
                </a:solidFill>
              </a:rPr>
              <a:t> da </a:t>
            </a:r>
            <a:r>
              <a:rPr lang="pt-BR" b="1" dirty="0" smtClean="0">
                <a:solidFill>
                  <a:srgbClr val="000000"/>
                </a:solidFill>
              </a:rPr>
              <a:t>informação</a:t>
            </a:r>
            <a:r>
              <a:rPr lang="pt-BR" dirty="0" smtClean="0">
                <a:solidFill>
                  <a:srgbClr val="000000"/>
                </a:solidFill>
              </a:rPr>
              <a:t> </a:t>
            </a:r>
            <a:r>
              <a:rPr lang="pt-BR" b="1" dirty="0" smtClean="0">
                <a:solidFill>
                  <a:srgbClr val="000000"/>
                </a:solidFill>
              </a:rPr>
              <a:t>arquivística</a:t>
            </a:r>
            <a:r>
              <a:rPr lang="pt-BR" dirty="0" smtClean="0">
                <a:solidFill>
                  <a:srgbClr val="000000"/>
                </a:solidFill>
              </a:rPr>
              <a:t>, é aquela </a:t>
            </a:r>
            <a:r>
              <a:rPr lang="pt-BR" u="sng" dirty="0" smtClean="0">
                <a:solidFill>
                  <a:srgbClr val="000000"/>
                </a:solidFill>
              </a:rPr>
              <a:t>produzida ou recebida, relativa ou decorrente de uma atividade administrativa, de um processo de trabalho</a:t>
            </a:r>
            <a:r>
              <a:rPr lang="pt-BR" dirty="0" smtClean="0">
                <a:solidFill>
                  <a:srgbClr val="000000"/>
                </a:solidFill>
              </a:rPr>
              <a:t>. A produção de uma ou mais informações orgânicas dá origem aos arquivos de uma entidade (TOGNOLI, 2010). </a:t>
            </a:r>
            <a:endParaRPr lang="pt-BR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7342" y="714356"/>
            <a:ext cx="9161342" cy="5072098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Na Arquivística Integrada...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Observamos que os conceitos de “</a:t>
            </a:r>
            <a:r>
              <a:rPr lang="pt-BR" b="1" dirty="0" smtClean="0"/>
              <a:t>documento</a:t>
            </a:r>
            <a:r>
              <a:rPr lang="pt-BR" dirty="0" smtClean="0"/>
              <a:t> </a:t>
            </a:r>
            <a:r>
              <a:rPr lang="pt-BR" b="1" dirty="0" smtClean="0"/>
              <a:t>de</a:t>
            </a:r>
            <a:r>
              <a:rPr lang="pt-BR" dirty="0" smtClean="0"/>
              <a:t> </a:t>
            </a:r>
            <a:r>
              <a:rPr lang="pt-BR" b="1" dirty="0" smtClean="0"/>
              <a:t>arquivo</a:t>
            </a:r>
            <a:r>
              <a:rPr lang="pt-BR" dirty="0" smtClean="0"/>
              <a:t>” e “</a:t>
            </a:r>
            <a:r>
              <a:rPr lang="pt-BR" b="1" dirty="0" smtClean="0"/>
              <a:t>documento</a:t>
            </a:r>
            <a:r>
              <a:rPr lang="pt-BR" dirty="0" smtClean="0"/>
              <a:t> </a:t>
            </a:r>
            <a:r>
              <a:rPr lang="pt-BR" b="1" dirty="0" smtClean="0"/>
              <a:t>bibliográfico</a:t>
            </a:r>
            <a:r>
              <a:rPr lang="pt-BR" dirty="0" smtClean="0"/>
              <a:t>” dão lugar, respectivamente, aos conceitos de “</a:t>
            </a:r>
            <a:r>
              <a:rPr lang="pt-BR" b="1" dirty="0" smtClean="0"/>
              <a:t>informação</a:t>
            </a:r>
            <a:r>
              <a:rPr lang="pt-BR" dirty="0" smtClean="0"/>
              <a:t> </a:t>
            </a:r>
            <a:r>
              <a:rPr lang="pt-BR" b="1" dirty="0" smtClean="0"/>
              <a:t>orgânica</a:t>
            </a:r>
            <a:r>
              <a:rPr lang="pt-BR" dirty="0" smtClean="0"/>
              <a:t>” e “</a:t>
            </a:r>
            <a:r>
              <a:rPr lang="pt-BR" b="1" dirty="0" smtClean="0"/>
              <a:t>informação</a:t>
            </a:r>
            <a:r>
              <a:rPr lang="pt-BR" dirty="0" smtClean="0"/>
              <a:t> </a:t>
            </a:r>
            <a:r>
              <a:rPr lang="pt-BR" b="1" dirty="0" smtClean="0"/>
              <a:t>não-orgânica</a:t>
            </a:r>
            <a:r>
              <a:rPr lang="pt-BR" dirty="0" smtClean="0"/>
              <a:t>”. A “</a:t>
            </a:r>
            <a:r>
              <a:rPr lang="pt-BR" b="1" dirty="0" smtClean="0"/>
              <a:t>gestão</a:t>
            </a:r>
            <a:r>
              <a:rPr lang="pt-BR" dirty="0" smtClean="0"/>
              <a:t> </a:t>
            </a:r>
            <a:r>
              <a:rPr lang="pt-BR" b="1" dirty="0" smtClean="0"/>
              <a:t>de</a:t>
            </a:r>
            <a:r>
              <a:rPr lang="pt-BR" dirty="0" smtClean="0"/>
              <a:t> </a:t>
            </a:r>
            <a:r>
              <a:rPr lang="pt-BR" b="1" dirty="0" smtClean="0"/>
              <a:t>documentos</a:t>
            </a:r>
            <a:r>
              <a:rPr lang="pt-BR" dirty="0" smtClean="0"/>
              <a:t>”, por sua vez, dá lugar à “</a:t>
            </a:r>
            <a:r>
              <a:rPr lang="pt-BR" b="1" dirty="0" smtClean="0"/>
              <a:t>gestão</a:t>
            </a:r>
            <a:r>
              <a:rPr lang="pt-BR" dirty="0" smtClean="0"/>
              <a:t> </a:t>
            </a:r>
            <a:r>
              <a:rPr lang="pt-BR" b="1" dirty="0" smtClean="0"/>
              <a:t>da</a:t>
            </a:r>
            <a:r>
              <a:rPr lang="pt-BR" dirty="0" smtClean="0"/>
              <a:t> </a:t>
            </a:r>
            <a:r>
              <a:rPr lang="pt-BR" b="1" dirty="0" smtClean="0"/>
              <a:t>informação</a:t>
            </a:r>
            <a:r>
              <a:rPr lang="pt-BR" dirty="0" smtClean="0"/>
              <a:t> </a:t>
            </a:r>
            <a:r>
              <a:rPr lang="pt-BR" b="1" dirty="0" smtClean="0"/>
              <a:t>orgânica</a:t>
            </a:r>
            <a:r>
              <a:rPr lang="pt-BR" dirty="0" smtClean="0"/>
              <a:t>” (TOGNOLI, 2010). 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Gestão Integrada da Informação Orgânica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sz="3300" dirty="0" smtClean="0"/>
              <a:t>Rousseau e </a:t>
            </a:r>
            <a:r>
              <a:rPr lang="pt-BR" sz="3300" dirty="0" err="1" smtClean="0"/>
              <a:t>Couture</a:t>
            </a:r>
            <a:r>
              <a:rPr lang="pt-BR" sz="3300" dirty="0" smtClean="0"/>
              <a:t> (1998) propõem a implantação de um programa que engloba três fases: </a:t>
            </a:r>
          </a:p>
          <a:p>
            <a:pPr algn="just"/>
            <a:r>
              <a:rPr lang="pt-BR" sz="3300" b="1" u="sng" dirty="0" smtClean="0">
                <a:solidFill>
                  <a:srgbClr val="000000"/>
                </a:solidFill>
              </a:rPr>
              <a:t>A primeira fase </a:t>
            </a:r>
            <a:r>
              <a:rPr lang="pt-BR" sz="3300" dirty="0" smtClean="0">
                <a:solidFill>
                  <a:srgbClr val="000000"/>
                </a:solidFill>
              </a:rPr>
              <a:t>corresponde à </a:t>
            </a:r>
            <a:r>
              <a:rPr lang="pt-BR" sz="3300" b="1" dirty="0" smtClean="0">
                <a:solidFill>
                  <a:srgbClr val="000000"/>
                </a:solidFill>
              </a:rPr>
              <a:t>produção, difusão e acesso à informação orgânica</a:t>
            </a:r>
            <a:r>
              <a:rPr lang="pt-BR" sz="3300" dirty="0" smtClean="0">
                <a:solidFill>
                  <a:srgbClr val="000000"/>
                </a:solidFill>
              </a:rPr>
              <a:t>, na qual a informação é concebida de maneira estruturada e inteligível. </a:t>
            </a:r>
          </a:p>
          <a:p>
            <a:pPr algn="just"/>
            <a:r>
              <a:rPr lang="pt-BR" sz="3300" dirty="0" smtClean="0">
                <a:solidFill>
                  <a:srgbClr val="000000"/>
                </a:solidFill>
              </a:rPr>
              <a:t>A </a:t>
            </a:r>
            <a:r>
              <a:rPr lang="pt-BR" sz="3300" b="1" u="sng" dirty="0" smtClean="0">
                <a:solidFill>
                  <a:srgbClr val="000000"/>
                </a:solidFill>
              </a:rPr>
              <a:t>segunda fase</a:t>
            </a:r>
            <a:r>
              <a:rPr lang="pt-BR" sz="3300" b="1" dirty="0" smtClean="0">
                <a:solidFill>
                  <a:srgbClr val="000000"/>
                </a:solidFill>
              </a:rPr>
              <a:t> </a:t>
            </a:r>
            <a:r>
              <a:rPr lang="pt-BR" sz="3300" dirty="0" smtClean="0">
                <a:solidFill>
                  <a:srgbClr val="000000"/>
                </a:solidFill>
              </a:rPr>
              <a:t>corresponde à </a:t>
            </a:r>
            <a:r>
              <a:rPr lang="pt-BR" sz="3300" b="1" dirty="0" smtClean="0">
                <a:solidFill>
                  <a:srgbClr val="000000"/>
                </a:solidFill>
              </a:rPr>
              <a:t>classificação e à recuperação da informação orgânica</a:t>
            </a:r>
            <a:r>
              <a:rPr lang="pt-BR" sz="33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pt-BR" sz="3300" dirty="0" smtClean="0">
                <a:solidFill>
                  <a:srgbClr val="000000"/>
                </a:solidFill>
              </a:rPr>
              <a:t>A </a:t>
            </a:r>
            <a:r>
              <a:rPr lang="pt-BR" sz="3300" b="1" dirty="0" smtClean="0">
                <a:solidFill>
                  <a:srgbClr val="000000"/>
                </a:solidFill>
              </a:rPr>
              <a:t>terceira fase </a:t>
            </a:r>
            <a:r>
              <a:rPr lang="pt-BR" sz="3300" dirty="0" smtClean="0">
                <a:solidFill>
                  <a:srgbClr val="000000"/>
                </a:solidFill>
              </a:rPr>
              <a:t>centra-se na </a:t>
            </a:r>
            <a:r>
              <a:rPr lang="pt-BR" sz="3300" b="1" dirty="0" smtClean="0">
                <a:solidFill>
                  <a:srgbClr val="000000"/>
                </a:solidFill>
              </a:rPr>
              <a:t>proteção e na conservação da informação orgânica</a:t>
            </a:r>
            <a:r>
              <a:rPr lang="pt-BR" sz="3300" dirty="0" smtClean="0">
                <a:solidFill>
                  <a:srgbClr val="000000"/>
                </a:solidFill>
              </a:rPr>
              <a:t>. </a:t>
            </a:r>
            <a:r>
              <a:rPr lang="pt-BR" sz="3300" dirty="0" smtClean="0">
                <a:solidFill>
                  <a:srgbClr val="000000"/>
                </a:solidFill>
              </a:rPr>
              <a:t>A informação bem protegida e conservada, segundo normas técnicas precisas, pode ser facilmente comunicada (p. 68).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Pressupostos da Arquivística Integrada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>
                <a:solidFill>
                  <a:srgbClr val="000000"/>
                </a:solidFill>
              </a:rPr>
              <a:t>O </a:t>
            </a:r>
            <a:r>
              <a:rPr lang="pt-BR" b="1" dirty="0" smtClean="0">
                <a:solidFill>
                  <a:srgbClr val="000000"/>
                </a:solidFill>
              </a:rPr>
              <a:t>acesso à informação </a:t>
            </a:r>
            <a:r>
              <a:rPr lang="pt-BR" dirty="0" smtClean="0">
                <a:solidFill>
                  <a:srgbClr val="000000"/>
                </a:solidFill>
              </a:rPr>
              <a:t>para a administração é fundamental, pois ela é um </a:t>
            </a:r>
            <a:r>
              <a:rPr lang="pt-BR" b="1" dirty="0" smtClean="0">
                <a:solidFill>
                  <a:srgbClr val="000000"/>
                </a:solidFill>
              </a:rPr>
              <a:t>instrumento de apoio à tomada de decisão</a:t>
            </a:r>
            <a:r>
              <a:rPr lang="pt-BR" dirty="0" smtClean="0">
                <a:solidFill>
                  <a:srgbClr val="000000"/>
                </a:solidFill>
              </a:rPr>
              <a:t>, </a:t>
            </a:r>
            <a:r>
              <a:rPr lang="pt-BR" b="1" dirty="0" smtClean="0">
                <a:solidFill>
                  <a:srgbClr val="000000"/>
                </a:solidFill>
              </a:rPr>
              <a:t>recurso indispensável</a:t>
            </a:r>
            <a:r>
              <a:rPr lang="pt-BR" dirty="0" smtClean="0">
                <a:solidFill>
                  <a:srgbClr val="000000"/>
                </a:solidFill>
              </a:rPr>
              <a:t> para que possam </a:t>
            </a:r>
            <a:r>
              <a:rPr lang="pt-BR" b="1" dirty="0" smtClean="0">
                <a:solidFill>
                  <a:srgbClr val="000000"/>
                </a:solidFill>
              </a:rPr>
              <a:t>gerir suas organizações com vistas ao seu desenvolvimento</a:t>
            </a:r>
            <a:r>
              <a:rPr lang="pt-BR" dirty="0" smtClean="0">
                <a:solidFill>
                  <a:srgbClr val="000000"/>
                </a:solidFill>
              </a:rPr>
              <a:t>. 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</a:rPr>
              <a:t>Por essa razão, </a:t>
            </a:r>
            <a:r>
              <a:rPr lang="pt-BR" dirty="0" smtClean="0">
                <a:solidFill>
                  <a:srgbClr val="000000"/>
                </a:solidFill>
              </a:rPr>
              <a:t>para que sejam </a:t>
            </a:r>
            <a:r>
              <a:rPr lang="pt-BR" b="1" dirty="0" smtClean="0">
                <a:solidFill>
                  <a:srgbClr val="000000"/>
                </a:solidFill>
              </a:rPr>
              <a:t>acessáveis e acessadas</a:t>
            </a:r>
            <a:r>
              <a:rPr lang="pt-BR" dirty="0" smtClean="0">
                <a:solidFill>
                  <a:srgbClr val="000000"/>
                </a:solidFill>
              </a:rPr>
              <a:t>, constituindo-se como </a:t>
            </a:r>
            <a:r>
              <a:rPr lang="pt-BR" b="1" dirty="0" smtClean="0">
                <a:solidFill>
                  <a:srgbClr val="000000"/>
                </a:solidFill>
              </a:rPr>
              <a:t>fontes de conhecimento</a:t>
            </a:r>
            <a:r>
              <a:rPr lang="pt-BR" dirty="0" smtClean="0">
                <a:solidFill>
                  <a:srgbClr val="000000"/>
                </a:solidFill>
              </a:rPr>
              <a:t>, é preciso que essas informações estejam integradas em um </a:t>
            </a:r>
            <a:r>
              <a:rPr lang="pt-BR" b="1" dirty="0" smtClean="0">
                <a:solidFill>
                  <a:srgbClr val="000000"/>
                </a:solidFill>
              </a:rPr>
              <a:t>conjunto sistemático, estruturado e organizado</a:t>
            </a:r>
            <a:r>
              <a:rPr lang="pt-BR" dirty="0" smtClean="0">
                <a:solidFill>
                  <a:srgbClr val="000000"/>
                </a:solidFill>
              </a:rPr>
              <a:t>. </a:t>
            </a:r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r>
              <a:rPr lang="pt-BR" b="1" dirty="0" smtClean="0"/>
              <a:t>Arquivologia Contemporânea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00174"/>
            <a:ext cx="8115328" cy="5214974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 smtClean="0">
                <a:solidFill>
                  <a:srgbClr val="000000"/>
                </a:solidFill>
              </a:rPr>
              <a:t>As</a:t>
            </a:r>
            <a:r>
              <a:rPr lang="pt-BR" b="1" dirty="0" smtClean="0">
                <a:solidFill>
                  <a:srgbClr val="000000"/>
                </a:solidFill>
              </a:rPr>
              <a:t> mudanças</a:t>
            </a:r>
            <a:r>
              <a:rPr lang="pt-BR" dirty="0" smtClean="0">
                <a:solidFill>
                  <a:srgbClr val="000000"/>
                </a:solidFill>
              </a:rPr>
              <a:t> culturais, políticas, sociais econômicas e tecnológicas na contemporaneidade impactaram o cotidiano das organizações e das pessoas e, por conseguinte, o “</a:t>
            </a:r>
            <a:r>
              <a:rPr lang="pt-BR" b="1" dirty="0" smtClean="0">
                <a:solidFill>
                  <a:srgbClr val="000000"/>
                </a:solidFill>
              </a:rPr>
              <a:t>fazer</a:t>
            </a:r>
            <a:r>
              <a:rPr lang="pt-BR" dirty="0" smtClean="0">
                <a:solidFill>
                  <a:srgbClr val="000000"/>
                </a:solidFill>
              </a:rPr>
              <a:t>” e o “</a:t>
            </a:r>
            <a:r>
              <a:rPr lang="pt-BR" b="1" dirty="0" smtClean="0">
                <a:solidFill>
                  <a:srgbClr val="000000"/>
                </a:solidFill>
              </a:rPr>
              <a:t>pensar</a:t>
            </a:r>
            <a:r>
              <a:rPr lang="pt-BR" dirty="0" smtClean="0">
                <a:solidFill>
                  <a:srgbClr val="000000"/>
                </a:solidFill>
              </a:rPr>
              <a:t>” </a:t>
            </a:r>
            <a:r>
              <a:rPr lang="pt-BR" b="1" dirty="0" err="1" smtClean="0">
                <a:solidFill>
                  <a:srgbClr val="000000"/>
                </a:solidFill>
              </a:rPr>
              <a:t>arquivísticos</a:t>
            </a:r>
            <a:r>
              <a:rPr lang="pt-BR" dirty="0" smtClean="0">
                <a:solidFill>
                  <a:srgbClr val="000000"/>
                </a:solidFill>
              </a:rPr>
              <a:t>. 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</a:rPr>
              <a:t>Nesse sentido, emergem, desde a década de </a:t>
            </a:r>
            <a:r>
              <a:rPr lang="pt-BR" b="1" dirty="0" smtClean="0">
                <a:solidFill>
                  <a:srgbClr val="000000"/>
                </a:solidFill>
              </a:rPr>
              <a:t>1980</a:t>
            </a:r>
            <a:r>
              <a:rPr lang="pt-BR" dirty="0" smtClean="0">
                <a:solidFill>
                  <a:srgbClr val="000000"/>
                </a:solidFill>
              </a:rPr>
              <a:t>, diversos questionamentos para a Arquivologia em torno de alguns pontos, tais como as novas formas de produção, armazenamento e acesso, e o advento do documento eletrônico. </a:t>
            </a:r>
            <a:endParaRPr lang="pt-BR" b="1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Arquivologia Contemporânea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Inaugura </a:t>
            </a:r>
            <a:r>
              <a:rPr lang="pt-BR" b="1" dirty="0" smtClean="0"/>
              <a:t>possibilidades de renovação de seu objeto de estudo</a:t>
            </a:r>
            <a:r>
              <a:rPr lang="pt-BR" dirty="0" smtClean="0"/>
              <a:t>, o qual, até então, era consensual: o </a:t>
            </a:r>
            <a:r>
              <a:rPr lang="pt-BR" b="1" dirty="0" smtClean="0"/>
              <a:t>documento de arquivo</a:t>
            </a:r>
            <a:r>
              <a:rPr lang="pt-BR" dirty="0" smtClean="0"/>
              <a:t>. </a:t>
            </a:r>
          </a:p>
          <a:p>
            <a:pPr algn="just"/>
            <a:r>
              <a:rPr lang="pt-BR" dirty="0" smtClean="0"/>
              <a:t>Surgem diversas propostas e abordagens para orientar o pensar e o fazer na Arquivologia: </a:t>
            </a:r>
            <a:r>
              <a:rPr lang="pt-BR" b="1" dirty="0" smtClean="0"/>
              <a:t>Arquivística Integrada</a:t>
            </a:r>
            <a:r>
              <a:rPr lang="pt-BR" dirty="0" smtClean="0"/>
              <a:t>, </a:t>
            </a:r>
            <a:r>
              <a:rPr lang="pt-BR" b="1" dirty="0" smtClean="0"/>
              <a:t>Arquivística</a:t>
            </a:r>
            <a:r>
              <a:rPr lang="pt-BR" dirty="0" smtClean="0"/>
              <a:t> </a:t>
            </a:r>
            <a:r>
              <a:rPr lang="pt-BR" b="1" dirty="0" smtClean="0"/>
              <a:t>Funcional</a:t>
            </a:r>
            <a:r>
              <a:rPr lang="pt-BR" dirty="0" smtClean="0"/>
              <a:t>, </a:t>
            </a:r>
            <a:r>
              <a:rPr lang="pt-BR" b="1" dirty="0" smtClean="0"/>
              <a:t>Arquivística</a:t>
            </a:r>
            <a:r>
              <a:rPr lang="pt-BR" dirty="0" smtClean="0"/>
              <a:t> </a:t>
            </a:r>
            <a:r>
              <a:rPr lang="pt-BR" b="1" dirty="0" err="1" smtClean="0"/>
              <a:t>Pós-Custodial</a:t>
            </a:r>
            <a:r>
              <a:rPr lang="pt-BR" dirty="0" smtClean="0"/>
              <a:t>, </a:t>
            </a:r>
            <a:r>
              <a:rPr lang="pt-BR" b="1" dirty="0" smtClean="0"/>
              <a:t>Diplomática</a:t>
            </a:r>
            <a:r>
              <a:rPr lang="pt-BR" dirty="0" smtClean="0"/>
              <a:t> </a:t>
            </a:r>
            <a:r>
              <a:rPr lang="pt-BR" b="1" dirty="0" smtClean="0"/>
              <a:t>Arquivística</a:t>
            </a:r>
            <a:r>
              <a:rPr lang="pt-BR" dirty="0" smtClean="0"/>
              <a:t> </a:t>
            </a:r>
            <a:r>
              <a:rPr lang="pt-BR" b="1" dirty="0" smtClean="0"/>
              <a:t>Contemporânea</a:t>
            </a:r>
            <a:r>
              <a:rPr lang="pt-BR" dirty="0" smtClean="0"/>
              <a:t>, etc.  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Correntes Teóricas de Arquivologia Clássica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b="1" dirty="0" err="1" smtClean="0"/>
              <a:t>Europeia</a:t>
            </a:r>
            <a:r>
              <a:rPr lang="pt-BR" b="1" dirty="0" smtClean="0"/>
              <a:t>/Ibérica</a:t>
            </a:r>
            <a:r>
              <a:rPr lang="pt-BR" dirty="0" smtClean="0"/>
              <a:t>: Arquivos históricos administrados por arquivistas. </a:t>
            </a:r>
          </a:p>
          <a:p>
            <a:pPr algn="just"/>
            <a:r>
              <a:rPr lang="pt-BR" b="1" dirty="0" err="1" smtClean="0"/>
              <a:t>Norte-americana</a:t>
            </a:r>
            <a:r>
              <a:rPr lang="pt-BR" dirty="0" smtClean="0"/>
              <a:t>: Arquivos correntes; gestão de documentos incumbida aos </a:t>
            </a:r>
            <a:r>
              <a:rPr lang="pt-BR" i="1" dirty="0" err="1" smtClean="0"/>
              <a:t>records</a:t>
            </a:r>
            <a:r>
              <a:rPr lang="pt-BR" i="1" dirty="0" smtClean="0"/>
              <a:t> managers</a:t>
            </a:r>
            <a:r>
              <a:rPr lang="pt-BR" dirty="0" smtClean="0"/>
              <a:t>. </a:t>
            </a:r>
          </a:p>
          <a:p>
            <a:pPr algn="just"/>
            <a:r>
              <a:rPr lang="pt-BR" b="1" dirty="0" smtClean="0"/>
              <a:t>Brasileira</a:t>
            </a:r>
            <a:r>
              <a:rPr lang="pt-BR" dirty="0" smtClean="0"/>
              <a:t>: Desde a década de 1970, a Arquivologia Brasileira tem, em sua essência, aspectos de uma Arquivística Integrada, justamente por formar profissionais para lidar com todo o ciclo vital dos documentos. </a:t>
            </a:r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 Arquivística Tradicional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A A</a:t>
            </a:r>
            <a:r>
              <a:rPr lang="pt-BR" dirty="0" smtClean="0">
                <a:solidFill>
                  <a:schemeClr val="tx1"/>
                </a:solidFill>
              </a:rPr>
              <a:t>rquivística Tradicional,</a:t>
            </a:r>
            <a:r>
              <a:rPr lang="pt-BR" b="1" dirty="0" smtClean="0">
                <a:solidFill>
                  <a:schemeClr val="tx1"/>
                </a:solidFill>
              </a:rPr>
              <a:t> </a:t>
            </a:r>
            <a:r>
              <a:rPr lang="pt-BR" dirty="0" smtClean="0">
                <a:solidFill>
                  <a:schemeClr val="tx1"/>
                </a:solidFill>
              </a:rPr>
              <a:t>com suas origens principalmente na França, Itália e Espanha, desenvolveu princípios teóricos e práticos para o tratamento dos </a:t>
            </a:r>
            <a:r>
              <a:rPr lang="pt-BR" b="1" dirty="0" smtClean="0">
                <a:solidFill>
                  <a:schemeClr val="tx1"/>
                </a:solidFill>
              </a:rPr>
              <a:t>arquivos definitivos</a:t>
            </a:r>
            <a:r>
              <a:rPr lang="pt-BR" dirty="0" smtClean="0">
                <a:solidFill>
                  <a:schemeClr val="tx1"/>
                </a:solidFill>
              </a:rPr>
              <a:t>, cuja função primordial é de tornar acessível </a:t>
            </a:r>
            <a:r>
              <a:rPr lang="pt-BR" b="1" dirty="0" smtClean="0">
                <a:solidFill>
                  <a:schemeClr val="tx1"/>
                </a:solidFill>
              </a:rPr>
              <a:t>documentos custodiados</a:t>
            </a:r>
            <a:r>
              <a:rPr lang="pt-BR" dirty="0" smtClean="0">
                <a:solidFill>
                  <a:schemeClr val="tx1"/>
                </a:solidFill>
              </a:rPr>
              <a:t> (TOGNOLI, 2010).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A Arquivística Tradicional “</a:t>
            </a:r>
            <a:r>
              <a:rPr lang="pt-BR" b="1" dirty="0" smtClean="0">
                <a:solidFill>
                  <a:schemeClr val="tx1"/>
                </a:solidFill>
              </a:rPr>
              <a:t>se recusa a questionar a origem</a:t>
            </a:r>
            <a:r>
              <a:rPr lang="pt-BR" dirty="0" smtClean="0">
                <a:solidFill>
                  <a:schemeClr val="tx1"/>
                </a:solidFill>
              </a:rPr>
              <a:t>, isto é, a criação, a utilização administrativa, técnica e jurídica dos arquivos, dos documentos recolhidos aos arquivos definitivos” (LOPES, 1998).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dirty="0" err="1" smtClean="0"/>
              <a:t>Records</a:t>
            </a:r>
            <a:r>
              <a:rPr lang="pt-BR" b="1" i="1" dirty="0" smtClean="0"/>
              <a:t> Management</a:t>
            </a:r>
            <a:endParaRPr lang="pt-BR" b="1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50070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/>
              <a:t>A ideologia </a:t>
            </a:r>
            <a:r>
              <a:rPr lang="pt-BR" b="1" i="1" dirty="0" err="1" smtClean="0"/>
              <a:t>Records</a:t>
            </a:r>
            <a:r>
              <a:rPr lang="pt-BR" b="1" i="1" dirty="0" smtClean="0"/>
              <a:t> Management </a:t>
            </a:r>
            <a:r>
              <a:rPr lang="pt-BR" dirty="0">
                <a:solidFill>
                  <a:srgbClr val="292526"/>
                </a:solidFill>
              </a:rPr>
              <a:t>s</a:t>
            </a:r>
            <a:r>
              <a:rPr lang="pt-BR" dirty="0" smtClean="0">
                <a:solidFill>
                  <a:srgbClr val="292526"/>
                </a:solidFill>
              </a:rPr>
              <a:t>urge no período pós-guerra, nos Estados Unidos, quando conceitos e métodos da Arquivística Tradicional não davam conta da complexidade </a:t>
            </a:r>
            <a:r>
              <a:rPr lang="pt-BR" dirty="0" err="1" smtClean="0">
                <a:solidFill>
                  <a:srgbClr val="292526"/>
                </a:solidFill>
              </a:rPr>
              <a:t>consequente</a:t>
            </a:r>
            <a:r>
              <a:rPr lang="pt-BR" dirty="0" smtClean="0">
                <a:solidFill>
                  <a:srgbClr val="292526"/>
                </a:solidFill>
              </a:rPr>
              <a:t> ao </a:t>
            </a:r>
            <a:r>
              <a:rPr lang="pt-BR" b="1" dirty="0" smtClean="0">
                <a:solidFill>
                  <a:srgbClr val="292526"/>
                </a:solidFill>
              </a:rPr>
              <a:t>aumento explosivo da quantidade de documentos produzidos a serem geridos</a:t>
            </a:r>
            <a:r>
              <a:rPr lang="pt-BR" dirty="0" smtClean="0">
                <a:solidFill>
                  <a:srgbClr val="292526"/>
                </a:solidFill>
              </a:rPr>
              <a:t> (LOPES, 1996).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</a:rPr>
              <a:t>Foi traduzida pelos canadenses, franceses, espanhóis e outros como </a:t>
            </a:r>
            <a:r>
              <a:rPr lang="pt-BR" b="1" dirty="0" smtClean="0">
                <a:solidFill>
                  <a:srgbClr val="000000"/>
                </a:solidFill>
              </a:rPr>
              <a:t>gestão documental</a:t>
            </a:r>
            <a:r>
              <a:rPr lang="pt-BR" dirty="0" smtClean="0">
                <a:solidFill>
                  <a:srgbClr val="000000"/>
                </a:solidFill>
              </a:rPr>
              <a:t>, visando a intervenção da </a:t>
            </a:r>
            <a:r>
              <a:rPr lang="pt-BR" b="1" dirty="0" smtClean="0">
                <a:solidFill>
                  <a:srgbClr val="000000"/>
                </a:solidFill>
              </a:rPr>
              <a:t>administração arquivística</a:t>
            </a:r>
            <a:r>
              <a:rPr lang="pt-BR" dirty="0" smtClean="0">
                <a:solidFill>
                  <a:srgbClr val="000000"/>
                </a:solidFill>
              </a:rPr>
              <a:t> já na fase de produção e tramitação (</a:t>
            </a:r>
            <a:r>
              <a:rPr lang="pt-BR" b="1" dirty="0" smtClean="0">
                <a:solidFill>
                  <a:srgbClr val="000000"/>
                </a:solidFill>
              </a:rPr>
              <a:t>primeira idade</a:t>
            </a:r>
            <a:r>
              <a:rPr lang="pt-BR" dirty="0" smtClean="0">
                <a:solidFill>
                  <a:srgbClr val="000000"/>
                </a:solidFill>
              </a:rPr>
              <a:t>) dos documentos com a finalidade de aplicar métodos de </a:t>
            </a:r>
            <a:r>
              <a:rPr lang="pt-BR" b="1" dirty="0" smtClean="0">
                <a:solidFill>
                  <a:srgbClr val="000000"/>
                </a:solidFill>
              </a:rPr>
              <a:t>economia</a:t>
            </a:r>
            <a:r>
              <a:rPr lang="pt-BR" dirty="0" smtClean="0">
                <a:solidFill>
                  <a:srgbClr val="000000"/>
                </a:solidFill>
              </a:rPr>
              <a:t> e </a:t>
            </a:r>
            <a:r>
              <a:rPr lang="pt-BR" b="1" dirty="0" smtClean="0">
                <a:solidFill>
                  <a:srgbClr val="000000"/>
                </a:solidFill>
              </a:rPr>
              <a:t>eficácia</a:t>
            </a:r>
            <a:r>
              <a:rPr lang="pt-BR" dirty="0" smtClean="0">
                <a:solidFill>
                  <a:srgbClr val="000000"/>
                </a:solidFill>
              </a:rPr>
              <a:t> em seu gerenciamento (SILVA et. Al., 1999). </a:t>
            </a:r>
          </a:p>
          <a:p>
            <a:endParaRPr lang="pt-BR" dirty="0" smtClean="0">
              <a:solidFill>
                <a:srgbClr val="292526"/>
              </a:solidFill>
            </a:endParaRPr>
          </a:p>
          <a:p>
            <a:endParaRPr lang="pt-B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dirty="0" err="1" smtClean="0"/>
              <a:t>Records</a:t>
            </a:r>
            <a:r>
              <a:rPr lang="pt-BR" b="1" i="1" dirty="0" smtClean="0"/>
              <a:t> Management</a:t>
            </a:r>
            <a:endParaRPr lang="pt-BR" b="1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>
                <a:solidFill>
                  <a:srgbClr val="000000"/>
                </a:solidFill>
              </a:rPr>
              <a:t>Os interesses defendidos por esta corrente diferem totalmente dos defendidos pela Arquivística Tradicional, considerando a sua visão administrativa e o estabelecimento de fronteiras entre os conceitos de </a:t>
            </a:r>
            <a:r>
              <a:rPr lang="pt-BR" b="1" i="1" dirty="0" err="1" smtClean="0">
                <a:solidFill>
                  <a:srgbClr val="000000"/>
                </a:solidFill>
              </a:rPr>
              <a:t>records</a:t>
            </a:r>
            <a:r>
              <a:rPr lang="pt-BR" i="1" dirty="0" smtClean="0">
                <a:solidFill>
                  <a:srgbClr val="000000"/>
                </a:solidFill>
              </a:rPr>
              <a:t> </a:t>
            </a:r>
            <a:r>
              <a:rPr lang="pt-BR" dirty="0" smtClean="0">
                <a:solidFill>
                  <a:srgbClr val="000000"/>
                </a:solidFill>
              </a:rPr>
              <a:t>e de </a:t>
            </a:r>
            <a:r>
              <a:rPr lang="pt-BR" b="1" i="1" dirty="0" err="1" smtClean="0">
                <a:solidFill>
                  <a:srgbClr val="000000"/>
                </a:solidFill>
              </a:rPr>
              <a:t>archives</a:t>
            </a:r>
            <a:r>
              <a:rPr lang="pt-BR" dirty="0" smtClean="0">
                <a:solidFill>
                  <a:srgbClr val="000000"/>
                </a:solidFill>
              </a:rPr>
              <a:t> </a:t>
            </a:r>
            <a:r>
              <a:rPr lang="pt-BR" sz="2800" dirty="0" smtClean="0">
                <a:solidFill>
                  <a:srgbClr val="000000"/>
                </a:solidFill>
              </a:rPr>
              <a:t>(TOGNOLI, 2010).</a:t>
            </a:r>
            <a:endParaRPr lang="pt-BR" sz="2800" dirty="0">
              <a:solidFill>
                <a:srgbClr val="000000"/>
              </a:solidFill>
            </a:endParaRPr>
          </a:p>
          <a:p>
            <a:endParaRPr lang="pt-BR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4422"/>
          </a:xfrm>
        </p:spPr>
        <p:txBody>
          <a:bodyPr/>
          <a:lstStyle/>
          <a:p>
            <a:r>
              <a:rPr lang="pt-BR" b="1" dirty="0" smtClean="0"/>
              <a:t>Arquivística Integrada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>
            <a:normAutofit/>
          </a:bodyPr>
          <a:lstStyle/>
          <a:p>
            <a:pPr algn="just"/>
            <a:r>
              <a:rPr lang="pt-BR" sz="2700" b="1" dirty="0" smtClean="0">
                <a:solidFill>
                  <a:srgbClr val="000000"/>
                </a:solidFill>
              </a:rPr>
              <a:t>Quebec</a:t>
            </a:r>
            <a:r>
              <a:rPr lang="pt-BR" sz="2700" dirty="0" smtClean="0">
                <a:solidFill>
                  <a:srgbClr val="000000"/>
                </a:solidFill>
              </a:rPr>
              <a:t> – Canadá, na década 1960-1980.</a:t>
            </a:r>
          </a:p>
          <a:p>
            <a:pPr algn="just"/>
            <a:r>
              <a:rPr lang="pt-BR" sz="2700" dirty="0" smtClean="0">
                <a:solidFill>
                  <a:srgbClr val="000000"/>
                </a:solidFill>
              </a:rPr>
              <a:t>Proposto por: </a:t>
            </a:r>
            <a:r>
              <a:rPr lang="pt-BR" sz="2700" b="1" dirty="0" err="1" smtClean="0">
                <a:solidFill>
                  <a:srgbClr val="000000"/>
                </a:solidFill>
              </a:rPr>
              <a:t>Couture</a:t>
            </a:r>
            <a:r>
              <a:rPr lang="pt-BR" sz="2700" dirty="0" smtClean="0">
                <a:solidFill>
                  <a:srgbClr val="000000"/>
                </a:solidFill>
              </a:rPr>
              <a:t>, </a:t>
            </a:r>
            <a:r>
              <a:rPr lang="pt-BR" sz="2700" b="1" dirty="0" smtClean="0">
                <a:solidFill>
                  <a:srgbClr val="000000"/>
                </a:solidFill>
              </a:rPr>
              <a:t>Rousseau</a:t>
            </a:r>
            <a:r>
              <a:rPr lang="pt-BR" sz="2700" dirty="0" smtClean="0">
                <a:solidFill>
                  <a:srgbClr val="000000"/>
                </a:solidFill>
              </a:rPr>
              <a:t>, Ducharme, </a:t>
            </a:r>
            <a:r>
              <a:rPr lang="pt-BR" sz="2700" dirty="0" err="1" smtClean="0">
                <a:solidFill>
                  <a:srgbClr val="000000"/>
                </a:solidFill>
              </a:rPr>
              <a:t>Mathieu</a:t>
            </a:r>
            <a:r>
              <a:rPr lang="pt-BR" sz="2700" dirty="0" smtClean="0">
                <a:solidFill>
                  <a:srgbClr val="000000"/>
                </a:solidFill>
              </a:rPr>
              <a:t>, </a:t>
            </a:r>
            <a:r>
              <a:rPr lang="pt-BR" sz="2700" dirty="0" err="1" smtClean="0">
                <a:solidFill>
                  <a:srgbClr val="000000"/>
                </a:solidFill>
              </a:rPr>
              <a:t>Frenière</a:t>
            </a:r>
            <a:r>
              <a:rPr lang="pt-BR" sz="2700" dirty="0" smtClean="0">
                <a:solidFill>
                  <a:srgbClr val="000000"/>
                </a:solidFill>
              </a:rPr>
              <a:t>, </a:t>
            </a:r>
            <a:r>
              <a:rPr lang="pt-BR" sz="2700" dirty="0" err="1" smtClean="0">
                <a:solidFill>
                  <a:srgbClr val="000000"/>
                </a:solidFill>
              </a:rPr>
              <a:t>Gagnon-Arguin</a:t>
            </a:r>
            <a:r>
              <a:rPr lang="pt-BR" sz="2700" dirty="0">
                <a:solidFill>
                  <a:srgbClr val="000000"/>
                </a:solidFill>
              </a:rPr>
              <a:t>.</a:t>
            </a:r>
            <a:endParaRPr lang="pt-BR" sz="2700" dirty="0" smtClean="0">
              <a:solidFill>
                <a:srgbClr val="000000"/>
              </a:solidFill>
            </a:endParaRPr>
          </a:p>
          <a:p>
            <a:pPr algn="just"/>
            <a:r>
              <a:rPr lang="pt-BR" sz="2700" dirty="0" smtClean="0">
                <a:solidFill>
                  <a:srgbClr val="000000"/>
                </a:solidFill>
              </a:rPr>
              <a:t>Arquivos para além do “</a:t>
            </a:r>
            <a:r>
              <a:rPr lang="pt-BR" sz="2700" b="1" dirty="0" smtClean="0">
                <a:solidFill>
                  <a:srgbClr val="000000"/>
                </a:solidFill>
              </a:rPr>
              <a:t>cultural</a:t>
            </a:r>
            <a:r>
              <a:rPr lang="pt-BR" sz="2700" dirty="0" smtClean="0">
                <a:solidFill>
                  <a:srgbClr val="000000"/>
                </a:solidFill>
              </a:rPr>
              <a:t>” </a:t>
            </a:r>
            <a:r>
              <a:rPr lang="pt-BR" sz="2700" dirty="0" smtClean="0">
                <a:solidFill>
                  <a:srgbClr val="000000"/>
                </a:solidFill>
                <a:sym typeface="Wingdings" pitchFamily="2" charset="2"/>
              </a:rPr>
              <a:t> r</a:t>
            </a:r>
            <a:r>
              <a:rPr lang="pt-BR" sz="2700" dirty="0" smtClean="0">
                <a:solidFill>
                  <a:srgbClr val="000000"/>
                </a:solidFill>
              </a:rPr>
              <a:t>econhecimento do </a:t>
            </a:r>
            <a:r>
              <a:rPr lang="pt-BR" sz="2700" b="1" dirty="0" smtClean="0">
                <a:solidFill>
                  <a:srgbClr val="000000"/>
                </a:solidFill>
              </a:rPr>
              <a:t>valor administrativo </a:t>
            </a:r>
            <a:r>
              <a:rPr lang="pt-BR" sz="2700" dirty="0" smtClean="0">
                <a:solidFill>
                  <a:srgbClr val="000000"/>
                </a:solidFill>
              </a:rPr>
              <a:t>dos arquivos.</a:t>
            </a:r>
          </a:p>
          <a:p>
            <a:r>
              <a:rPr lang="pt-BR" sz="4000" b="1" dirty="0" smtClean="0">
                <a:solidFill>
                  <a:srgbClr val="000000"/>
                </a:solidFill>
              </a:rPr>
              <a:t>ARQUIVÍSTICA INTEGRADA =</a:t>
            </a:r>
            <a:r>
              <a:rPr lang="pt-BR" sz="4000" dirty="0" smtClean="0">
                <a:solidFill>
                  <a:srgbClr val="000000"/>
                </a:solidFill>
              </a:rPr>
              <a:t> </a:t>
            </a:r>
          </a:p>
          <a:p>
            <a:pPr marL="2171700" lvl="4" indent="-342900" algn="just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rgbClr val="000000"/>
                </a:solidFill>
              </a:rPr>
              <a:t>Arquivística </a:t>
            </a:r>
            <a:r>
              <a:rPr lang="pt-BR" sz="2800" dirty="0" err="1">
                <a:solidFill>
                  <a:srgbClr val="000000"/>
                </a:solidFill>
              </a:rPr>
              <a:t>E</a:t>
            </a:r>
            <a:r>
              <a:rPr lang="pt-BR" sz="2800" dirty="0" err="1" smtClean="0">
                <a:solidFill>
                  <a:srgbClr val="000000"/>
                </a:solidFill>
              </a:rPr>
              <a:t>uropeia</a:t>
            </a:r>
            <a:r>
              <a:rPr lang="pt-BR" sz="2800" dirty="0" smtClean="0">
                <a:solidFill>
                  <a:srgbClr val="000000"/>
                </a:solidFill>
              </a:rPr>
              <a:t> (arquivos históricos) </a:t>
            </a:r>
            <a:r>
              <a:rPr lang="pt-BR" sz="3600" b="1" dirty="0" smtClean="0">
                <a:solidFill>
                  <a:srgbClr val="000000"/>
                </a:solidFill>
              </a:rPr>
              <a:t>+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rgbClr val="000000"/>
                </a:solidFill>
              </a:rPr>
              <a:t>Arquivística </a:t>
            </a:r>
            <a:r>
              <a:rPr lang="pt-BR" sz="2800" dirty="0" err="1" smtClean="0">
                <a:solidFill>
                  <a:srgbClr val="000000"/>
                </a:solidFill>
              </a:rPr>
              <a:t>Norte-americana</a:t>
            </a:r>
            <a:r>
              <a:rPr lang="pt-BR" sz="2800" dirty="0" smtClean="0">
                <a:solidFill>
                  <a:srgbClr val="000000"/>
                </a:solidFill>
              </a:rPr>
              <a:t> (arquivos correntes e intermediários).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Teoria das Três Idades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“Teoria segundo a qual os arquivos são considerados </a:t>
            </a:r>
            <a:r>
              <a:rPr lang="pt-BR" b="1" dirty="0" smtClean="0"/>
              <a:t>arquivos correntes</a:t>
            </a:r>
            <a:r>
              <a:rPr lang="pt-BR" dirty="0" smtClean="0"/>
              <a:t>, </a:t>
            </a:r>
            <a:r>
              <a:rPr lang="pt-BR" b="1" dirty="0" smtClean="0"/>
              <a:t>intermediários</a:t>
            </a:r>
            <a:r>
              <a:rPr lang="pt-BR" dirty="0" smtClean="0"/>
              <a:t> ou </a:t>
            </a:r>
            <a:r>
              <a:rPr lang="pt-BR" b="1" dirty="0" smtClean="0"/>
              <a:t>permanentes</a:t>
            </a:r>
            <a:r>
              <a:rPr lang="pt-BR" dirty="0" smtClean="0"/>
              <a:t>, de acordo com a </a:t>
            </a:r>
            <a:r>
              <a:rPr lang="pt-BR" dirty="0" err="1" smtClean="0"/>
              <a:t>frequência</a:t>
            </a:r>
            <a:r>
              <a:rPr lang="pt-BR" dirty="0" smtClean="0"/>
              <a:t> de uso por suas entidades produtoras e a identificação de seus </a:t>
            </a:r>
            <a:r>
              <a:rPr lang="pt-BR" b="1" dirty="0" smtClean="0"/>
              <a:t>valores primário e secundário</a:t>
            </a:r>
            <a:r>
              <a:rPr lang="pt-BR" dirty="0" smtClean="0"/>
              <a:t>” (BRASIL, 2005, p. 160). </a:t>
            </a:r>
          </a:p>
          <a:p>
            <a:pPr algn="just"/>
            <a:r>
              <a:rPr lang="pt-BR" b="1" dirty="0" smtClean="0"/>
              <a:t>CICLO VITAL DOS DOCUMENTOS</a:t>
            </a:r>
            <a:r>
              <a:rPr lang="pt-BR" dirty="0" smtClean="0"/>
              <a:t>: “Sucessivas </a:t>
            </a:r>
            <a:r>
              <a:rPr lang="pt-BR" u="sng" dirty="0" smtClean="0"/>
              <a:t>fases</a:t>
            </a:r>
            <a:r>
              <a:rPr lang="pt-BR" dirty="0" smtClean="0"/>
              <a:t> que passam os documentos de arquivo, da sua </a:t>
            </a:r>
            <a:r>
              <a:rPr lang="pt-BR" u="sng" dirty="0" smtClean="0"/>
              <a:t>produção </a:t>
            </a:r>
            <a:r>
              <a:rPr lang="pt-BR" dirty="0" smtClean="0"/>
              <a:t>à </a:t>
            </a:r>
            <a:r>
              <a:rPr lang="pt-BR" u="sng" dirty="0" smtClean="0"/>
              <a:t>guarda permanente</a:t>
            </a:r>
            <a:r>
              <a:rPr lang="pt-BR" dirty="0" smtClean="0"/>
              <a:t> ou </a:t>
            </a:r>
            <a:r>
              <a:rPr lang="pt-BR" u="sng" dirty="0" smtClean="0"/>
              <a:t>eliminação</a:t>
            </a:r>
            <a:r>
              <a:rPr lang="pt-BR" dirty="0" smtClean="0"/>
              <a:t>” (BRASIL, 2005, p. 47).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Arquivística Integrada: considerações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20" y="1357298"/>
            <a:ext cx="8401080" cy="550070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A </a:t>
            </a:r>
            <a:r>
              <a:rPr lang="pt-BR" dirty="0" smtClean="0">
                <a:solidFill>
                  <a:srgbClr val="000000"/>
                </a:solidFill>
              </a:rPr>
              <a:t>Arquivística Integrada é, portanto, a abordagem capaz de sustentar uma </a:t>
            </a:r>
            <a:r>
              <a:rPr lang="pt-BR" b="1" dirty="0" smtClean="0">
                <a:solidFill>
                  <a:srgbClr val="000000"/>
                </a:solidFill>
              </a:rPr>
              <a:t>Arquivística Internacional </a:t>
            </a:r>
            <a:r>
              <a:rPr lang="pt-BR" dirty="0" smtClean="0">
                <a:solidFill>
                  <a:srgbClr val="000000"/>
                </a:solidFill>
              </a:rPr>
              <a:t>(LOPES, 1997, p. 45, tradução nossa), pois </a:t>
            </a:r>
            <a:r>
              <a:rPr lang="pt-BR" b="1" dirty="0" smtClean="0">
                <a:solidFill>
                  <a:srgbClr val="000000"/>
                </a:solidFill>
              </a:rPr>
              <a:t>engloba conceitos e metodologias de realidades distintas</a:t>
            </a:r>
            <a:r>
              <a:rPr lang="pt-BR" dirty="0" smtClean="0">
                <a:solidFill>
                  <a:srgbClr val="000000"/>
                </a:solidFill>
              </a:rPr>
              <a:t>, uma característica comum entre as disciplinas da Ciência </a:t>
            </a:r>
            <a:r>
              <a:rPr lang="pt-BR" dirty="0" smtClean="0">
                <a:solidFill>
                  <a:srgbClr val="000000"/>
                </a:solidFill>
              </a:rPr>
              <a:t>C</a:t>
            </a:r>
            <a:r>
              <a:rPr lang="pt-BR" dirty="0" smtClean="0">
                <a:solidFill>
                  <a:srgbClr val="000000"/>
                </a:solidFill>
              </a:rPr>
              <a:t>ontemporânea.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</a:rPr>
              <a:t>A Arquivística Integrada deve ser contemplada como um conjunto de </a:t>
            </a:r>
            <a:r>
              <a:rPr lang="pt-BR" b="1" dirty="0" smtClean="0">
                <a:solidFill>
                  <a:srgbClr val="000000"/>
                </a:solidFill>
              </a:rPr>
              <a:t>procedimentos </a:t>
            </a:r>
            <a:r>
              <a:rPr lang="pt-BR" b="1" dirty="0" err="1" smtClean="0">
                <a:solidFill>
                  <a:srgbClr val="000000"/>
                </a:solidFill>
              </a:rPr>
              <a:t>englobantes</a:t>
            </a:r>
            <a:r>
              <a:rPr lang="pt-BR" b="1" dirty="0" smtClean="0">
                <a:solidFill>
                  <a:srgbClr val="000000"/>
                </a:solidFill>
              </a:rPr>
              <a:t> </a:t>
            </a:r>
            <a:r>
              <a:rPr lang="pt-BR" dirty="0" smtClean="0">
                <a:solidFill>
                  <a:srgbClr val="000000"/>
                </a:solidFill>
              </a:rPr>
              <a:t>que levam a uma </a:t>
            </a:r>
            <a:r>
              <a:rPr lang="pt-BR" b="1" dirty="0" smtClean="0">
                <a:solidFill>
                  <a:srgbClr val="000000"/>
                </a:solidFill>
              </a:rPr>
              <a:t>visão geral das informações orgânicas </a:t>
            </a:r>
            <a:r>
              <a:rPr lang="pt-BR" dirty="0" smtClean="0">
                <a:solidFill>
                  <a:srgbClr val="000000"/>
                </a:solidFill>
              </a:rPr>
              <a:t>no âmbito de uma organização, dinamizando e possibilitando , através das tarefas arquivísticas, o rápido acesso às mesmas.</a:t>
            </a:r>
            <a:endParaRPr lang="pt-B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Referências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 algn="just"/>
            <a:r>
              <a:rPr lang="pt-BR" dirty="0" smtClean="0">
                <a:solidFill>
                  <a:srgbClr val="000000"/>
                </a:solidFill>
              </a:rPr>
              <a:t>LOPES, L. C.  </a:t>
            </a:r>
            <a:r>
              <a:rPr lang="pt-BR" b="1" dirty="0" smtClean="0">
                <a:solidFill>
                  <a:srgbClr val="000000"/>
                </a:solidFill>
              </a:rPr>
              <a:t>A informação e os arquivos</a:t>
            </a:r>
            <a:r>
              <a:rPr lang="pt-BR" dirty="0" smtClean="0">
                <a:solidFill>
                  <a:srgbClr val="000000"/>
                </a:solidFill>
              </a:rPr>
              <a:t>.  Teorias e práticas. Niterói : </a:t>
            </a:r>
            <a:r>
              <a:rPr lang="pt-BR" dirty="0" err="1" smtClean="0">
                <a:solidFill>
                  <a:srgbClr val="000000"/>
                </a:solidFill>
              </a:rPr>
              <a:t>Eduff</a:t>
            </a:r>
            <a:r>
              <a:rPr lang="pt-BR" dirty="0" smtClean="0">
                <a:solidFill>
                  <a:srgbClr val="000000"/>
                </a:solidFill>
              </a:rPr>
              <a:t>, 1996. </a:t>
            </a:r>
          </a:p>
          <a:p>
            <a:pPr algn="just"/>
            <a:endParaRPr lang="pt-BR" dirty="0" smtClean="0">
              <a:solidFill>
                <a:srgbClr val="000000"/>
              </a:solidFill>
            </a:endParaRPr>
          </a:p>
          <a:p>
            <a:pPr marL="457200" indent="-457200" algn="just"/>
            <a:r>
              <a:rPr lang="pt-BR" dirty="0" smtClean="0">
                <a:solidFill>
                  <a:srgbClr val="000000"/>
                </a:solidFill>
              </a:rPr>
              <a:t>ROUSSEAU, J.; COUTURE, C.  </a:t>
            </a:r>
            <a:r>
              <a:rPr lang="pt-BR" b="1" dirty="0" smtClean="0">
                <a:solidFill>
                  <a:srgbClr val="000000"/>
                </a:solidFill>
              </a:rPr>
              <a:t>Os fundamentos da disciplina Arquivística</a:t>
            </a:r>
            <a:r>
              <a:rPr lang="pt-BR" dirty="0" smtClean="0">
                <a:solidFill>
                  <a:srgbClr val="000000"/>
                </a:solidFill>
              </a:rPr>
              <a:t>.  Lisboa:  Publicações Dom Quixote, 1998. </a:t>
            </a:r>
          </a:p>
          <a:p>
            <a:pPr marL="457200" indent="-457200" algn="just"/>
            <a:endParaRPr lang="pt-BR" dirty="0" smtClean="0">
              <a:solidFill>
                <a:srgbClr val="000000"/>
              </a:solidFill>
            </a:endParaRPr>
          </a:p>
          <a:p>
            <a:pPr marL="457200" indent="-457200" algn="just"/>
            <a:r>
              <a:rPr lang="pt-BR" dirty="0" smtClean="0">
                <a:solidFill>
                  <a:srgbClr val="000000"/>
                </a:solidFill>
              </a:rPr>
              <a:t>TOGNOLI, N. B. A informação no contexto </a:t>
            </a:r>
            <a:r>
              <a:rPr lang="pt-BR" dirty="0" err="1" smtClean="0">
                <a:solidFill>
                  <a:srgbClr val="000000"/>
                </a:solidFill>
              </a:rPr>
              <a:t>arquivístico</a:t>
            </a:r>
            <a:r>
              <a:rPr lang="pt-BR" dirty="0" smtClean="0">
                <a:solidFill>
                  <a:srgbClr val="000000"/>
                </a:solidFill>
              </a:rPr>
              <a:t>: uma discussão a partir dos conceitos de </a:t>
            </a:r>
            <a:r>
              <a:rPr lang="pt-BR" dirty="0" err="1" smtClean="0">
                <a:solidFill>
                  <a:srgbClr val="000000"/>
                </a:solidFill>
              </a:rPr>
              <a:t>informação-como-coisa</a:t>
            </a:r>
            <a:r>
              <a:rPr lang="pt-BR" dirty="0" smtClean="0">
                <a:solidFill>
                  <a:srgbClr val="000000"/>
                </a:solidFill>
              </a:rPr>
              <a:t> e informação orgânica. </a:t>
            </a:r>
            <a:r>
              <a:rPr lang="pt-BR" b="1" dirty="0" smtClean="0">
                <a:solidFill>
                  <a:srgbClr val="000000"/>
                </a:solidFill>
              </a:rPr>
              <a:t>Informação Arquivística</a:t>
            </a:r>
            <a:r>
              <a:rPr lang="pt-BR" dirty="0" smtClean="0">
                <a:solidFill>
                  <a:srgbClr val="000000"/>
                </a:solidFill>
              </a:rPr>
              <a:t>, Rio de Janeiro, RJ, v. 1, n. 1, p. 113-122, jul./dez., 2012.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pt-BR" b="1" dirty="0" smtClean="0"/>
              <a:t>Arquivos correntes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072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sz="3100" dirty="0" smtClean="0"/>
              <a:t>“Conjunto de documentos, </a:t>
            </a:r>
            <a:r>
              <a:rPr lang="pt-BR" sz="3100" b="1" dirty="0" smtClean="0"/>
              <a:t>em tramitação </a:t>
            </a:r>
            <a:r>
              <a:rPr lang="pt-BR" sz="3100" dirty="0" smtClean="0"/>
              <a:t>ou não, que, pelo seu </a:t>
            </a:r>
            <a:r>
              <a:rPr lang="pt-BR" sz="3100" b="1" dirty="0" smtClean="0"/>
              <a:t>valor primário</a:t>
            </a:r>
            <a:r>
              <a:rPr lang="pt-BR" sz="3100" dirty="0" smtClean="0"/>
              <a:t>, é objeto de </a:t>
            </a:r>
            <a:r>
              <a:rPr lang="pt-BR" sz="3100" b="1" dirty="0" smtClean="0"/>
              <a:t>consultas </a:t>
            </a:r>
            <a:r>
              <a:rPr lang="pt-BR" sz="3100" b="1" dirty="0" err="1" smtClean="0"/>
              <a:t>frequentes</a:t>
            </a:r>
            <a:r>
              <a:rPr lang="pt-BR" sz="3100" dirty="0" smtClean="0"/>
              <a:t> pela entidade que o produziu ou recebeu, a quem compete a sua administração” (BRASIL, 2005, p. 29). </a:t>
            </a:r>
          </a:p>
          <a:p>
            <a:pPr algn="just"/>
            <a:r>
              <a:rPr lang="pt-BR" sz="3100" b="1" dirty="0" smtClean="0"/>
              <a:t>FASE ATIVA/CORRENTE/PRIMÁRIA</a:t>
            </a:r>
            <a:r>
              <a:rPr lang="pt-BR" sz="3100" dirty="0" smtClean="0"/>
              <a:t>: </a:t>
            </a:r>
            <a:r>
              <a:rPr lang="pt-BR" sz="3100" dirty="0" smtClean="0">
                <a:solidFill>
                  <a:srgbClr val="000000"/>
                </a:solidFill>
              </a:rPr>
              <a:t>Refere-se ao período no qual os documentos formam os </a:t>
            </a:r>
            <a:r>
              <a:rPr lang="pt-BR" sz="3100" b="1" dirty="0" smtClean="0">
                <a:solidFill>
                  <a:srgbClr val="000000"/>
                </a:solidFill>
              </a:rPr>
              <a:t>arquivos correntes</a:t>
            </a:r>
            <a:r>
              <a:rPr lang="pt-BR" sz="3100" dirty="0" smtClean="0">
                <a:solidFill>
                  <a:srgbClr val="000000"/>
                </a:solidFill>
              </a:rPr>
              <a:t>, </a:t>
            </a:r>
            <a:r>
              <a:rPr lang="pt-BR" sz="3100" b="1" dirty="0" smtClean="0">
                <a:solidFill>
                  <a:srgbClr val="000000"/>
                </a:solidFill>
              </a:rPr>
              <a:t>indispensáveis à manutenção das atividades de uma administração</a:t>
            </a:r>
            <a:r>
              <a:rPr lang="pt-BR" sz="3100" dirty="0" smtClean="0">
                <a:solidFill>
                  <a:srgbClr val="000000"/>
                </a:solidFill>
              </a:rPr>
              <a:t>, devendo permanecer o mais próximo possível de seus usuários. </a:t>
            </a:r>
          </a:p>
          <a:p>
            <a:pPr algn="just"/>
            <a:r>
              <a:rPr lang="pt-BR" sz="3100" dirty="0" smtClean="0">
                <a:solidFill>
                  <a:srgbClr val="000000"/>
                </a:solidFill>
              </a:rPr>
              <a:t>Devem ser conservados para responder aos objetivos da sua criação, considerando que possuem </a:t>
            </a:r>
            <a:r>
              <a:rPr lang="pt-BR" sz="3100" b="1" dirty="0" smtClean="0">
                <a:solidFill>
                  <a:srgbClr val="000000"/>
                </a:solidFill>
              </a:rPr>
              <a:t>valor primário</a:t>
            </a:r>
            <a:r>
              <a:rPr lang="pt-BR" sz="31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pt-BR" sz="3100" dirty="0" smtClean="0">
                <a:solidFill>
                  <a:srgbClr val="000000"/>
                </a:solidFill>
              </a:rPr>
              <a:t>Cumprem valor administrativo, burocrático, jurídico e probatório.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Arquivos intermediários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sz="2800" dirty="0" smtClean="0"/>
              <a:t>“Conjunto de documentos originários de arquivos correntes, com </a:t>
            </a:r>
            <a:r>
              <a:rPr lang="pt-BR" sz="2800" b="1" dirty="0" smtClean="0"/>
              <a:t>uso menos </a:t>
            </a:r>
            <a:r>
              <a:rPr lang="pt-BR" sz="2800" b="1" dirty="0" err="1" smtClean="0"/>
              <a:t>frequente</a:t>
            </a:r>
            <a:r>
              <a:rPr lang="pt-BR" sz="2800" dirty="0" smtClean="0"/>
              <a:t>, e que </a:t>
            </a:r>
            <a:r>
              <a:rPr lang="pt-BR" sz="2800" b="1" dirty="0" smtClean="0"/>
              <a:t>aguardam</a:t>
            </a:r>
            <a:r>
              <a:rPr lang="pt-BR" sz="2800" dirty="0" smtClean="0"/>
              <a:t> </a:t>
            </a:r>
            <a:r>
              <a:rPr lang="pt-BR" sz="2800" b="1" dirty="0" smtClean="0"/>
              <a:t>destinação</a:t>
            </a:r>
            <a:r>
              <a:rPr lang="pt-BR" sz="2800" dirty="0" smtClean="0"/>
              <a:t> (guarda ou expurgo)” (BRASIL, 2005, p. 32). </a:t>
            </a:r>
          </a:p>
          <a:p>
            <a:pPr algn="just"/>
            <a:r>
              <a:rPr lang="pt-BR" sz="2800" b="1" dirty="0" smtClean="0"/>
              <a:t>FASE SEMIATIVA/INTERMEDIÁRIA</a:t>
            </a:r>
            <a:r>
              <a:rPr lang="pt-BR" sz="2800" dirty="0" smtClean="0"/>
              <a:t>: </a:t>
            </a:r>
            <a:r>
              <a:rPr lang="pt-BR" sz="2800" dirty="0" smtClean="0">
                <a:solidFill>
                  <a:srgbClr val="000000"/>
                </a:solidFill>
              </a:rPr>
              <a:t>No período de </a:t>
            </a:r>
            <a:r>
              <a:rPr lang="pt-BR" sz="2800" b="1" dirty="0" smtClean="0">
                <a:solidFill>
                  <a:srgbClr val="000000"/>
                </a:solidFill>
              </a:rPr>
              <a:t>semiatividade</a:t>
            </a:r>
            <a:r>
              <a:rPr lang="pt-BR" sz="2800" b="1" dirty="0">
                <a:solidFill>
                  <a:srgbClr val="000000"/>
                </a:solidFill>
              </a:rPr>
              <a:t> </a:t>
            </a:r>
            <a:r>
              <a:rPr lang="pt-BR" sz="2800" dirty="0" smtClean="0">
                <a:solidFill>
                  <a:srgbClr val="000000"/>
                </a:solidFill>
              </a:rPr>
              <a:t>(arquivos intermediários), os documentos são conservados por motivos administrativos, financeiros ou legais, isto é, ainda são detentores de valor primário, mas </a:t>
            </a:r>
            <a:r>
              <a:rPr lang="pt-BR" sz="2800" b="1" dirty="0" smtClean="0">
                <a:solidFill>
                  <a:srgbClr val="000000"/>
                </a:solidFill>
              </a:rPr>
              <a:t>não mais são utilizados para assegurar as atividades cotidianas da administração</a:t>
            </a:r>
            <a:r>
              <a:rPr lang="pt-BR" sz="2800" dirty="0" smtClean="0">
                <a:solidFill>
                  <a:srgbClr val="000000"/>
                </a:solidFill>
              </a:rPr>
              <a:t>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Arquivos permanentes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“Conjunto de documentos </a:t>
            </a:r>
            <a:r>
              <a:rPr lang="pt-BR" b="1" dirty="0" smtClean="0"/>
              <a:t>preservados em caráter definitivo</a:t>
            </a:r>
            <a:r>
              <a:rPr lang="pt-BR" dirty="0" smtClean="0"/>
              <a:t> em função de seu </a:t>
            </a:r>
            <a:r>
              <a:rPr lang="pt-BR" b="1" dirty="0" smtClean="0"/>
              <a:t>valor secundário</a:t>
            </a:r>
            <a:r>
              <a:rPr lang="pt-BR" dirty="0" smtClean="0"/>
              <a:t>” (BRASIL, 2005, p. 34). </a:t>
            </a:r>
          </a:p>
          <a:p>
            <a:pPr algn="just"/>
            <a:r>
              <a:rPr lang="pt-BR" b="1" dirty="0" smtClean="0"/>
              <a:t>FASE INATIVA/HISTÓRICA/PERMANENTE</a:t>
            </a:r>
            <a:r>
              <a:rPr lang="pt-BR" dirty="0" smtClean="0"/>
              <a:t>: </a:t>
            </a:r>
            <a:r>
              <a:rPr lang="pt-BR" dirty="0" smtClean="0">
                <a:solidFill>
                  <a:srgbClr val="000000"/>
                </a:solidFill>
              </a:rPr>
              <a:t>No período de </a:t>
            </a:r>
            <a:r>
              <a:rPr lang="pt-BR" b="1" dirty="0" smtClean="0">
                <a:solidFill>
                  <a:srgbClr val="000000"/>
                </a:solidFill>
              </a:rPr>
              <a:t>inatividade</a:t>
            </a:r>
            <a:r>
              <a:rPr lang="pt-BR" dirty="0" smtClean="0">
                <a:solidFill>
                  <a:srgbClr val="000000"/>
                </a:solidFill>
              </a:rPr>
              <a:t>, os documentos </a:t>
            </a:r>
            <a:r>
              <a:rPr lang="pt-BR" b="1" dirty="0" smtClean="0">
                <a:solidFill>
                  <a:srgbClr val="000000"/>
                </a:solidFill>
              </a:rPr>
              <a:t>deixam de ter valor previsível para a administração da organização que os acumulou</a:t>
            </a:r>
            <a:r>
              <a:rPr lang="pt-BR" dirty="0" smtClean="0">
                <a:solidFill>
                  <a:srgbClr val="000000"/>
                </a:solidFill>
              </a:rPr>
              <a:t>. Assim, podem ser eliminados ou conservados como arquivos definitivos (permanentes), desde que possuam </a:t>
            </a:r>
            <a:r>
              <a:rPr lang="pt-BR" b="1" dirty="0" smtClean="0">
                <a:solidFill>
                  <a:srgbClr val="000000"/>
                </a:solidFill>
              </a:rPr>
              <a:t>valor de testemunho, patrimônio, memória, informação e conhecimento</a:t>
            </a:r>
            <a:r>
              <a:rPr lang="pt-BR" dirty="0" smtClean="0">
                <a:solidFill>
                  <a:srgbClr val="000000"/>
                </a:solidFill>
              </a:rPr>
              <a:t> (valor secundário).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3804283"/>
              </p:ext>
            </p:extLst>
          </p:nvPr>
        </p:nvGraphicFramePr>
        <p:xfrm>
          <a:off x="0" y="0"/>
          <a:ext cx="9144000" cy="6858002"/>
        </p:xfrm>
        <a:graphic>
          <a:graphicData uri="http://schemas.openxmlformats.org/drawingml/2006/table">
            <a:tbl>
              <a:tblPr/>
              <a:tblGrid>
                <a:gridCol w="2285558"/>
                <a:gridCol w="2287326"/>
                <a:gridCol w="2285558"/>
                <a:gridCol w="2285558"/>
              </a:tblGrid>
              <a:tr h="7722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1439" marR="91439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Arquivo Corrente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Arquivo Intermediário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Arquivo Permanente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7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Valor</a:t>
                      </a:r>
                    </a:p>
                  </a:txBody>
                  <a:tcPr marL="89999" marR="89999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Primário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Primário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Secundário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35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Acesso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Restrito aos acumuladores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Restrito aos acumuladores ou com autorização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Aberto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66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Conservação Física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Centralizada ou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Descentralizada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Centralizada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Centralizada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35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Justificativa de conservação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Apoio às atividades cotidianas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Razões administrativas, legais ou fiscais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Pesquisa, administrativa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7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Volume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100%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Sensível diminuição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5-10% do total acumulado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22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Localização física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Próxima ao acumulador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Fora do setor de trabalho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Instituição arquivística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22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Processamento Técnico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Classificação, temporalidade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Temporalidade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Arranjo, descrição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pt-BR" b="1" dirty="0" smtClean="0"/>
              <a:t>Arquivística Integrada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A Arquivística Integrada é a única forma a </a:t>
            </a:r>
            <a:r>
              <a:rPr lang="pt-BR" b="1" dirty="0" smtClean="0"/>
              <a:t>propor a transformação da Arquivologia em uma disciplina científica</a:t>
            </a:r>
            <a:r>
              <a:rPr lang="pt-BR" dirty="0" smtClean="0"/>
              <a:t>, que se preocupa com o </a:t>
            </a:r>
            <a:r>
              <a:rPr lang="pt-BR" b="1" dirty="0" smtClean="0"/>
              <a:t>tratamento global das informações</a:t>
            </a:r>
            <a:r>
              <a:rPr lang="pt-BR" dirty="0" smtClean="0"/>
              <a:t>, da criação ao destino final (LOPES, 2008). </a:t>
            </a:r>
            <a:endParaRPr lang="pt-BR" dirty="0" smtClean="0"/>
          </a:p>
          <a:p>
            <a:pPr algn="just"/>
            <a:r>
              <a:rPr lang="pt-BR" dirty="0" smtClean="0"/>
              <a:t>A </a:t>
            </a:r>
            <a:r>
              <a:rPr lang="pt-BR" dirty="0"/>
              <a:t>A</a:t>
            </a:r>
            <a:r>
              <a:rPr lang="pt-BR" dirty="0" smtClean="0"/>
              <a:t>rquivística Integrada, </a:t>
            </a:r>
            <a:r>
              <a:rPr lang="pt-BR" b="1" dirty="0" smtClean="0"/>
              <a:t>desenvolvida no Canadá por Rousseau e </a:t>
            </a:r>
            <a:r>
              <a:rPr lang="pt-BR" b="1" dirty="0" err="1" smtClean="0"/>
              <a:t>Couture</a:t>
            </a:r>
            <a:r>
              <a:rPr lang="pt-BR" b="1" dirty="0" smtClean="0"/>
              <a:t> (1998)</a:t>
            </a:r>
            <a:r>
              <a:rPr lang="pt-BR" dirty="0" smtClean="0"/>
              <a:t>,</a:t>
            </a:r>
            <a:r>
              <a:rPr lang="pt-BR" b="1" dirty="0" smtClean="0"/>
              <a:t> </a:t>
            </a:r>
            <a:r>
              <a:rPr lang="pt-BR" dirty="0" smtClean="0"/>
              <a:t>propõe uma </a:t>
            </a:r>
            <a:r>
              <a:rPr lang="pt-BR" dirty="0"/>
              <a:t>A</a:t>
            </a:r>
            <a:r>
              <a:rPr lang="pt-BR" dirty="0" smtClean="0"/>
              <a:t>rquivística que se preocupa com o tratamento da informação da produção à destinação. Nesse sentido, é tratada como a </a:t>
            </a:r>
            <a:r>
              <a:rPr lang="pt-BR" b="1" dirty="0" smtClean="0"/>
              <a:t>disciplina que agrupa todos os princípios, normas e técnicas que regem as funções de gestão em arquivos</a:t>
            </a:r>
            <a:r>
              <a:rPr lang="pt-BR" dirty="0" smtClean="0"/>
              <a:t>, tais como a classificação, a avaliação, a descrição, a disseminação e a conservação, por exemplo.</a:t>
            </a:r>
            <a:endParaRPr lang="pt-BR" dirty="0"/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A classificação na Arquivística Integrada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pPr marL="342900" lvl="1" indent="-342900" algn="just">
              <a:buFont typeface="Arial" pitchFamily="34" charset="0"/>
              <a:buChar char="•"/>
            </a:pPr>
            <a:r>
              <a:rPr lang="fr-FR" sz="2400" dirty="0" smtClean="0">
                <a:solidFill>
                  <a:srgbClr val="000000"/>
                </a:solidFill>
              </a:rPr>
              <a:t>Segundo Rousseau e Couture (1998), </a:t>
            </a:r>
            <a:r>
              <a:rPr lang="pt-BR" sz="2400" dirty="0" smtClean="0">
                <a:solidFill>
                  <a:srgbClr val="000000"/>
                </a:solidFill>
              </a:rPr>
              <a:t>através da classificação aplicada nos arquivos correntes, </a:t>
            </a:r>
            <a:r>
              <a:rPr lang="pt-BR" sz="2400" b="1" dirty="0" smtClean="0">
                <a:solidFill>
                  <a:srgbClr val="000000"/>
                </a:solidFill>
              </a:rPr>
              <a:t>dinamiza-se a recuperação da informação</a:t>
            </a:r>
            <a:r>
              <a:rPr lang="pt-BR" sz="2400" dirty="0" smtClean="0">
                <a:solidFill>
                  <a:srgbClr val="000000"/>
                </a:solidFill>
              </a:rPr>
              <a:t>, </a:t>
            </a:r>
            <a:r>
              <a:rPr lang="pt-BR" sz="2400" b="1" dirty="0" smtClean="0">
                <a:solidFill>
                  <a:srgbClr val="000000"/>
                </a:solidFill>
              </a:rPr>
              <a:t>racionaliza-se seu armazenamento e</a:t>
            </a:r>
            <a:r>
              <a:rPr lang="pt-BR" sz="2400" dirty="0" smtClean="0">
                <a:solidFill>
                  <a:srgbClr val="000000"/>
                </a:solidFill>
              </a:rPr>
              <a:t>, por conseguinte, </a:t>
            </a:r>
            <a:r>
              <a:rPr lang="pt-BR" sz="2400" b="1" dirty="0" smtClean="0">
                <a:solidFill>
                  <a:srgbClr val="000000"/>
                </a:solidFill>
              </a:rPr>
              <a:t>sua conservação</a:t>
            </a:r>
            <a:r>
              <a:rPr lang="pt-BR" sz="2400" dirty="0" smtClean="0">
                <a:solidFill>
                  <a:srgbClr val="000000"/>
                </a:solidFill>
              </a:rPr>
              <a:t>.  </a:t>
            </a: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pt-BR" sz="2400" dirty="0" smtClean="0">
                <a:solidFill>
                  <a:srgbClr val="000000"/>
                </a:solidFill>
              </a:rPr>
              <a:t>Qualquer procedimento relativo à classificação tem </a:t>
            </a:r>
            <a:r>
              <a:rPr lang="pt-BR" sz="2400" b="1" dirty="0" smtClean="0">
                <a:solidFill>
                  <a:srgbClr val="000000"/>
                </a:solidFill>
              </a:rPr>
              <a:t>impacto sobre as demais tarefas arquivísticas de tratamento da informação</a:t>
            </a:r>
            <a:r>
              <a:rPr lang="pt-BR" sz="2400" dirty="0" smtClean="0">
                <a:solidFill>
                  <a:srgbClr val="000000"/>
                </a:solidFill>
              </a:rPr>
              <a:t> (avaliação</a:t>
            </a:r>
            <a:r>
              <a:rPr lang="pt-BR" sz="2400" dirty="0">
                <a:solidFill>
                  <a:srgbClr val="000000"/>
                </a:solidFill>
              </a:rPr>
              <a:t> </a:t>
            </a:r>
            <a:r>
              <a:rPr lang="pt-BR" sz="2400" dirty="0" smtClean="0">
                <a:solidFill>
                  <a:srgbClr val="000000"/>
                </a:solidFill>
              </a:rPr>
              <a:t>e</a:t>
            </a:r>
            <a:r>
              <a:rPr lang="pt-BR" sz="2400" dirty="0" smtClean="0">
                <a:solidFill>
                  <a:srgbClr val="000000"/>
                </a:solidFill>
              </a:rPr>
              <a:t> descrição, por exemplo).  </a:t>
            </a: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pt-BR" sz="2400" dirty="0" smtClean="0">
                <a:solidFill>
                  <a:srgbClr val="000000"/>
                </a:solidFill>
              </a:rPr>
              <a:t>A classificação viabiliza uma </a:t>
            </a:r>
            <a:r>
              <a:rPr lang="pt-BR" sz="2400" b="1" dirty="0" smtClean="0">
                <a:solidFill>
                  <a:srgbClr val="000000"/>
                </a:solidFill>
              </a:rPr>
              <a:t>avaliação coerente </a:t>
            </a:r>
            <a:r>
              <a:rPr lang="pt-BR" sz="2400" dirty="0" smtClean="0">
                <a:solidFill>
                  <a:srgbClr val="000000"/>
                </a:solidFill>
              </a:rPr>
              <a:t>e o alcance dos </a:t>
            </a:r>
            <a:r>
              <a:rPr lang="pt-BR" sz="2400" b="1" dirty="0" smtClean="0">
                <a:solidFill>
                  <a:srgbClr val="000000"/>
                </a:solidFill>
              </a:rPr>
              <a:t>objetivos estratégicos </a:t>
            </a:r>
            <a:r>
              <a:rPr lang="pt-BR" sz="2400" dirty="0" smtClean="0">
                <a:solidFill>
                  <a:srgbClr val="000000"/>
                </a:solidFill>
              </a:rPr>
              <a:t>de </a:t>
            </a:r>
            <a:r>
              <a:rPr lang="pt-BR" sz="2400" b="1" dirty="0" smtClean="0">
                <a:solidFill>
                  <a:srgbClr val="000000"/>
                </a:solidFill>
              </a:rPr>
              <a:t>preservar informações essenciais e descartar as supérfluas</a:t>
            </a:r>
            <a:r>
              <a:rPr lang="pt-BR" sz="2400" dirty="0" smtClean="0">
                <a:solidFill>
                  <a:srgbClr val="000000"/>
                </a:solidFill>
              </a:rPr>
              <a:t>, bem como permite dar início a um </a:t>
            </a:r>
            <a:r>
              <a:rPr lang="pt-BR" sz="2400" b="1" dirty="0" smtClean="0">
                <a:solidFill>
                  <a:srgbClr val="000000"/>
                </a:solidFill>
              </a:rPr>
              <a:t>programa de representação </a:t>
            </a:r>
            <a:r>
              <a:rPr lang="pt-BR" sz="2400" dirty="0" smtClean="0">
                <a:solidFill>
                  <a:srgbClr val="000000"/>
                </a:solidFill>
              </a:rPr>
              <a:t>dessas informações salvaguardadas (descrição).  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pt-BR" sz="2400" dirty="0" smtClean="0">
              <a:solidFill>
                <a:srgbClr val="000000"/>
              </a:solidFill>
            </a:endParaRPr>
          </a:p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2068</Words>
  <Application>Microsoft Office PowerPoint</Application>
  <PresentationFormat>Apresentação na tela (4:3)</PresentationFormat>
  <Paragraphs>119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2" baseType="lpstr">
      <vt:lpstr>Tema do Office</vt:lpstr>
      <vt:lpstr>ARQUIVÍSTICA INTEGRADA: conceitos, origens e perspectivas.</vt:lpstr>
      <vt:lpstr>Slide 2</vt:lpstr>
      <vt:lpstr>Teoria das Três Idades</vt:lpstr>
      <vt:lpstr>Arquivos correntes</vt:lpstr>
      <vt:lpstr>Arquivos intermediários</vt:lpstr>
      <vt:lpstr>Arquivos permanentes</vt:lpstr>
      <vt:lpstr>Slide 7</vt:lpstr>
      <vt:lpstr>Arquivística Integrada</vt:lpstr>
      <vt:lpstr>A classificação na Arquivística Integrada</vt:lpstr>
      <vt:lpstr>Plano de Classificação</vt:lpstr>
      <vt:lpstr>A avaliação na Arquivística Integrada</vt:lpstr>
      <vt:lpstr>Tabela de Temporalidade</vt:lpstr>
      <vt:lpstr>A descrição na Arquivística Integrada</vt:lpstr>
      <vt:lpstr>Princípios de descrição arquivística</vt:lpstr>
      <vt:lpstr>A descrição na Arquivística Integrada</vt:lpstr>
      <vt:lpstr>Normas de descrição arquivística</vt:lpstr>
      <vt:lpstr>Normas de descrição arquivística</vt:lpstr>
      <vt:lpstr>Na Arquivística Integrada...</vt:lpstr>
      <vt:lpstr>Na Arquivística Integrada...</vt:lpstr>
      <vt:lpstr>Na Arquivística Integrada...</vt:lpstr>
      <vt:lpstr>Gestão Integrada da Informação Orgânica</vt:lpstr>
      <vt:lpstr>Pressupostos da Arquivística Integrada</vt:lpstr>
      <vt:lpstr>Arquivologia Contemporânea</vt:lpstr>
      <vt:lpstr>Arquivologia Contemporânea</vt:lpstr>
      <vt:lpstr>Correntes Teóricas de Arquivologia Clássica</vt:lpstr>
      <vt:lpstr>A Arquivística Tradicional</vt:lpstr>
      <vt:lpstr>Records Management</vt:lpstr>
      <vt:lpstr>Records Management</vt:lpstr>
      <vt:lpstr>Arquivística Integrada</vt:lpstr>
      <vt:lpstr>Arquivística Integrada: considerações</vt:lpstr>
      <vt:lpstr>Referências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ARQUIVÍSTICA INTEGRADA: conceitos, origens e perspectivas.</dc:title>
  <dc:creator>Adriana</dc:creator>
  <cp:lastModifiedBy>Adriana</cp:lastModifiedBy>
  <cp:revision>6</cp:revision>
  <dcterms:created xsi:type="dcterms:W3CDTF">2018-04-20T13:30:08Z</dcterms:created>
  <dcterms:modified xsi:type="dcterms:W3CDTF">2018-04-20T18:14:40Z</dcterms:modified>
</cp:coreProperties>
</file>