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slides/slide328.xml" ContentType="application/vnd.openxmlformats-officedocument.presentationml.slide+xml"/>
  <Override PartName="/ppt/slides/slide329.xml" ContentType="application/vnd.openxmlformats-officedocument.presentationml.slide+xml"/>
  <Override PartName="/ppt/slides/slide330.xml" ContentType="application/vnd.openxmlformats-officedocument.presentationml.slide+xml"/>
  <Override PartName="/ppt/slides/slide331.xml" ContentType="application/vnd.openxmlformats-officedocument.presentationml.slide+xml"/>
  <Override PartName="/ppt/slides/slide332.xml" ContentType="application/vnd.openxmlformats-officedocument.presentationml.slide+xml"/>
  <Override PartName="/ppt/slides/slide333.xml" ContentType="application/vnd.openxmlformats-officedocument.presentationml.slide+xml"/>
  <Override PartName="/ppt/slides/slide334.xml" ContentType="application/vnd.openxmlformats-officedocument.presentationml.slide+xml"/>
  <Override PartName="/ppt/slides/slide335.xml" ContentType="application/vnd.openxmlformats-officedocument.presentationml.slide+xml"/>
  <Override PartName="/ppt/slides/slide336.xml" ContentType="application/vnd.openxmlformats-officedocument.presentationml.slide+xml"/>
  <Override PartName="/ppt/slides/slide337.xml" ContentType="application/vnd.openxmlformats-officedocument.presentationml.slide+xml"/>
  <Override PartName="/ppt/slides/slide338.xml" ContentType="application/vnd.openxmlformats-officedocument.presentationml.slide+xml"/>
  <Override PartName="/ppt/slides/slide339.xml" ContentType="application/vnd.openxmlformats-officedocument.presentationml.slide+xml"/>
  <Override PartName="/ppt/slides/slide340.xml" ContentType="application/vnd.openxmlformats-officedocument.presentationml.slide+xml"/>
  <Override PartName="/ppt/slides/slide341.xml" ContentType="application/vnd.openxmlformats-officedocument.presentationml.slide+xml"/>
  <Override PartName="/ppt/slides/slide342.xml" ContentType="application/vnd.openxmlformats-officedocument.presentationml.slide+xml"/>
  <Override PartName="/ppt/slides/slide343.xml" ContentType="application/vnd.openxmlformats-officedocument.presentationml.slide+xml"/>
  <Override PartName="/ppt/slides/slide344.xml" ContentType="application/vnd.openxmlformats-officedocument.presentationml.slide+xml"/>
  <Override PartName="/ppt/slides/slide345.xml" ContentType="application/vnd.openxmlformats-officedocument.presentationml.slide+xml"/>
  <Override PartName="/ppt/slides/slide346.xml" ContentType="application/vnd.openxmlformats-officedocument.presentationml.slide+xml"/>
  <Override PartName="/ppt/slides/slide347.xml" ContentType="application/vnd.openxmlformats-officedocument.presentationml.slide+xml"/>
  <Override PartName="/ppt/slides/slide348.xml" ContentType="application/vnd.openxmlformats-officedocument.presentationml.slide+xml"/>
  <Override PartName="/ppt/slides/slide349.xml" ContentType="application/vnd.openxmlformats-officedocument.presentationml.slide+xml"/>
  <Override PartName="/ppt/slides/slide350.xml" ContentType="application/vnd.openxmlformats-officedocument.presentationml.slide+xml"/>
  <Override PartName="/ppt/slides/slide351.xml" ContentType="application/vnd.openxmlformats-officedocument.presentationml.slide+xml"/>
  <Override PartName="/ppt/slides/slide352.xml" ContentType="application/vnd.openxmlformats-officedocument.presentationml.slide+xml"/>
  <Override PartName="/ppt/slides/slide353.xml" ContentType="application/vnd.openxmlformats-officedocument.presentationml.slide+xml"/>
  <Override PartName="/ppt/slides/slide354.xml" ContentType="application/vnd.openxmlformats-officedocument.presentationml.slide+xml"/>
  <Override PartName="/ppt/slides/slide355.xml" ContentType="application/vnd.openxmlformats-officedocument.presentationml.slide+xml"/>
  <Override PartName="/ppt/slides/slide356.xml" ContentType="application/vnd.openxmlformats-officedocument.presentationml.slide+xml"/>
  <Override PartName="/ppt/slides/slide357.xml" ContentType="application/vnd.openxmlformats-officedocument.presentationml.slide+xml"/>
  <Override PartName="/ppt/slides/slide358.xml" ContentType="application/vnd.openxmlformats-officedocument.presentationml.slide+xml"/>
  <Override PartName="/ppt/slides/slide359.xml" ContentType="application/vnd.openxmlformats-officedocument.presentationml.slide+xml"/>
  <Override PartName="/ppt/slides/slide360.xml" ContentType="application/vnd.openxmlformats-officedocument.presentationml.slide+xml"/>
  <Override PartName="/ppt/slides/slide361.xml" ContentType="application/vnd.openxmlformats-officedocument.presentationml.slide+xml"/>
  <Override PartName="/ppt/slides/slide362.xml" ContentType="application/vnd.openxmlformats-officedocument.presentationml.slide+xml"/>
  <Override PartName="/ppt/slides/slide363.xml" ContentType="application/vnd.openxmlformats-officedocument.presentationml.slide+xml"/>
  <Override PartName="/ppt/slides/slide364.xml" ContentType="application/vnd.openxmlformats-officedocument.presentationml.slide+xml"/>
  <Override PartName="/ppt/slides/slide365.xml" ContentType="application/vnd.openxmlformats-officedocument.presentationml.slide+xml"/>
  <Override PartName="/ppt/slides/slide366.xml" ContentType="application/vnd.openxmlformats-officedocument.presentationml.slide+xml"/>
  <Override PartName="/ppt/slides/slide367.xml" ContentType="application/vnd.openxmlformats-officedocument.presentationml.slide+xml"/>
  <Override PartName="/ppt/slides/slide368.xml" ContentType="application/vnd.openxmlformats-officedocument.presentationml.slide+xml"/>
  <Override PartName="/ppt/slides/slide369.xml" ContentType="application/vnd.openxmlformats-officedocument.presentationml.slide+xml"/>
  <Override PartName="/ppt/slides/slide370.xml" ContentType="application/vnd.openxmlformats-officedocument.presentationml.slide+xml"/>
  <Override PartName="/ppt/slides/slide371.xml" ContentType="application/vnd.openxmlformats-officedocument.presentationml.slide+xml"/>
  <Override PartName="/ppt/slides/slide3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ppt/theme/themeOverride32.xml" ContentType="application/vnd.openxmlformats-officedocument.themeOverride+xml"/>
  <Override PartName="/ppt/theme/themeOverride33.xml" ContentType="application/vnd.openxmlformats-officedocument.themeOverride+xml"/>
  <Override PartName="/ppt/theme/themeOverride34.xml" ContentType="application/vnd.openxmlformats-officedocument.themeOverride+xml"/>
  <Override PartName="/ppt/theme/themeOverride35.xml" ContentType="application/vnd.openxmlformats-officedocument.themeOverride+xml"/>
  <Override PartName="/ppt/theme/themeOverride36.xml" ContentType="application/vnd.openxmlformats-officedocument.themeOverride+xml"/>
  <Override PartName="/ppt/theme/themeOverride37.xml" ContentType="application/vnd.openxmlformats-officedocument.themeOverride+xml"/>
  <Override PartName="/ppt/theme/themeOverride38.xml" ContentType="application/vnd.openxmlformats-officedocument.themeOverride+xml"/>
  <Override PartName="/ppt/theme/themeOverride39.xml" ContentType="application/vnd.openxmlformats-officedocument.themeOverride+xml"/>
  <Override PartName="/ppt/theme/themeOverride40.xml" ContentType="application/vnd.openxmlformats-officedocument.themeOverride+xml"/>
  <Override PartName="/ppt/theme/themeOverride41.xml" ContentType="application/vnd.openxmlformats-officedocument.themeOverride+xml"/>
  <Override PartName="/ppt/theme/themeOverride42.xml" ContentType="application/vnd.openxmlformats-officedocument.themeOverride+xml"/>
  <Override PartName="/ppt/theme/themeOverride43.xml" ContentType="application/vnd.openxmlformats-officedocument.themeOverride+xml"/>
  <Override PartName="/ppt/theme/themeOverride44.xml" ContentType="application/vnd.openxmlformats-officedocument.themeOverride+xml"/>
  <Override PartName="/ppt/theme/themeOverride45.xml" ContentType="application/vnd.openxmlformats-officedocument.themeOverride+xml"/>
  <Override PartName="/ppt/theme/themeOverride46.xml" ContentType="application/vnd.openxmlformats-officedocument.themeOverride+xml"/>
  <Override PartName="/ppt/theme/themeOverride47.xml" ContentType="application/vnd.openxmlformats-officedocument.themeOverride+xml"/>
  <Override PartName="/ppt/theme/themeOverride48.xml" ContentType="application/vnd.openxmlformats-officedocument.themeOverride+xml"/>
  <Override PartName="/ppt/theme/themeOverride49.xml" ContentType="application/vnd.openxmlformats-officedocument.themeOverride+xml"/>
  <Override PartName="/ppt/theme/themeOverride50.xml" ContentType="application/vnd.openxmlformats-officedocument.themeOverride+xml"/>
  <Override PartName="/ppt/theme/themeOverride51.xml" ContentType="application/vnd.openxmlformats-officedocument.themeOverride+xml"/>
  <Override PartName="/ppt/theme/themeOverride52.xml" ContentType="application/vnd.openxmlformats-officedocument.themeOverride+xml"/>
  <Override PartName="/ppt/theme/themeOverride53.xml" ContentType="application/vnd.openxmlformats-officedocument.themeOverride+xml"/>
  <Override PartName="/ppt/theme/themeOverride54.xml" ContentType="application/vnd.openxmlformats-officedocument.themeOverride+xml"/>
  <Override PartName="/ppt/theme/themeOverride55.xml" ContentType="application/vnd.openxmlformats-officedocument.themeOverride+xml"/>
  <Override PartName="/ppt/theme/themeOverride56.xml" ContentType="application/vnd.openxmlformats-officedocument.themeOverride+xml"/>
  <Override PartName="/ppt/theme/themeOverride57.xml" ContentType="application/vnd.openxmlformats-officedocument.themeOverride+xml"/>
  <Override PartName="/ppt/theme/themeOverride58.xml" ContentType="application/vnd.openxmlformats-officedocument.themeOverride+xml"/>
  <Override PartName="/ppt/theme/themeOverride59.xml" ContentType="application/vnd.openxmlformats-officedocument.themeOverride+xml"/>
  <Override PartName="/ppt/theme/themeOverride60.xml" ContentType="application/vnd.openxmlformats-officedocument.themeOverride+xml"/>
  <Override PartName="/ppt/theme/themeOverride61.xml" ContentType="application/vnd.openxmlformats-officedocument.themeOverride+xml"/>
  <Override PartName="/ppt/theme/themeOverride62.xml" ContentType="application/vnd.openxmlformats-officedocument.themeOverride+xml"/>
  <Override PartName="/ppt/theme/themeOverride63.xml" ContentType="application/vnd.openxmlformats-officedocument.themeOverride+xml"/>
  <Override PartName="/ppt/theme/themeOverride64.xml" ContentType="application/vnd.openxmlformats-officedocument.themeOverride+xml"/>
  <Override PartName="/ppt/theme/themeOverride65.xml" ContentType="application/vnd.openxmlformats-officedocument.themeOverride+xml"/>
  <Override PartName="/ppt/theme/themeOverride66.xml" ContentType="application/vnd.openxmlformats-officedocument.themeOverride+xml"/>
  <Override PartName="/ppt/theme/themeOverride67.xml" ContentType="application/vnd.openxmlformats-officedocument.themeOverride+xml"/>
  <Override PartName="/ppt/theme/themeOverride68.xml" ContentType="application/vnd.openxmlformats-officedocument.themeOverride+xml"/>
  <Override PartName="/ppt/theme/themeOverride69.xml" ContentType="application/vnd.openxmlformats-officedocument.themeOverride+xml"/>
  <Override PartName="/ppt/theme/themeOverride70.xml" ContentType="application/vnd.openxmlformats-officedocument.themeOverride+xml"/>
  <Override PartName="/ppt/theme/themeOverride71.xml" ContentType="application/vnd.openxmlformats-officedocument.themeOverride+xml"/>
  <Override PartName="/ppt/theme/themeOverride72.xml" ContentType="application/vnd.openxmlformats-officedocument.themeOverride+xml"/>
  <Override PartName="/ppt/theme/themeOverride73.xml" ContentType="application/vnd.openxmlformats-officedocument.themeOverride+xml"/>
  <Override PartName="/ppt/theme/themeOverride74.xml" ContentType="application/vnd.openxmlformats-officedocument.themeOverride+xml"/>
  <Override PartName="/ppt/theme/themeOverride75.xml" ContentType="application/vnd.openxmlformats-officedocument.themeOverride+xml"/>
  <Override PartName="/ppt/theme/themeOverride76.xml" ContentType="application/vnd.openxmlformats-officedocument.themeOverride+xml"/>
  <Override PartName="/ppt/theme/themeOverride77.xml" ContentType="application/vnd.openxmlformats-officedocument.themeOverride+xml"/>
  <Override PartName="/ppt/theme/themeOverride78.xml" ContentType="application/vnd.openxmlformats-officedocument.themeOverride+xml"/>
  <Override PartName="/ppt/theme/themeOverride79.xml" ContentType="application/vnd.openxmlformats-officedocument.themeOverride+xml"/>
  <Override PartName="/ppt/theme/themeOverride80.xml" ContentType="application/vnd.openxmlformats-officedocument.themeOverride+xml"/>
  <Override PartName="/ppt/theme/themeOverride81.xml" ContentType="application/vnd.openxmlformats-officedocument.themeOverride+xml"/>
  <Override PartName="/ppt/theme/themeOverride82.xml" ContentType="application/vnd.openxmlformats-officedocument.themeOverride+xml"/>
  <Override PartName="/ppt/theme/themeOverride83.xml" ContentType="application/vnd.openxmlformats-officedocument.themeOverride+xml"/>
  <Override PartName="/ppt/theme/themeOverride84.xml" ContentType="application/vnd.openxmlformats-officedocument.themeOverride+xml"/>
  <Override PartName="/ppt/theme/themeOverride85.xml" ContentType="application/vnd.openxmlformats-officedocument.themeOverride+xml"/>
  <Override PartName="/ppt/theme/themeOverride86.xml" ContentType="application/vnd.openxmlformats-officedocument.themeOverride+xml"/>
  <Override PartName="/ppt/theme/themeOverride87.xml" ContentType="application/vnd.openxmlformats-officedocument.themeOverride+xml"/>
  <Override PartName="/ppt/theme/themeOverride88.xml" ContentType="application/vnd.openxmlformats-officedocument.themeOverride+xml"/>
  <Override PartName="/ppt/theme/themeOverride89.xml" ContentType="application/vnd.openxmlformats-officedocument.themeOverride+xml"/>
  <Override PartName="/ppt/theme/themeOverride90.xml" ContentType="application/vnd.openxmlformats-officedocument.themeOverride+xml"/>
  <Override PartName="/ppt/theme/themeOverride91.xml" ContentType="application/vnd.openxmlformats-officedocument.themeOverride+xml"/>
  <Override PartName="/ppt/theme/themeOverride92.xml" ContentType="application/vnd.openxmlformats-officedocument.themeOverride+xml"/>
  <Override PartName="/ppt/theme/themeOverride93.xml" ContentType="application/vnd.openxmlformats-officedocument.themeOverride+xml"/>
  <Override PartName="/ppt/theme/themeOverride94.xml" ContentType="application/vnd.openxmlformats-officedocument.themeOverride+xml"/>
  <Override PartName="/ppt/theme/themeOverride95.xml" ContentType="application/vnd.openxmlformats-officedocument.themeOverride+xml"/>
  <Override PartName="/ppt/theme/themeOverride96.xml" ContentType="application/vnd.openxmlformats-officedocument.themeOverride+xml"/>
  <Override PartName="/ppt/theme/themeOverride97.xml" ContentType="application/vnd.openxmlformats-officedocument.themeOverride+xml"/>
  <Override PartName="/ppt/theme/themeOverride98.xml" ContentType="application/vnd.openxmlformats-officedocument.themeOverride+xml"/>
  <Override PartName="/ppt/theme/themeOverride99.xml" ContentType="application/vnd.openxmlformats-officedocument.themeOverride+xml"/>
  <Override PartName="/ppt/theme/themeOverride100.xml" ContentType="application/vnd.openxmlformats-officedocument.themeOverride+xml"/>
  <Override PartName="/ppt/theme/themeOverride101.xml" ContentType="application/vnd.openxmlformats-officedocument.themeOverride+xml"/>
  <Override PartName="/ppt/theme/themeOverride102.xml" ContentType="application/vnd.openxmlformats-officedocument.themeOverride+xml"/>
  <Override PartName="/ppt/theme/themeOverride103.xml" ContentType="application/vnd.openxmlformats-officedocument.themeOverride+xml"/>
  <Override PartName="/ppt/theme/themeOverride104.xml" ContentType="application/vnd.openxmlformats-officedocument.themeOverride+xml"/>
  <Override PartName="/ppt/theme/themeOverride105.xml" ContentType="application/vnd.openxmlformats-officedocument.themeOverride+xml"/>
  <Override PartName="/ppt/theme/themeOverride106.xml" ContentType="application/vnd.openxmlformats-officedocument.themeOverride+xml"/>
  <Override PartName="/ppt/theme/themeOverride107.xml" ContentType="application/vnd.openxmlformats-officedocument.themeOverride+xml"/>
  <Override PartName="/ppt/theme/themeOverride108.xml" ContentType="application/vnd.openxmlformats-officedocument.themeOverride+xml"/>
  <Override PartName="/ppt/theme/themeOverride109.xml" ContentType="application/vnd.openxmlformats-officedocument.themeOverride+xml"/>
  <Override PartName="/ppt/theme/themeOverride110.xml" ContentType="application/vnd.openxmlformats-officedocument.themeOverride+xml"/>
  <Override PartName="/ppt/theme/themeOverride111.xml" ContentType="application/vnd.openxmlformats-officedocument.themeOverride+xml"/>
  <Override PartName="/ppt/theme/themeOverride112.xml" ContentType="application/vnd.openxmlformats-officedocument.themeOverride+xml"/>
  <Override PartName="/ppt/theme/themeOverride113.xml" ContentType="application/vnd.openxmlformats-officedocument.themeOverride+xml"/>
  <Override PartName="/ppt/theme/themeOverride114.xml" ContentType="application/vnd.openxmlformats-officedocument.themeOverride+xml"/>
  <Override PartName="/ppt/theme/themeOverride115.xml" ContentType="application/vnd.openxmlformats-officedocument.themeOverride+xml"/>
  <Override PartName="/ppt/theme/themeOverride116.xml" ContentType="application/vnd.openxmlformats-officedocument.themeOverride+xml"/>
  <Override PartName="/ppt/theme/themeOverride117.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1" r:id="rId5"/>
    <p:sldId id="301" r:id="rId6"/>
    <p:sldId id="293" r:id="rId7"/>
    <p:sldId id="302" r:id="rId8"/>
    <p:sldId id="279" r:id="rId9"/>
    <p:sldId id="295" r:id="rId10"/>
    <p:sldId id="262" r:id="rId11"/>
    <p:sldId id="281" r:id="rId12"/>
    <p:sldId id="283" r:id="rId13"/>
    <p:sldId id="284" r:id="rId14"/>
    <p:sldId id="263" r:id="rId15"/>
    <p:sldId id="303" r:id="rId16"/>
    <p:sldId id="264" r:id="rId17"/>
    <p:sldId id="304" r:id="rId18"/>
    <p:sldId id="265" r:id="rId19"/>
    <p:sldId id="305" r:id="rId20"/>
    <p:sldId id="296" r:id="rId21"/>
    <p:sldId id="290" r:id="rId22"/>
    <p:sldId id="307" r:id="rId23"/>
    <p:sldId id="297" r:id="rId24"/>
    <p:sldId id="308" r:id="rId25"/>
    <p:sldId id="291" r:id="rId26"/>
    <p:sldId id="306" r:id="rId27"/>
    <p:sldId id="266" r:id="rId28"/>
    <p:sldId id="292" r:id="rId29"/>
    <p:sldId id="314" r:id="rId30"/>
    <p:sldId id="315" r:id="rId31"/>
    <p:sldId id="309" r:id="rId32"/>
    <p:sldId id="359" r:id="rId33"/>
    <p:sldId id="360" r:id="rId34"/>
    <p:sldId id="286" r:id="rId35"/>
    <p:sldId id="358" r:id="rId36"/>
    <p:sldId id="362" r:id="rId37"/>
    <p:sldId id="316" r:id="rId38"/>
    <p:sldId id="300" r:id="rId39"/>
    <p:sldId id="317" r:id="rId40"/>
    <p:sldId id="363" r:id="rId41"/>
    <p:sldId id="365" r:id="rId42"/>
    <p:sldId id="364" r:id="rId43"/>
    <p:sldId id="268" r:id="rId44"/>
    <p:sldId id="369" r:id="rId45"/>
    <p:sldId id="368" r:id="rId46"/>
    <p:sldId id="370" r:id="rId47"/>
    <p:sldId id="318" r:id="rId48"/>
    <p:sldId id="367" r:id="rId49"/>
    <p:sldId id="319" r:id="rId50"/>
    <p:sldId id="320" r:id="rId51"/>
    <p:sldId id="311" r:id="rId52"/>
    <p:sldId id="371" r:id="rId53"/>
    <p:sldId id="312" r:id="rId54"/>
    <p:sldId id="372" r:id="rId55"/>
    <p:sldId id="321" r:id="rId56"/>
    <p:sldId id="313" r:id="rId57"/>
    <p:sldId id="373" r:id="rId58"/>
    <p:sldId id="374" r:id="rId59"/>
    <p:sldId id="366" r:id="rId60"/>
    <p:sldId id="288" r:id="rId61"/>
    <p:sldId id="376" r:id="rId62"/>
    <p:sldId id="324" r:id="rId63"/>
    <p:sldId id="377" r:id="rId64"/>
    <p:sldId id="325" r:id="rId65"/>
    <p:sldId id="378" r:id="rId66"/>
    <p:sldId id="375" r:id="rId67"/>
    <p:sldId id="326" r:id="rId68"/>
    <p:sldId id="379" r:id="rId69"/>
    <p:sldId id="294" r:id="rId70"/>
    <p:sldId id="385" r:id="rId71"/>
    <p:sldId id="380" r:id="rId72"/>
    <p:sldId id="386" r:id="rId73"/>
    <p:sldId id="327" r:id="rId74"/>
    <p:sldId id="323" r:id="rId75"/>
    <p:sldId id="289" r:id="rId76"/>
    <p:sldId id="381" r:id="rId77"/>
    <p:sldId id="383" r:id="rId78"/>
    <p:sldId id="382" r:id="rId79"/>
    <p:sldId id="328" r:id="rId80"/>
    <p:sldId id="384" r:id="rId81"/>
    <p:sldId id="269" r:id="rId82"/>
    <p:sldId id="387" r:id="rId83"/>
    <p:sldId id="330" r:id="rId84"/>
    <p:sldId id="390" r:id="rId85"/>
    <p:sldId id="331" r:id="rId86"/>
    <p:sldId id="334" r:id="rId87"/>
    <p:sldId id="389" r:id="rId88"/>
    <p:sldId id="388" r:id="rId89"/>
    <p:sldId id="396" r:id="rId90"/>
    <p:sldId id="395" r:id="rId91"/>
    <p:sldId id="336" r:id="rId92"/>
    <p:sldId id="393" r:id="rId93"/>
    <p:sldId id="337" r:id="rId94"/>
    <p:sldId id="394" r:id="rId95"/>
    <p:sldId id="329" r:id="rId96"/>
    <p:sldId id="391" r:id="rId97"/>
    <p:sldId id="338" r:id="rId98"/>
    <p:sldId id="397" r:id="rId99"/>
    <p:sldId id="398" r:id="rId100"/>
    <p:sldId id="340" r:id="rId101"/>
    <p:sldId id="392" r:id="rId102"/>
    <p:sldId id="339" r:id="rId103"/>
    <p:sldId id="401" r:id="rId104"/>
    <p:sldId id="399" r:id="rId105"/>
    <p:sldId id="400" r:id="rId106"/>
    <p:sldId id="402" r:id="rId107"/>
    <p:sldId id="341" r:id="rId108"/>
    <p:sldId id="347" r:id="rId109"/>
    <p:sldId id="459" r:id="rId110"/>
    <p:sldId id="348" r:id="rId111"/>
    <p:sldId id="404" r:id="rId112"/>
    <p:sldId id="422" r:id="rId113"/>
    <p:sldId id="406" r:id="rId114"/>
    <p:sldId id="405" r:id="rId115"/>
    <p:sldId id="403" r:id="rId116"/>
    <p:sldId id="407" r:id="rId117"/>
    <p:sldId id="342" r:id="rId118"/>
    <p:sldId id="409" r:id="rId119"/>
    <p:sldId id="408" r:id="rId120"/>
    <p:sldId id="411" r:id="rId121"/>
    <p:sldId id="413" r:id="rId122"/>
    <p:sldId id="416" r:id="rId123"/>
    <p:sldId id="415" r:id="rId124"/>
    <p:sldId id="344" r:id="rId125"/>
    <p:sldId id="355" r:id="rId126"/>
    <p:sldId id="351" r:id="rId127"/>
    <p:sldId id="356" r:id="rId128"/>
    <p:sldId id="418" r:id="rId129"/>
    <p:sldId id="419" r:id="rId130"/>
    <p:sldId id="420" r:id="rId131"/>
    <p:sldId id="352" r:id="rId132"/>
    <p:sldId id="345" r:id="rId133"/>
    <p:sldId id="426" r:id="rId134"/>
    <p:sldId id="427" r:id="rId135"/>
    <p:sldId id="425" r:id="rId136"/>
    <p:sldId id="429" r:id="rId137"/>
    <p:sldId id="430" r:id="rId138"/>
    <p:sldId id="431" r:id="rId139"/>
    <p:sldId id="428" r:id="rId140"/>
    <p:sldId id="353" r:id="rId141"/>
    <p:sldId id="432" r:id="rId142"/>
    <p:sldId id="434" r:id="rId143"/>
    <p:sldId id="435" r:id="rId144"/>
    <p:sldId id="444" r:id="rId145"/>
    <p:sldId id="447" r:id="rId146"/>
    <p:sldId id="448" r:id="rId147"/>
    <p:sldId id="354" r:id="rId148"/>
    <p:sldId id="450" r:id="rId149"/>
    <p:sldId id="436" r:id="rId150"/>
    <p:sldId id="455" r:id="rId151"/>
    <p:sldId id="438" r:id="rId152"/>
    <p:sldId id="487" r:id="rId153"/>
    <p:sldId id="488" r:id="rId154"/>
    <p:sldId id="271" r:id="rId155"/>
    <p:sldId id="489" r:id="rId156"/>
    <p:sldId id="490" r:id="rId157"/>
    <p:sldId id="492" r:id="rId158"/>
    <p:sldId id="493" r:id="rId159"/>
    <p:sldId id="502" r:id="rId160"/>
    <p:sldId id="491" r:id="rId161"/>
    <p:sldId id="466" r:id="rId162"/>
    <p:sldId id="467" r:id="rId163"/>
    <p:sldId id="494" r:id="rId164"/>
    <p:sldId id="468" r:id="rId165"/>
    <p:sldId id="460" r:id="rId166"/>
    <p:sldId id="469" r:id="rId167"/>
    <p:sldId id="480" r:id="rId168"/>
    <p:sldId id="470" r:id="rId169"/>
    <p:sldId id="471" r:id="rId170"/>
    <p:sldId id="501" r:id="rId171"/>
    <p:sldId id="472" r:id="rId172"/>
    <p:sldId id="481" r:id="rId173"/>
    <p:sldId id="495" r:id="rId174"/>
    <p:sldId id="496" r:id="rId175"/>
    <p:sldId id="498" r:id="rId176"/>
    <p:sldId id="497" r:id="rId177"/>
    <p:sldId id="461" r:id="rId178"/>
    <p:sldId id="485" r:id="rId179"/>
    <p:sldId id="462" r:id="rId180"/>
    <p:sldId id="482" r:id="rId181"/>
    <p:sldId id="474" r:id="rId182"/>
    <p:sldId id="483" r:id="rId183"/>
    <p:sldId id="475" r:id="rId184"/>
    <p:sldId id="499" r:id="rId185"/>
    <p:sldId id="476" r:id="rId186"/>
    <p:sldId id="463" r:id="rId187"/>
    <p:sldId id="500" r:id="rId188"/>
    <p:sldId id="477" r:id="rId189"/>
    <p:sldId id="486" r:id="rId190"/>
    <p:sldId id="473" r:id="rId191"/>
    <p:sldId id="605" r:id="rId192"/>
    <p:sldId id="479" r:id="rId193"/>
    <p:sldId id="478" r:id="rId194"/>
    <p:sldId id="484" r:id="rId195"/>
    <p:sldId id="272" r:id="rId196"/>
    <p:sldId id="537" r:id="rId197"/>
    <p:sldId id="504" r:id="rId198"/>
    <p:sldId id="510" r:id="rId199"/>
    <p:sldId id="505" r:id="rId200"/>
    <p:sldId id="532" r:id="rId201"/>
    <p:sldId id="533" r:id="rId202"/>
    <p:sldId id="534" r:id="rId203"/>
    <p:sldId id="535" r:id="rId204"/>
    <p:sldId id="506" r:id="rId205"/>
    <p:sldId id="511" r:id="rId206"/>
    <p:sldId id="507" r:id="rId207"/>
    <p:sldId id="538" r:id="rId208"/>
    <p:sldId id="513" r:id="rId209"/>
    <p:sldId id="509" r:id="rId210"/>
    <p:sldId id="512" r:id="rId211"/>
    <p:sldId id="514" r:id="rId212"/>
    <p:sldId id="515" r:id="rId213"/>
    <p:sldId id="516" r:id="rId214"/>
    <p:sldId id="517" r:id="rId215"/>
    <p:sldId id="518" r:id="rId216"/>
    <p:sldId id="519" r:id="rId217"/>
    <p:sldId id="520" r:id="rId218"/>
    <p:sldId id="521" r:id="rId219"/>
    <p:sldId id="522" r:id="rId220"/>
    <p:sldId id="523" r:id="rId221"/>
    <p:sldId id="524" r:id="rId222"/>
    <p:sldId id="526" r:id="rId223"/>
    <p:sldId id="527" r:id="rId224"/>
    <p:sldId id="528" r:id="rId225"/>
    <p:sldId id="529" r:id="rId226"/>
    <p:sldId id="530" r:id="rId227"/>
    <p:sldId id="531" r:id="rId228"/>
    <p:sldId id="273" r:id="rId229"/>
    <p:sldId id="542" r:id="rId230"/>
    <p:sldId id="543" r:id="rId231"/>
    <p:sldId id="544" r:id="rId232"/>
    <p:sldId id="545" r:id="rId233"/>
    <p:sldId id="547" r:id="rId234"/>
    <p:sldId id="548" r:id="rId235"/>
    <p:sldId id="549" r:id="rId236"/>
    <p:sldId id="550" r:id="rId237"/>
    <p:sldId id="551" r:id="rId238"/>
    <p:sldId id="552" r:id="rId239"/>
    <p:sldId id="553" r:id="rId240"/>
    <p:sldId id="554" r:id="rId241"/>
    <p:sldId id="555" r:id="rId242"/>
    <p:sldId id="556" r:id="rId243"/>
    <p:sldId id="557" r:id="rId244"/>
    <p:sldId id="558" r:id="rId245"/>
    <p:sldId id="559" r:id="rId246"/>
    <p:sldId id="560" r:id="rId247"/>
    <p:sldId id="561" r:id="rId248"/>
    <p:sldId id="562" r:id="rId249"/>
    <p:sldId id="564" r:id="rId250"/>
    <p:sldId id="563" r:id="rId251"/>
    <p:sldId id="565" r:id="rId252"/>
    <p:sldId id="540" r:id="rId253"/>
    <p:sldId id="566" r:id="rId254"/>
    <p:sldId id="541" r:id="rId255"/>
    <p:sldId id="568" r:id="rId256"/>
    <p:sldId id="274" r:id="rId257"/>
    <p:sldId id="579" r:id="rId258"/>
    <p:sldId id="580" r:id="rId259"/>
    <p:sldId id="569" r:id="rId260"/>
    <p:sldId id="570" r:id="rId261"/>
    <p:sldId id="571" r:id="rId262"/>
    <p:sldId id="572" r:id="rId263"/>
    <p:sldId id="573" r:id="rId264"/>
    <p:sldId id="574" r:id="rId265"/>
    <p:sldId id="575" r:id="rId266"/>
    <p:sldId id="576" r:id="rId267"/>
    <p:sldId id="577" r:id="rId268"/>
    <p:sldId id="578" r:id="rId269"/>
    <p:sldId id="594" r:id="rId270"/>
    <p:sldId id="587" r:id="rId271"/>
    <p:sldId id="581" r:id="rId272"/>
    <p:sldId id="585" r:id="rId273"/>
    <p:sldId id="595" r:id="rId274"/>
    <p:sldId id="596" r:id="rId275"/>
    <p:sldId id="591" r:id="rId276"/>
    <p:sldId id="598" r:id="rId277"/>
    <p:sldId id="592" r:id="rId278"/>
    <p:sldId id="599" r:id="rId279"/>
    <p:sldId id="600" r:id="rId280"/>
    <p:sldId id="582" r:id="rId281"/>
    <p:sldId id="593" r:id="rId282"/>
    <p:sldId id="601" r:id="rId283"/>
    <p:sldId id="602" r:id="rId284"/>
    <p:sldId id="603" r:id="rId285"/>
    <p:sldId id="604" r:id="rId286"/>
    <p:sldId id="275" r:id="rId287"/>
    <p:sldId id="647" r:id="rId288"/>
    <p:sldId id="611" r:id="rId289"/>
    <p:sldId id="610" r:id="rId290"/>
    <p:sldId id="646" r:id="rId291"/>
    <p:sldId id="612" r:id="rId292"/>
    <p:sldId id="614" r:id="rId293"/>
    <p:sldId id="613" r:id="rId294"/>
    <p:sldId id="615" r:id="rId295"/>
    <p:sldId id="606" r:id="rId296"/>
    <p:sldId id="607" r:id="rId297"/>
    <p:sldId id="616" r:id="rId298"/>
    <p:sldId id="617" r:id="rId299"/>
    <p:sldId id="618" r:id="rId300"/>
    <p:sldId id="608" r:id="rId301"/>
    <p:sldId id="638" r:id="rId302"/>
    <p:sldId id="619" r:id="rId303"/>
    <p:sldId id="645" r:id="rId304"/>
    <p:sldId id="637" r:id="rId305"/>
    <p:sldId id="621" r:id="rId306"/>
    <p:sldId id="640" r:id="rId307"/>
    <p:sldId id="634" r:id="rId308"/>
    <p:sldId id="650" r:id="rId309"/>
    <p:sldId id="639" r:id="rId310"/>
    <p:sldId id="641" r:id="rId311"/>
    <p:sldId id="648" r:id="rId312"/>
    <p:sldId id="609" r:id="rId313"/>
    <p:sldId id="624" r:id="rId314"/>
    <p:sldId id="649" r:id="rId315"/>
    <p:sldId id="626" r:id="rId316"/>
    <p:sldId id="627" r:id="rId317"/>
    <p:sldId id="651" r:id="rId318"/>
    <p:sldId id="277" r:id="rId319"/>
    <p:sldId id="652" r:id="rId320"/>
    <p:sldId id="653" r:id="rId321"/>
    <p:sldId id="714" r:id="rId322"/>
    <p:sldId id="681" r:id="rId323"/>
    <p:sldId id="711" r:id="rId324"/>
    <p:sldId id="703" r:id="rId325"/>
    <p:sldId id="683" r:id="rId326"/>
    <p:sldId id="656" r:id="rId327"/>
    <p:sldId id="715" r:id="rId328"/>
    <p:sldId id="657" r:id="rId329"/>
    <p:sldId id="658" r:id="rId330"/>
    <p:sldId id="659" r:id="rId331"/>
    <p:sldId id="702" r:id="rId332"/>
    <p:sldId id="660" r:id="rId333"/>
    <p:sldId id="661" r:id="rId334"/>
    <p:sldId id="662" r:id="rId335"/>
    <p:sldId id="663" r:id="rId336"/>
    <p:sldId id="665" r:id="rId337"/>
    <p:sldId id="623" r:id="rId338"/>
    <p:sldId id="664" r:id="rId339"/>
    <p:sldId id="666" r:id="rId340"/>
    <p:sldId id="667" r:id="rId341"/>
    <p:sldId id="668" r:id="rId342"/>
    <p:sldId id="707" r:id="rId343"/>
    <p:sldId id="669" r:id="rId344"/>
    <p:sldId id="708" r:id="rId345"/>
    <p:sldId id="670" r:id="rId346"/>
    <p:sldId id="671" r:id="rId347"/>
    <p:sldId id="672" r:id="rId348"/>
    <p:sldId id="673" r:id="rId349"/>
    <p:sldId id="674" r:id="rId350"/>
    <p:sldId id="675" r:id="rId351"/>
    <p:sldId id="676" r:id="rId352"/>
    <p:sldId id="678" r:id="rId353"/>
    <p:sldId id="679" r:id="rId354"/>
    <p:sldId id="709" r:id="rId355"/>
    <p:sldId id="680" r:id="rId356"/>
    <p:sldId id="684" r:id="rId357"/>
    <p:sldId id="712" r:id="rId358"/>
    <p:sldId id="713" r:id="rId359"/>
    <p:sldId id="704" r:id="rId360"/>
    <p:sldId id="686" r:id="rId361"/>
    <p:sldId id="687" r:id="rId362"/>
    <p:sldId id="689" r:id="rId363"/>
    <p:sldId id="690" r:id="rId364"/>
    <p:sldId id="691" r:id="rId365"/>
    <p:sldId id="692" r:id="rId366"/>
    <p:sldId id="694" r:id="rId367"/>
    <p:sldId id="716" r:id="rId368"/>
    <p:sldId id="695" r:id="rId369"/>
    <p:sldId id="696" r:id="rId370"/>
    <p:sldId id="698" r:id="rId371"/>
    <p:sldId id="700" r:id="rId372"/>
    <p:sldId id="701" r:id="rId37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ção Padrão" id="{B2AE977E-1408-45E4-9250-D1368F2D9DC9}">
          <p14:sldIdLst>
            <p14:sldId id="256"/>
            <p14:sldId id="257"/>
            <p14:sldId id="259"/>
            <p14:sldId id="261"/>
            <p14:sldId id="301"/>
            <p14:sldId id="293"/>
            <p14:sldId id="302"/>
            <p14:sldId id="279"/>
            <p14:sldId id="295"/>
            <p14:sldId id="262"/>
            <p14:sldId id="281"/>
            <p14:sldId id="283"/>
            <p14:sldId id="284"/>
            <p14:sldId id="263"/>
            <p14:sldId id="303"/>
            <p14:sldId id="264"/>
            <p14:sldId id="304"/>
            <p14:sldId id="265"/>
            <p14:sldId id="305"/>
            <p14:sldId id="296"/>
            <p14:sldId id="290"/>
            <p14:sldId id="307"/>
            <p14:sldId id="297"/>
            <p14:sldId id="308"/>
            <p14:sldId id="291"/>
            <p14:sldId id="306"/>
            <p14:sldId id="266"/>
            <p14:sldId id="292"/>
            <p14:sldId id="314"/>
            <p14:sldId id="315"/>
            <p14:sldId id="309"/>
            <p14:sldId id="359"/>
            <p14:sldId id="360"/>
            <p14:sldId id="286"/>
            <p14:sldId id="358"/>
            <p14:sldId id="362"/>
            <p14:sldId id="316"/>
            <p14:sldId id="300"/>
            <p14:sldId id="317"/>
            <p14:sldId id="363"/>
            <p14:sldId id="365"/>
            <p14:sldId id="364"/>
            <p14:sldId id="268"/>
            <p14:sldId id="369"/>
            <p14:sldId id="368"/>
            <p14:sldId id="370"/>
            <p14:sldId id="318"/>
            <p14:sldId id="367"/>
            <p14:sldId id="319"/>
            <p14:sldId id="320"/>
            <p14:sldId id="311"/>
            <p14:sldId id="371"/>
            <p14:sldId id="312"/>
            <p14:sldId id="372"/>
            <p14:sldId id="321"/>
            <p14:sldId id="313"/>
            <p14:sldId id="373"/>
            <p14:sldId id="374"/>
            <p14:sldId id="366"/>
            <p14:sldId id="288"/>
            <p14:sldId id="376"/>
            <p14:sldId id="324"/>
            <p14:sldId id="377"/>
            <p14:sldId id="325"/>
            <p14:sldId id="378"/>
            <p14:sldId id="375"/>
            <p14:sldId id="326"/>
            <p14:sldId id="379"/>
            <p14:sldId id="294"/>
            <p14:sldId id="385"/>
            <p14:sldId id="380"/>
            <p14:sldId id="386"/>
            <p14:sldId id="327"/>
            <p14:sldId id="323"/>
            <p14:sldId id="289"/>
            <p14:sldId id="381"/>
            <p14:sldId id="383"/>
            <p14:sldId id="382"/>
            <p14:sldId id="328"/>
            <p14:sldId id="384"/>
            <p14:sldId id="269"/>
            <p14:sldId id="387"/>
            <p14:sldId id="330"/>
            <p14:sldId id="390"/>
            <p14:sldId id="331"/>
            <p14:sldId id="334"/>
            <p14:sldId id="389"/>
            <p14:sldId id="388"/>
            <p14:sldId id="396"/>
            <p14:sldId id="395"/>
            <p14:sldId id="336"/>
            <p14:sldId id="393"/>
            <p14:sldId id="337"/>
            <p14:sldId id="394"/>
            <p14:sldId id="329"/>
            <p14:sldId id="391"/>
            <p14:sldId id="338"/>
            <p14:sldId id="397"/>
            <p14:sldId id="398"/>
            <p14:sldId id="340"/>
            <p14:sldId id="392"/>
            <p14:sldId id="339"/>
            <p14:sldId id="401"/>
            <p14:sldId id="399"/>
            <p14:sldId id="400"/>
            <p14:sldId id="402"/>
            <p14:sldId id="341"/>
            <p14:sldId id="347"/>
            <p14:sldId id="459"/>
            <p14:sldId id="348"/>
          </p14:sldIdLst>
        </p14:section>
        <p14:section name="Seção sem Título" id="{27CD7D0C-D191-4B05-8B08-CB4DAD34C51B}">
          <p14:sldIdLst>
            <p14:sldId id="404"/>
            <p14:sldId id="422"/>
            <p14:sldId id="406"/>
            <p14:sldId id="405"/>
            <p14:sldId id="403"/>
            <p14:sldId id="407"/>
            <p14:sldId id="342"/>
            <p14:sldId id="409"/>
            <p14:sldId id="408"/>
            <p14:sldId id="411"/>
            <p14:sldId id="413"/>
            <p14:sldId id="416"/>
            <p14:sldId id="415"/>
            <p14:sldId id="344"/>
            <p14:sldId id="355"/>
            <p14:sldId id="351"/>
            <p14:sldId id="356"/>
            <p14:sldId id="418"/>
            <p14:sldId id="419"/>
            <p14:sldId id="420"/>
            <p14:sldId id="352"/>
            <p14:sldId id="345"/>
            <p14:sldId id="426"/>
            <p14:sldId id="427"/>
            <p14:sldId id="425"/>
            <p14:sldId id="429"/>
            <p14:sldId id="430"/>
            <p14:sldId id="431"/>
            <p14:sldId id="428"/>
            <p14:sldId id="353"/>
            <p14:sldId id="432"/>
            <p14:sldId id="434"/>
            <p14:sldId id="435"/>
            <p14:sldId id="444"/>
            <p14:sldId id="447"/>
            <p14:sldId id="448"/>
            <p14:sldId id="354"/>
            <p14:sldId id="450"/>
            <p14:sldId id="436"/>
            <p14:sldId id="455"/>
            <p14:sldId id="438"/>
            <p14:sldId id="487"/>
            <p14:sldId id="488"/>
            <p14:sldId id="271"/>
            <p14:sldId id="489"/>
            <p14:sldId id="490"/>
            <p14:sldId id="492"/>
            <p14:sldId id="493"/>
            <p14:sldId id="502"/>
            <p14:sldId id="491"/>
            <p14:sldId id="466"/>
            <p14:sldId id="467"/>
            <p14:sldId id="494"/>
            <p14:sldId id="468"/>
            <p14:sldId id="460"/>
            <p14:sldId id="469"/>
            <p14:sldId id="480"/>
            <p14:sldId id="470"/>
            <p14:sldId id="471"/>
            <p14:sldId id="501"/>
            <p14:sldId id="472"/>
            <p14:sldId id="481"/>
            <p14:sldId id="495"/>
            <p14:sldId id="496"/>
            <p14:sldId id="498"/>
            <p14:sldId id="497"/>
            <p14:sldId id="461"/>
            <p14:sldId id="485"/>
            <p14:sldId id="462"/>
            <p14:sldId id="482"/>
            <p14:sldId id="474"/>
            <p14:sldId id="483"/>
            <p14:sldId id="475"/>
            <p14:sldId id="499"/>
            <p14:sldId id="476"/>
            <p14:sldId id="463"/>
            <p14:sldId id="500"/>
            <p14:sldId id="477"/>
            <p14:sldId id="486"/>
            <p14:sldId id="473"/>
            <p14:sldId id="605"/>
            <p14:sldId id="479"/>
            <p14:sldId id="478"/>
            <p14:sldId id="484"/>
            <p14:sldId id="272"/>
            <p14:sldId id="537"/>
            <p14:sldId id="504"/>
            <p14:sldId id="510"/>
            <p14:sldId id="505"/>
            <p14:sldId id="532"/>
            <p14:sldId id="533"/>
            <p14:sldId id="534"/>
            <p14:sldId id="535"/>
            <p14:sldId id="506"/>
            <p14:sldId id="511"/>
            <p14:sldId id="507"/>
            <p14:sldId id="538"/>
            <p14:sldId id="513"/>
            <p14:sldId id="509"/>
            <p14:sldId id="512"/>
            <p14:sldId id="514"/>
            <p14:sldId id="515"/>
            <p14:sldId id="516"/>
            <p14:sldId id="517"/>
            <p14:sldId id="518"/>
            <p14:sldId id="519"/>
            <p14:sldId id="520"/>
            <p14:sldId id="521"/>
            <p14:sldId id="522"/>
            <p14:sldId id="523"/>
            <p14:sldId id="524"/>
            <p14:sldId id="526"/>
            <p14:sldId id="527"/>
            <p14:sldId id="528"/>
            <p14:sldId id="529"/>
            <p14:sldId id="530"/>
            <p14:sldId id="531"/>
            <p14:sldId id="273"/>
            <p14:sldId id="542"/>
            <p14:sldId id="543"/>
            <p14:sldId id="544"/>
            <p14:sldId id="545"/>
            <p14:sldId id="547"/>
            <p14:sldId id="548"/>
            <p14:sldId id="549"/>
            <p14:sldId id="550"/>
            <p14:sldId id="551"/>
            <p14:sldId id="552"/>
            <p14:sldId id="553"/>
            <p14:sldId id="554"/>
            <p14:sldId id="555"/>
            <p14:sldId id="556"/>
            <p14:sldId id="557"/>
            <p14:sldId id="558"/>
            <p14:sldId id="559"/>
            <p14:sldId id="560"/>
            <p14:sldId id="561"/>
            <p14:sldId id="562"/>
            <p14:sldId id="564"/>
            <p14:sldId id="563"/>
            <p14:sldId id="565"/>
            <p14:sldId id="540"/>
            <p14:sldId id="566"/>
            <p14:sldId id="541"/>
            <p14:sldId id="568"/>
            <p14:sldId id="274"/>
            <p14:sldId id="579"/>
            <p14:sldId id="580"/>
            <p14:sldId id="569"/>
            <p14:sldId id="570"/>
            <p14:sldId id="571"/>
            <p14:sldId id="572"/>
            <p14:sldId id="573"/>
            <p14:sldId id="574"/>
            <p14:sldId id="575"/>
            <p14:sldId id="576"/>
            <p14:sldId id="577"/>
            <p14:sldId id="578"/>
            <p14:sldId id="594"/>
            <p14:sldId id="587"/>
            <p14:sldId id="581"/>
            <p14:sldId id="585"/>
            <p14:sldId id="595"/>
            <p14:sldId id="596"/>
            <p14:sldId id="591"/>
            <p14:sldId id="598"/>
            <p14:sldId id="592"/>
            <p14:sldId id="599"/>
            <p14:sldId id="600"/>
            <p14:sldId id="582"/>
            <p14:sldId id="593"/>
            <p14:sldId id="601"/>
            <p14:sldId id="602"/>
            <p14:sldId id="603"/>
            <p14:sldId id="604"/>
            <p14:sldId id="275"/>
            <p14:sldId id="647"/>
            <p14:sldId id="611"/>
            <p14:sldId id="610"/>
            <p14:sldId id="646"/>
            <p14:sldId id="612"/>
            <p14:sldId id="614"/>
            <p14:sldId id="613"/>
            <p14:sldId id="615"/>
            <p14:sldId id="606"/>
            <p14:sldId id="607"/>
            <p14:sldId id="616"/>
            <p14:sldId id="617"/>
            <p14:sldId id="618"/>
            <p14:sldId id="608"/>
            <p14:sldId id="638"/>
            <p14:sldId id="619"/>
            <p14:sldId id="645"/>
            <p14:sldId id="637"/>
            <p14:sldId id="621"/>
            <p14:sldId id="640"/>
            <p14:sldId id="634"/>
            <p14:sldId id="650"/>
            <p14:sldId id="639"/>
            <p14:sldId id="641"/>
            <p14:sldId id="648"/>
            <p14:sldId id="609"/>
            <p14:sldId id="624"/>
            <p14:sldId id="649"/>
            <p14:sldId id="626"/>
            <p14:sldId id="627"/>
            <p14:sldId id="651"/>
            <p14:sldId id="277"/>
            <p14:sldId id="652"/>
            <p14:sldId id="653"/>
            <p14:sldId id="714"/>
            <p14:sldId id="681"/>
            <p14:sldId id="711"/>
            <p14:sldId id="703"/>
            <p14:sldId id="683"/>
            <p14:sldId id="656"/>
            <p14:sldId id="715"/>
            <p14:sldId id="657"/>
            <p14:sldId id="658"/>
            <p14:sldId id="659"/>
            <p14:sldId id="702"/>
            <p14:sldId id="660"/>
            <p14:sldId id="661"/>
            <p14:sldId id="662"/>
            <p14:sldId id="663"/>
            <p14:sldId id="665"/>
            <p14:sldId id="623"/>
            <p14:sldId id="664"/>
            <p14:sldId id="666"/>
            <p14:sldId id="667"/>
            <p14:sldId id="668"/>
            <p14:sldId id="707"/>
            <p14:sldId id="669"/>
            <p14:sldId id="708"/>
            <p14:sldId id="670"/>
            <p14:sldId id="671"/>
            <p14:sldId id="672"/>
            <p14:sldId id="673"/>
            <p14:sldId id="674"/>
            <p14:sldId id="675"/>
            <p14:sldId id="676"/>
            <p14:sldId id="678"/>
            <p14:sldId id="679"/>
            <p14:sldId id="709"/>
            <p14:sldId id="680"/>
            <p14:sldId id="684"/>
            <p14:sldId id="712"/>
            <p14:sldId id="713"/>
            <p14:sldId id="704"/>
            <p14:sldId id="686"/>
            <p14:sldId id="687"/>
            <p14:sldId id="689"/>
            <p14:sldId id="690"/>
            <p14:sldId id="691"/>
            <p14:sldId id="692"/>
            <p14:sldId id="694"/>
            <p14:sldId id="716"/>
            <p14:sldId id="695"/>
            <p14:sldId id="696"/>
            <p14:sldId id="698"/>
            <p14:sldId id="700"/>
            <p14:sldId id="701"/>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08" autoAdjust="0"/>
    <p:restoredTop sz="94660"/>
  </p:normalViewPr>
  <p:slideViewPr>
    <p:cSldViewPr snapToGrid="0">
      <p:cViewPr varScale="1">
        <p:scale>
          <a:sx n="95" d="100"/>
          <a:sy n="95" d="100"/>
        </p:scale>
        <p:origin x="-7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303" Type="http://schemas.openxmlformats.org/officeDocument/2006/relationships/slide" Target="slides/slide302.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324" Type="http://schemas.openxmlformats.org/officeDocument/2006/relationships/slide" Target="slides/slide323.xml"/><Relationship Id="rId345" Type="http://schemas.openxmlformats.org/officeDocument/2006/relationships/slide" Target="slides/slide344.xml"/><Relationship Id="rId366" Type="http://schemas.openxmlformats.org/officeDocument/2006/relationships/slide" Target="slides/slide365.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314" Type="http://schemas.openxmlformats.org/officeDocument/2006/relationships/slide" Target="slides/slide313.xml"/><Relationship Id="rId335" Type="http://schemas.openxmlformats.org/officeDocument/2006/relationships/slide" Target="slides/slide334.xml"/><Relationship Id="rId356" Type="http://schemas.openxmlformats.org/officeDocument/2006/relationships/slide" Target="slides/slide355.xml"/><Relationship Id="rId377" Type="http://schemas.openxmlformats.org/officeDocument/2006/relationships/tableStyles" Target="tableStyles.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slide" Target="slides/slide303.xml"/><Relationship Id="rId325" Type="http://schemas.openxmlformats.org/officeDocument/2006/relationships/slide" Target="slides/slide324.xml"/><Relationship Id="rId346" Type="http://schemas.openxmlformats.org/officeDocument/2006/relationships/slide" Target="slides/slide345.xml"/><Relationship Id="rId367" Type="http://schemas.openxmlformats.org/officeDocument/2006/relationships/slide" Target="slides/slide366.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315" Type="http://schemas.openxmlformats.org/officeDocument/2006/relationships/slide" Target="slides/slide314.xml"/><Relationship Id="rId336" Type="http://schemas.openxmlformats.org/officeDocument/2006/relationships/slide" Target="slides/slide335.xml"/><Relationship Id="rId357" Type="http://schemas.openxmlformats.org/officeDocument/2006/relationships/slide" Target="slides/slide356.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378" Type="http://schemas.microsoft.com/office/2016/11/relationships/changesInfo" Target="changesInfos/changesInfo1.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305" Type="http://schemas.openxmlformats.org/officeDocument/2006/relationships/slide" Target="slides/slide304.xml"/><Relationship Id="rId326" Type="http://schemas.openxmlformats.org/officeDocument/2006/relationships/slide" Target="slides/slide325.xml"/><Relationship Id="rId347" Type="http://schemas.openxmlformats.org/officeDocument/2006/relationships/slide" Target="slides/slide346.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368" Type="http://schemas.openxmlformats.org/officeDocument/2006/relationships/slide" Target="slides/slide367.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slide" Target="slides/slide315.xml"/><Relationship Id="rId337" Type="http://schemas.openxmlformats.org/officeDocument/2006/relationships/slide" Target="slides/slide336.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358" Type="http://schemas.openxmlformats.org/officeDocument/2006/relationships/slide" Target="slides/slide357.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slide" Target="slides/slide305.xml"/><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327" Type="http://schemas.openxmlformats.org/officeDocument/2006/relationships/slide" Target="slides/slide326.xml"/><Relationship Id="rId348" Type="http://schemas.openxmlformats.org/officeDocument/2006/relationships/slide" Target="slides/slide347.xml"/><Relationship Id="rId369" Type="http://schemas.openxmlformats.org/officeDocument/2006/relationships/slide" Target="slides/slide368.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slide" Target="slides/slide316.xml"/><Relationship Id="rId338" Type="http://schemas.openxmlformats.org/officeDocument/2006/relationships/slide" Target="slides/slide337.xml"/><Relationship Id="rId359" Type="http://schemas.openxmlformats.org/officeDocument/2006/relationships/slide" Target="slides/slide358.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370" Type="http://schemas.openxmlformats.org/officeDocument/2006/relationships/slide" Target="slides/slide369.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slide" Target="slides/slide306.xml"/><Relationship Id="rId328" Type="http://schemas.openxmlformats.org/officeDocument/2006/relationships/slide" Target="slides/slide327.xml"/><Relationship Id="rId349" Type="http://schemas.openxmlformats.org/officeDocument/2006/relationships/slide" Target="slides/slide348.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360" Type="http://schemas.openxmlformats.org/officeDocument/2006/relationships/slide" Target="slides/slide359.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slide" Target="slides/slide317.xml"/><Relationship Id="rId339" Type="http://schemas.openxmlformats.org/officeDocument/2006/relationships/slide" Target="slides/slide338.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350" Type="http://schemas.openxmlformats.org/officeDocument/2006/relationships/slide" Target="slides/slide349.xml"/><Relationship Id="rId371" Type="http://schemas.openxmlformats.org/officeDocument/2006/relationships/slide" Target="slides/slide370.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slide" Target="slides/slide307.xml"/><Relationship Id="rId329" Type="http://schemas.openxmlformats.org/officeDocument/2006/relationships/slide" Target="slides/slide328.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340" Type="http://schemas.openxmlformats.org/officeDocument/2006/relationships/slide" Target="slides/slide339.xml"/><Relationship Id="rId361" Type="http://schemas.openxmlformats.org/officeDocument/2006/relationships/slide" Target="slides/slide360.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openxmlformats.org/officeDocument/2006/relationships/slide" Target="slides/slide318.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330" Type="http://schemas.openxmlformats.org/officeDocument/2006/relationships/slide" Target="slides/slide329.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351" Type="http://schemas.openxmlformats.org/officeDocument/2006/relationships/slide" Target="slides/slide350.xml"/><Relationship Id="rId372" Type="http://schemas.openxmlformats.org/officeDocument/2006/relationships/slide" Target="slides/slide371.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slide" Target="slides/slide308.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320" Type="http://schemas.openxmlformats.org/officeDocument/2006/relationships/slide" Target="slides/slide319.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341" Type="http://schemas.openxmlformats.org/officeDocument/2006/relationships/slide" Target="slides/slide340.xml"/><Relationship Id="rId362" Type="http://schemas.openxmlformats.org/officeDocument/2006/relationships/slide" Target="slides/slide361.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slide" Target="slides/slide309.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331" Type="http://schemas.openxmlformats.org/officeDocument/2006/relationships/slide" Target="slides/slide330.xml"/><Relationship Id="rId352" Type="http://schemas.openxmlformats.org/officeDocument/2006/relationships/slide" Target="slides/slide351.xml"/><Relationship Id="rId373" Type="http://schemas.openxmlformats.org/officeDocument/2006/relationships/slide" Target="slides/slide372.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321" Type="http://schemas.openxmlformats.org/officeDocument/2006/relationships/slide" Target="slides/slide320.xml"/><Relationship Id="rId342" Type="http://schemas.openxmlformats.org/officeDocument/2006/relationships/slide" Target="slides/slide341.xml"/><Relationship Id="rId363" Type="http://schemas.openxmlformats.org/officeDocument/2006/relationships/slide" Target="slides/slide362.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slide" Target="slides/slide310.xml"/><Relationship Id="rId332" Type="http://schemas.openxmlformats.org/officeDocument/2006/relationships/slide" Target="slides/slide331.xml"/><Relationship Id="rId353" Type="http://schemas.openxmlformats.org/officeDocument/2006/relationships/slide" Target="slides/slide352.xml"/><Relationship Id="rId374" Type="http://schemas.openxmlformats.org/officeDocument/2006/relationships/presProps" Target="presProps.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322" Type="http://schemas.openxmlformats.org/officeDocument/2006/relationships/slide" Target="slides/slide321.xml"/><Relationship Id="rId343" Type="http://schemas.openxmlformats.org/officeDocument/2006/relationships/slide" Target="slides/slide342.xml"/><Relationship Id="rId364" Type="http://schemas.openxmlformats.org/officeDocument/2006/relationships/slide" Target="slides/slide363.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slide" Target="slides/slide311.xml"/><Relationship Id="rId333" Type="http://schemas.openxmlformats.org/officeDocument/2006/relationships/slide" Target="slides/slide332.xml"/><Relationship Id="rId354" Type="http://schemas.openxmlformats.org/officeDocument/2006/relationships/slide" Target="slides/slide353.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75" Type="http://schemas.openxmlformats.org/officeDocument/2006/relationships/viewProps" Target="viewProps.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slide" Target="slides/slide301.xml"/><Relationship Id="rId323" Type="http://schemas.openxmlformats.org/officeDocument/2006/relationships/slide" Target="slides/slide322.xml"/><Relationship Id="rId344" Type="http://schemas.openxmlformats.org/officeDocument/2006/relationships/slide" Target="slides/slide343.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365" Type="http://schemas.openxmlformats.org/officeDocument/2006/relationships/slide" Target="slides/slide364.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slide" Target="slides/slide31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334" Type="http://schemas.openxmlformats.org/officeDocument/2006/relationships/slide" Target="slides/slide333.xml"/><Relationship Id="rId355" Type="http://schemas.openxmlformats.org/officeDocument/2006/relationships/slide" Target="slides/slide354.xml"/><Relationship Id="rId376"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ernando Mello Barreto" userId="d97b6476382c1e48" providerId="LiveId" clId="{7DFEC299-1F5F-4B4C-8BC3-A76274FC4E13}"/>
    <pc:docChg chg="modSld">
      <pc:chgData name="Fernando Mello Barreto" userId="d97b6476382c1e48" providerId="LiveId" clId="{7DFEC299-1F5F-4B4C-8BC3-A76274FC4E13}" dt="2023-06-22T21:06:33.508" v="14" actId="113"/>
      <pc:docMkLst>
        <pc:docMk/>
      </pc:docMkLst>
      <pc:sldChg chg="modSp mod">
        <pc:chgData name="Fernando Mello Barreto" userId="d97b6476382c1e48" providerId="LiveId" clId="{7DFEC299-1F5F-4B4C-8BC3-A76274FC4E13}" dt="2023-06-22T21:04:52.444" v="3" actId="113"/>
        <pc:sldMkLst>
          <pc:docMk/>
          <pc:sldMk cId="2628768979" sldId="696"/>
        </pc:sldMkLst>
        <pc:spChg chg="mod">
          <ac:chgData name="Fernando Mello Barreto" userId="d97b6476382c1e48" providerId="LiveId" clId="{7DFEC299-1F5F-4B4C-8BC3-A76274FC4E13}" dt="2023-06-22T21:04:52.444" v="3" actId="113"/>
          <ac:spMkLst>
            <pc:docMk/>
            <pc:sldMk cId="2628768979" sldId="696"/>
            <ac:spMk id="5" creationId="{F22C0E45-2FFF-EA74-7E44-5CB9CDF827E8}"/>
          </ac:spMkLst>
        </pc:spChg>
      </pc:sldChg>
      <pc:sldChg chg="modSp mod">
        <pc:chgData name="Fernando Mello Barreto" userId="d97b6476382c1e48" providerId="LiveId" clId="{7DFEC299-1F5F-4B4C-8BC3-A76274FC4E13}" dt="2023-06-22T21:05:31.548" v="7" actId="115"/>
        <pc:sldMkLst>
          <pc:docMk/>
          <pc:sldMk cId="2260265867" sldId="698"/>
        </pc:sldMkLst>
        <pc:spChg chg="mod">
          <ac:chgData name="Fernando Mello Barreto" userId="d97b6476382c1e48" providerId="LiveId" clId="{7DFEC299-1F5F-4B4C-8BC3-A76274FC4E13}" dt="2023-06-22T21:05:31.548" v="7" actId="115"/>
          <ac:spMkLst>
            <pc:docMk/>
            <pc:sldMk cId="2260265867" sldId="698"/>
            <ac:spMk id="5" creationId="{F22C0E45-2FFF-EA74-7E44-5CB9CDF827E8}"/>
          </ac:spMkLst>
        </pc:spChg>
      </pc:sldChg>
      <pc:sldChg chg="modSp mod">
        <pc:chgData name="Fernando Mello Barreto" userId="d97b6476382c1e48" providerId="LiveId" clId="{7DFEC299-1F5F-4B4C-8BC3-A76274FC4E13}" dt="2023-06-22T21:06:03.886" v="11" actId="115"/>
        <pc:sldMkLst>
          <pc:docMk/>
          <pc:sldMk cId="3842399142" sldId="700"/>
        </pc:sldMkLst>
        <pc:spChg chg="mod">
          <ac:chgData name="Fernando Mello Barreto" userId="d97b6476382c1e48" providerId="LiveId" clId="{7DFEC299-1F5F-4B4C-8BC3-A76274FC4E13}" dt="2023-06-22T21:06:03.886" v="11" actId="115"/>
          <ac:spMkLst>
            <pc:docMk/>
            <pc:sldMk cId="3842399142" sldId="700"/>
            <ac:spMk id="5" creationId="{F22C0E45-2FFF-EA74-7E44-5CB9CDF827E8}"/>
          </ac:spMkLst>
        </pc:spChg>
      </pc:sldChg>
      <pc:sldChg chg="modSp mod">
        <pc:chgData name="Fernando Mello Barreto" userId="d97b6476382c1e48" providerId="LiveId" clId="{7DFEC299-1F5F-4B4C-8BC3-A76274FC4E13}" dt="2023-06-22T21:06:33.508" v="14" actId="113"/>
        <pc:sldMkLst>
          <pc:docMk/>
          <pc:sldMk cId="2578171580" sldId="701"/>
        </pc:sldMkLst>
        <pc:spChg chg="mod">
          <ac:chgData name="Fernando Mello Barreto" userId="d97b6476382c1e48" providerId="LiveId" clId="{7DFEC299-1F5F-4B4C-8BC3-A76274FC4E13}" dt="2023-06-22T21:06:33.508" v="14" actId="113"/>
          <ac:spMkLst>
            <pc:docMk/>
            <pc:sldMk cId="2578171580" sldId="701"/>
            <ac:spMk id="5" creationId="{F22C0E45-2FFF-EA74-7E44-5CB9CDF827E8}"/>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628FEB-1516-FDC2-4C61-D5463A245BD3}"/>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a:p>
        </p:txBody>
      </p:sp>
      <p:sp>
        <p:nvSpPr>
          <p:cNvPr id="3" name="Subtítulo 2">
            <a:extLst>
              <a:ext uri="{FF2B5EF4-FFF2-40B4-BE49-F238E27FC236}">
                <a16:creationId xmlns:a16="http://schemas.microsoft.com/office/drawing/2014/main" id="{A08ABBCB-8401-E044-7765-59A3D1723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Espaço Reservado para Data 3">
            <a:extLst>
              <a:ext uri="{FF2B5EF4-FFF2-40B4-BE49-F238E27FC236}">
                <a16:creationId xmlns:a16="http://schemas.microsoft.com/office/drawing/2014/main" id="{63DFEAB5-8A6A-A1D9-1F2D-22C5266AC055}"/>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5" name="Espaço Reservado para Rodapé 4">
            <a:extLst>
              <a:ext uri="{FF2B5EF4-FFF2-40B4-BE49-F238E27FC236}">
                <a16:creationId xmlns:a16="http://schemas.microsoft.com/office/drawing/2014/main" id="{5DFBC215-29E6-D47A-C5E9-A03BAA108F79}"/>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0F4FC7D7-A40C-26FA-7ED8-613DA6CA24FE}"/>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1189084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D6D0C-A86D-B239-1DA8-D2D9F0636CC6}"/>
              </a:ext>
            </a:extLst>
          </p:cNvPr>
          <p:cNvSpPr>
            <a:spLocks noGrp="1"/>
          </p:cNvSpPr>
          <p:nvPr>
            <p:ph type="title"/>
          </p:nvPr>
        </p:nvSpPr>
        <p:spPr/>
        <p:txBody>
          <a:bodyPr/>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id="{892A267B-FBC0-B78C-1FBA-EE1267B06CD6}"/>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94CF9483-48E7-253A-C5F2-2A63C53B7C99}"/>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5" name="Espaço Reservado para Rodapé 4">
            <a:extLst>
              <a:ext uri="{FF2B5EF4-FFF2-40B4-BE49-F238E27FC236}">
                <a16:creationId xmlns:a16="http://schemas.microsoft.com/office/drawing/2014/main" id="{F8E752C2-448E-BF5C-2A4A-5B4B291018C1}"/>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57BE0B3D-D2C9-471D-8D59-A17964F4D6E8}"/>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1982785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49F46BA-E7CC-CC9C-E3B9-2753AE57F157}"/>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id="{D02665EA-6CF1-DACF-27AA-4315FCED63B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96626344-7A6A-5E05-C9B3-1916D2E184D1}"/>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5" name="Espaço Reservado para Rodapé 4">
            <a:extLst>
              <a:ext uri="{FF2B5EF4-FFF2-40B4-BE49-F238E27FC236}">
                <a16:creationId xmlns:a16="http://schemas.microsoft.com/office/drawing/2014/main" id="{172A8B11-EE05-5199-48FB-78BC4C281698}"/>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539558E1-8FCC-88BD-CC3E-EFC6BEC399A7}"/>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32975352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6F8E450-099E-BE16-06AC-CD5B00C4A142}"/>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id="{F31855D6-3323-8A57-721B-C09CB4A4D196}"/>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C0300114-A906-9FA6-2CA9-BDD4923FF4BC}"/>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5" name="Espaço Reservado para Rodapé 4">
            <a:extLst>
              <a:ext uri="{FF2B5EF4-FFF2-40B4-BE49-F238E27FC236}">
                <a16:creationId xmlns:a16="http://schemas.microsoft.com/office/drawing/2014/main" id="{14755B99-A731-593F-602C-8CC8395F3A3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A73F145C-AB19-934D-0B09-1D20487B10C1}"/>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2860390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D1369D-1DCE-5452-558A-F3F28FC3716D}"/>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id="{E76F85D3-6967-03E8-50B3-8D0D58A837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299A4BAA-5E6F-DBF6-DAD0-00CD3C10231D}"/>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5" name="Espaço Reservado para Rodapé 4">
            <a:extLst>
              <a:ext uri="{FF2B5EF4-FFF2-40B4-BE49-F238E27FC236}">
                <a16:creationId xmlns:a16="http://schemas.microsoft.com/office/drawing/2014/main" id="{0440CB19-3924-CE3B-BDFF-B40BDD84DF4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id="{E824E7B4-D1DD-A533-3EE9-150902F6217F}"/>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357948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416ED9-3F73-B744-140B-B9675182586B}"/>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id="{42AAECF8-0346-9A03-AF63-7219AB4395C1}"/>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a:extLst>
              <a:ext uri="{FF2B5EF4-FFF2-40B4-BE49-F238E27FC236}">
                <a16:creationId xmlns:a16="http://schemas.microsoft.com/office/drawing/2014/main" id="{EE8BC21C-A098-29FE-B885-31DCF6286632}"/>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a:extLst>
              <a:ext uri="{FF2B5EF4-FFF2-40B4-BE49-F238E27FC236}">
                <a16:creationId xmlns:a16="http://schemas.microsoft.com/office/drawing/2014/main" id="{E7125568-643F-AEC0-0A8C-BB5DF6B4EA6C}"/>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6" name="Espaço Reservado para Rodapé 5">
            <a:extLst>
              <a:ext uri="{FF2B5EF4-FFF2-40B4-BE49-F238E27FC236}">
                <a16:creationId xmlns:a16="http://schemas.microsoft.com/office/drawing/2014/main" id="{F0B5E56F-BDF2-00BC-3965-48CCB427F2C6}"/>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27CED036-74F3-1F6F-4C81-75B75D5069DF}"/>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3632982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267EF6-1B09-4609-BC82-0D7C33AD3EF4}"/>
              </a:ext>
            </a:extLst>
          </p:cNvPr>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id="{C19D396E-C466-32CB-EF72-2AC860FEBB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DBAF7AF2-E3C4-B2FD-BA31-5F387E61F1BC}"/>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a:extLst>
              <a:ext uri="{FF2B5EF4-FFF2-40B4-BE49-F238E27FC236}">
                <a16:creationId xmlns:a16="http://schemas.microsoft.com/office/drawing/2014/main" id="{CE2DD2B8-828E-BDA3-596A-82184259F3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828798F1-232D-810E-454A-90790DD74999}"/>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a:extLst>
              <a:ext uri="{FF2B5EF4-FFF2-40B4-BE49-F238E27FC236}">
                <a16:creationId xmlns:a16="http://schemas.microsoft.com/office/drawing/2014/main" id="{436E221C-C1EF-E425-521E-B754FB146D34}"/>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8" name="Espaço Reservado para Rodapé 7">
            <a:extLst>
              <a:ext uri="{FF2B5EF4-FFF2-40B4-BE49-F238E27FC236}">
                <a16:creationId xmlns:a16="http://schemas.microsoft.com/office/drawing/2014/main" id="{20007F5F-9CD0-7FCF-D93E-8D5E6978E12F}"/>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id="{A1D9BC78-AEEA-524C-AFD2-3393FF08D002}"/>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38389609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612D26-2A62-7384-99C2-E7CEDECE62CE}"/>
              </a:ext>
            </a:extLst>
          </p:cNvPr>
          <p:cNvSpPr>
            <a:spLocks noGrp="1"/>
          </p:cNvSpPr>
          <p:nvPr>
            <p:ph type="title"/>
          </p:nvPr>
        </p:nvSpPr>
        <p:spPr/>
        <p:txBody>
          <a:bodyPr/>
          <a:lstStyle/>
          <a:p>
            <a:r>
              <a:rPr lang="pt-BR"/>
              <a:t>Clique para editar o título Mestre</a:t>
            </a:r>
            <a:endParaRPr lang="en-US"/>
          </a:p>
        </p:txBody>
      </p:sp>
      <p:sp>
        <p:nvSpPr>
          <p:cNvPr id="3" name="Espaço Reservado para Data 2">
            <a:extLst>
              <a:ext uri="{FF2B5EF4-FFF2-40B4-BE49-F238E27FC236}">
                <a16:creationId xmlns:a16="http://schemas.microsoft.com/office/drawing/2014/main" id="{B0AC081C-D3F6-E2A1-B3FC-D20FC63045C0}"/>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4" name="Espaço Reservado para Rodapé 3">
            <a:extLst>
              <a:ext uri="{FF2B5EF4-FFF2-40B4-BE49-F238E27FC236}">
                <a16:creationId xmlns:a16="http://schemas.microsoft.com/office/drawing/2014/main" id="{97D4D1C1-2248-BD25-B7B5-F4430498D222}"/>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id="{CCDF2733-5A59-12B0-93F8-67EB29C8FCC5}"/>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33284988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6DD27FB6-698E-FB07-06D0-C0307C4FFDDF}"/>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3" name="Espaço Reservado para Rodapé 2">
            <a:extLst>
              <a:ext uri="{FF2B5EF4-FFF2-40B4-BE49-F238E27FC236}">
                <a16:creationId xmlns:a16="http://schemas.microsoft.com/office/drawing/2014/main" id="{F1968540-D54B-91AC-4945-7788C9BF3B34}"/>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id="{F24BFA6A-E2CD-3598-3A89-1DBEB5F81BAD}"/>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300419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5DDAC3-5017-7DD7-2C05-B9F52C95D886}"/>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id="{29ABF78D-4209-F159-F000-D50BDFD72F7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a:extLst>
              <a:ext uri="{FF2B5EF4-FFF2-40B4-BE49-F238E27FC236}">
                <a16:creationId xmlns:a16="http://schemas.microsoft.com/office/drawing/2014/main" id="{84823BCE-5D30-2072-E2D6-3EE73506C1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11572ED8-334E-8363-808F-CE59804FDC3C}"/>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6" name="Espaço Reservado para Rodapé 5">
            <a:extLst>
              <a:ext uri="{FF2B5EF4-FFF2-40B4-BE49-F238E27FC236}">
                <a16:creationId xmlns:a16="http://schemas.microsoft.com/office/drawing/2014/main" id="{7D815456-0F39-E5F7-9620-056DFC3EE674}"/>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D92848EA-5502-83C6-9F5E-20F7D50B596E}"/>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759308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C5CF6B4-1AEA-B45F-49F2-81643A749F51}"/>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a:extLst>
              <a:ext uri="{FF2B5EF4-FFF2-40B4-BE49-F238E27FC236}">
                <a16:creationId xmlns:a16="http://schemas.microsoft.com/office/drawing/2014/main" id="{4901EA7E-BB73-8D29-DF69-373BF2EDCC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a:extLst>
              <a:ext uri="{FF2B5EF4-FFF2-40B4-BE49-F238E27FC236}">
                <a16:creationId xmlns:a16="http://schemas.microsoft.com/office/drawing/2014/main" id="{15F6D9D9-6E2D-25CA-BBF7-C5F759AFA1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CFEC3B79-CB50-9C97-9DB5-211EE4FB722A}"/>
              </a:ext>
            </a:extLst>
          </p:cNvPr>
          <p:cNvSpPr>
            <a:spLocks noGrp="1"/>
          </p:cNvSpPr>
          <p:nvPr>
            <p:ph type="dt" sz="half" idx="10"/>
          </p:nvPr>
        </p:nvSpPr>
        <p:spPr/>
        <p:txBody>
          <a:bodyPr/>
          <a:lstStyle/>
          <a:p>
            <a:fld id="{4EC18FC4-F5E3-4AE1-A012-48EF4973DFB4}" type="datetimeFigureOut">
              <a:rPr lang="en-US" smtClean="0"/>
              <a:t>6/22/2023</a:t>
            </a:fld>
            <a:endParaRPr lang="en-US"/>
          </a:p>
        </p:txBody>
      </p:sp>
      <p:sp>
        <p:nvSpPr>
          <p:cNvPr id="6" name="Espaço Reservado para Rodapé 5">
            <a:extLst>
              <a:ext uri="{FF2B5EF4-FFF2-40B4-BE49-F238E27FC236}">
                <a16:creationId xmlns:a16="http://schemas.microsoft.com/office/drawing/2014/main" id="{35157E10-C723-8358-57E7-43DB90F9D686}"/>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id="{A5F92F0E-3DD7-4B0D-3FE9-A5A07F30143E}"/>
              </a:ext>
            </a:extLst>
          </p:cNvPr>
          <p:cNvSpPr>
            <a:spLocks noGrp="1"/>
          </p:cNvSpPr>
          <p:nvPr>
            <p:ph type="sldNum" sz="quarter" idx="12"/>
          </p:nvPr>
        </p:nvSpPr>
        <p:spPr/>
        <p:txBody>
          <a:bodyPr/>
          <a:lstStyle/>
          <a:p>
            <a:fld id="{51FF0CF4-801B-49A5-8DAA-0654604B20D7}" type="slidenum">
              <a:rPr lang="en-US" smtClean="0"/>
              <a:t>‹nº›</a:t>
            </a:fld>
            <a:endParaRPr lang="en-US"/>
          </a:p>
        </p:txBody>
      </p:sp>
    </p:spTree>
    <p:extLst>
      <p:ext uri="{BB962C8B-B14F-4D97-AF65-F5344CB8AC3E}">
        <p14:creationId xmlns:p14="http://schemas.microsoft.com/office/powerpoint/2010/main" val="145468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B08D8F22-31C8-A89D-7E37-0FAD8FCCB6E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id="{B31D19D9-B6B1-CD8F-A6B3-9F9E7397B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id="{D747A370-93D9-A781-E801-5D076B91ED1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EC18FC4-F5E3-4AE1-A012-48EF4973DFB4}" type="datetimeFigureOut">
              <a:rPr lang="en-US" smtClean="0"/>
              <a:t>6/22/2023</a:t>
            </a:fld>
            <a:endParaRPr lang="en-US"/>
          </a:p>
        </p:txBody>
      </p:sp>
      <p:sp>
        <p:nvSpPr>
          <p:cNvPr id="5" name="Espaço Reservado para Rodapé 4">
            <a:extLst>
              <a:ext uri="{FF2B5EF4-FFF2-40B4-BE49-F238E27FC236}">
                <a16:creationId xmlns:a16="http://schemas.microsoft.com/office/drawing/2014/main" id="{951EEC39-5CC0-F204-9AE0-7A6269FBFC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id="{A647D606-CA1E-2341-3161-33FFAA61D2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FF0CF4-801B-49A5-8DAA-0654604B20D7}" type="slidenum">
              <a:rPr lang="en-US" smtClean="0"/>
              <a:t>‹nº›</a:t>
            </a:fld>
            <a:endParaRPr lang="en-US"/>
          </a:p>
        </p:txBody>
      </p:sp>
    </p:spTree>
    <p:extLst>
      <p:ext uri="{BB962C8B-B14F-4D97-AF65-F5344CB8AC3E}">
        <p14:creationId xmlns:p14="http://schemas.microsoft.com/office/powerpoint/2010/main" val="1772154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2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2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2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2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2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2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2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2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6.xml"/></Relationships>
</file>

<file path=ppt/slides/_rels/slide2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7.xml"/></Relationships>
</file>

<file path=ppt/slides/_rels/slide27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8.xml"/></Relationships>
</file>

<file path=ppt/slides/_rels/slide27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27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27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27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27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27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2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6.xml"/></Relationships>
</file>

<file path=ppt/slides/_rels/slide2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2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2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2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2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2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28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28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5.xml"/></Relationships>
</file>

<file path=ppt/slides/_rels/slide29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29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29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29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9.xml"/></Relationships>
</file>

<file path=ppt/slides/_rels/slide29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0.xml"/></Relationships>
</file>

<file path=ppt/slides/_rels/slide29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1.xml"/></Relationships>
</file>

<file path=ppt/slides/_rels/slide29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2.xml"/></Relationships>
</file>

<file path=ppt/slides/_rels/slide29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29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3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30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7.xml"/></Relationships>
</file>

<file path=ppt/slides/_rels/slide30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8.xml"/></Relationships>
</file>

<file path=ppt/slides/_rels/slide30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49.xml"/></Relationships>
</file>

<file path=ppt/slides/_rels/slide30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0.xml"/></Relationships>
</file>

<file path=ppt/slides/_rels/slide30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1.xml"/></Relationships>
</file>

<file path=ppt/slides/_rels/slide30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2.xml"/></Relationships>
</file>

<file path=ppt/slides/_rels/slide30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3.xml"/></Relationships>
</file>

<file path=ppt/slides/_rels/slide30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5.xml"/></Relationships>
</file>

<file path=ppt/slides/_rels/slide3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6.xml"/></Relationships>
</file>

<file path=ppt/slides/_rels/slide3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7.xml"/></Relationships>
</file>

<file path=ppt/slides/_rels/slide3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8.xml"/></Relationships>
</file>

<file path=ppt/slides/_rels/slide3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59.xml"/></Relationships>
</file>

<file path=ppt/slides/_rels/slide3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0.xml"/></Relationships>
</file>

<file path=ppt/slides/_rels/slide3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1.xml"/></Relationships>
</file>

<file path=ppt/slides/_rels/slide3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2.xml"/></Relationships>
</file>

<file path=ppt/slides/_rels/slide3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3.xml"/></Relationships>
</file>

<file path=ppt/slides/_rels/slide3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5.xml"/></Relationships>
</file>

<file path=ppt/slides/_rels/slide3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6.xml"/></Relationships>
</file>

<file path=ppt/slides/_rels/slide3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7.xml"/></Relationships>
</file>

<file path=ppt/slides/_rels/slide3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8.xml"/></Relationships>
</file>

<file path=ppt/slides/_rels/slide3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69.xml"/></Relationships>
</file>

<file path=ppt/slides/_rels/slide3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0.xml"/></Relationships>
</file>

<file path=ppt/slides/_rels/slide3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1.xml"/></Relationships>
</file>

<file path=ppt/slides/_rels/slide3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2.xml"/></Relationships>
</file>

<file path=ppt/slides/_rels/slide3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3.xml"/></Relationships>
</file>

<file path=ppt/slides/_rels/slide3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5.xml"/></Relationships>
</file>

<file path=ppt/slides/_rels/slide3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6.xml"/></Relationships>
</file>

<file path=ppt/slides/_rels/slide3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7.xml"/></Relationships>
</file>

<file path=ppt/slides/_rels/slide3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8.xml"/></Relationships>
</file>

<file path=ppt/slides/_rels/slide3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79.xml"/></Relationships>
</file>

<file path=ppt/slides/_rels/slide3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0.xml"/></Relationships>
</file>

<file path=ppt/slides/_rels/slide3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1.xml"/></Relationships>
</file>

<file path=ppt/slides/_rels/slide3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2.xml"/></Relationships>
</file>

<file path=ppt/slides/_rels/slide33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3.xml"/></Relationships>
</file>

<file path=ppt/slides/_rels/slide33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5.xml"/></Relationships>
</file>

<file path=ppt/slides/_rels/slide34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6.xml"/></Relationships>
</file>

<file path=ppt/slides/_rels/slide34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7.xml"/></Relationships>
</file>

<file path=ppt/slides/_rels/slide34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8.xml"/></Relationships>
</file>

<file path=ppt/slides/_rels/slide34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89.xml"/></Relationships>
</file>

<file path=ppt/slides/_rels/slide34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0.xml"/></Relationships>
</file>

<file path=ppt/slides/_rels/slide34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1.xml"/></Relationships>
</file>

<file path=ppt/slides/_rels/slide34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2.xml"/></Relationships>
</file>

<file path=ppt/slides/_rels/slide34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3.xml"/></Relationships>
</file>

<file path=ppt/slides/_rels/slide34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5.xml"/></Relationships>
</file>

<file path=ppt/slides/_rels/slide35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6.xml"/></Relationships>
</file>

<file path=ppt/slides/_rels/slide35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7.xml"/></Relationships>
</file>

<file path=ppt/slides/_rels/slide35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8.xml"/></Relationships>
</file>

<file path=ppt/slides/_rels/slide35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99.xml"/></Relationships>
</file>

<file path=ppt/slides/_rels/slide35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0.xml"/></Relationships>
</file>

<file path=ppt/slides/_rels/slide3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1.xml"/></Relationships>
</file>

<file path=ppt/slides/_rels/slide35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2.xml"/></Relationships>
</file>

<file path=ppt/slides/_rels/slide35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3.xml"/></Relationships>
</file>

<file path=ppt/slides/_rels/slide35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5.xml"/></Relationships>
</file>

<file path=ppt/slides/_rels/slide36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6.xml"/></Relationships>
</file>

<file path=ppt/slides/_rels/slide36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7.xml"/></Relationships>
</file>

<file path=ppt/slides/_rels/slide36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8.xml"/></Relationships>
</file>

<file path=ppt/slides/_rels/slide36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09.xml"/></Relationships>
</file>

<file path=ppt/slides/_rels/slide3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0.xml"/></Relationships>
</file>

<file path=ppt/slides/_rels/slide36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1.xml"/></Relationships>
</file>

<file path=ppt/slides/_rels/slide36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2.xml"/></Relationships>
</file>

<file path=ppt/slides/_rels/slide36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3.xml"/></Relationships>
</file>

<file path=ppt/slides/_rels/slide36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5.xml"/></Relationships>
</file>

<file path=ppt/slides/_rels/slide37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6.xml"/></Relationships>
</file>

<file path=ppt/slides/_rels/slide37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1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9" name="Rectangle 108">
            <a:extLst>
              <a:ext uri="{FF2B5EF4-FFF2-40B4-BE49-F238E27FC236}">
                <a16:creationId xmlns:a16="http://schemas.microsoft.com/office/drawing/2014/main" id="{D5B339F4-93B9-4E04-9721-143AD6782E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0"/>
            <a:ext cx="7147352" cy="5777808"/>
            <a:chOff x="329184" y="1"/>
            <a:chExt cx="524256" cy="5777808"/>
          </a:xfrm>
        </p:grpSpPr>
        <p:cxnSp>
          <p:nvCxnSpPr>
            <p:cNvPr id="112" name="Straight Connector 111">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13" name="Rectangle 112">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1"/>
              <a:ext cx="524256" cy="55321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5" name="Rectangle 114">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551961"/>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CBA214E-95D9-A2CB-CCAB-12FF34593A0C}"/>
              </a:ext>
            </a:extLst>
          </p:cNvPr>
          <p:cNvSpPr>
            <a:spLocks noGrp="1"/>
          </p:cNvSpPr>
          <p:nvPr>
            <p:ph type="ctrTitle"/>
          </p:nvPr>
        </p:nvSpPr>
        <p:spPr>
          <a:xfrm>
            <a:off x="1524000" y="1231961"/>
            <a:ext cx="9144000" cy="2387600"/>
          </a:xfrm>
        </p:spPr>
        <p:txBody>
          <a:bodyPr>
            <a:normAutofit/>
          </a:bodyPr>
          <a:lstStyle/>
          <a:p>
            <a:r>
              <a:rPr lang="pt-BR" b="1" dirty="0"/>
              <a:t>Diplomacia:</a:t>
            </a:r>
            <a:br>
              <a:rPr lang="pt-BR" b="1" dirty="0"/>
            </a:br>
            <a:endParaRPr lang="pt-BR" b="1" dirty="0"/>
          </a:p>
        </p:txBody>
      </p:sp>
      <p:sp>
        <p:nvSpPr>
          <p:cNvPr id="3" name="Subtítulo 2">
            <a:extLst>
              <a:ext uri="{FF2B5EF4-FFF2-40B4-BE49-F238E27FC236}">
                <a16:creationId xmlns:a16="http://schemas.microsoft.com/office/drawing/2014/main" id="{8671CEC0-D2E9-6E9A-DB12-856B8CC581BC}"/>
              </a:ext>
            </a:extLst>
          </p:cNvPr>
          <p:cNvSpPr>
            <a:spLocks noGrp="1"/>
          </p:cNvSpPr>
          <p:nvPr>
            <p:ph type="subTitle" idx="1"/>
          </p:nvPr>
        </p:nvSpPr>
        <p:spPr>
          <a:xfrm>
            <a:off x="1524000" y="3803712"/>
            <a:ext cx="9144000" cy="1563686"/>
          </a:xfrm>
        </p:spPr>
        <p:txBody>
          <a:bodyPr>
            <a:normAutofit/>
          </a:bodyPr>
          <a:lstStyle/>
          <a:p>
            <a:r>
              <a:rPr lang="pt-BR" sz="5400" dirty="0"/>
              <a:t>Teoria e Prática</a:t>
            </a:r>
          </a:p>
        </p:txBody>
      </p:sp>
    </p:spTree>
    <p:extLst>
      <p:ext uri="{BB962C8B-B14F-4D97-AF65-F5344CB8AC3E}">
        <p14:creationId xmlns:p14="http://schemas.microsoft.com/office/powerpoint/2010/main" val="3390920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01B5812-CCBB-56F7-46FD-823648660F96}"/>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 </a:t>
            </a:r>
            <a:br>
              <a:rPr lang="pt-BR" sz="4800" dirty="0"/>
            </a:br>
            <a:r>
              <a:rPr lang="pt-BR" sz="2400" dirty="0"/>
              <a:t>(1º slide)</a:t>
            </a:r>
          </a:p>
        </p:txBody>
      </p:sp>
      <p:sp>
        <p:nvSpPr>
          <p:cNvPr id="3" name="Espaço Reservado para Conteúdo 2">
            <a:extLst>
              <a:ext uri="{FF2B5EF4-FFF2-40B4-BE49-F238E27FC236}">
                <a16:creationId xmlns:a16="http://schemas.microsoft.com/office/drawing/2014/main" id="{C26E71C8-9716-56E4-4B04-25C218532F55}"/>
              </a:ext>
            </a:extLst>
          </p:cNvPr>
          <p:cNvSpPr>
            <a:spLocks noGrp="1"/>
          </p:cNvSpPr>
          <p:nvPr>
            <p:ph idx="1"/>
          </p:nvPr>
        </p:nvSpPr>
        <p:spPr>
          <a:xfrm>
            <a:off x="1043632" y="2704014"/>
            <a:ext cx="9942716" cy="3891655"/>
          </a:xfrm>
        </p:spPr>
        <p:txBody>
          <a:bodyPr anchor="ctr">
            <a:normAutofit fontScale="55000" lnSpcReduction="20000"/>
          </a:bodyPr>
          <a:lstStyle/>
          <a:p>
            <a:endParaRPr lang="pt-BR" sz="2400" dirty="0"/>
          </a:p>
          <a:p>
            <a:endParaRPr lang="pt-BR" sz="2400" dirty="0"/>
          </a:p>
          <a:p>
            <a:endParaRPr lang="pt-BR" sz="2400" dirty="0"/>
          </a:p>
          <a:p>
            <a:r>
              <a:rPr lang="pt-BR" sz="3800" dirty="0"/>
              <a:t>Diplomacia é praticada desde quando as primeiras sociedades decidiram ouvir mensageiros em vez de atacá-los. (Hamilton </a:t>
            </a:r>
            <a:r>
              <a:rPr lang="pt-BR" sz="3800" dirty="0" err="1"/>
              <a:t>and</a:t>
            </a:r>
            <a:r>
              <a:rPr lang="pt-BR" sz="3800" dirty="0"/>
              <a:t> </a:t>
            </a:r>
            <a:r>
              <a:rPr lang="pt-BR" sz="3800" dirty="0" err="1"/>
              <a:t>Langhorne</a:t>
            </a:r>
            <a:r>
              <a:rPr lang="pt-BR" sz="3800" dirty="0"/>
              <a:t>)</a:t>
            </a:r>
          </a:p>
          <a:p>
            <a:r>
              <a:rPr lang="pt-BR" sz="3800" dirty="0"/>
              <a:t>Desenvolveu-se juntamente com a escrita, mas já teria existido entre tribos, quando negociavam  casamentos e estabeleciam limites de territórios para caça. (Cohen)</a:t>
            </a:r>
          </a:p>
          <a:p>
            <a:r>
              <a:rPr lang="en-US" sz="3800" dirty="0"/>
              <a:t>1. </a:t>
            </a:r>
            <a:r>
              <a:rPr lang="pt-BR" sz="3800" b="1" dirty="0"/>
              <a:t>Antiguidade</a:t>
            </a:r>
          </a:p>
          <a:p>
            <a:r>
              <a:rPr lang="pt-BR" sz="4200" u="sng" dirty="0"/>
              <a:t>Oriente Próximo:</a:t>
            </a:r>
          </a:p>
          <a:p>
            <a:r>
              <a:rPr lang="pt-BR" sz="3600" dirty="0"/>
              <a:t>Entre 3 e 4 mil anos A.C. - rotas comerciais, cooperação militar, acordos, mediações, extradição de presos políticos, refugiados, casamentos entre dinastias</a:t>
            </a:r>
          </a:p>
          <a:p>
            <a:r>
              <a:rPr lang="pt-BR" sz="3600" dirty="0"/>
              <a:t>Idioma diplomático: acadiano (Babilônia), mais tarde o aramaico</a:t>
            </a:r>
            <a:endParaRPr lang="pt-BR" sz="2000" dirty="0"/>
          </a:p>
          <a:p>
            <a:pPr lvl="1"/>
            <a:endParaRPr lang="pt-BR" sz="2000" dirty="0"/>
          </a:p>
          <a:p>
            <a:endParaRPr lang="pt-BR" sz="2400" dirty="0"/>
          </a:p>
          <a:p>
            <a:pPr marL="0" indent="0">
              <a:buNone/>
            </a:pPr>
            <a:endParaRPr lang="pt-BR" sz="2400" dirty="0"/>
          </a:p>
          <a:p>
            <a:pPr marL="0" indent="0">
              <a:buNone/>
            </a:pPr>
            <a:endParaRPr lang="pt-BR" sz="2400" dirty="0"/>
          </a:p>
          <a:p>
            <a:endParaRPr lang="en-US" sz="2400" dirty="0"/>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34530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(20º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a:bodyPr>
          <a:lstStyle/>
          <a:p>
            <a:pPr marL="0" indent="0">
              <a:lnSpc>
                <a:spcPct val="70000"/>
              </a:lnSpc>
              <a:buNone/>
            </a:pPr>
            <a:r>
              <a:rPr lang="pt-BR" sz="2600" dirty="0"/>
              <a:t>b. Acesso a nacionais presos</a:t>
            </a:r>
          </a:p>
          <a:p>
            <a:r>
              <a:rPr lang="pt-BR" sz="2400" dirty="0"/>
              <a:t>Cônsul deve ser notificado de prisão de nacionais. Preso tem direito a visita consular. Aconselhar preso sobre como proceder. Notificar parentes. Colocar em contato com advogado , intérprete. Acompanhar processo penal. Talvez repatriar. (</a:t>
            </a:r>
            <a:r>
              <a:rPr lang="pt-BR" sz="2400" dirty="0" err="1"/>
              <a:t>Foakes</a:t>
            </a:r>
            <a:r>
              <a:rPr lang="pt-BR" sz="2400" dirty="0"/>
              <a:t> e </a:t>
            </a:r>
            <a:r>
              <a:rPr lang="pt-BR" sz="2400" dirty="0" err="1"/>
              <a:t>Denza</a:t>
            </a:r>
            <a:r>
              <a:rPr lang="pt-BR" sz="2400" dirty="0"/>
              <a:t>)</a:t>
            </a:r>
          </a:p>
          <a:p>
            <a:r>
              <a:rPr lang="pt-BR" sz="2400" dirty="0"/>
              <a:t>A CVRC, artigo 36.1, assegura acesso a comunicação. Mas, o acesso a preso tem base em direito internacional consuetudinário. (</a:t>
            </a:r>
            <a:r>
              <a:rPr lang="pt-BR" sz="2400" dirty="0" err="1"/>
              <a:t>Foakes</a:t>
            </a:r>
            <a:r>
              <a:rPr lang="pt-BR" sz="2400" dirty="0"/>
              <a:t> e </a:t>
            </a:r>
            <a:r>
              <a:rPr lang="pt-BR" sz="2400" dirty="0" err="1"/>
              <a:t>Denza</a:t>
            </a:r>
            <a:r>
              <a:rPr lang="pt-BR" sz="2400" dirty="0"/>
              <a:t>)</a:t>
            </a:r>
          </a:p>
          <a:p>
            <a:pPr lvl="1"/>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0241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(21º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92500" lnSpcReduction="20000"/>
          </a:bodyPr>
          <a:lstStyle/>
          <a:p>
            <a:r>
              <a:rPr lang="pt-BR" sz="2400" dirty="0"/>
              <a:t>Artigo 36.1.b. d CVRS determina que o Estado acreditado notifique, sem atraso, a prisão ou detenção, </a:t>
            </a:r>
            <a:r>
              <a:rPr lang="pt-BR" sz="2400" u="sng" dirty="0"/>
              <a:t>se o nacional o solicitar</a:t>
            </a:r>
            <a:r>
              <a:rPr lang="pt-BR" sz="2400" dirty="0"/>
              <a:t>.</a:t>
            </a:r>
          </a:p>
          <a:p>
            <a:r>
              <a:rPr lang="pt-BR" sz="2400" dirty="0"/>
              <a:t>Uma decisão da Corte Internacional de Justiça determina que o Estado acreditado deve notificar  “sem atraso” , o que não significa “imediatamente e antes de interrogatório”. (</a:t>
            </a:r>
            <a:r>
              <a:rPr lang="pt-BR" sz="2400" dirty="0" err="1"/>
              <a:t>Foakes</a:t>
            </a:r>
            <a:r>
              <a:rPr lang="pt-BR" sz="2400" dirty="0"/>
              <a:t> e </a:t>
            </a:r>
            <a:r>
              <a:rPr lang="pt-BR" sz="2400" dirty="0" err="1"/>
              <a:t>Denza</a:t>
            </a:r>
            <a:r>
              <a:rPr lang="pt-BR" sz="2400" dirty="0"/>
              <a:t>)</a:t>
            </a:r>
          </a:p>
          <a:p>
            <a:r>
              <a:rPr lang="pt-BR" sz="2400" dirty="0"/>
              <a:t>CVRC não é preciso quanto a frequência de visitas consulares que deverão ser concedidas. (</a:t>
            </a:r>
            <a:r>
              <a:rPr lang="pt-BR" sz="2400" dirty="0" err="1"/>
              <a:t>Foakes</a:t>
            </a:r>
            <a:r>
              <a:rPr lang="pt-BR" sz="2400" dirty="0"/>
              <a:t> e </a:t>
            </a:r>
            <a:r>
              <a:rPr lang="pt-BR" sz="2400" dirty="0" err="1"/>
              <a:t>Denza</a:t>
            </a:r>
            <a:r>
              <a:rPr lang="pt-BR" sz="2400" dirty="0"/>
              <a:t>)</a:t>
            </a:r>
          </a:p>
          <a:p>
            <a:r>
              <a:rPr lang="pt-BR" sz="2400" dirty="0"/>
              <a:t>Se o país acreditado não quiser que o cônsul se envolva em um caso, pode fingir que a pessoa presa não solicitou que o consulado fosse informado. O cônsul não consegue provar o contrário. Acordos bilaterais exigem a notificação. (Kleiner)</a:t>
            </a:r>
          </a:p>
          <a:p>
            <a:pPr lvl="1"/>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8319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(22º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lnSpcReduction="10000"/>
          </a:bodyPr>
          <a:lstStyle/>
          <a:p>
            <a:pPr marL="0" indent="0">
              <a:buNone/>
            </a:pPr>
            <a:r>
              <a:rPr lang="en-US" sz="3300" dirty="0"/>
              <a:t>2. </a:t>
            </a:r>
            <a:r>
              <a:rPr lang="pt-BR" sz="3300" dirty="0"/>
              <a:t>Funções administrativas</a:t>
            </a:r>
          </a:p>
          <a:p>
            <a:r>
              <a:rPr lang="en-US" sz="2400" dirty="0"/>
              <a:t>a</a:t>
            </a:r>
            <a:r>
              <a:rPr lang="pt-BR" sz="2400" dirty="0"/>
              <a:t>) </a:t>
            </a:r>
            <a:r>
              <a:rPr lang="pt-BR" sz="2400" u="sng" dirty="0"/>
              <a:t>Emitir passaportes</a:t>
            </a:r>
          </a:p>
          <a:p>
            <a:pPr lvl="1"/>
            <a:r>
              <a:rPr lang="pt-BR" sz="2000" dirty="0"/>
              <a:t>Prova de nacionalidade. Único documento de identidade</a:t>
            </a:r>
          </a:p>
          <a:p>
            <a:pPr lvl="1"/>
            <a:r>
              <a:rPr lang="pt-BR" sz="2000" dirty="0"/>
              <a:t>Alguns países não emitem no exterior</a:t>
            </a:r>
          </a:p>
          <a:p>
            <a:r>
              <a:rPr lang="en-US" sz="2400" dirty="0"/>
              <a:t>b) </a:t>
            </a:r>
            <a:r>
              <a:rPr lang="pt-BR" sz="2400" u="sng" dirty="0"/>
              <a:t>Conceder v</a:t>
            </a:r>
            <a:r>
              <a:rPr lang="en-US" sz="2400" u="sng" dirty="0" err="1"/>
              <a:t>istos</a:t>
            </a:r>
            <a:endParaRPr lang="en-US" sz="2400" u="sng" dirty="0"/>
          </a:p>
          <a:p>
            <a:pPr lvl="1"/>
            <a:r>
              <a:rPr lang="pt-BR" dirty="0"/>
              <a:t>Não garante ingresso num país</a:t>
            </a:r>
          </a:p>
          <a:p>
            <a:pPr lvl="1"/>
            <a:r>
              <a:rPr lang="pt-BR" dirty="0"/>
              <a:t>Diversas categorias: negócios, turismo, visita a parentes, evento esportivo ou cultural, estudos, trabalho e migração permanente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592826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(22º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lnSpcReduction="10000"/>
          </a:bodyPr>
          <a:lstStyle/>
          <a:p>
            <a:r>
              <a:rPr lang="pt-BR" dirty="0"/>
              <a:t>Aumento da migração internacional</a:t>
            </a:r>
          </a:p>
          <a:p>
            <a:r>
              <a:rPr lang="pt-BR" dirty="0"/>
              <a:t>Causas: guerras civis, perseguição política, discriminação de minorias, destruição ambiental e pobreza. (Kleiner)</a:t>
            </a:r>
          </a:p>
          <a:p>
            <a:r>
              <a:rPr lang="pt-BR" dirty="0"/>
              <a:t>Vistos falsos, mentiras. Exigência de bilhete de voo de retorno, extratos bancários, fundos para permanecer. Para evitar pressões, alguns países não dão ao cônsul autonomia para autorizar vistos.</a:t>
            </a:r>
          </a:p>
          <a:p>
            <a:r>
              <a:rPr lang="pt-BR" dirty="0"/>
              <a:t>Alguns países </a:t>
            </a:r>
            <a:r>
              <a:rPr lang="pt-BR" dirty="0" err="1"/>
              <a:t>terciarizaram</a:t>
            </a:r>
            <a:r>
              <a:rPr lang="pt-BR" dirty="0"/>
              <a:t> processamento de vistos.</a:t>
            </a:r>
          </a:p>
          <a:p>
            <a:pPr marL="0" indent="0">
              <a:buNone/>
            </a:pPr>
            <a:endParaRPr lang="pt-BR"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110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(23º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92500" lnSpcReduction="20000"/>
          </a:bodyPr>
          <a:lstStyle/>
          <a:p>
            <a:pPr marL="0" indent="0">
              <a:buNone/>
            </a:pPr>
            <a:r>
              <a:rPr lang="en-US" sz="3300" dirty="0"/>
              <a:t>3. </a:t>
            </a:r>
            <a:r>
              <a:rPr lang="pt-BR" sz="3300" dirty="0"/>
              <a:t>Funções jurídicas</a:t>
            </a:r>
          </a:p>
          <a:p>
            <a:r>
              <a:rPr lang="pt-BR" sz="2400" dirty="0"/>
              <a:t>Serviços públicos, tais como, função de notário público, registro eleitoral e documentos para o recrutamento militar. Cônsules precisam de dupla autorização.</a:t>
            </a:r>
          </a:p>
          <a:p>
            <a:r>
              <a:rPr lang="pt-BR" sz="2400" dirty="0"/>
              <a:t>Legalização de documentos tais como certidões de nascimento e de casamento.</a:t>
            </a:r>
          </a:p>
          <a:p>
            <a:r>
              <a:rPr lang="pt-BR" sz="2400" dirty="0"/>
              <a:t>Convenção para eliminar a exigência de legalização de documentos públicos estrangeiros, Haia, 1981. Decreto 8.660/2016.</a:t>
            </a:r>
          </a:p>
          <a:p>
            <a:r>
              <a:rPr lang="pt-BR" sz="2400" dirty="0"/>
              <a:t>Garantir tratamento não discriminatório para os acusados ou presos por crimes</a:t>
            </a:r>
          </a:p>
          <a:p>
            <a:r>
              <a:rPr lang="pt-BR" sz="2400" dirty="0"/>
              <a:t>Celebrar casamentos,</a:t>
            </a:r>
          </a:p>
          <a:p>
            <a:r>
              <a:rPr lang="pt-BR" sz="2400" dirty="0"/>
              <a:t>Tratar de questões de guarda de menores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65172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(24º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a:bodyPr>
          <a:lstStyle/>
          <a:p>
            <a:pPr marL="0" indent="0">
              <a:buNone/>
            </a:pPr>
            <a:r>
              <a:rPr lang="en-US" sz="3300" dirty="0"/>
              <a:t>4</a:t>
            </a:r>
            <a:r>
              <a:rPr lang="pt-BR" sz="3300" dirty="0"/>
              <a:t>. Outras funções </a:t>
            </a:r>
          </a:p>
          <a:p>
            <a:r>
              <a:rPr lang="pt-BR" sz="2400" dirty="0"/>
              <a:t>Encaminhamento de feridos e doentes a médicos</a:t>
            </a:r>
          </a:p>
          <a:p>
            <a:r>
              <a:rPr lang="pt-BR" sz="2400" dirty="0"/>
              <a:t>Solução de controvérsias relativas a navios</a:t>
            </a:r>
          </a:p>
          <a:p>
            <a:r>
              <a:rPr lang="pt-BR" sz="2400" dirty="0"/>
              <a:t>Alguns consulados mantem seções para assuntos comerciais, culturais, de imprensa e de informação.</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820221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(25º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a:bodyPr>
          <a:lstStyle/>
          <a:p>
            <a:r>
              <a:rPr lang="pt-BR" sz="2400" dirty="0"/>
              <a:t>Necessidade de coordenar com embaixada eventuais informações de política local</a:t>
            </a:r>
          </a:p>
          <a:p>
            <a:r>
              <a:rPr lang="pt-BR" sz="2400" dirty="0"/>
              <a:t>Em resumo: o trabalho do cônsul inclui comércio, representação, funções judiciais e de diplomacia pública ((Okan0-Heijmans)</a:t>
            </a:r>
          </a:p>
          <a:p>
            <a:r>
              <a:rPr lang="pt-BR" sz="2400" dirty="0"/>
              <a:t>Mas tem direito a menos apitos ao entrar num navio.</a:t>
            </a:r>
            <a:endParaRPr lang="en-US" sz="2400" dirty="0"/>
          </a:p>
          <a:p>
            <a:pPr lvl="1"/>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35106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a:bodyPr>
          <a:lstStyle/>
          <a:p>
            <a:pPr algn="ctr"/>
            <a:r>
              <a:rPr lang="pt-BR" sz="4800" dirty="0"/>
              <a:t>VI. Diplomatas: Negociação. </a:t>
            </a:r>
            <a:r>
              <a:rPr lang="pt-BR" sz="4800" b="1" dirty="0"/>
              <a:t>Conceito</a:t>
            </a:r>
            <a:br>
              <a:rPr lang="pt-BR" sz="4800" dirty="0"/>
            </a:br>
            <a:r>
              <a:rPr lang="pt-BR" sz="2800" dirty="0"/>
              <a:t>1º.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a:bodyPr>
          <a:lstStyle/>
          <a:p>
            <a:pPr marL="0" indent="0">
              <a:buNone/>
            </a:pPr>
            <a:r>
              <a:rPr lang="pt-BR" sz="2600" dirty="0"/>
              <a:t>Conceito</a:t>
            </a:r>
          </a:p>
          <a:p>
            <a:r>
              <a:rPr lang="pt-BR" sz="2100" u="sng" dirty="0">
                <a:highlight>
                  <a:srgbClr val="FFFF00"/>
                </a:highlight>
              </a:rPr>
              <a:t>Negociação é função primária </a:t>
            </a:r>
            <a:r>
              <a:rPr lang="pt-BR" sz="2100" dirty="0">
                <a:highlight>
                  <a:srgbClr val="FFFF00"/>
                </a:highlight>
              </a:rPr>
              <a:t>da diplomacia</a:t>
            </a:r>
            <a:r>
              <a:rPr lang="pt-BR" sz="2100" dirty="0"/>
              <a:t>, da política externa e das relações internacionais (</a:t>
            </a:r>
            <a:r>
              <a:rPr lang="pt-BR" sz="2100" dirty="0" err="1"/>
              <a:t>Zartman</a:t>
            </a:r>
            <a:r>
              <a:rPr lang="pt-BR" sz="2100" dirty="0"/>
              <a:t>)</a:t>
            </a:r>
          </a:p>
          <a:p>
            <a:r>
              <a:rPr lang="pt-BR" sz="2100" dirty="0">
                <a:highlight>
                  <a:srgbClr val="FFFF00"/>
                </a:highlight>
              </a:rPr>
              <a:t>Diplomacia profissional </a:t>
            </a:r>
            <a:r>
              <a:rPr lang="pt-BR" sz="2100" dirty="0"/>
              <a:t>constitui “um </a:t>
            </a:r>
            <a:r>
              <a:rPr lang="pt-BR" sz="2100" u="sng" dirty="0">
                <a:highlight>
                  <a:srgbClr val="FFFF00"/>
                </a:highlight>
              </a:rPr>
              <a:t>repertório de técnicas especializadas </a:t>
            </a:r>
            <a:r>
              <a:rPr lang="pt-BR" sz="2100" dirty="0">
                <a:highlight>
                  <a:srgbClr val="FFFF00"/>
                </a:highlight>
              </a:rPr>
              <a:t>de negociação</a:t>
            </a:r>
            <a:r>
              <a:rPr lang="pt-BR" sz="2100" dirty="0"/>
              <a:t>”. (Bull)</a:t>
            </a:r>
          </a:p>
          <a:p>
            <a:r>
              <a:rPr lang="pt-BR" sz="2100" dirty="0"/>
              <a:t>Processo </a:t>
            </a:r>
            <a:r>
              <a:rPr lang="pt-BR" sz="2100" u="sng" dirty="0"/>
              <a:t>complexo</a:t>
            </a:r>
            <a:r>
              <a:rPr lang="pt-BR" sz="2100" dirty="0"/>
              <a:t> para alcançar acordo, baseado em concessões mútuas, o que </a:t>
            </a:r>
            <a:r>
              <a:rPr lang="pt-BR" sz="2100" dirty="0">
                <a:highlight>
                  <a:srgbClr val="FFFF00"/>
                </a:highlight>
              </a:rPr>
              <a:t>nem sempre ocorre uma vez que o objetivo não é necessariamente este, mas o de defender os interesses</a:t>
            </a:r>
            <a:r>
              <a:rPr lang="pt-BR" sz="2100" dirty="0"/>
              <a:t>, a cargo do diplomata. (Freeman)</a:t>
            </a:r>
          </a:p>
          <a:p>
            <a:r>
              <a:rPr lang="pt-BR" sz="2000" u="sng" dirty="0"/>
              <a:t>Estados democráticos </a:t>
            </a:r>
            <a:r>
              <a:rPr lang="pt-BR" sz="2000" dirty="0"/>
              <a:t>tendem a resolver diferenças por </a:t>
            </a:r>
            <a:r>
              <a:rPr lang="pt-BR" sz="2000" u="sng" dirty="0"/>
              <a:t>via pacífica</a:t>
            </a:r>
            <a:r>
              <a:rPr lang="pt-BR" sz="2000" dirty="0"/>
              <a:t>, isto é, diplomacia. (Kant apud </a:t>
            </a:r>
            <a:r>
              <a:rPr lang="pt-BR" sz="2000" dirty="0" err="1"/>
              <a:t>Hampson</a:t>
            </a:r>
            <a:r>
              <a:rPr lang="pt-BR" sz="2000" dirty="0"/>
              <a:t> et al).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983015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a:bodyPr>
          <a:lstStyle/>
          <a:p>
            <a:pPr algn="ctr"/>
            <a:r>
              <a:rPr lang="pt-BR" sz="4800" dirty="0"/>
              <a:t>VI. Diplomatas: Negociação. Processo</a:t>
            </a:r>
            <a:br>
              <a:rPr lang="pt-BR" sz="4800" dirty="0"/>
            </a:br>
            <a:r>
              <a:rPr lang="pt-BR" sz="2800" dirty="0"/>
              <a:t>2º.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r>
              <a:rPr lang="pt-BR" sz="3400" dirty="0"/>
              <a:t>B. Processo</a:t>
            </a:r>
          </a:p>
          <a:p>
            <a:r>
              <a:rPr lang="pt-BR" sz="2400" dirty="0"/>
              <a:t>Negociadores </a:t>
            </a:r>
            <a:r>
              <a:rPr lang="pt-BR" sz="2400" dirty="0">
                <a:highlight>
                  <a:srgbClr val="FFFF00"/>
                </a:highlight>
              </a:rPr>
              <a:t>costumam ser </a:t>
            </a:r>
            <a:r>
              <a:rPr lang="pt-BR" sz="2400" u="sng" dirty="0">
                <a:highlight>
                  <a:srgbClr val="FFFF00"/>
                </a:highlight>
              </a:rPr>
              <a:t>diplomatas</a:t>
            </a:r>
            <a:r>
              <a:rPr lang="pt-BR" sz="2400" dirty="0">
                <a:highlight>
                  <a:srgbClr val="FFFF00"/>
                </a:highlight>
              </a:rPr>
              <a:t>, sob instruções</a:t>
            </a:r>
            <a:r>
              <a:rPr lang="pt-BR" sz="2400" dirty="0"/>
              <a:t>. Cabe-lhes a definição de estratégias. Por vezes estabelecem táticas determinadas pela capital, outras improvisam segundo as circunstâncias. (Freeman)</a:t>
            </a:r>
          </a:p>
          <a:p>
            <a:r>
              <a:rPr lang="pt-BR" sz="2400" dirty="0">
                <a:highlight>
                  <a:srgbClr val="FFFF00"/>
                </a:highlight>
              </a:rPr>
              <a:t>A arte de negociações pode ser prejudicada quando uma parte exige concessões de outro negociador sem garantir, por sua parte, que </a:t>
            </a:r>
            <a:r>
              <a:rPr lang="pt-BR" sz="2400" u="sng" dirty="0">
                <a:highlight>
                  <a:srgbClr val="FFFF00"/>
                </a:highlight>
              </a:rPr>
              <a:t>suas promessas serão também cumprida</a:t>
            </a:r>
            <a:r>
              <a:rPr lang="pt-BR" sz="2400" dirty="0">
                <a:highlight>
                  <a:srgbClr val="FFFF00"/>
                </a:highlight>
              </a:rPr>
              <a:t>s</a:t>
            </a:r>
            <a:r>
              <a:rPr lang="pt-BR" sz="2400" dirty="0"/>
              <a:t>. (Nicolson)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425811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a:bodyPr>
          <a:lstStyle/>
          <a:p>
            <a:pPr algn="ctr"/>
            <a:r>
              <a:rPr lang="pt-BR" sz="4800" dirty="0"/>
              <a:t>VI. Diplomatas: Negociação. Processo</a:t>
            </a:r>
            <a:br>
              <a:rPr lang="pt-BR" sz="4800" dirty="0"/>
            </a:br>
            <a:r>
              <a:rPr lang="pt-BR" sz="2800" dirty="0"/>
              <a:t>3º.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lnSpcReduction="10000"/>
          </a:bodyPr>
          <a:lstStyle/>
          <a:p>
            <a:r>
              <a:rPr lang="pt-BR" sz="2400" dirty="0"/>
              <a:t>Quando negociações se tornam tensas, </a:t>
            </a:r>
            <a:r>
              <a:rPr lang="pt-BR" sz="2400" dirty="0">
                <a:highlight>
                  <a:srgbClr val="FFFF00"/>
                </a:highlight>
              </a:rPr>
              <a:t>diplomatas podem manter </a:t>
            </a:r>
            <a:r>
              <a:rPr lang="pt-BR" sz="2400" u="sng" dirty="0">
                <a:highlight>
                  <a:srgbClr val="FFFF00"/>
                </a:highlight>
              </a:rPr>
              <a:t>relações amistosas </a:t>
            </a:r>
            <a:r>
              <a:rPr lang="pt-BR" sz="2400" dirty="0"/>
              <a:t>com seus interlocutores por meio de explicações de que </a:t>
            </a:r>
            <a:r>
              <a:rPr lang="pt-BR" sz="2400" dirty="0">
                <a:highlight>
                  <a:srgbClr val="FFFF00"/>
                </a:highlight>
              </a:rPr>
              <a:t>estão apenas cumprindo instruções</a:t>
            </a:r>
            <a:r>
              <a:rPr lang="pt-BR" sz="2400" dirty="0"/>
              <a:t>, o que previne que as disputas se tornem pessoais. (Cooper)</a:t>
            </a:r>
          </a:p>
          <a:p>
            <a:r>
              <a:rPr lang="pt-BR" sz="2400" dirty="0"/>
              <a:t>As </a:t>
            </a:r>
            <a:r>
              <a:rPr lang="pt-BR" sz="2400" dirty="0">
                <a:highlight>
                  <a:srgbClr val="FFFF00"/>
                </a:highlight>
              </a:rPr>
              <a:t>características definidoras de uma negociação </a:t>
            </a:r>
            <a:r>
              <a:rPr lang="pt-BR" sz="2400" dirty="0"/>
              <a:t>incluem, a regra da </a:t>
            </a:r>
            <a:r>
              <a:rPr lang="pt-BR" sz="2400" u="sng" dirty="0"/>
              <a:t>unanimidade</a:t>
            </a:r>
            <a:r>
              <a:rPr lang="pt-BR" sz="2400" dirty="0"/>
              <a:t> formal das decisões, a </a:t>
            </a:r>
            <a:r>
              <a:rPr lang="pt-BR" sz="2400" u="sng" dirty="0"/>
              <a:t>igualdade</a:t>
            </a:r>
            <a:r>
              <a:rPr lang="pt-BR" sz="2400" dirty="0"/>
              <a:t> formal das partes, </a:t>
            </a:r>
            <a:r>
              <a:rPr lang="pt-BR" sz="2400" u="sng" dirty="0"/>
              <a:t>motivações</a:t>
            </a:r>
            <a:r>
              <a:rPr lang="pt-BR" sz="2400" dirty="0"/>
              <a:t> variadas (interesses comuns e conflitantes) e processo de </a:t>
            </a:r>
            <a:r>
              <a:rPr lang="pt-BR" sz="2400" u="sng" dirty="0"/>
              <a:t>trocas</a:t>
            </a:r>
            <a:r>
              <a:rPr lang="pt-BR" sz="2400" dirty="0"/>
              <a:t> de ofertas e pedidos (contrários, favoráveis ou para apenas continuar a conversação. (</a:t>
            </a:r>
            <a:r>
              <a:rPr lang="pt-BR" sz="2400" dirty="0" err="1"/>
              <a:t>Zartman</a:t>
            </a:r>
            <a:r>
              <a:rPr lang="pt-BR" sz="24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0422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01B5812-CCBB-56F7-46FD-823648660F96}"/>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 </a:t>
            </a:r>
            <a:br>
              <a:rPr lang="pt-BR" sz="4800" dirty="0"/>
            </a:br>
            <a:r>
              <a:rPr lang="pt-BR" sz="2400" dirty="0"/>
              <a:t>(2º slide)</a:t>
            </a:r>
          </a:p>
        </p:txBody>
      </p:sp>
      <p:sp>
        <p:nvSpPr>
          <p:cNvPr id="3" name="Espaço Reservado para Conteúdo 2">
            <a:extLst>
              <a:ext uri="{FF2B5EF4-FFF2-40B4-BE49-F238E27FC236}">
                <a16:creationId xmlns:a16="http://schemas.microsoft.com/office/drawing/2014/main" id="{C26E71C8-9716-56E4-4B04-25C218532F55}"/>
              </a:ext>
            </a:extLst>
          </p:cNvPr>
          <p:cNvSpPr>
            <a:spLocks noGrp="1"/>
          </p:cNvSpPr>
          <p:nvPr>
            <p:ph idx="1"/>
          </p:nvPr>
        </p:nvSpPr>
        <p:spPr>
          <a:xfrm>
            <a:off x="1043632" y="2704015"/>
            <a:ext cx="9942716" cy="3438166"/>
          </a:xfrm>
        </p:spPr>
        <p:txBody>
          <a:bodyPr anchor="ctr">
            <a:normAutofit fontScale="25000" lnSpcReduction="20000"/>
          </a:bodyPr>
          <a:lstStyle/>
          <a:p>
            <a:pPr marL="0" indent="0">
              <a:buNone/>
            </a:pPr>
            <a:endParaRPr lang="pt-BR" sz="9600" b="1" dirty="0"/>
          </a:p>
          <a:p>
            <a:r>
              <a:rPr lang="pt-BR" sz="10000" u="sng" dirty="0"/>
              <a:t>China: </a:t>
            </a:r>
            <a:r>
              <a:rPr lang="pt-BR" sz="10000" dirty="0"/>
              <a:t>diplomacia limitada a estabelecer fronteiras, defender o território, receber emissários, controlar portos.</a:t>
            </a:r>
          </a:p>
          <a:p>
            <a:r>
              <a:rPr lang="pt-BR" sz="10000" u="sng" dirty="0"/>
              <a:t>Índia</a:t>
            </a:r>
            <a:r>
              <a:rPr lang="pt-BR" sz="10000" dirty="0"/>
              <a:t>: expansão externa do budismo, contatos com reinos meridionais</a:t>
            </a:r>
          </a:p>
          <a:p>
            <a:r>
              <a:rPr lang="pt-BR" sz="10000" u="sng" dirty="0"/>
              <a:t>Grécia</a:t>
            </a:r>
            <a:r>
              <a:rPr lang="pt-BR" sz="10000" dirty="0"/>
              <a:t>: alianças entre cidades; missões de arautos, negociação de tréguas, neutralidades, acordos comerciais, tratados.</a:t>
            </a:r>
          </a:p>
          <a:p>
            <a:r>
              <a:rPr lang="pt-BR" sz="10000" u="sng" dirty="0"/>
              <a:t>Roma</a:t>
            </a:r>
            <a:r>
              <a:rPr lang="pt-BR" sz="10000" dirty="0"/>
              <a:t>: mantinha arquivos diplomáticos, desenvolveu técnicas de decifragem, usava o direito romano como base para tratados, direito das gentes, senado escolhia embaixadores. Ao final, gerenciava relações com povos subordinados</a:t>
            </a:r>
          </a:p>
          <a:p>
            <a:pPr marL="0" indent="0">
              <a:buNone/>
            </a:pPr>
            <a:endParaRPr lang="pt-BR" sz="2400" dirty="0"/>
          </a:p>
          <a:p>
            <a:endParaRPr lang="en-US" sz="2400" dirty="0"/>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453291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a:bodyPr>
          <a:lstStyle/>
          <a:p>
            <a:pPr algn="ctr"/>
            <a:r>
              <a:rPr lang="pt-BR" sz="4800" dirty="0"/>
              <a:t>VI. Diplomatas: Negociação. Fases</a:t>
            </a:r>
            <a:br>
              <a:rPr lang="pt-BR" sz="4800" dirty="0"/>
            </a:br>
            <a:r>
              <a:rPr lang="pt-BR" sz="2800" dirty="0"/>
              <a:t>4º.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731525" y="2903620"/>
            <a:ext cx="9941319" cy="2892621"/>
          </a:xfrm>
        </p:spPr>
        <p:txBody>
          <a:bodyPr anchor="ctr">
            <a:normAutofit fontScale="40000" lnSpcReduction="20000"/>
          </a:bodyPr>
          <a:lstStyle/>
          <a:p>
            <a:pPr marL="457200" lvl="1" indent="0">
              <a:buNone/>
            </a:pPr>
            <a:r>
              <a:rPr lang="pt-BR" sz="9600" dirty="0"/>
              <a:t>1. Fases</a:t>
            </a:r>
          </a:p>
          <a:p>
            <a:r>
              <a:rPr lang="pt-BR" sz="8000" dirty="0"/>
              <a:t>Negociações têm início quando as partes compartilham </a:t>
            </a:r>
            <a:r>
              <a:rPr lang="pt-BR" sz="8000" u="sng" dirty="0">
                <a:highlight>
                  <a:srgbClr val="FFFF00"/>
                </a:highlight>
              </a:rPr>
              <a:t>interesses comuns </a:t>
            </a:r>
            <a:r>
              <a:rPr lang="pt-BR" sz="8000" dirty="0">
                <a:highlight>
                  <a:srgbClr val="FFFF00"/>
                </a:highlight>
              </a:rPr>
              <a:t>para negociar, ainda que haja áreas de desacordo para aplainar</a:t>
            </a:r>
            <a:r>
              <a:rPr lang="pt-BR" sz="8000" dirty="0"/>
              <a:t>.</a:t>
            </a:r>
          </a:p>
          <a:p>
            <a:r>
              <a:rPr lang="pt-BR" sz="8000" dirty="0"/>
              <a:t>A negociação costuma apresentar três fases: a de </a:t>
            </a:r>
            <a:r>
              <a:rPr lang="pt-BR" sz="8000" i="1" u="sng" dirty="0">
                <a:highlight>
                  <a:srgbClr val="FFFF00"/>
                </a:highlight>
              </a:rPr>
              <a:t>prénegociação</a:t>
            </a:r>
            <a:r>
              <a:rPr lang="pt-BR" sz="8000" dirty="0">
                <a:highlight>
                  <a:srgbClr val="FFFF00"/>
                </a:highlight>
              </a:rPr>
              <a:t>; a de </a:t>
            </a:r>
            <a:r>
              <a:rPr lang="pt-BR" sz="8000" i="1" u="sng" dirty="0">
                <a:highlight>
                  <a:srgbClr val="FFFF00"/>
                </a:highlight>
              </a:rPr>
              <a:t>reuniões negociadoras</a:t>
            </a:r>
            <a:r>
              <a:rPr lang="pt-BR" sz="8000" dirty="0">
                <a:highlight>
                  <a:srgbClr val="FFFF00"/>
                </a:highlight>
              </a:rPr>
              <a:t>; e a de sua </a:t>
            </a:r>
            <a:r>
              <a:rPr lang="pt-BR" sz="8000" i="1" u="sng" dirty="0">
                <a:highlight>
                  <a:srgbClr val="FFFF00"/>
                </a:highlight>
              </a:rPr>
              <a:t>pormenorização</a:t>
            </a:r>
            <a:r>
              <a:rPr lang="pt-BR" sz="8000" dirty="0"/>
              <a:t>. (</a:t>
            </a:r>
            <a:r>
              <a:rPr lang="pt-BR" sz="8000" dirty="0" err="1"/>
              <a:t>Berridge</a:t>
            </a:r>
            <a:r>
              <a:rPr lang="pt-BR" sz="80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96392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463692" y="506094"/>
            <a:ext cx="9942716" cy="1554480"/>
          </a:xfrm>
        </p:spPr>
        <p:txBody>
          <a:bodyPr anchor="ctr">
            <a:normAutofit fontScale="90000"/>
          </a:bodyPr>
          <a:lstStyle/>
          <a:p>
            <a:pPr algn="ctr"/>
            <a:r>
              <a:rPr lang="pt-BR" sz="4800" dirty="0"/>
              <a:t>VI. Diplomatas: Negociação. Fases. Prénegociação </a:t>
            </a:r>
            <a:br>
              <a:rPr lang="pt-BR" sz="4800" dirty="0"/>
            </a:br>
            <a:r>
              <a:rPr lang="pt-BR" sz="2800" dirty="0"/>
              <a:t>5º.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937590" y="2927400"/>
            <a:ext cx="9941319" cy="2892621"/>
          </a:xfrm>
        </p:spPr>
        <p:txBody>
          <a:bodyPr anchor="ctr">
            <a:normAutofit fontScale="47500" lnSpcReduction="20000"/>
          </a:bodyPr>
          <a:lstStyle/>
          <a:p>
            <a:pPr marL="0" indent="0">
              <a:buNone/>
            </a:pPr>
            <a:r>
              <a:rPr lang="pt-BR" sz="7200" dirty="0"/>
              <a:t>a.</a:t>
            </a:r>
            <a:r>
              <a:rPr lang="pt-BR" sz="7200" i="1" dirty="0"/>
              <a:t> </a:t>
            </a:r>
            <a:r>
              <a:rPr lang="pt-BR" sz="7200" dirty="0"/>
              <a:t>Prénegociação</a:t>
            </a:r>
            <a:r>
              <a:rPr lang="pt-BR" sz="7200" i="1" dirty="0"/>
              <a:t> </a:t>
            </a:r>
          </a:p>
          <a:p>
            <a:r>
              <a:rPr lang="pt-BR" sz="7200" dirty="0"/>
              <a:t>Antes de se reunirem, as partes buscam </a:t>
            </a:r>
            <a:r>
              <a:rPr lang="pt-BR" sz="7200" dirty="0">
                <a:highlight>
                  <a:srgbClr val="FFFF00"/>
                </a:highlight>
              </a:rPr>
              <a:t>acordos sobre a necessidade de negociar a agenda das reuniões e questões procedimentais</a:t>
            </a:r>
            <a:r>
              <a:rPr lang="pt-BR" sz="7200" dirty="0"/>
              <a:t>. </a:t>
            </a:r>
          </a:p>
          <a:p>
            <a:r>
              <a:rPr lang="pt-BR" sz="7200" dirty="0"/>
              <a:t>Entre países amigos, problemas de negociação tendem a ser imperceptíveis. (</a:t>
            </a:r>
            <a:r>
              <a:rPr lang="pt-BR" sz="7200" dirty="0" err="1"/>
              <a:t>Berridge</a:t>
            </a:r>
            <a:r>
              <a:rPr lang="pt-BR" sz="72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500214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Fases. Reuniões negociadoras</a:t>
            </a:r>
            <a:br>
              <a:rPr lang="pt-BR" sz="4800" dirty="0"/>
            </a:br>
            <a:r>
              <a:rPr lang="pt-BR" sz="2800" dirty="0"/>
              <a:t>6º.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937590" y="2927400"/>
            <a:ext cx="9941319" cy="3016198"/>
          </a:xfrm>
        </p:spPr>
        <p:txBody>
          <a:bodyPr anchor="ctr">
            <a:normAutofit fontScale="32500" lnSpcReduction="20000"/>
          </a:bodyPr>
          <a:lstStyle/>
          <a:p>
            <a:pPr marL="0" indent="0">
              <a:buNone/>
            </a:pPr>
            <a:r>
              <a:rPr lang="pt-BR" sz="9600" i="1" dirty="0"/>
              <a:t>b</a:t>
            </a:r>
            <a:r>
              <a:rPr lang="pt-BR" sz="11200" i="1" dirty="0">
                <a:solidFill>
                  <a:srgbClr val="FF0000"/>
                </a:solidFill>
              </a:rPr>
              <a:t>. </a:t>
            </a:r>
            <a:r>
              <a:rPr lang="pt-BR" sz="11200" dirty="0"/>
              <a:t>Reuniões negociadoras</a:t>
            </a:r>
          </a:p>
          <a:p>
            <a:pPr marL="0" indent="0">
              <a:buNone/>
            </a:pPr>
            <a:r>
              <a:rPr lang="pt-BR" sz="8000" dirty="0"/>
              <a:t>À mesa (presencial ou virtual). Tendem a ser </a:t>
            </a:r>
            <a:r>
              <a:rPr lang="pt-BR" sz="8000" dirty="0">
                <a:highlight>
                  <a:srgbClr val="FFFF00"/>
                </a:highlight>
              </a:rPr>
              <a:t>mais formais, com conhecimento público</a:t>
            </a:r>
            <a:r>
              <a:rPr lang="pt-BR" sz="8000" dirty="0"/>
              <a:t>.</a:t>
            </a:r>
          </a:p>
          <a:p>
            <a:pPr lvl="1"/>
            <a:r>
              <a:rPr lang="pt-BR" sz="7600" dirty="0"/>
              <a:t>Configuração de </a:t>
            </a:r>
            <a:r>
              <a:rPr lang="pt-BR" sz="7600" u="sng" dirty="0">
                <a:highlight>
                  <a:srgbClr val="FFFF00"/>
                </a:highlight>
              </a:rPr>
              <a:t>diretrizes</a:t>
            </a:r>
            <a:r>
              <a:rPr lang="pt-BR" sz="7600" u="sng" dirty="0"/>
              <a:t> </a:t>
            </a:r>
            <a:r>
              <a:rPr lang="pt-BR" sz="7600" dirty="0"/>
              <a:t>a serem seguidas.</a:t>
            </a:r>
          </a:p>
          <a:p>
            <a:pPr lvl="1"/>
            <a:r>
              <a:rPr lang="pt-BR" sz="7600" dirty="0"/>
              <a:t>Busca de </a:t>
            </a:r>
            <a:r>
              <a:rPr lang="pt-BR" sz="7600" u="sng" dirty="0">
                <a:highlight>
                  <a:srgbClr val="FFFF00"/>
                </a:highlight>
              </a:rPr>
              <a:t>abrangência, equilíbrio e flexibilidade</a:t>
            </a:r>
            <a:r>
              <a:rPr lang="pt-BR" sz="7600" dirty="0"/>
              <a:t>. </a:t>
            </a:r>
          </a:p>
          <a:p>
            <a:pPr lvl="1"/>
            <a:r>
              <a:rPr lang="pt-BR" sz="7600" dirty="0"/>
              <a:t>Anotação de </a:t>
            </a:r>
            <a:r>
              <a:rPr lang="pt-BR" sz="7600" u="sng" dirty="0"/>
              <a:t>alguns itens para </a:t>
            </a:r>
            <a:r>
              <a:rPr lang="pt-BR" sz="7600" u="sng" dirty="0">
                <a:highlight>
                  <a:srgbClr val="FFFF00"/>
                </a:highlight>
              </a:rPr>
              <a:t>consideração posterior</a:t>
            </a:r>
            <a:r>
              <a:rPr lang="pt-BR" sz="7600" dirty="0"/>
              <a:t>. </a:t>
            </a:r>
          </a:p>
          <a:p>
            <a:pPr lvl="1"/>
            <a:r>
              <a:rPr lang="pt-BR" sz="7600" u="sng" dirty="0"/>
              <a:t>Decisão sobre tópicos</a:t>
            </a:r>
            <a:r>
              <a:rPr lang="pt-BR" sz="7600" dirty="0"/>
              <a:t> </a:t>
            </a:r>
            <a:r>
              <a:rPr lang="pt-BR" sz="7600" dirty="0">
                <a:highlight>
                  <a:srgbClr val="FFFF00"/>
                </a:highlight>
              </a:rPr>
              <a:t>segundo a agenda ou paralelamente</a:t>
            </a:r>
            <a:r>
              <a:rPr lang="pt-BR" sz="7600" dirty="0"/>
              <a:t>.</a:t>
            </a:r>
          </a:p>
          <a:p>
            <a:pPr lvl="1"/>
            <a:r>
              <a:rPr lang="pt-BR" sz="7600" dirty="0"/>
              <a:t>Estipulação ou não de </a:t>
            </a:r>
            <a:r>
              <a:rPr lang="pt-BR" sz="7600" u="sng" dirty="0">
                <a:highlight>
                  <a:srgbClr val="FFFF00"/>
                </a:highlight>
              </a:rPr>
              <a:t>limites de tempo </a:t>
            </a:r>
            <a:r>
              <a:rPr lang="pt-BR" sz="7600" dirty="0">
                <a:highlight>
                  <a:srgbClr val="FFFF00"/>
                </a:highlight>
              </a:rPr>
              <a:t>no calendários </a:t>
            </a:r>
            <a:r>
              <a:rPr lang="pt-BR" sz="7600" dirty="0"/>
              <a:t>de reuniões;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15794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Reuniões negociadoras</a:t>
            </a:r>
            <a:br>
              <a:rPr lang="pt-BR" sz="4800" dirty="0"/>
            </a:br>
            <a:r>
              <a:rPr lang="pt-BR" sz="2800" dirty="0"/>
              <a:t>7º.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838200" y="2927400"/>
            <a:ext cx="9941319" cy="2892621"/>
          </a:xfrm>
        </p:spPr>
        <p:txBody>
          <a:bodyPr anchor="ctr">
            <a:noAutofit/>
          </a:bodyPr>
          <a:lstStyle/>
          <a:p>
            <a:pPr marL="228600" lvl="1">
              <a:spcBef>
                <a:spcPts val="1000"/>
              </a:spcBef>
            </a:pPr>
            <a:r>
              <a:rPr lang="pt-BR" dirty="0"/>
              <a:t>Questões menores e mais fáceis costumam ser tratadas primeiramente.. Questões difíceis são adiadas e minimizadas. </a:t>
            </a:r>
          </a:p>
          <a:p>
            <a:pPr marL="228600" lvl="1">
              <a:spcBef>
                <a:spcPts val="1000"/>
              </a:spcBef>
            </a:pPr>
            <a:r>
              <a:rPr lang="pt-BR" dirty="0"/>
              <a:t>Na maioria das negociações, as </a:t>
            </a:r>
            <a:r>
              <a:rPr lang="pt-BR" u="sng" dirty="0">
                <a:highlight>
                  <a:srgbClr val="FFFF00"/>
                </a:highlight>
              </a:rPr>
              <a:t>demandas iniciais excedem as expectativas </a:t>
            </a:r>
            <a:r>
              <a:rPr lang="pt-BR" dirty="0"/>
              <a:t>(Freeman)</a:t>
            </a:r>
          </a:p>
          <a:p>
            <a:pPr marL="228600" lvl="1">
              <a:spcBef>
                <a:spcPts val="1000"/>
              </a:spcBef>
            </a:pPr>
            <a:r>
              <a:rPr lang="pt-BR" dirty="0"/>
              <a:t>As </a:t>
            </a:r>
            <a:r>
              <a:rPr lang="pt-BR" u="sng" dirty="0">
                <a:highlight>
                  <a:srgbClr val="FFFF00"/>
                </a:highlight>
              </a:rPr>
              <a:t>concessões</a:t>
            </a:r>
            <a:r>
              <a:rPr lang="pt-BR" dirty="0">
                <a:highlight>
                  <a:srgbClr val="FFFF00"/>
                </a:highlight>
              </a:rPr>
              <a:t> são dadas em doses pequenas e lentamente </a:t>
            </a:r>
            <a:r>
              <a:rPr lang="pt-BR" dirty="0"/>
              <a:t>(para exasperação dos não acostumados ao processo).</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14829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Fases Pormenorização</a:t>
            </a:r>
            <a:r>
              <a:rPr lang="pt-BR" sz="4800" i="1" u="sng" dirty="0"/>
              <a:t> </a:t>
            </a:r>
            <a:br>
              <a:rPr lang="pt-BR" sz="4800" dirty="0"/>
            </a:br>
            <a:r>
              <a:rPr lang="pt-BR" sz="2800" dirty="0"/>
              <a:t>8º.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838200" y="2927400"/>
            <a:ext cx="9941319" cy="2892621"/>
          </a:xfrm>
        </p:spPr>
        <p:txBody>
          <a:bodyPr anchor="ctr">
            <a:normAutofit/>
          </a:bodyPr>
          <a:lstStyle/>
          <a:p>
            <a:pPr marL="0" indent="0">
              <a:buNone/>
            </a:pPr>
            <a:r>
              <a:rPr lang="pt-BR" sz="3200" dirty="0"/>
              <a:t>c. Pormenorização </a:t>
            </a:r>
          </a:p>
          <a:p>
            <a:r>
              <a:rPr lang="pt-BR" sz="2400" dirty="0"/>
              <a:t>Os pormenores são negociados </a:t>
            </a:r>
            <a:r>
              <a:rPr lang="pt-BR" sz="2400" dirty="0">
                <a:highlight>
                  <a:srgbClr val="FFFF00"/>
                </a:highlight>
              </a:rPr>
              <a:t>por meio de </a:t>
            </a:r>
            <a:r>
              <a:rPr lang="pt-BR" sz="2400" u="sng" dirty="0">
                <a:highlight>
                  <a:srgbClr val="FFFF00"/>
                </a:highlight>
              </a:rPr>
              <a:t>conciliação em tópicos específico</a:t>
            </a:r>
            <a:r>
              <a:rPr lang="pt-BR" sz="2400" dirty="0">
                <a:highlight>
                  <a:srgbClr val="FFFF00"/>
                </a:highlight>
              </a:rPr>
              <a:t>s ou </a:t>
            </a:r>
            <a:r>
              <a:rPr lang="pt-BR" sz="2400" u="sng" dirty="0">
                <a:highlight>
                  <a:srgbClr val="FFFF00"/>
                </a:highlight>
              </a:rPr>
              <a:t>por meio de barganhas</a:t>
            </a:r>
            <a:r>
              <a:rPr lang="pt-BR" sz="2400" dirty="0">
                <a:highlight>
                  <a:srgbClr val="FFFF00"/>
                </a:highlight>
              </a:rPr>
              <a:t> </a:t>
            </a:r>
            <a:r>
              <a:rPr lang="pt-BR" sz="2400" dirty="0"/>
              <a:t>(</a:t>
            </a:r>
            <a:r>
              <a:rPr lang="pt-BR" sz="2400" i="1" dirty="0"/>
              <a:t>quid pro q</a:t>
            </a:r>
            <a:r>
              <a:rPr lang="pt-BR" sz="2400" dirty="0"/>
              <a:t>uo) (</a:t>
            </a:r>
            <a:r>
              <a:rPr lang="pt-BR" sz="2400" dirty="0" err="1"/>
              <a:t>Berridge</a:t>
            </a:r>
            <a:r>
              <a:rPr lang="pt-BR" sz="2400" dirty="0"/>
              <a:t>)</a:t>
            </a:r>
          </a:p>
          <a:p>
            <a:r>
              <a:rPr lang="pt-BR" sz="2400" dirty="0"/>
              <a:t>Podem surgir dificuldades inesperadas, tais como a escolha do idioma ou idiomas em que deverão ser assinados, da  igualdade dos textos resultantes e das cláusulas ancilares, por vezes em letras miúdas para disfarças concessões sensíveis. (</a:t>
            </a:r>
            <a:r>
              <a:rPr lang="pt-BR" sz="2400" dirty="0" err="1"/>
              <a:t>Berridge</a:t>
            </a:r>
            <a:r>
              <a:rPr lang="pt-BR" sz="24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16175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a:t>
            </a:r>
            <a:r>
              <a:rPr lang="pt-BR" sz="4800" i="1" dirty="0"/>
              <a:t>Momentum </a:t>
            </a:r>
            <a:br>
              <a:rPr lang="pt-BR" sz="4800" dirty="0"/>
            </a:br>
            <a:r>
              <a:rPr lang="pt-BR" sz="2800" dirty="0"/>
              <a:t>9º.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838200" y="3106654"/>
            <a:ext cx="9941319" cy="3124658"/>
          </a:xfrm>
        </p:spPr>
        <p:txBody>
          <a:bodyPr anchor="ctr">
            <a:noAutofit/>
          </a:bodyPr>
          <a:lstStyle/>
          <a:p>
            <a:pPr marL="0" indent="0">
              <a:buNone/>
            </a:pPr>
            <a:r>
              <a:rPr lang="pt-BR" i="1" u="sng" dirty="0"/>
              <a:t>Momentum</a:t>
            </a:r>
            <a:r>
              <a:rPr lang="pt-BR" i="1" dirty="0"/>
              <a:t> </a:t>
            </a:r>
          </a:p>
          <a:p>
            <a:r>
              <a:rPr lang="pt-BR" sz="2400" i="1" dirty="0"/>
              <a:t>Momentum</a:t>
            </a:r>
            <a:r>
              <a:rPr lang="pt-BR" sz="2400" dirty="0"/>
              <a:t> </a:t>
            </a:r>
            <a:r>
              <a:rPr lang="pt-BR" sz="2400" dirty="0">
                <a:highlight>
                  <a:srgbClr val="FFFF00"/>
                </a:highlight>
              </a:rPr>
              <a:t>pode se perder </a:t>
            </a:r>
            <a:r>
              <a:rPr lang="pt-BR" sz="2400" dirty="0"/>
              <a:t>por razões diversas, tais como, a retirada de negociadores e atrasos deliberados em razão do aumento da complexidade da negociação. (</a:t>
            </a:r>
            <a:r>
              <a:rPr lang="pt-BR" sz="2400" dirty="0" err="1"/>
              <a:t>Berridge</a:t>
            </a:r>
            <a:r>
              <a:rPr lang="pt-BR" sz="2400" dirty="0"/>
              <a:t>). </a:t>
            </a:r>
          </a:p>
          <a:p>
            <a:r>
              <a:rPr lang="pt-BR" sz="2400" dirty="0">
                <a:highlight>
                  <a:srgbClr val="FFFF00"/>
                </a:highlight>
              </a:rPr>
              <a:t>Para recuperar</a:t>
            </a:r>
            <a:r>
              <a:rPr lang="pt-BR" sz="2400" dirty="0"/>
              <a:t>: há táticas tais como estipular prazos, mobilizar público, criar expectativas, elevar nível de negociadores. (</a:t>
            </a:r>
            <a:r>
              <a:rPr lang="pt-BR" sz="2400" dirty="0" err="1"/>
              <a:t>Berridge</a:t>
            </a:r>
            <a:r>
              <a:rPr lang="pt-BR" sz="2400" dirty="0"/>
              <a:t>); </a:t>
            </a:r>
            <a:r>
              <a:rPr lang="pt-BR" sz="2400" kern="0" dirty="0">
                <a:latin typeface="Times New Roman" panose="02020603050405020304" pitchFamily="18" charset="0"/>
                <a:ea typeface="Calibri" panose="020F0502020204030204" pitchFamily="34" charset="0"/>
              </a:rPr>
              <a:t>u</a:t>
            </a:r>
            <a:r>
              <a:rPr lang="pt-BR" sz="2400" kern="0" dirty="0">
                <a:effectLst/>
                <a:latin typeface="Times New Roman" panose="02020603050405020304" pitchFamily="18" charset="0"/>
                <a:ea typeface="Calibri" panose="020F0502020204030204" pitchFamily="34" charset="0"/>
              </a:rPr>
              <a:t>so de grupos de contato ou terceiras partes, ou até mesmo pela apresentação de um ultimato (</a:t>
            </a:r>
            <a:r>
              <a:rPr lang="pt-BR" sz="2400" kern="0" dirty="0" err="1">
                <a:effectLst/>
                <a:latin typeface="Times New Roman" panose="02020603050405020304" pitchFamily="18" charset="0"/>
                <a:ea typeface="Calibri" panose="020F0502020204030204" pitchFamily="34" charset="0"/>
              </a:rPr>
              <a:t>Barston</a:t>
            </a:r>
            <a:r>
              <a:rPr lang="pt-BR" sz="2400" kern="0" dirty="0">
                <a:effectLst/>
                <a:latin typeface="Times New Roman" panose="02020603050405020304" pitchFamily="18" charset="0"/>
                <a:ea typeface="Calibri" panose="020F0502020204030204" pitchFamily="34" charset="0"/>
              </a:rPr>
              <a:t>)</a:t>
            </a:r>
            <a:endParaRPr lang="pt-BR" sz="2400" i="1" u="sng"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814188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a:bodyPr>
          <a:lstStyle/>
          <a:p>
            <a:pPr algn="ctr"/>
            <a:r>
              <a:rPr lang="pt-BR" sz="4800" dirty="0"/>
              <a:t>VI. Diplomatas: Negociação. Obstáculos </a:t>
            </a:r>
            <a:br>
              <a:rPr lang="pt-BR" sz="4800" dirty="0"/>
            </a:br>
            <a:r>
              <a:rPr lang="pt-BR" sz="2800" dirty="0"/>
              <a:t>10º.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40000" lnSpcReduction="20000"/>
          </a:bodyPr>
          <a:lstStyle/>
          <a:p>
            <a:pPr marL="0" indent="0">
              <a:buNone/>
            </a:pPr>
            <a:r>
              <a:rPr lang="pt-BR" sz="8000" dirty="0"/>
              <a:t>Obstáculos</a:t>
            </a:r>
            <a:r>
              <a:rPr lang="pt-BR" sz="8000" i="1" dirty="0"/>
              <a:t> </a:t>
            </a:r>
            <a:endParaRPr lang="pt-BR" sz="8000" dirty="0"/>
          </a:p>
          <a:p>
            <a:r>
              <a:rPr lang="pt-BR" sz="7400" dirty="0">
                <a:highlight>
                  <a:srgbClr val="FFFF00"/>
                </a:highlight>
              </a:rPr>
              <a:t>Para superar:</a:t>
            </a:r>
            <a:r>
              <a:rPr lang="pt-BR" sz="7400" dirty="0"/>
              <a:t> ameaçar (raramente); aventar compensações; conceder prazos para implementação; apresentar contraproposta; induzir e pressionar. </a:t>
            </a:r>
          </a:p>
          <a:p>
            <a:r>
              <a:rPr lang="pt-BR" sz="7400" dirty="0">
                <a:highlight>
                  <a:srgbClr val="FFFF00"/>
                </a:highlight>
              </a:rPr>
              <a:t>Curva de aprendizagem </a:t>
            </a:r>
            <a:r>
              <a:rPr lang="pt-BR" sz="7400" dirty="0"/>
              <a:t>dos negociadores. Negociadores aprendem ramificações dos problemas e reconhecem novas dimensões potenciais para conflito ou para consenso. (</a:t>
            </a:r>
            <a:r>
              <a:rPr lang="pt-BR" sz="7400" dirty="0" err="1"/>
              <a:t>Barston</a:t>
            </a:r>
            <a:r>
              <a:rPr lang="pt-BR" sz="74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60583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a:bodyPr>
          <a:lstStyle/>
          <a:p>
            <a:pPr algn="ctr"/>
            <a:r>
              <a:rPr lang="pt-BR" sz="4800" dirty="0"/>
              <a:t>VI. Diplomatas: Negociação. Acordos</a:t>
            </a:r>
            <a:br>
              <a:rPr lang="pt-BR" sz="4800" dirty="0"/>
            </a:br>
            <a:r>
              <a:rPr lang="pt-BR" sz="2800" dirty="0"/>
              <a:t>11º.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457200" lvl="1" indent="0">
              <a:buNone/>
            </a:pPr>
            <a:r>
              <a:rPr lang="pt-BR" sz="2600" dirty="0"/>
              <a:t>2. Acordos</a:t>
            </a:r>
          </a:p>
          <a:p>
            <a:r>
              <a:rPr lang="pt-BR" sz="2300" dirty="0">
                <a:highlight>
                  <a:srgbClr val="FFFF00"/>
                </a:highlight>
              </a:rPr>
              <a:t>Se negociação for bem sucedida, o resultado é incorporado a um instrumento internacional</a:t>
            </a:r>
            <a:r>
              <a:rPr lang="pt-BR" sz="2300" dirty="0"/>
              <a:t>.  </a:t>
            </a:r>
          </a:p>
          <a:p>
            <a:r>
              <a:rPr lang="pt-BR" sz="2300" dirty="0">
                <a:highlight>
                  <a:srgbClr val="FFFF00"/>
                </a:highlight>
              </a:rPr>
              <a:t>Alguns acordos criam obrigações jurídicas, outros não</a:t>
            </a:r>
            <a:r>
              <a:rPr lang="pt-BR" sz="2300" dirty="0"/>
              <a:t>. </a:t>
            </a:r>
            <a:r>
              <a:rPr lang="pt-BR" sz="2300" dirty="0">
                <a:highlight>
                  <a:srgbClr val="FFFF00"/>
                </a:highlight>
              </a:rPr>
              <a:t>Alguns realçam a importância do acordado, outros a disfarçam</a:t>
            </a:r>
            <a:r>
              <a:rPr lang="pt-BR" sz="2300" dirty="0"/>
              <a:t>; </a:t>
            </a:r>
            <a:r>
              <a:rPr lang="pt-BR" sz="2300" dirty="0">
                <a:highlight>
                  <a:srgbClr val="FFFF00"/>
                </a:highlight>
              </a:rPr>
              <a:t>alguns são mais convenientes; alguns se prestam mais a salvar as aparências. Alguns exigem ratificação parlamentar, outros não</a:t>
            </a:r>
            <a:r>
              <a:rPr lang="pt-BR" sz="2300" dirty="0"/>
              <a:t>. (</a:t>
            </a:r>
            <a:r>
              <a:rPr lang="pt-BR" sz="2300" dirty="0" err="1"/>
              <a:t>Berridge</a:t>
            </a:r>
            <a:r>
              <a:rPr lang="pt-BR" sz="2300" dirty="0"/>
              <a:t>)</a:t>
            </a:r>
          </a:p>
          <a:p>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584699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a:t>
            </a:r>
            <a:br>
              <a:rPr lang="pt-BR" sz="4800" dirty="0"/>
            </a:br>
            <a:r>
              <a:rPr lang="pt-BR" sz="4800" dirty="0"/>
              <a:t>Acordos</a:t>
            </a:r>
            <a:br>
              <a:rPr lang="pt-BR" sz="4800" dirty="0"/>
            </a:br>
            <a:r>
              <a:rPr lang="pt-BR" sz="2800" dirty="0"/>
              <a:t>12º.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10000"/>
          </a:bodyPr>
          <a:lstStyle/>
          <a:p>
            <a:r>
              <a:rPr lang="pt-BR" sz="2400" kern="0" dirty="0">
                <a:effectLst/>
                <a:latin typeface="Times New Roman" panose="02020603050405020304" pitchFamily="18" charset="0"/>
                <a:ea typeface="Calibri" panose="020F0502020204030204" pitchFamily="34" charset="0"/>
              </a:rPr>
              <a:t>Por vezes, </a:t>
            </a:r>
            <a:r>
              <a:rPr lang="pt-BR" sz="2400" kern="0" dirty="0">
                <a:effectLst/>
                <a:highlight>
                  <a:srgbClr val="FFFF00"/>
                </a:highlight>
                <a:latin typeface="Times New Roman" panose="02020603050405020304" pitchFamily="18" charset="0"/>
                <a:ea typeface="Calibri" panose="020F0502020204030204" pitchFamily="34" charset="0"/>
              </a:rPr>
              <a:t>a escolha de um título para o acordo está relacionada à necessidade de chamar pouca atenção e assim evitar a humilhação pública de um país que teve de fazer concessões impopulares para alcançar os resultados desejados. </a:t>
            </a:r>
            <a:r>
              <a:rPr lang="pt-BR" sz="2400" kern="0" dirty="0">
                <a:effectLst/>
                <a:latin typeface="Times New Roman" panose="02020603050405020304" pitchFamily="18" charset="0"/>
                <a:ea typeface="Calibri" panose="020F0502020204030204" pitchFamily="34" charset="0"/>
              </a:rPr>
              <a:t>(</a:t>
            </a:r>
            <a:r>
              <a:rPr lang="pt-BR" sz="2400" kern="0" dirty="0" err="1">
                <a:effectLst/>
                <a:latin typeface="Times New Roman" panose="02020603050405020304" pitchFamily="18" charset="0"/>
                <a:ea typeface="Calibri" panose="020F0502020204030204" pitchFamily="34" charset="0"/>
              </a:rPr>
              <a:t>Berridge</a:t>
            </a:r>
            <a:r>
              <a:rPr lang="pt-BR" sz="2400" kern="0" dirty="0">
                <a:effectLst/>
                <a:latin typeface="Times New Roman" panose="02020603050405020304" pitchFamily="18" charset="0"/>
                <a:ea typeface="Calibri" panose="020F0502020204030204" pitchFamily="34" charset="0"/>
              </a:rPr>
              <a:t>)</a:t>
            </a:r>
          </a:p>
          <a:p>
            <a:r>
              <a:rPr lang="pt-BR" sz="2400" kern="0" dirty="0">
                <a:effectLst/>
                <a:latin typeface="Times New Roman" panose="02020603050405020304" pitchFamily="18" charset="0"/>
                <a:ea typeface="Calibri" panose="020F0502020204030204" pitchFamily="34" charset="0"/>
              </a:rPr>
              <a:t>Com esse propósito, poderá uma parte preferir assinar um acordo informal sem publicidade. </a:t>
            </a:r>
            <a:r>
              <a:rPr lang="pt-BR" sz="2400" kern="0" dirty="0">
                <a:latin typeface="Times New Roman" panose="02020603050405020304" pitchFamily="18" charset="0"/>
                <a:ea typeface="Calibri" panose="020F0502020204030204" pitchFamily="34" charset="0"/>
              </a:rPr>
              <a:t>As partes poderão preferir um acordo menos complexo ou que não requeira ratificação por um parlamento ou por um referendo popular. (</a:t>
            </a:r>
            <a:r>
              <a:rPr lang="pt-BR" sz="2400" kern="0" dirty="0" err="1">
                <a:latin typeface="Times New Roman" panose="02020603050405020304" pitchFamily="18" charset="0"/>
                <a:ea typeface="Calibri" panose="020F0502020204030204" pitchFamily="34" charset="0"/>
              </a:rPr>
              <a:t>Berridge</a:t>
            </a:r>
            <a:r>
              <a:rPr lang="pt-BR" sz="2400" kern="0" dirty="0">
                <a:latin typeface="Times New Roman" panose="02020603050405020304" pitchFamily="18" charset="0"/>
                <a:ea typeface="Calibri" panose="020F0502020204030204" pitchFamily="34" charset="0"/>
              </a:rPr>
              <a:t>)</a:t>
            </a:r>
            <a:endParaRPr lang="pt-BR" sz="2400" kern="0" dirty="0">
              <a:effectLst/>
              <a:latin typeface="Times New Roman" panose="02020603050405020304" pitchFamily="18" charset="0"/>
              <a:ea typeface="Calibri" panose="020F0502020204030204" pitchFamily="34" charset="0"/>
            </a:endParaRPr>
          </a:p>
          <a:p>
            <a:r>
              <a:rPr lang="pt-BR" sz="2400" kern="0" dirty="0">
                <a:effectLst/>
                <a:highlight>
                  <a:srgbClr val="FFFF00"/>
                </a:highlight>
                <a:latin typeface="Times New Roman" panose="02020603050405020304" pitchFamily="18" charset="0"/>
                <a:ea typeface="Calibri" panose="020F0502020204030204" pitchFamily="34" charset="0"/>
              </a:rPr>
              <a:t>As partes podem acordar que o objeto de uma negociação não é apropriado para regulamentação pelo direito internacional</a:t>
            </a:r>
            <a:r>
              <a:rPr lang="pt-BR" sz="2400" kern="0" dirty="0">
                <a:effectLst/>
                <a:latin typeface="Times New Roman" panose="02020603050405020304" pitchFamily="18" charset="0"/>
                <a:ea typeface="Calibri" panose="020F0502020204030204" pitchFamily="34" charset="0"/>
              </a:rPr>
              <a:t>. </a:t>
            </a:r>
            <a:r>
              <a:rPr lang="pt-BR" sz="2400" kern="0" dirty="0">
                <a:latin typeface="Times New Roman" panose="02020603050405020304" pitchFamily="18" charset="0"/>
                <a:ea typeface="Calibri" panose="020F0502020204030204" pitchFamily="34" charset="0"/>
              </a:rPr>
              <a:t>Se</a:t>
            </a:r>
            <a:r>
              <a:rPr lang="pt-BR" sz="2400" kern="0" dirty="0">
                <a:effectLst/>
                <a:latin typeface="Times New Roman" panose="02020603050405020304" pitchFamily="18" charset="0"/>
                <a:ea typeface="Calibri" panose="020F0502020204030204" pitchFamily="34" charset="0"/>
              </a:rPr>
              <a:t> julgarem que o acordo cria obrigações coercíveis pelo direito internacional, deverão conformá-lo como um tratado. (</a:t>
            </a:r>
            <a:r>
              <a:rPr lang="pt-BR" sz="2400" kern="0" dirty="0" err="1">
                <a:effectLst/>
                <a:latin typeface="Times New Roman" panose="02020603050405020304" pitchFamily="18" charset="0"/>
                <a:ea typeface="Calibri" panose="020F0502020204030204" pitchFamily="34" charset="0"/>
              </a:rPr>
              <a:t>Berridge</a:t>
            </a:r>
            <a:r>
              <a:rPr lang="pt-BR" sz="2400" kern="0" dirty="0">
                <a:effectLst/>
                <a:latin typeface="Times New Roman" panose="02020603050405020304" pitchFamily="18" charset="0"/>
                <a:ea typeface="Calibri" panose="020F0502020204030204" pitchFamily="34" charset="0"/>
              </a:rPr>
              <a:t>)</a:t>
            </a:r>
          </a:p>
          <a:p>
            <a:pPr marL="0" indent="0">
              <a:buNone/>
            </a:pPr>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5362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a:bodyPr>
          <a:lstStyle/>
          <a:p>
            <a:pPr algn="ctr"/>
            <a:r>
              <a:rPr lang="pt-BR" sz="4800" dirty="0"/>
              <a:t>VI. Diplomatas: Negociação. Acordos. </a:t>
            </a:r>
            <a:br>
              <a:rPr lang="pt-BR" sz="4800" dirty="0"/>
            </a:br>
            <a:r>
              <a:rPr lang="pt-BR" sz="2800" dirty="0"/>
              <a:t>13º.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10000"/>
          </a:bodyPr>
          <a:lstStyle/>
          <a:p>
            <a:pPr marL="0" indent="0">
              <a:buNone/>
            </a:pPr>
            <a:r>
              <a:rPr lang="pt-BR" sz="2600" u="sng" dirty="0"/>
              <a:t>Principais tipos de acordos:</a:t>
            </a:r>
          </a:p>
          <a:p>
            <a:r>
              <a:rPr lang="pt-BR" dirty="0"/>
              <a:t>a</a:t>
            </a:r>
            <a:r>
              <a:rPr lang="pt-BR" sz="2600" dirty="0"/>
              <a:t>. </a:t>
            </a:r>
            <a:r>
              <a:rPr lang="pt-BR" sz="2600" u="sng" dirty="0">
                <a:highlight>
                  <a:srgbClr val="FFFF00"/>
                </a:highlight>
              </a:rPr>
              <a:t>Tratados</a:t>
            </a:r>
            <a:r>
              <a:rPr lang="pt-BR" sz="2600" dirty="0"/>
              <a:t> – mais solene. </a:t>
            </a:r>
            <a:r>
              <a:rPr lang="pt-BR" sz="2600" dirty="0">
                <a:highlight>
                  <a:srgbClr val="FFFF00"/>
                </a:highlight>
              </a:rPr>
              <a:t>Vinculam as partes pelo Direito Internacional</a:t>
            </a:r>
            <a:r>
              <a:rPr lang="pt-BR" sz="2600" dirty="0"/>
              <a:t>. Bilaterais ou multilaterais. (Freeman)</a:t>
            </a:r>
          </a:p>
          <a:p>
            <a:r>
              <a:rPr lang="pt-BR" sz="2600" dirty="0"/>
              <a:t>b. </a:t>
            </a:r>
            <a:r>
              <a:rPr lang="pt-BR" sz="2600" u="sng" dirty="0">
                <a:highlight>
                  <a:srgbClr val="FFFF00"/>
                </a:highlight>
              </a:rPr>
              <a:t>Convençõe</a:t>
            </a:r>
            <a:r>
              <a:rPr lang="pt-BR" sz="2600" dirty="0"/>
              <a:t>s – Instrumento multilateral de </a:t>
            </a:r>
            <a:r>
              <a:rPr lang="pt-BR" sz="2600" dirty="0">
                <a:highlight>
                  <a:srgbClr val="FFFF00"/>
                </a:highlight>
              </a:rPr>
              <a:t>natureza legislativa, codificadora ou regulatória</a:t>
            </a:r>
            <a:r>
              <a:rPr lang="pt-BR" sz="2600" dirty="0"/>
              <a:t>. Em geral, negociadas sob auspício de organização internacional ou conferência de Estados. (Freeman)</a:t>
            </a:r>
          </a:p>
          <a:p>
            <a:r>
              <a:rPr lang="pt-BR" sz="2600" dirty="0"/>
              <a:t>c. </a:t>
            </a:r>
            <a:r>
              <a:rPr lang="pt-BR" sz="2600" u="sng" dirty="0">
                <a:highlight>
                  <a:srgbClr val="FFFF00"/>
                </a:highlight>
              </a:rPr>
              <a:t>Protocolos</a:t>
            </a:r>
            <a:r>
              <a:rPr lang="pt-BR" sz="2600" dirty="0"/>
              <a:t> – alteram, suplementam ou substituem um instrumento existente. (Freeman)</a:t>
            </a:r>
          </a:p>
          <a:p>
            <a:endParaRPr lang="en-US"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45381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01B5812-CCBB-56F7-46FD-823648660F96}"/>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 </a:t>
            </a:r>
            <a:br>
              <a:rPr lang="pt-BR" sz="4800" dirty="0"/>
            </a:br>
            <a:r>
              <a:rPr lang="pt-BR" sz="2400" dirty="0"/>
              <a:t>(3º slide)</a:t>
            </a:r>
          </a:p>
        </p:txBody>
      </p:sp>
      <p:sp>
        <p:nvSpPr>
          <p:cNvPr id="3" name="Espaço Reservado para Conteúdo 2">
            <a:extLst>
              <a:ext uri="{FF2B5EF4-FFF2-40B4-BE49-F238E27FC236}">
                <a16:creationId xmlns:a16="http://schemas.microsoft.com/office/drawing/2014/main" id="{C26E71C8-9716-56E4-4B04-25C218532F55}"/>
              </a:ext>
            </a:extLst>
          </p:cNvPr>
          <p:cNvSpPr>
            <a:spLocks noGrp="1"/>
          </p:cNvSpPr>
          <p:nvPr>
            <p:ph idx="1"/>
          </p:nvPr>
        </p:nvSpPr>
        <p:spPr>
          <a:xfrm>
            <a:off x="1043632" y="2704015"/>
            <a:ext cx="9942716" cy="3438166"/>
          </a:xfrm>
        </p:spPr>
        <p:txBody>
          <a:bodyPr anchor="ctr">
            <a:normAutofit fontScale="25000" lnSpcReduction="20000"/>
          </a:bodyPr>
          <a:lstStyle/>
          <a:p>
            <a:endParaRPr lang="pt-BR" sz="2400" dirty="0"/>
          </a:p>
          <a:p>
            <a:r>
              <a:rPr lang="pt-BR" sz="2400" dirty="0"/>
              <a:t>:</a:t>
            </a:r>
          </a:p>
          <a:p>
            <a:pPr marL="0" indent="0">
              <a:buNone/>
            </a:pPr>
            <a:endParaRPr lang="pt-BR" sz="5100" b="1" dirty="0"/>
          </a:p>
          <a:p>
            <a:pPr marL="0" indent="0">
              <a:buNone/>
            </a:pPr>
            <a:endParaRPr lang="pt-BR" sz="7000" b="1" dirty="0"/>
          </a:p>
          <a:p>
            <a:pPr marL="0" indent="0">
              <a:buNone/>
            </a:pPr>
            <a:r>
              <a:rPr lang="pt-BR" sz="7000" b="1" dirty="0"/>
              <a:t>2. </a:t>
            </a:r>
            <a:r>
              <a:rPr lang="pt-BR" sz="9600" b="1" dirty="0"/>
              <a:t>Idade Média</a:t>
            </a:r>
            <a:endParaRPr lang="pt-BR" sz="9600" i="1" dirty="0"/>
          </a:p>
          <a:p>
            <a:r>
              <a:rPr lang="pt-BR" sz="8800" dirty="0"/>
              <a:t>Sec. V-IX: Monarcas negociavam diretamente com regentes próximos</a:t>
            </a:r>
          </a:p>
          <a:p>
            <a:r>
              <a:rPr lang="pt-BR" sz="8800" u="sng" dirty="0"/>
              <a:t>Bizâncio </a:t>
            </a:r>
            <a:r>
              <a:rPr lang="pt-BR" sz="8800" dirty="0"/>
              <a:t>manteve ministério do exterior para tratar com enviados estrangeiros e coletar informações sobre vizinhos. Envio de relatórios escritos. Inovação</a:t>
            </a:r>
          </a:p>
          <a:p>
            <a:r>
              <a:rPr lang="pt-BR" sz="8800" u="sng" dirty="0"/>
              <a:t>Igreja Católica </a:t>
            </a:r>
            <a:r>
              <a:rPr lang="pt-BR" sz="8800" dirty="0"/>
              <a:t>mantinha </a:t>
            </a:r>
            <a:r>
              <a:rPr lang="pt-BR" sz="8800" i="1" dirty="0" err="1"/>
              <a:t>legati</a:t>
            </a:r>
            <a:r>
              <a:rPr lang="pt-BR" sz="8800" dirty="0"/>
              <a:t> e núncios. </a:t>
            </a:r>
          </a:p>
          <a:p>
            <a:r>
              <a:rPr lang="pt-BR" sz="8800" dirty="0"/>
              <a:t>No século XII, começou a ser empregado o termo </a:t>
            </a:r>
            <a:r>
              <a:rPr lang="pt-BR" sz="8800" i="1" dirty="0" err="1"/>
              <a:t>ambasciator</a:t>
            </a:r>
            <a:r>
              <a:rPr lang="pt-BR" sz="8800" dirty="0" err="1"/>
              <a:t>e</a:t>
            </a:r>
            <a:r>
              <a:rPr lang="pt-BR" sz="8800" dirty="0"/>
              <a:t> para designar enviados ou emissários diplomáticos.</a:t>
            </a:r>
          </a:p>
          <a:p>
            <a:r>
              <a:rPr lang="pt-BR" sz="8800" dirty="0"/>
              <a:t>Contribuição da Igreja para direito internacional. Latim medieval, idioma da diplomacia</a:t>
            </a:r>
            <a:endParaRPr lang="pt-BR" sz="8000" dirty="0"/>
          </a:p>
          <a:p>
            <a:endParaRPr lang="pt-BR" sz="2400" dirty="0"/>
          </a:p>
          <a:p>
            <a:pPr marL="0" indent="0">
              <a:buNone/>
            </a:pPr>
            <a:endParaRPr lang="pt-BR" sz="2400" dirty="0"/>
          </a:p>
          <a:p>
            <a:pPr marL="0" indent="0">
              <a:buNone/>
            </a:pPr>
            <a:endParaRPr lang="pt-BR" sz="2400" dirty="0"/>
          </a:p>
          <a:p>
            <a:endParaRPr lang="en-US" sz="2400" dirty="0"/>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708867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72659" y="2923444"/>
            <a:ext cx="9941319" cy="3124658"/>
          </a:xfrm>
        </p:spPr>
        <p:txBody>
          <a:bodyPr anchor="ctr">
            <a:normAutofit/>
          </a:bodyPr>
          <a:lstStyle/>
          <a:p>
            <a:pPr marL="0" indent="0">
              <a:buNone/>
            </a:pPr>
            <a:r>
              <a:rPr lang="pt-BR" dirty="0"/>
              <a:t>C. Classificação</a:t>
            </a:r>
          </a:p>
          <a:p>
            <a:pPr marL="0" indent="0">
              <a:buNone/>
            </a:pPr>
            <a:r>
              <a:rPr lang="pt-BR" sz="2400" dirty="0"/>
              <a:t>Há varias classificações, mas a mais comum é de acordo com o </a:t>
            </a:r>
            <a:r>
              <a:rPr lang="pt-BR" sz="2400" u="sng" dirty="0"/>
              <a:t>nú</a:t>
            </a:r>
            <a:r>
              <a:rPr lang="pt-BR" sz="2400" u="sng" dirty="0">
                <a:highlight>
                  <a:srgbClr val="FFFF00"/>
                </a:highlight>
              </a:rPr>
              <a:t>mero de partes</a:t>
            </a:r>
            <a:r>
              <a:rPr lang="pt-BR" sz="2400" dirty="0"/>
              <a:t>: </a:t>
            </a:r>
          </a:p>
          <a:p>
            <a:r>
              <a:rPr lang="pt-BR" sz="2400" dirty="0">
                <a:highlight>
                  <a:srgbClr val="FFFF00"/>
                </a:highlight>
              </a:rPr>
              <a:t>Bilaterais</a:t>
            </a:r>
            <a:r>
              <a:rPr lang="pt-BR" sz="2400" kern="0" dirty="0">
                <a:latin typeface="Times New Roman" panose="02020603050405020304" pitchFamily="18" charset="0"/>
                <a:ea typeface="Calibri" panose="020F0502020204030204" pitchFamily="34" charset="0"/>
              </a:rPr>
              <a:t> - relação reflete os interesses da potência maior</a:t>
            </a:r>
            <a:endParaRPr lang="pt-BR" sz="2400" dirty="0"/>
          </a:p>
          <a:p>
            <a:r>
              <a:rPr lang="pt-BR" sz="2400" dirty="0">
                <a:highlight>
                  <a:srgbClr val="FFFF00"/>
                </a:highlight>
              </a:rPr>
              <a:t>Multilaterais</a:t>
            </a:r>
            <a:r>
              <a:rPr lang="pt-BR" sz="2400" dirty="0"/>
              <a:t> - </a:t>
            </a:r>
            <a:r>
              <a:rPr lang="pt-BR" sz="2400" kern="0" dirty="0">
                <a:latin typeface="Times New Roman" panose="02020603050405020304" pitchFamily="18" charset="0"/>
                <a:ea typeface="Calibri" panose="020F0502020204030204" pitchFamily="34" charset="0"/>
              </a:rPr>
              <a:t>mais formal e menos flexível, mas permitem a construção da confiança e o aprofundamento da cooperação. </a:t>
            </a:r>
          </a:p>
          <a:p>
            <a:pPr marL="0" indent="0">
              <a:buNone/>
            </a:pPr>
            <a:r>
              <a:rPr lang="pt-BR" sz="2400" kern="0" dirty="0">
                <a:latin typeface="Times New Roman" panose="02020603050405020304" pitchFamily="18" charset="0"/>
                <a:ea typeface="Calibri" panose="020F0502020204030204" pitchFamily="34" charset="0"/>
              </a:rPr>
              <a:t>	(</a:t>
            </a:r>
            <a:r>
              <a:rPr lang="pt-BR" sz="2400" kern="0" dirty="0" err="1">
                <a:latin typeface="Times New Roman" panose="02020603050405020304" pitchFamily="18" charset="0"/>
                <a:ea typeface="Calibri" panose="020F0502020204030204" pitchFamily="34" charset="0"/>
              </a:rPr>
              <a:t>Barston</a:t>
            </a:r>
            <a:r>
              <a:rPr lang="pt-BR" sz="2400" kern="0" dirty="0">
                <a:latin typeface="Times New Roman" panose="02020603050405020304" pitchFamily="18" charset="0"/>
                <a:ea typeface="Calibri" panose="020F0502020204030204" pitchFamily="34" charset="0"/>
              </a:rPr>
              <a:t>)</a:t>
            </a:r>
            <a:endParaRPr lang="pt-B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ítulo 4">
            <a:extLst>
              <a:ext uri="{FF2B5EF4-FFF2-40B4-BE49-F238E27FC236}">
                <a16:creationId xmlns:a16="http://schemas.microsoft.com/office/drawing/2014/main" id="{59B67BC6-A9A6-F3C4-AECF-2EC7A14A8B5B}"/>
              </a:ext>
            </a:extLst>
          </p:cNvPr>
          <p:cNvSpPr>
            <a:spLocks noGrp="1"/>
          </p:cNvSpPr>
          <p:nvPr>
            <p:ph type="title"/>
          </p:nvPr>
        </p:nvSpPr>
        <p:spPr>
          <a:xfrm>
            <a:off x="838200" y="419100"/>
            <a:ext cx="10515600" cy="1968500"/>
          </a:xfrm>
        </p:spPr>
        <p:txBody>
          <a:bodyPr>
            <a:normAutofit/>
          </a:bodyPr>
          <a:lstStyle/>
          <a:p>
            <a:pPr algn="ctr"/>
            <a:r>
              <a:rPr lang="pt-BR" sz="4400" dirty="0"/>
              <a:t>VI. Diplomatas: Negociação. Acordos. Classificação</a:t>
            </a:r>
            <a:br>
              <a:rPr lang="pt-BR" sz="4400" dirty="0"/>
            </a:br>
            <a:r>
              <a:rPr lang="pt-BR" sz="3100" dirty="0"/>
              <a:t>14º. Slide</a:t>
            </a:r>
            <a:endParaRPr lang="en-US" sz="3100" dirty="0"/>
          </a:p>
        </p:txBody>
      </p:sp>
    </p:spTree>
    <p:extLst>
      <p:ext uri="{BB962C8B-B14F-4D97-AF65-F5344CB8AC3E}">
        <p14:creationId xmlns:p14="http://schemas.microsoft.com/office/powerpoint/2010/main" val="411120643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Bilateral. Características.</a:t>
            </a:r>
            <a:br>
              <a:rPr lang="pt-BR" sz="4800" b="1" dirty="0"/>
            </a:br>
            <a:r>
              <a:rPr lang="pt-BR" sz="2800" b="1" dirty="0"/>
              <a:t>15º</a:t>
            </a:r>
            <a:r>
              <a:rPr lang="pt-BR" sz="2800" dirty="0"/>
              <a:t>.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20000"/>
          </a:bodyPr>
          <a:lstStyle/>
          <a:p>
            <a:pPr marL="0" indent="0">
              <a:lnSpc>
                <a:spcPct val="100000"/>
              </a:lnSpc>
              <a:buNone/>
            </a:pPr>
            <a:r>
              <a:rPr lang="pt-BR" sz="3200" kern="0" dirty="0">
                <a:latin typeface="Times New Roman" panose="02020603050405020304" pitchFamily="18" charset="0"/>
                <a:ea typeface="Calibri" panose="020F0502020204030204" pitchFamily="34" charset="0"/>
              </a:rPr>
              <a:t>1</a:t>
            </a:r>
            <a:r>
              <a:rPr lang="pt-BR" sz="4000" dirty="0"/>
              <a:t>. Bilaterais</a:t>
            </a:r>
          </a:p>
          <a:p>
            <a:r>
              <a:rPr lang="pt-BR" sz="2400" kern="0" dirty="0">
                <a:highlight>
                  <a:srgbClr val="FFFF00"/>
                </a:highlight>
                <a:latin typeface="Times New Roman" panose="02020603050405020304" pitchFamily="18" charset="0"/>
                <a:ea typeface="Calibri" panose="020F0502020204030204" pitchFamily="34" charset="0"/>
              </a:rPr>
              <a:t>M</a:t>
            </a:r>
            <a:r>
              <a:rPr lang="pt-BR" sz="2400" kern="0" dirty="0">
                <a:effectLst/>
                <a:highlight>
                  <a:srgbClr val="FFFF00"/>
                </a:highlight>
                <a:latin typeface="Times New Roman" panose="02020603050405020304" pitchFamily="18" charset="0"/>
                <a:ea typeface="Calibri" panose="020F0502020204030204" pitchFamily="34" charset="0"/>
              </a:rPr>
              <a:t>enos comum para diplomatas</a:t>
            </a:r>
            <a:r>
              <a:rPr lang="pt-BR" sz="2400" kern="0" dirty="0">
                <a:effectLst/>
                <a:latin typeface="Times New Roman" panose="02020603050405020304" pitchFamily="18" charset="0"/>
                <a:ea typeface="Calibri" panose="020F0502020204030204" pitchFamily="34" charset="0"/>
              </a:rPr>
              <a:t>. Há tecnocratas de ministérios e outros órgãos governamentais aos quais são confiadas as negociações de acordos em várias áreas. Diplomat</a:t>
            </a:r>
            <a:r>
              <a:rPr lang="pt-BR" sz="2400" kern="0" dirty="0">
                <a:latin typeface="Times New Roman" panose="02020603050405020304" pitchFamily="18" charset="0"/>
                <a:ea typeface="Calibri" panose="020F0502020204030204" pitchFamily="34" charset="0"/>
              </a:rPr>
              <a:t>a traz países para a mesa de negociação, </a:t>
            </a:r>
            <a:r>
              <a:rPr lang="pt-BR" sz="2400" kern="0" dirty="0">
                <a:effectLst/>
                <a:latin typeface="Times New Roman" panose="02020603050405020304" pitchFamily="18" charset="0"/>
                <a:ea typeface="Calibri" panose="020F0502020204030204" pitchFamily="34" charset="0"/>
              </a:rPr>
              <a:t>coordena e supervisor para assegurar que os aspectos políticos não sejam minados pelas considerações técnicas.</a:t>
            </a:r>
            <a:r>
              <a:rPr lang="pt-BR" sz="2400" kern="0" dirty="0">
                <a:latin typeface="Times New Roman" panose="02020603050405020304" pitchFamily="18" charset="0"/>
                <a:ea typeface="Calibri" panose="020F0502020204030204" pitchFamily="34" charset="0"/>
              </a:rPr>
              <a:t>.. (</a:t>
            </a:r>
            <a:r>
              <a:rPr lang="pt-BR" sz="2400" kern="0" dirty="0" err="1">
                <a:latin typeface="Times New Roman" panose="02020603050405020304" pitchFamily="18" charset="0"/>
                <a:ea typeface="Calibri" panose="020F0502020204030204" pitchFamily="34" charset="0"/>
              </a:rPr>
              <a:t>Rozental</a:t>
            </a:r>
            <a:r>
              <a:rPr lang="pt-BR" sz="2400" kern="0" dirty="0">
                <a:latin typeface="Times New Roman" panose="02020603050405020304" pitchFamily="18" charset="0"/>
                <a:ea typeface="Calibri" panose="020F0502020204030204" pitchFamily="34" charset="0"/>
              </a:rPr>
              <a:t> e </a:t>
            </a:r>
            <a:r>
              <a:rPr lang="pt-BR" sz="2400" kern="0" dirty="0" err="1">
                <a:latin typeface="Times New Roman" panose="02020603050405020304" pitchFamily="18" charset="0"/>
                <a:ea typeface="Calibri" panose="020F0502020204030204" pitchFamily="34" charset="0"/>
              </a:rPr>
              <a:t>Buenrostro</a:t>
            </a:r>
            <a:r>
              <a:rPr lang="pt-BR" sz="2400" kern="0" dirty="0">
                <a:latin typeface="Times New Roman" panose="02020603050405020304" pitchFamily="18" charset="0"/>
                <a:ea typeface="Calibri" panose="020F0502020204030204" pitchFamily="34" charset="0"/>
              </a:rPr>
              <a:t>)</a:t>
            </a:r>
          </a:p>
          <a:p>
            <a:r>
              <a:rPr lang="pt-BR" sz="2400" kern="0" dirty="0">
                <a:latin typeface="Times New Roman" panose="02020603050405020304" pitchFamily="18" charset="0"/>
                <a:ea typeface="Calibri" panose="020F0502020204030204" pitchFamily="34" charset="0"/>
              </a:rPr>
              <a:t>E</a:t>
            </a:r>
            <a:r>
              <a:rPr lang="pt-BR" sz="2400" kern="0" dirty="0">
                <a:effectLst/>
                <a:latin typeface="Times New Roman" panose="02020603050405020304" pitchFamily="18" charset="0"/>
                <a:ea typeface="Calibri" panose="020F0502020204030204" pitchFamily="34" charset="0"/>
              </a:rPr>
              <a:t>xemplos</a:t>
            </a:r>
            <a:r>
              <a:rPr lang="pt-BR" sz="2400" kern="0" dirty="0">
                <a:latin typeface="Times New Roman" panose="02020603050405020304" pitchFamily="18" charset="0"/>
                <a:ea typeface="Calibri" panose="020F0502020204030204" pitchFamily="34" charset="0"/>
              </a:rPr>
              <a:t>:</a:t>
            </a:r>
            <a:r>
              <a:rPr lang="pt-BR" sz="2400" kern="0" dirty="0">
                <a:effectLst/>
                <a:latin typeface="Times New Roman" panose="02020603050405020304" pitchFamily="18" charset="0"/>
                <a:ea typeface="Calibri" panose="020F0502020204030204" pitchFamily="34" charset="0"/>
              </a:rPr>
              <a:t> </a:t>
            </a:r>
            <a:r>
              <a:rPr lang="pt-BR" sz="2400" kern="0" dirty="0">
                <a:effectLst/>
                <a:highlight>
                  <a:srgbClr val="FFFF00"/>
                </a:highlight>
                <a:latin typeface="Times New Roman" panose="02020603050405020304" pitchFamily="18" charset="0"/>
                <a:ea typeface="Calibri" panose="020F0502020204030204" pitchFamily="34" charset="0"/>
              </a:rPr>
              <a:t>acordos para evitar dupla imposição de tributos, extradição, readmissão de nacionais que se encontram em situação imigratória irregular em outro país, cooperação cultural, assistência técnica e financeira, e o uso de espaço aéreo por aeronaves</a:t>
            </a:r>
            <a:r>
              <a:rPr lang="pt-BR" sz="2400" kern="0" dirty="0">
                <a:effectLst/>
                <a:latin typeface="Times New Roman" panose="02020603050405020304" pitchFamily="18" charset="0"/>
                <a:ea typeface="Calibri" panose="020F0502020204030204" pitchFamily="34" charset="0"/>
              </a:rPr>
              <a:t> (Kleiner)</a:t>
            </a:r>
            <a:endParaRPr lang="pt-BR" sz="2400" kern="0" dirty="0">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0445263"/>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Bilateral.  Vantagens</a:t>
            </a:r>
            <a:br>
              <a:rPr lang="pt-BR" sz="4800" dirty="0"/>
            </a:br>
            <a:r>
              <a:rPr lang="pt-BR" sz="2800" dirty="0"/>
              <a:t>16º.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r>
              <a:rPr lang="pt-BR" sz="3600" u="sng" dirty="0"/>
              <a:t>Vantagens</a:t>
            </a:r>
            <a:endParaRPr lang="pt-BR" sz="2600" u="sng" dirty="0"/>
          </a:p>
          <a:p>
            <a:r>
              <a:rPr lang="pt-BR" sz="2600" kern="0" dirty="0">
                <a:effectLst/>
                <a:latin typeface="Times New Roman" panose="02020603050405020304" pitchFamily="18" charset="0"/>
                <a:ea typeface="Calibri" panose="020F0502020204030204" pitchFamily="34" charset="0"/>
              </a:rPr>
              <a:t>Negociações bilaterais dão ao país um </a:t>
            </a:r>
            <a:r>
              <a:rPr lang="pt-BR" sz="2600" kern="0" dirty="0">
                <a:effectLst/>
                <a:highlight>
                  <a:srgbClr val="FFFF00"/>
                </a:highlight>
                <a:latin typeface="Times New Roman" panose="02020603050405020304" pitchFamily="18" charset="0"/>
                <a:ea typeface="Calibri" panose="020F0502020204030204" pitchFamily="34" charset="0"/>
              </a:rPr>
              <a:t>sentido de controle e gerenciamento</a:t>
            </a:r>
            <a:r>
              <a:rPr lang="pt-BR" sz="2600" kern="0" dirty="0">
                <a:effectLst/>
                <a:latin typeface="Times New Roman" panose="02020603050405020304" pitchFamily="18" charset="0"/>
                <a:ea typeface="Calibri" panose="020F0502020204030204" pitchFamily="34" charset="0"/>
              </a:rPr>
              <a:t>. </a:t>
            </a:r>
          </a:p>
          <a:p>
            <a:r>
              <a:rPr lang="pt-BR" sz="2600" kern="0" dirty="0">
                <a:latin typeface="Times New Roman" panose="02020603050405020304" pitchFamily="18" charset="0"/>
                <a:ea typeface="Calibri" panose="020F0502020204030204" pitchFamily="34" charset="0"/>
              </a:rPr>
              <a:t>São</a:t>
            </a:r>
            <a:r>
              <a:rPr lang="pt-BR" sz="2600" kern="0" dirty="0">
                <a:effectLst/>
                <a:latin typeface="Times New Roman" panose="02020603050405020304" pitchFamily="18" charset="0"/>
                <a:ea typeface="Calibri" panose="020F0502020204030204" pitchFamily="34" charset="0"/>
              </a:rPr>
              <a:t> mais </a:t>
            </a:r>
            <a:r>
              <a:rPr lang="pt-BR" sz="2600" kern="0" dirty="0">
                <a:effectLst/>
                <a:highlight>
                  <a:srgbClr val="FFFF00"/>
                </a:highlight>
                <a:latin typeface="Times New Roman" panose="02020603050405020304" pitchFamily="18" charset="0"/>
                <a:ea typeface="Calibri" panose="020F0502020204030204" pitchFamily="34" charset="0"/>
              </a:rPr>
              <a:t>seletivas</a:t>
            </a:r>
            <a:r>
              <a:rPr lang="pt-BR" sz="2600" kern="0" dirty="0">
                <a:effectLst/>
                <a:latin typeface="Times New Roman" panose="02020603050405020304" pitchFamily="18" charset="0"/>
                <a:ea typeface="Calibri" panose="020F0502020204030204" pitchFamily="34" charset="0"/>
              </a:rPr>
              <a:t> e permitem o estabelecimento de </a:t>
            </a:r>
            <a:r>
              <a:rPr lang="pt-BR" sz="2600" kern="0" dirty="0">
                <a:effectLst/>
                <a:highlight>
                  <a:srgbClr val="FFFF00"/>
                </a:highlight>
                <a:latin typeface="Times New Roman" panose="02020603050405020304" pitchFamily="18" charset="0"/>
                <a:ea typeface="Calibri" panose="020F0502020204030204" pitchFamily="34" charset="0"/>
              </a:rPr>
              <a:t>vínculos específicos </a:t>
            </a:r>
            <a:r>
              <a:rPr lang="pt-BR" sz="2600" kern="0" dirty="0">
                <a:effectLst/>
                <a:latin typeface="Times New Roman" panose="02020603050405020304" pitchFamily="18" charset="0"/>
                <a:ea typeface="Calibri" panose="020F0502020204030204" pitchFamily="34" charset="0"/>
              </a:rPr>
              <a:t>entre dois Estados. </a:t>
            </a:r>
          </a:p>
          <a:p>
            <a:r>
              <a:rPr lang="pt-BR" sz="2600" kern="0" dirty="0">
                <a:effectLst/>
                <a:latin typeface="Times New Roman" panose="02020603050405020304" pitchFamily="18" charset="0"/>
                <a:ea typeface="Calibri" panose="020F0502020204030204" pitchFamily="34" charset="0"/>
              </a:rPr>
              <a:t>Preferida por Coreia do Norte, China, Cuba e Japão, (</a:t>
            </a:r>
            <a:r>
              <a:rPr lang="pt-BR" sz="2600" kern="0" dirty="0" err="1">
                <a:effectLst/>
                <a:latin typeface="Times New Roman" panose="02020603050405020304" pitchFamily="18" charset="0"/>
                <a:ea typeface="Calibri" panose="020F0502020204030204" pitchFamily="34" charset="0"/>
              </a:rPr>
              <a:t>Barston</a:t>
            </a:r>
            <a:r>
              <a:rPr lang="pt-BR" sz="2600" kern="0" dirty="0">
                <a:effectLst/>
                <a:latin typeface="Times New Roman" panose="02020603050405020304" pitchFamily="18" charset="0"/>
                <a:ea typeface="Calibri" panose="020F0502020204030204" pitchFamily="34" charset="0"/>
              </a:rPr>
              <a:t>)</a:t>
            </a:r>
            <a:endParaRPr lang="pt-BR" sz="26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5718019"/>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Bilateral. Desvantagens</a:t>
            </a:r>
            <a:br>
              <a:rPr lang="pt-BR" sz="4800" dirty="0"/>
            </a:br>
            <a:r>
              <a:rPr lang="pt-BR" sz="2800" dirty="0"/>
              <a:t>17º.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r>
              <a:rPr lang="pt-BR" sz="3200" u="sng" dirty="0"/>
              <a:t>Desvantagens</a:t>
            </a:r>
            <a:endParaRPr lang="pt-BR" sz="3200" kern="0" dirty="0">
              <a:effectLst/>
              <a:latin typeface="Times New Roman" panose="02020603050405020304" pitchFamily="18" charset="0"/>
              <a:ea typeface="Calibri" panose="020F0502020204030204" pitchFamily="34" charset="0"/>
            </a:endParaRPr>
          </a:p>
          <a:p>
            <a:r>
              <a:rPr lang="pt-BR" sz="2400" kern="0" dirty="0">
                <a:highlight>
                  <a:srgbClr val="FFFF00"/>
                </a:highlight>
                <a:latin typeface="Times New Roman" panose="02020603050405020304" pitchFamily="18" charset="0"/>
                <a:ea typeface="Calibri" panose="020F0502020204030204" pitchFamily="34" charset="0"/>
              </a:rPr>
              <a:t>Tomam</a:t>
            </a:r>
            <a:r>
              <a:rPr lang="pt-BR" sz="2400" kern="0" dirty="0">
                <a:effectLst/>
                <a:highlight>
                  <a:srgbClr val="FFFF00"/>
                </a:highlight>
                <a:latin typeface="Times New Roman" panose="02020603050405020304" pitchFamily="18" charset="0"/>
                <a:ea typeface="Calibri" panose="020F0502020204030204" pitchFamily="34" charset="0"/>
              </a:rPr>
              <a:t> tempo </a:t>
            </a:r>
            <a:r>
              <a:rPr lang="pt-BR" sz="2400" kern="0" dirty="0">
                <a:effectLst/>
                <a:latin typeface="Times New Roman" panose="02020603050405020304" pitchFamily="18" charset="0"/>
                <a:ea typeface="Calibri" panose="020F0502020204030204" pitchFamily="34" charset="0"/>
              </a:rPr>
              <a:t>e </a:t>
            </a:r>
            <a:r>
              <a:rPr lang="pt-BR" sz="2400" kern="0" dirty="0">
                <a:effectLst/>
                <a:highlight>
                  <a:srgbClr val="FFFF00"/>
                </a:highlight>
                <a:latin typeface="Times New Roman" panose="02020603050405020304" pitchFamily="18" charset="0"/>
                <a:ea typeface="Calibri" panose="020F0502020204030204" pitchFamily="34" charset="0"/>
              </a:rPr>
              <a:t>limitam os contatos</a:t>
            </a:r>
            <a:r>
              <a:rPr lang="pt-BR" sz="2400" kern="0" dirty="0">
                <a:effectLst/>
                <a:latin typeface="Times New Roman" panose="02020603050405020304" pitchFamily="18" charset="0"/>
                <a:ea typeface="Calibri" panose="020F0502020204030204" pitchFamily="34" charset="0"/>
              </a:rPr>
              <a:t>, a não ser que apoiadas por iniciativas multilaterais.</a:t>
            </a:r>
            <a:r>
              <a:rPr lang="pt-BR" sz="2400" kern="0" dirty="0">
                <a:latin typeface="Times New Roman" panose="02020603050405020304" pitchFamily="18" charset="0"/>
                <a:ea typeface="Calibri" panose="020F0502020204030204" pitchFamily="34" charset="0"/>
              </a:rPr>
              <a:t> (</a:t>
            </a:r>
            <a:r>
              <a:rPr lang="pt-BR" sz="2400" kern="0" dirty="0" err="1">
                <a:latin typeface="Times New Roman" panose="02020603050405020304" pitchFamily="18" charset="0"/>
                <a:ea typeface="Calibri" panose="020F0502020204030204" pitchFamily="34" charset="0"/>
              </a:rPr>
              <a:t>Barston</a:t>
            </a:r>
            <a:r>
              <a:rPr lang="pt-BR" sz="2400" dirty="0"/>
              <a:t>)</a:t>
            </a:r>
            <a:endParaRPr lang="pt-BR" sz="2400" kern="0" dirty="0">
              <a:effectLst/>
              <a:latin typeface="Times New Roman" panose="02020603050405020304" pitchFamily="18" charset="0"/>
              <a:ea typeface="Calibri" panose="020F0502020204030204" pitchFamily="34" charset="0"/>
            </a:endParaRPr>
          </a:p>
          <a:p>
            <a:r>
              <a:rPr lang="pt-BR" sz="2400" kern="0" dirty="0">
                <a:effectLst/>
                <a:latin typeface="Times New Roman" panose="02020603050405020304" pitchFamily="18" charset="0"/>
                <a:ea typeface="Calibri" panose="020F0502020204030204" pitchFamily="34" charset="0"/>
              </a:rPr>
              <a:t> </a:t>
            </a:r>
            <a:r>
              <a:rPr lang="pt-BR" sz="2400" kern="0" dirty="0">
                <a:effectLst/>
                <a:highlight>
                  <a:srgbClr val="FFFF00"/>
                </a:highlight>
                <a:latin typeface="Times New Roman" panose="02020603050405020304" pitchFamily="18" charset="0"/>
                <a:ea typeface="Calibri" panose="020F0502020204030204" pitchFamily="34" charset="0"/>
              </a:rPr>
              <a:t>Podem ocorrer em momentos não apropriados</a:t>
            </a:r>
            <a:r>
              <a:rPr lang="pt-BR" sz="2400" kern="0" dirty="0">
                <a:effectLst/>
                <a:latin typeface="Times New Roman" panose="02020603050405020304" pitchFamily="18" charset="0"/>
                <a:ea typeface="Calibri" panose="020F0502020204030204" pitchFamily="34" charset="0"/>
              </a:rPr>
              <a:t>, como durante visitas de chefes de estado ou de governo. </a:t>
            </a:r>
            <a:r>
              <a:rPr lang="pt-BR" sz="2400" kern="0" dirty="0">
                <a:latin typeface="Times New Roman" panose="02020603050405020304" pitchFamily="18" charset="0"/>
                <a:ea typeface="Calibri" panose="020F0502020204030204" pitchFamily="34" charset="0"/>
              </a:rPr>
              <a:t>(</a:t>
            </a:r>
            <a:r>
              <a:rPr lang="pt-BR" sz="2400" kern="0" dirty="0" err="1">
                <a:latin typeface="Times New Roman" panose="02020603050405020304" pitchFamily="18" charset="0"/>
                <a:ea typeface="Calibri" panose="020F0502020204030204" pitchFamily="34" charset="0"/>
              </a:rPr>
              <a:t>Barston</a:t>
            </a:r>
            <a:r>
              <a:rPr lang="pt-BR" sz="2400" dirty="0"/>
              <a:t>)</a:t>
            </a:r>
            <a:endParaRPr lang="pt-BR" sz="2400" kern="0" dirty="0">
              <a:effectLst/>
              <a:latin typeface="Times New Roman" panose="02020603050405020304" pitchFamily="18" charset="0"/>
              <a:ea typeface="Calibri" panose="020F0502020204030204" pitchFamily="34" charset="0"/>
            </a:endParaRPr>
          </a:p>
          <a:p>
            <a:endParaRPr lang="pt-BR"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35858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Características</a:t>
            </a:r>
            <a:br>
              <a:rPr lang="pt-BR" sz="4800" dirty="0"/>
            </a:br>
            <a:r>
              <a:rPr lang="pt-BR" sz="2800" dirty="0"/>
              <a:t>18º.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lnSpcReduction="10000"/>
          </a:bodyPr>
          <a:lstStyle/>
          <a:p>
            <a:pPr marL="0" indent="0">
              <a:buNone/>
            </a:pPr>
            <a:r>
              <a:rPr lang="pt-BR" sz="3700" dirty="0"/>
              <a:t>2. Multilaterais</a:t>
            </a:r>
          </a:p>
          <a:p>
            <a:r>
              <a:rPr lang="pt-BR" sz="3300" dirty="0"/>
              <a:t>No mínimo </a:t>
            </a:r>
            <a:r>
              <a:rPr lang="pt-BR" sz="3300" u="sng" dirty="0">
                <a:highlight>
                  <a:srgbClr val="FFFF00"/>
                </a:highlight>
              </a:rPr>
              <a:t>três partes</a:t>
            </a:r>
            <a:r>
              <a:rPr lang="pt-BR" sz="3300" dirty="0">
                <a:highlight>
                  <a:srgbClr val="FFFF00"/>
                </a:highlight>
              </a:rPr>
              <a:t>. </a:t>
            </a:r>
            <a:r>
              <a:rPr lang="pt-BR" sz="3300" dirty="0"/>
              <a:t>Mais </a:t>
            </a:r>
            <a:r>
              <a:rPr lang="pt-BR" sz="3300" dirty="0">
                <a:highlight>
                  <a:srgbClr val="FFFF00"/>
                </a:highlight>
              </a:rPr>
              <a:t>complexas</a:t>
            </a:r>
            <a:r>
              <a:rPr lang="pt-BR" sz="3300" dirty="0"/>
              <a:t>. (</a:t>
            </a:r>
            <a:r>
              <a:rPr lang="pt-BR" sz="3300" dirty="0" err="1"/>
              <a:t>Barston</a:t>
            </a:r>
            <a:r>
              <a:rPr lang="pt-BR" sz="3300" dirty="0"/>
              <a:t>)</a:t>
            </a:r>
          </a:p>
          <a:p>
            <a:r>
              <a:rPr lang="pt-BR" sz="3300" dirty="0"/>
              <a:t>Processo </a:t>
            </a:r>
            <a:r>
              <a:rPr lang="pt-BR" sz="3300" u="sng" dirty="0">
                <a:highlight>
                  <a:srgbClr val="FFFF00"/>
                </a:highlight>
              </a:rPr>
              <a:t>demorado</a:t>
            </a:r>
            <a:r>
              <a:rPr lang="pt-BR" sz="3300" u="sng" dirty="0"/>
              <a:t> e fragmentado.</a:t>
            </a:r>
            <a:r>
              <a:rPr lang="pt-BR" sz="3300" dirty="0"/>
              <a:t> (Freeman)</a:t>
            </a:r>
          </a:p>
          <a:p>
            <a:r>
              <a:rPr lang="pt-BR" sz="3300" dirty="0"/>
              <a:t>Requerem negociação em pequenos grupos, contatos informais, atributos pessoais (inclusive versatilidade linguística). (</a:t>
            </a:r>
            <a:r>
              <a:rPr lang="pt-BR" sz="3300" dirty="0" err="1"/>
              <a:t>Karns</a:t>
            </a:r>
            <a:r>
              <a:rPr lang="pt-BR" sz="3300" dirty="0"/>
              <a:t> e </a:t>
            </a:r>
            <a:r>
              <a:rPr lang="pt-BR" sz="3300" dirty="0" err="1"/>
              <a:t>Mingst</a:t>
            </a:r>
            <a:r>
              <a:rPr lang="pt-BR" sz="33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145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Objetivos</a:t>
            </a:r>
            <a:br>
              <a:rPr lang="pt-BR" sz="4800" dirty="0"/>
            </a:br>
            <a:r>
              <a:rPr lang="pt-BR" sz="2800" dirty="0"/>
              <a:t>19º. Slide</a:t>
            </a:r>
            <a:endParaRPr lang="pt-BR" sz="4800" dirty="0"/>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r>
              <a:rPr lang="pt-BR" sz="3200" u="sng" dirty="0"/>
              <a:t>Objetivos</a:t>
            </a:r>
          </a:p>
          <a:p>
            <a:pPr marL="0" indent="0">
              <a:buNone/>
            </a:pPr>
            <a:r>
              <a:rPr lang="pt-BR" sz="2400" dirty="0"/>
              <a:t>Frequentemente, estabelecer:</a:t>
            </a:r>
          </a:p>
          <a:p>
            <a:r>
              <a:rPr lang="pt-BR" sz="2400" u="sng" dirty="0"/>
              <a:t>regimes internacionais</a:t>
            </a:r>
            <a:r>
              <a:rPr lang="pt-BR" sz="2400" dirty="0"/>
              <a:t>, </a:t>
            </a:r>
          </a:p>
          <a:p>
            <a:r>
              <a:rPr lang="pt-BR" sz="2400" u="sng" dirty="0"/>
              <a:t>normas</a:t>
            </a:r>
            <a:r>
              <a:rPr lang="pt-BR" sz="2400" dirty="0"/>
              <a:t> acordadas, </a:t>
            </a:r>
          </a:p>
          <a:p>
            <a:r>
              <a:rPr lang="pt-BR" sz="2400" u="sng" dirty="0"/>
              <a:t>princípios e</a:t>
            </a:r>
            <a:r>
              <a:rPr lang="pt-BR" sz="2400" dirty="0"/>
              <a:t> </a:t>
            </a:r>
            <a:r>
              <a:rPr lang="pt-BR" sz="2400" u="sng" dirty="0"/>
              <a:t>expectativas</a:t>
            </a:r>
            <a:r>
              <a:rPr lang="pt-BR" sz="2400" dirty="0"/>
              <a:t> para tratar de temas de preocupação comum. </a:t>
            </a:r>
          </a:p>
          <a:p>
            <a:pPr marL="0" indent="0">
              <a:buNone/>
            </a:pPr>
            <a:r>
              <a:rPr lang="pt-BR" sz="2400" dirty="0"/>
              <a:t>		(</a:t>
            </a:r>
            <a:r>
              <a:rPr lang="pt-BR" sz="2400" dirty="0" err="1"/>
              <a:t>Bjola</a:t>
            </a:r>
            <a:r>
              <a:rPr lang="pt-BR" sz="2400" dirty="0"/>
              <a:t> e </a:t>
            </a:r>
            <a:r>
              <a:rPr lang="pt-BR" sz="2400" dirty="0" err="1"/>
              <a:t>Kornprobst</a:t>
            </a:r>
            <a:r>
              <a:rPr lang="pt-BR" sz="2400" dirty="0"/>
              <a:t>)</a:t>
            </a:r>
          </a:p>
          <a:p>
            <a:pPr marL="0" indent="0">
              <a:buNone/>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3131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Formatos</a:t>
            </a:r>
            <a:br>
              <a:rPr lang="pt-BR" sz="4800" dirty="0"/>
            </a:br>
            <a:r>
              <a:rPr lang="pt-BR" sz="2800" dirty="0"/>
              <a:t>20º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10000"/>
          </a:bodyPr>
          <a:lstStyle/>
          <a:p>
            <a:pPr marL="0" indent="0">
              <a:buNone/>
            </a:pPr>
            <a:endParaRPr lang="pt-BR" sz="2400" dirty="0"/>
          </a:p>
          <a:p>
            <a:pPr marL="0" indent="0">
              <a:buNone/>
            </a:pPr>
            <a:r>
              <a:rPr lang="pt-BR" sz="3500" dirty="0"/>
              <a:t>Formatos</a:t>
            </a:r>
          </a:p>
          <a:p>
            <a:r>
              <a:rPr lang="pt-BR" i="1" dirty="0"/>
              <a:t>universal</a:t>
            </a:r>
            <a:r>
              <a:rPr lang="pt-BR" dirty="0"/>
              <a:t> (ONU, FMI, Banco Mundial), </a:t>
            </a:r>
          </a:p>
          <a:p>
            <a:r>
              <a:rPr lang="pt-BR" i="1" dirty="0"/>
              <a:t>regional</a:t>
            </a:r>
            <a:r>
              <a:rPr lang="pt-BR" dirty="0"/>
              <a:t> (EU, OEA, ASEAN), </a:t>
            </a:r>
          </a:p>
          <a:p>
            <a:r>
              <a:rPr lang="pt-BR" i="1" dirty="0"/>
              <a:t>funcional</a:t>
            </a:r>
            <a:r>
              <a:rPr lang="pt-BR" dirty="0"/>
              <a:t> (OMS) ou </a:t>
            </a:r>
          </a:p>
          <a:p>
            <a:r>
              <a:rPr lang="pt-BR" i="1" dirty="0"/>
              <a:t>ad hoc </a:t>
            </a:r>
            <a:r>
              <a:rPr lang="pt-BR" dirty="0"/>
              <a:t>(G-20 inicialmente, mas tornaram-se regulares) </a:t>
            </a:r>
          </a:p>
          <a:p>
            <a:pPr marL="0" indent="0">
              <a:buNone/>
            </a:pPr>
            <a:r>
              <a:rPr lang="pt-BR" sz="2400" dirty="0"/>
              <a:t>				(</a:t>
            </a:r>
            <a:r>
              <a:rPr lang="pt-BR" sz="2400" dirty="0" err="1"/>
              <a:t>Bjola</a:t>
            </a:r>
            <a:r>
              <a:rPr lang="pt-BR" sz="2400" dirty="0"/>
              <a:t> e </a:t>
            </a:r>
            <a:r>
              <a:rPr lang="pt-BR" sz="2400" dirty="0" err="1"/>
              <a:t>Kornprobst</a:t>
            </a:r>
            <a:r>
              <a:rPr lang="pt-BR" sz="2400" dirty="0"/>
              <a:t>)</a:t>
            </a:r>
          </a:p>
          <a:p>
            <a:pPr marL="0" indent="0">
              <a:buNone/>
            </a:pPr>
            <a:endParaRPr lang="pt-B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00819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Vantagens</a:t>
            </a:r>
            <a:br>
              <a:rPr lang="pt-BR" sz="4800" dirty="0"/>
            </a:br>
            <a:r>
              <a:rPr lang="pt-BR" sz="2800" dirty="0"/>
              <a:t>21º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04822"/>
            <a:ext cx="9941319" cy="3124658"/>
          </a:xfrm>
        </p:spPr>
        <p:txBody>
          <a:bodyPr anchor="ctr">
            <a:normAutofit fontScale="92500" lnSpcReduction="10000"/>
          </a:bodyPr>
          <a:lstStyle/>
          <a:p>
            <a:pPr marL="0" indent="0">
              <a:buNone/>
            </a:pPr>
            <a:r>
              <a:rPr lang="pt-BR" sz="3600" dirty="0"/>
              <a:t>Vantagens</a:t>
            </a:r>
          </a:p>
          <a:p>
            <a:r>
              <a:rPr lang="pt-BR" sz="2300" u="sng" dirty="0"/>
              <a:t>Avanço de negociações em </a:t>
            </a:r>
            <a:r>
              <a:rPr lang="pt-BR" sz="2300" u="sng" dirty="0">
                <a:highlight>
                  <a:srgbClr val="FFFF00"/>
                </a:highlight>
              </a:rPr>
              <a:t>várias partes </a:t>
            </a:r>
            <a:r>
              <a:rPr lang="pt-BR" sz="2300" dirty="0"/>
              <a:t>e o tratamento de </a:t>
            </a:r>
            <a:r>
              <a:rPr lang="pt-BR" sz="2300" u="sng" dirty="0">
                <a:highlight>
                  <a:srgbClr val="FFFF00"/>
                </a:highlight>
              </a:rPr>
              <a:t>várias questões</a:t>
            </a:r>
            <a:r>
              <a:rPr lang="pt-BR" sz="2300" dirty="0"/>
              <a:t>. (</a:t>
            </a:r>
            <a:r>
              <a:rPr lang="pt-BR" sz="2300" dirty="0" err="1"/>
              <a:t>Berridge</a:t>
            </a:r>
            <a:r>
              <a:rPr lang="pt-BR" sz="2300" dirty="0"/>
              <a:t>) </a:t>
            </a:r>
          </a:p>
          <a:p>
            <a:r>
              <a:rPr lang="pt-BR" sz="2300" u="sng" kern="0" dirty="0">
                <a:highlight>
                  <a:srgbClr val="FFFF00"/>
                </a:highlight>
                <a:latin typeface="Times New Roman" panose="02020603050405020304" pitchFamily="18" charset="0"/>
                <a:ea typeface="Calibri" panose="020F0502020204030204" pitchFamily="34" charset="0"/>
              </a:rPr>
              <a:t>R</a:t>
            </a:r>
            <a:r>
              <a:rPr lang="pt-BR" sz="2300" u="sng" kern="0" dirty="0">
                <a:effectLst/>
                <a:highlight>
                  <a:srgbClr val="FFFF00"/>
                </a:highlight>
                <a:latin typeface="Times New Roman" panose="02020603050405020304" pitchFamily="18" charset="0"/>
                <a:ea typeface="Calibri" panose="020F0502020204030204" pitchFamily="34" charset="0"/>
              </a:rPr>
              <a:t>esultados em escala</a:t>
            </a:r>
            <a:r>
              <a:rPr lang="pt-BR" sz="2300" kern="0" dirty="0">
                <a:effectLst/>
                <a:latin typeface="Times New Roman" panose="02020603050405020304" pitchFamily="18" charset="0"/>
                <a:ea typeface="Calibri" panose="020F0502020204030204" pitchFamily="34" charset="0"/>
              </a:rPr>
              <a:t>, </a:t>
            </a:r>
            <a:r>
              <a:rPr lang="pt-BR" sz="2300" u="sng" kern="0" dirty="0">
                <a:effectLst/>
                <a:latin typeface="Times New Roman" panose="02020603050405020304" pitchFamily="18" charset="0"/>
                <a:ea typeface="Calibri" panose="020F0502020204030204" pitchFamily="34" charset="0"/>
              </a:rPr>
              <a:t>reduz incertezas </a:t>
            </a:r>
            <a:r>
              <a:rPr lang="pt-BR" sz="2300" kern="0" dirty="0">
                <a:effectLst/>
                <a:latin typeface="Times New Roman" panose="02020603050405020304" pitchFamily="18" charset="0"/>
                <a:ea typeface="Calibri" panose="020F0502020204030204" pitchFamily="34" charset="0"/>
              </a:rPr>
              <a:t>e </a:t>
            </a:r>
            <a:r>
              <a:rPr lang="pt-BR" sz="2300" u="sng" kern="0" dirty="0">
                <a:effectLst/>
                <a:highlight>
                  <a:srgbClr val="FFFF00"/>
                </a:highlight>
                <a:latin typeface="Times New Roman" panose="02020603050405020304" pitchFamily="18" charset="0"/>
                <a:ea typeface="Calibri" panose="020F0502020204030204" pitchFamily="34" charset="0"/>
              </a:rPr>
              <a:t>aumenta previsibilidade</a:t>
            </a:r>
            <a:r>
              <a:rPr lang="pt-BR" sz="2300" kern="0" dirty="0">
                <a:latin typeface="Times New Roman" panose="02020603050405020304" pitchFamily="18" charset="0"/>
                <a:ea typeface="Calibri" panose="020F0502020204030204" pitchFamily="34" charset="0"/>
              </a:rPr>
              <a:t>. (</a:t>
            </a:r>
            <a:r>
              <a:rPr lang="pt-BR" sz="2300" kern="0" dirty="0" err="1">
                <a:latin typeface="Times New Roman" panose="02020603050405020304" pitchFamily="18" charset="0"/>
                <a:ea typeface="Calibri" panose="020F0502020204030204" pitchFamily="34" charset="0"/>
              </a:rPr>
              <a:t>Berridge</a:t>
            </a:r>
            <a:r>
              <a:rPr lang="pt-BR" sz="2300" kern="0" dirty="0">
                <a:latin typeface="Times New Roman" panose="02020603050405020304" pitchFamily="18" charset="0"/>
                <a:ea typeface="Calibri" panose="020F0502020204030204" pitchFamily="34" charset="0"/>
              </a:rPr>
              <a:t>) </a:t>
            </a:r>
            <a:endParaRPr lang="pt-BR" sz="2300" kern="0" dirty="0">
              <a:effectLst/>
              <a:latin typeface="Times New Roman" panose="02020603050405020304" pitchFamily="18" charset="0"/>
              <a:ea typeface="Calibri" panose="020F0502020204030204" pitchFamily="34" charset="0"/>
            </a:endParaRPr>
          </a:p>
          <a:p>
            <a:r>
              <a:rPr lang="pt-PT" sz="2300" kern="0" dirty="0">
                <a:latin typeface="Times New Roman" panose="02020603050405020304" pitchFamily="18" charset="0"/>
                <a:ea typeface="Calibri" panose="020F0502020204030204" pitchFamily="34" charset="0"/>
              </a:rPr>
              <a:t>C</a:t>
            </a:r>
            <a:r>
              <a:rPr lang="pt-BR" sz="2300" kern="0" dirty="0" err="1">
                <a:effectLst/>
                <a:latin typeface="Times New Roman" panose="02020603050405020304" pitchFamily="18" charset="0"/>
                <a:ea typeface="Calibri" panose="020F0502020204030204" pitchFamily="34" charset="0"/>
              </a:rPr>
              <a:t>oncentração</a:t>
            </a:r>
            <a:r>
              <a:rPr lang="pt-BR" sz="2300" kern="0" dirty="0">
                <a:effectLst/>
                <a:latin typeface="Times New Roman" panose="02020603050405020304" pitchFamily="18" charset="0"/>
                <a:ea typeface="Calibri" panose="020F0502020204030204" pitchFamily="34" charset="0"/>
              </a:rPr>
              <a:t> em um tema, permite informalidade, estabelece prazos para conclusão e pode ser mais exitosa.</a:t>
            </a:r>
            <a:r>
              <a:rPr lang="pt-BR" sz="2300" kern="0" dirty="0">
                <a:latin typeface="Times New Roman" panose="02020603050405020304" pitchFamily="18" charset="0"/>
                <a:ea typeface="Calibri" panose="020F0502020204030204" pitchFamily="34" charset="0"/>
              </a:rPr>
              <a:t> (</a:t>
            </a:r>
            <a:r>
              <a:rPr lang="pt-BR" sz="2300" kern="0" dirty="0" err="1">
                <a:latin typeface="Times New Roman" panose="02020603050405020304" pitchFamily="18" charset="0"/>
                <a:ea typeface="Calibri" panose="020F0502020204030204" pitchFamily="34" charset="0"/>
              </a:rPr>
              <a:t>Berridge</a:t>
            </a:r>
            <a:r>
              <a:rPr lang="pt-BR" sz="2300" kern="0" dirty="0">
                <a:latin typeface="Times New Roman" panose="02020603050405020304" pitchFamily="18" charset="0"/>
                <a:ea typeface="Calibri" panose="020F0502020204030204" pitchFamily="34" charset="0"/>
              </a:rPr>
              <a:t>) </a:t>
            </a:r>
            <a:endParaRPr lang="pt-BR" sz="2300" dirty="0"/>
          </a:p>
          <a:p>
            <a:r>
              <a:rPr lang="pt-BR" sz="2300" dirty="0"/>
              <a:t>Mais </a:t>
            </a:r>
            <a:r>
              <a:rPr lang="pt-BR" sz="2300" u="sng" dirty="0">
                <a:highlight>
                  <a:srgbClr val="FFFF00"/>
                </a:highlight>
              </a:rPr>
              <a:t>democrática</a:t>
            </a:r>
            <a:r>
              <a:rPr lang="pt-BR" sz="2300" dirty="0"/>
              <a:t>, mais aberta, governos devem prestar contas de atividades no exterior </a:t>
            </a:r>
          </a:p>
          <a:p>
            <a:pPr marL="0" indent="0">
              <a:buNone/>
            </a:pPr>
            <a:r>
              <a:rPr lang="pt-BR" sz="2300" dirty="0"/>
              <a:t>		(</a:t>
            </a:r>
            <a:r>
              <a:rPr lang="pt-BR" sz="2300" dirty="0" err="1"/>
              <a:t>Berridge</a:t>
            </a:r>
            <a:r>
              <a:rPr lang="pt-BR" sz="23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180687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Vantagens</a:t>
            </a:r>
            <a:br>
              <a:rPr lang="pt-BR" sz="4800" dirty="0"/>
            </a:br>
            <a:r>
              <a:rPr lang="pt-BR" sz="2800" dirty="0"/>
              <a:t>22º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lnSpcReduction="10000"/>
          </a:bodyPr>
          <a:lstStyle/>
          <a:p>
            <a:pPr marL="0" indent="0">
              <a:buNone/>
            </a:pPr>
            <a:endParaRPr lang="pt-BR" sz="2400" dirty="0"/>
          </a:p>
          <a:p>
            <a:r>
              <a:rPr lang="pt-BR" sz="2000" kern="0" dirty="0">
                <a:effectLst/>
                <a:latin typeface="Times New Roman" panose="02020603050405020304" pitchFamily="18" charset="0"/>
                <a:ea typeface="Calibri" panose="020F0502020204030204" pitchFamily="34" charset="0"/>
              </a:rPr>
              <a:t>Provê um sentido de </a:t>
            </a:r>
            <a:r>
              <a:rPr lang="pt-BR" sz="2000" u="sng" kern="0" dirty="0">
                <a:effectLst/>
                <a:highlight>
                  <a:srgbClr val="FFFF00"/>
                </a:highlight>
                <a:latin typeface="Times New Roman" panose="02020603050405020304" pitchFamily="18" charset="0"/>
                <a:ea typeface="Calibri" panose="020F0502020204030204" pitchFamily="34" charset="0"/>
              </a:rPr>
              <a:t>solidariedade</a:t>
            </a:r>
            <a:r>
              <a:rPr lang="pt-BR" sz="2000" kern="0" dirty="0">
                <a:effectLst/>
                <a:latin typeface="Times New Roman" panose="02020603050405020304" pitchFamily="18" charset="0"/>
                <a:ea typeface="Calibri" panose="020F0502020204030204" pitchFamily="34" charset="0"/>
              </a:rPr>
              <a:t> no qual </a:t>
            </a:r>
            <a:r>
              <a:rPr lang="pt-BR" sz="2000" kern="0" dirty="0">
                <a:effectLst/>
                <a:highlight>
                  <a:srgbClr val="FFFF00"/>
                </a:highlight>
                <a:latin typeface="Times New Roman" panose="02020603050405020304" pitchFamily="18" charset="0"/>
                <a:ea typeface="Calibri" panose="020F0502020204030204" pitchFamily="34" charset="0"/>
              </a:rPr>
              <a:t>Estados mostram independência </a:t>
            </a:r>
            <a:r>
              <a:rPr lang="pt-BR" sz="2000" kern="0" dirty="0">
                <a:effectLst/>
                <a:latin typeface="Times New Roman" panose="02020603050405020304" pitchFamily="18" charset="0"/>
                <a:ea typeface="Calibri" panose="020F0502020204030204" pitchFamily="34" charset="0"/>
              </a:rPr>
              <a:t>e operam em grupos amplos, tais como instituições globais, conferências permanentes, e várias instituições regionais ou plurilaterais. </a:t>
            </a:r>
          </a:p>
          <a:p>
            <a:r>
              <a:rPr lang="pt-BR" sz="2000" kern="0" dirty="0">
                <a:effectLst/>
                <a:latin typeface="Times New Roman" panose="02020603050405020304" pitchFamily="18" charset="0"/>
                <a:ea typeface="Calibri" panose="020F0502020204030204" pitchFamily="34" charset="0"/>
              </a:rPr>
              <a:t>Para alguns países apresenta a vantagem de nela serem capazes de exercer </a:t>
            </a:r>
            <a:r>
              <a:rPr lang="pt-BR" sz="2000" u="sng" kern="0" dirty="0">
                <a:effectLst/>
                <a:highlight>
                  <a:srgbClr val="FFFF00"/>
                </a:highlight>
                <a:latin typeface="Times New Roman" panose="02020603050405020304" pitchFamily="18" charset="0"/>
                <a:ea typeface="Calibri" panose="020F0502020204030204" pitchFamily="34" charset="0"/>
              </a:rPr>
              <a:t>maior influência </a:t>
            </a:r>
            <a:r>
              <a:rPr lang="pt-BR" sz="2000" kern="0" dirty="0">
                <a:effectLst/>
                <a:latin typeface="Times New Roman" panose="02020603050405020304" pitchFamily="18" charset="0"/>
                <a:ea typeface="Calibri" panose="020F0502020204030204" pitchFamily="34" charset="0"/>
              </a:rPr>
              <a:t>do que normalmente teriam fora do contexto de uma conferência graças às habilidades e conhecimentos de seus diplomatas</a:t>
            </a:r>
            <a:r>
              <a:rPr lang="en-US" sz="2000" dirty="0">
                <a:effectLst/>
              </a:rPr>
              <a:t> </a:t>
            </a:r>
            <a:r>
              <a:rPr lang="de-DE" sz="2000" dirty="0">
                <a:latin typeface="Times New Roman" panose="02020603050405020304" pitchFamily="18" charset="0"/>
                <a:ea typeface="Calibri" panose="020F0502020204030204" pitchFamily="34" charset="0"/>
                <a:cs typeface="Times New Roman" panose="02020603050405020304" pitchFamily="18" charset="0"/>
              </a:rPr>
              <a:t>(Barston)</a:t>
            </a:r>
          </a:p>
          <a:p>
            <a:r>
              <a:rPr lang="pt-BR" sz="2000" kern="0" dirty="0">
                <a:latin typeface="Times New Roman" panose="02020603050405020304" pitchFamily="18" charset="0"/>
                <a:ea typeface="Calibri" panose="020F0502020204030204" pitchFamily="34" charset="0"/>
              </a:rPr>
              <a:t>C</a:t>
            </a:r>
            <a:r>
              <a:rPr lang="pt-BR" sz="2000" kern="0" dirty="0">
                <a:effectLst/>
                <a:latin typeface="Times New Roman" panose="02020603050405020304" pitchFamily="18" charset="0"/>
                <a:ea typeface="Calibri" panose="020F0502020204030204" pitchFamily="34" charset="0"/>
              </a:rPr>
              <a:t>ostuma abrir mais oportunidades para participação de </a:t>
            </a:r>
            <a:r>
              <a:rPr lang="pt-BR" sz="2000" u="sng" kern="0" dirty="0">
                <a:effectLst/>
                <a:highlight>
                  <a:srgbClr val="FFFF00"/>
                </a:highlight>
                <a:latin typeface="Times New Roman" panose="02020603050405020304" pitchFamily="18" charset="0"/>
                <a:ea typeface="Calibri" panose="020F0502020204030204" pitchFamily="34" charset="0"/>
              </a:rPr>
              <a:t>atores não governamentais </a:t>
            </a:r>
            <a:r>
              <a:rPr lang="pt-BR" sz="2000" kern="0" dirty="0">
                <a:effectLst/>
                <a:latin typeface="Times New Roman" panose="02020603050405020304" pitchFamily="18" charset="0"/>
                <a:ea typeface="Calibri" panose="020F0502020204030204" pitchFamily="34" charset="0"/>
              </a:rPr>
              <a:t>do que a bilateral uma vez que a diplomacia tradicional vê com suspeita a defesa feita por estes atores de seus interesses específicos (</a:t>
            </a:r>
            <a:r>
              <a:rPr lang="pt-BR" sz="2000" kern="0" dirty="0" err="1">
                <a:effectLst/>
                <a:latin typeface="Times New Roman" panose="02020603050405020304" pitchFamily="18" charset="0"/>
                <a:ea typeface="Calibri" panose="020F0502020204030204" pitchFamily="34" charset="0"/>
              </a:rPr>
              <a:t>Bjola</a:t>
            </a:r>
            <a:r>
              <a:rPr lang="pt-BR" sz="2000" kern="0" dirty="0">
                <a:effectLst/>
                <a:latin typeface="Times New Roman" panose="02020603050405020304" pitchFamily="18" charset="0"/>
                <a:ea typeface="Calibri" panose="020F0502020204030204" pitchFamily="34" charset="0"/>
              </a:rPr>
              <a:t> e </a:t>
            </a:r>
            <a:r>
              <a:rPr lang="pt-BR" sz="2000" kern="0" dirty="0" err="1">
                <a:effectLst/>
                <a:latin typeface="Times New Roman" panose="02020603050405020304" pitchFamily="18" charset="0"/>
                <a:ea typeface="Calibri" panose="020F0502020204030204" pitchFamily="34" charset="0"/>
              </a:rPr>
              <a:t>Kronprobst</a:t>
            </a:r>
            <a:r>
              <a:rPr lang="pt-BR" sz="2000" kern="0" dirty="0">
                <a:effectLst/>
                <a:latin typeface="Times New Roman" panose="02020603050405020304" pitchFamily="18" charset="0"/>
                <a:ea typeface="Calibri" panose="020F0502020204030204" pitchFamily="34"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t-BR" sz="2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5590082"/>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Desvantagens</a:t>
            </a:r>
            <a:br>
              <a:rPr lang="pt-BR" sz="4800" dirty="0"/>
            </a:br>
            <a:r>
              <a:rPr lang="pt-BR" sz="2800" dirty="0"/>
              <a:t>24º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r>
              <a:rPr lang="pt-BR" sz="3200" kern="0" dirty="0">
                <a:effectLst/>
                <a:latin typeface="Times New Roman" panose="02020603050405020304" pitchFamily="18" charset="0"/>
                <a:ea typeface="Calibri" panose="020F0502020204030204" pitchFamily="34" charset="0"/>
              </a:rPr>
              <a:t>Desvantagens</a:t>
            </a:r>
          </a:p>
          <a:p>
            <a:r>
              <a:rPr lang="pt-BR" sz="2200" kern="0" dirty="0">
                <a:latin typeface="Times New Roman" panose="02020603050405020304" pitchFamily="18" charset="0"/>
                <a:ea typeface="Calibri" panose="020F0502020204030204" pitchFamily="34" charset="0"/>
              </a:rPr>
              <a:t>A</a:t>
            </a:r>
            <a:r>
              <a:rPr lang="pt-BR" sz="2200" kern="0" dirty="0">
                <a:effectLst/>
                <a:latin typeface="Times New Roman" panose="02020603050405020304" pitchFamily="18" charset="0"/>
                <a:ea typeface="Calibri" panose="020F0502020204030204" pitchFamily="34" charset="0"/>
              </a:rPr>
              <a:t>lcançam apenas o </a:t>
            </a:r>
            <a:r>
              <a:rPr lang="pt-BR" sz="2200" u="sng" kern="0" dirty="0">
                <a:effectLst/>
                <a:highlight>
                  <a:srgbClr val="FFFF00"/>
                </a:highlight>
                <a:latin typeface="Times New Roman" panose="02020603050405020304" pitchFamily="18" charset="0"/>
                <a:ea typeface="Calibri" panose="020F0502020204030204" pitchFamily="34" charset="0"/>
              </a:rPr>
              <a:t>denominador comum mínimo </a:t>
            </a:r>
            <a:r>
              <a:rPr lang="pt-BR" sz="2200" kern="0" dirty="0">
                <a:effectLst/>
                <a:latin typeface="Times New Roman" panose="02020603050405020304" pitchFamily="18" charset="0"/>
                <a:ea typeface="Calibri" panose="020F0502020204030204" pitchFamily="34" charset="0"/>
              </a:rPr>
              <a:t>entres as partes e a de serem menos eficientes para resolverem questões de curto prazo. (</a:t>
            </a:r>
            <a:r>
              <a:rPr lang="pt-BR" sz="2200" kern="0" dirty="0" err="1">
                <a:effectLst/>
                <a:latin typeface="Times New Roman" panose="02020603050405020304" pitchFamily="18" charset="0"/>
                <a:ea typeface="Calibri" panose="020F0502020204030204" pitchFamily="34" charset="0"/>
              </a:rPr>
              <a:t>Verbeke</a:t>
            </a:r>
            <a:r>
              <a:rPr lang="pt-BR" sz="2200" kern="0" dirty="0">
                <a:effectLst/>
                <a:latin typeface="Times New Roman" panose="02020603050405020304" pitchFamily="18" charset="0"/>
                <a:ea typeface="Calibri" panose="020F0502020204030204" pitchFamily="34" charset="0"/>
              </a:rPr>
              <a:t>)</a:t>
            </a:r>
          </a:p>
          <a:p>
            <a:r>
              <a:rPr lang="pt-BR" sz="2200" kern="0" dirty="0">
                <a:solidFill>
                  <a:srgbClr val="202124"/>
                </a:solidFill>
                <a:latin typeface="Times New Roman" panose="02020603050405020304" pitchFamily="18" charset="0"/>
                <a:ea typeface="Calibri" panose="020F0502020204030204" pitchFamily="34" charset="0"/>
                <a:cs typeface="Calibri" panose="020F0502020204030204" pitchFamily="34" charset="0"/>
              </a:rPr>
              <a:t>São </a:t>
            </a:r>
            <a:r>
              <a:rPr lang="pt-PT" sz="2200" kern="0" dirty="0">
                <a:solidFill>
                  <a:srgbClr val="202124"/>
                </a:solidFill>
                <a:effectLst/>
                <a:latin typeface="Times New Roman" panose="02020603050405020304" pitchFamily="18" charset="0"/>
                <a:ea typeface="Calibri" panose="020F0502020204030204" pitchFamily="34" charset="0"/>
                <a:cs typeface="Calibri" panose="020F0502020204030204" pitchFamily="34" charset="0"/>
              </a:rPr>
              <a:t>numerosas e frequentemente </a:t>
            </a:r>
            <a:r>
              <a:rPr lang="pt-PT" sz="2200" u="sng" kern="0" dirty="0">
                <a:solidFill>
                  <a:srgbClr val="202124"/>
                </a:solidFill>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demorada</a:t>
            </a:r>
            <a:r>
              <a:rPr lang="pt-PT" sz="2200" kern="0" dirty="0">
                <a:solidFill>
                  <a:srgbClr val="202124"/>
                </a:solidFill>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s</a:t>
            </a:r>
            <a:r>
              <a:rPr lang="pt-PT" sz="2200" kern="0" dirty="0">
                <a:solidFill>
                  <a:srgbClr val="202124"/>
                </a:solidFill>
                <a:effectLst/>
                <a:latin typeface="Times New Roman" panose="02020603050405020304" pitchFamily="18" charset="0"/>
                <a:ea typeface="Calibri" panose="020F0502020204030204" pitchFamily="34" charset="0"/>
                <a:cs typeface="Calibri" panose="020F0502020204030204" pitchFamily="34" charset="0"/>
              </a:rPr>
              <a:t>, às vezes produzindo tratados a serem publicados em </a:t>
            </a:r>
            <a:r>
              <a:rPr lang="pt-PT" sz="2200" kern="0" dirty="0">
                <a:solidFill>
                  <a:srgbClr val="202124"/>
                </a:solidFill>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vários volumes</a:t>
            </a:r>
            <a:r>
              <a:rPr lang="pt-PT" sz="2200" kern="0" dirty="0">
                <a:solidFill>
                  <a:srgbClr val="202124"/>
                </a:solidFill>
                <a:effectLst/>
                <a:latin typeface="Times New Roman" panose="02020603050405020304" pitchFamily="18" charset="0"/>
                <a:ea typeface="Calibri" panose="020F0502020204030204" pitchFamily="34" charset="0"/>
                <a:cs typeface="Calibri" panose="020F0502020204030204" pitchFamily="34" charset="0"/>
              </a:rPr>
              <a:t>. (Berridge)</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buNone/>
            </a:pPr>
            <a:endParaRPr lang="pt-BR" sz="2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97406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5" name="Rectangle 2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Rectangle 2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01B5812-CCBB-56F7-46FD-823648660F96}"/>
              </a:ext>
            </a:extLst>
          </p:cNvPr>
          <p:cNvSpPr>
            <a:spLocks noGrp="1"/>
          </p:cNvSpPr>
          <p:nvPr>
            <p:ph type="title"/>
          </p:nvPr>
        </p:nvSpPr>
        <p:spPr>
          <a:xfrm>
            <a:off x="1043631" y="809898"/>
            <a:ext cx="9942716" cy="1554480"/>
          </a:xfrm>
        </p:spPr>
        <p:txBody>
          <a:bodyPr anchor="ctr">
            <a:normAutofit/>
          </a:bodyPr>
          <a:lstStyle/>
          <a:p>
            <a:pPr algn="ctr"/>
            <a:r>
              <a:rPr lang="pt-BR" sz="4800" dirty="0"/>
              <a:t>B. Evolução histórica da diplomacia </a:t>
            </a:r>
            <a:br>
              <a:rPr lang="pt-BR" sz="4800" dirty="0"/>
            </a:br>
            <a:r>
              <a:rPr lang="pt-BR" sz="2400" dirty="0"/>
              <a:t>(4º slide)</a:t>
            </a:r>
          </a:p>
        </p:txBody>
      </p:sp>
      <p:sp>
        <p:nvSpPr>
          <p:cNvPr id="3" name="Espaço Reservado para Conteúdo 2">
            <a:extLst>
              <a:ext uri="{FF2B5EF4-FFF2-40B4-BE49-F238E27FC236}">
                <a16:creationId xmlns:a16="http://schemas.microsoft.com/office/drawing/2014/main" id="{C26E71C8-9716-56E4-4B04-25C218532F55}"/>
              </a:ext>
            </a:extLst>
          </p:cNvPr>
          <p:cNvSpPr>
            <a:spLocks noGrp="1"/>
          </p:cNvSpPr>
          <p:nvPr>
            <p:ph idx="1"/>
          </p:nvPr>
        </p:nvSpPr>
        <p:spPr>
          <a:xfrm>
            <a:off x="838200" y="2704014"/>
            <a:ext cx="10148148" cy="3438166"/>
          </a:xfrm>
        </p:spPr>
        <p:txBody>
          <a:bodyPr anchor="ctr">
            <a:normAutofit fontScale="25000" lnSpcReduction="20000"/>
          </a:bodyPr>
          <a:lstStyle/>
          <a:p>
            <a:endParaRPr lang="pt-BR" sz="2400" dirty="0"/>
          </a:p>
          <a:p>
            <a:pPr marL="0" indent="0">
              <a:buNone/>
            </a:pPr>
            <a:endParaRPr lang="pt-BR" sz="2400" dirty="0"/>
          </a:p>
          <a:p>
            <a:endParaRPr lang="pt-BR" sz="2400" b="1" dirty="0"/>
          </a:p>
          <a:p>
            <a:endParaRPr lang="pt-BR" sz="4400" b="1" dirty="0"/>
          </a:p>
          <a:p>
            <a:pPr marL="0" indent="0">
              <a:buNone/>
            </a:pPr>
            <a:endParaRPr lang="pt-BR" sz="7400" dirty="0"/>
          </a:p>
          <a:p>
            <a:pPr marL="0" indent="0">
              <a:buNone/>
            </a:pPr>
            <a:r>
              <a:rPr lang="pt-BR" sz="9600" b="1" dirty="0"/>
              <a:t>3. Renascimento</a:t>
            </a:r>
          </a:p>
          <a:p>
            <a:r>
              <a:rPr lang="pt-BR" sz="9600" u="sng" dirty="0"/>
              <a:t>Embaixadas permanentes </a:t>
            </a:r>
            <a:r>
              <a:rPr lang="pt-BR" sz="9600" dirty="0"/>
              <a:t>entre cidades Estado italianas, sobretudo Milão, Veneza e Florença. </a:t>
            </a:r>
          </a:p>
          <a:p>
            <a:r>
              <a:rPr lang="pt-BR" sz="9600" dirty="0"/>
              <a:t>Atividade diplomática junto ao </a:t>
            </a:r>
            <a:r>
              <a:rPr lang="pt-BR" sz="9600" u="sng" dirty="0"/>
              <a:t>Papa</a:t>
            </a:r>
            <a:r>
              <a:rPr lang="pt-BR" sz="9600" dirty="0"/>
              <a:t> em Roma.</a:t>
            </a:r>
          </a:p>
          <a:p>
            <a:r>
              <a:rPr lang="pt-BR" sz="9600" dirty="0"/>
              <a:t>Estabelecidas regras para </a:t>
            </a:r>
            <a:r>
              <a:rPr lang="pt-BR" sz="9600" u="sng" dirty="0"/>
              <a:t>imunidades, negociações e tratados</a:t>
            </a:r>
          </a:p>
          <a:p>
            <a:r>
              <a:rPr lang="pt-BR" sz="9600" dirty="0"/>
              <a:t>Diplomacia portuguesa, em 1494, negociou com Castela o </a:t>
            </a:r>
            <a:r>
              <a:rPr lang="pt-BR" sz="9600" b="1" u="sng" dirty="0"/>
              <a:t>Tratado de Tordesilhas</a:t>
            </a:r>
            <a:r>
              <a:rPr lang="pt-BR" sz="9600" u="sng" dirty="0"/>
              <a:t> </a:t>
            </a:r>
            <a:r>
              <a:rPr lang="pt-BR" sz="9600" dirty="0"/>
              <a:t>que expandiu de 100 para 370 léguas, a partir de Cabo Verde, o limite de terras portuguesas “descobertas e por descobrir”</a:t>
            </a:r>
          </a:p>
          <a:p>
            <a:r>
              <a:rPr lang="pt-BR" sz="9600" dirty="0"/>
              <a:t>Embaixadas permanentes da Inglaterra e da França. Usavam secretários das cortes</a:t>
            </a:r>
          </a:p>
          <a:p>
            <a:r>
              <a:rPr lang="pt-BR" sz="9600" dirty="0"/>
              <a:t>Latim – o idioma da diplomacia</a:t>
            </a:r>
            <a:endParaRPr lang="pt-BR" sz="7400" dirty="0"/>
          </a:p>
          <a:p>
            <a:pPr lvl="2"/>
            <a:endParaRPr lang="pt-BR" sz="7400" dirty="0"/>
          </a:p>
          <a:p>
            <a:pPr lvl="2"/>
            <a:endParaRPr lang="pt-BR" sz="7400" dirty="0"/>
          </a:p>
          <a:p>
            <a:endParaRPr lang="pt-BR" sz="2400" dirty="0"/>
          </a:p>
          <a:p>
            <a:pPr marL="0" indent="0">
              <a:buNone/>
            </a:pPr>
            <a:endParaRPr lang="pt-BR" sz="2400" dirty="0"/>
          </a:p>
          <a:p>
            <a:pPr marL="0" indent="0">
              <a:buNone/>
            </a:pPr>
            <a:endParaRPr lang="pt-BR" sz="2400" dirty="0"/>
          </a:p>
          <a:p>
            <a:endParaRPr lang="en-US" sz="2400" dirty="0"/>
          </a:p>
        </p:txBody>
      </p:sp>
      <p:cxnSp>
        <p:nvCxnSpPr>
          <p:cNvPr id="31" name="Straight Connector 3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17941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Beneficiários</a:t>
            </a:r>
            <a:br>
              <a:rPr lang="pt-BR" sz="4800" dirty="0"/>
            </a:br>
            <a:r>
              <a:rPr lang="pt-BR" sz="2800" dirty="0"/>
              <a:t>25º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r>
              <a:rPr lang="pt-PT" sz="2400" kern="0" dirty="0">
                <a:solidFill>
                  <a:srgbClr val="202124"/>
                </a:solidFill>
                <a:latin typeface="Times New Roman" panose="02020603050405020304" pitchFamily="18" charset="0"/>
                <a:ea typeface="Calibri" panose="020F0502020204030204" pitchFamily="34" charset="0"/>
                <a:cs typeface="Calibri" panose="020F0502020204030204" pitchFamily="34" charset="0"/>
              </a:rPr>
              <a:t>Que países se beneficiam mais da negociação multilateral?</a:t>
            </a:r>
          </a:p>
          <a:p>
            <a:r>
              <a:rPr lang="pt-BR" sz="2000" kern="0" dirty="0">
                <a:latin typeface="Times New Roman" panose="02020603050405020304" pitchFamily="18" charset="0"/>
                <a:ea typeface="Calibri" panose="020F0502020204030204" pitchFamily="34" charset="0"/>
              </a:rPr>
              <a:t>Os</a:t>
            </a:r>
            <a:r>
              <a:rPr lang="pt-BR" sz="2000" kern="0" dirty="0">
                <a:effectLst/>
                <a:latin typeface="Times New Roman" panose="02020603050405020304" pitchFamily="18" charset="0"/>
                <a:ea typeface="Calibri" panose="020F0502020204030204" pitchFamily="34" charset="0"/>
              </a:rPr>
              <a:t> </a:t>
            </a:r>
            <a:r>
              <a:rPr lang="pt-BR" sz="2000" kern="0" dirty="0">
                <a:effectLst/>
                <a:highlight>
                  <a:srgbClr val="FFFF00"/>
                </a:highlight>
                <a:latin typeface="Times New Roman" panose="02020603050405020304" pitchFamily="18" charset="0"/>
                <a:ea typeface="Calibri" panose="020F0502020204030204" pitchFamily="34" charset="0"/>
              </a:rPr>
              <a:t>países </a:t>
            </a:r>
            <a:r>
              <a:rPr lang="pt-BR" sz="2000" u="sng" kern="0" dirty="0">
                <a:effectLst/>
                <a:highlight>
                  <a:srgbClr val="FFFF00"/>
                </a:highlight>
                <a:latin typeface="Times New Roman" panose="02020603050405020304" pitchFamily="18" charset="0"/>
                <a:ea typeface="Calibri" panose="020F0502020204030204" pitchFamily="34" charset="0"/>
              </a:rPr>
              <a:t>pequenos e médios </a:t>
            </a:r>
            <a:r>
              <a:rPr lang="pt-BR" sz="2000" kern="0" dirty="0">
                <a:effectLst/>
                <a:highlight>
                  <a:srgbClr val="FFFF00"/>
                </a:highlight>
                <a:latin typeface="Times New Roman" panose="02020603050405020304" pitchFamily="18" charset="0"/>
                <a:ea typeface="Calibri" panose="020F0502020204030204" pitchFamily="34" charset="0"/>
              </a:rPr>
              <a:t>se beneficiam mais</a:t>
            </a:r>
            <a:r>
              <a:rPr lang="pt-BR" sz="2000" kern="0" dirty="0">
                <a:effectLst/>
                <a:latin typeface="Times New Roman" panose="02020603050405020304" pitchFamily="18" charset="0"/>
                <a:ea typeface="Calibri" panose="020F0502020204030204" pitchFamily="34" charset="0"/>
              </a:rPr>
              <a:t>. </a:t>
            </a:r>
            <a:r>
              <a:rPr lang="pt-BR" sz="2000" kern="0" dirty="0">
                <a:latin typeface="Times New Roman" panose="02020603050405020304" pitchFamily="18" charset="0"/>
                <a:ea typeface="Calibri" panose="020F0502020204030204" pitchFamily="34" charset="0"/>
              </a:rPr>
              <a:t>Países</a:t>
            </a:r>
            <a:r>
              <a:rPr lang="pt-BR" sz="2000" kern="0" dirty="0">
                <a:effectLst/>
                <a:latin typeface="Times New Roman" panose="02020603050405020304" pitchFamily="18" charset="0"/>
                <a:ea typeface="Calibri" panose="020F0502020204030204" pitchFamily="34" charset="0"/>
              </a:rPr>
              <a:t> </a:t>
            </a:r>
            <a:r>
              <a:rPr lang="pt-BR" sz="2000" u="sng" kern="0" dirty="0">
                <a:effectLst/>
                <a:latin typeface="Times New Roman" panose="02020603050405020304" pitchFamily="18" charset="0"/>
                <a:ea typeface="Calibri" panose="020F0502020204030204" pitchFamily="34" charset="0"/>
              </a:rPr>
              <a:t>grandes</a:t>
            </a:r>
            <a:r>
              <a:rPr lang="pt-BR" sz="2000" kern="0" dirty="0">
                <a:effectLst/>
                <a:latin typeface="Times New Roman" panose="02020603050405020304" pitchFamily="18" charset="0"/>
                <a:ea typeface="Calibri" panose="020F0502020204030204" pitchFamily="34" charset="0"/>
              </a:rPr>
              <a:t> seriam mais afetados por disciplinas multilaterais decididas por maioria composta dos primeiros. </a:t>
            </a:r>
            <a:r>
              <a:rPr lang="pt-BR" sz="2000" kern="0" dirty="0">
                <a:latin typeface="Times New Roman" panose="02020603050405020304" pitchFamily="18" charset="0"/>
                <a:ea typeface="Calibri" panose="020F0502020204030204" pitchFamily="34" charset="0"/>
              </a:rPr>
              <a:t>E</a:t>
            </a:r>
            <a:r>
              <a:rPr lang="pt-BR" sz="2000" kern="0" dirty="0">
                <a:effectLst/>
                <a:latin typeface="Times New Roman" panose="02020603050405020304" pitchFamily="18" charset="0"/>
                <a:ea typeface="Calibri" panose="020F0502020204030204" pitchFamily="34" charset="0"/>
              </a:rPr>
              <a:t>xemplo : Tribunal Penal Internacional. (</a:t>
            </a:r>
            <a:r>
              <a:rPr lang="pt-BR" sz="2000" kern="0" dirty="0" err="1">
                <a:effectLst/>
                <a:latin typeface="Times New Roman" panose="02020603050405020304" pitchFamily="18" charset="0"/>
                <a:ea typeface="Calibri" panose="020F0502020204030204" pitchFamily="34" charset="0"/>
              </a:rPr>
              <a:t>Verbeke</a:t>
            </a:r>
            <a:r>
              <a:rPr lang="pt-BR" sz="2000" kern="0" dirty="0">
                <a:effectLst/>
                <a:latin typeface="Times New Roman" panose="02020603050405020304" pitchFamily="18" charset="0"/>
                <a:ea typeface="Calibri" panose="020F0502020204030204" pitchFamily="34" charset="0"/>
              </a:rPr>
              <a:t>) </a:t>
            </a:r>
          </a:p>
          <a:p>
            <a:r>
              <a:rPr lang="pt-BR" sz="2000" kern="0" dirty="0">
                <a:effectLst/>
                <a:latin typeface="Times New Roman" panose="02020603050405020304" pitchFamily="18" charset="0"/>
                <a:ea typeface="Calibri" panose="020F0502020204030204" pitchFamily="34" charset="0"/>
              </a:rPr>
              <a:t>As grandes potências</a:t>
            </a:r>
            <a:r>
              <a:rPr lang="pt-BR" sz="2000" kern="0" dirty="0">
                <a:latin typeface="Times New Roman" panose="02020603050405020304" pitchFamily="18" charset="0"/>
                <a:ea typeface="Calibri" panose="020F0502020204030204" pitchFamily="34" charset="0"/>
              </a:rPr>
              <a:t> </a:t>
            </a:r>
            <a:r>
              <a:rPr lang="pt-BR" sz="2000" kern="0" dirty="0">
                <a:effectLst/>
                <a:latin typeface="Times New Roman" panose="02020603050405020304" pitchFamily="18" charset="0"/>
                <a:ea typeface="Calibri" panose="020F0502020204030204" pitchFamily="34" charset="0"/>
              </a:rPr>
              <a:t>têm se protegido desse risco de se verem isolados por meio do direito ao </a:t>
            </a:r>
            <a:r>
              <a:rPr lang="pt-BR" sz="2000" kern="0" dirty="0">
                <a:effectLst/>
                <a:highlight>
                  <a:srgbClr val="FFFF00"/>
                </a:highlight>
                <a:latin typeface="Times New Roman" panose="02020603050405020304" pitchFamily="18" charset="0"/>
                <a:ea typeface="Calibri" panose="020F0502020204030204" pitchFamily="34" charset="0"/>
              </a:rPr>
              <a:t>veto no CSNU </a:t>
            </a:r>
            <a:r>
              <a:rPr lang="pt-BR" sz="2000" kern="0" dirty="0">
                <a:effectLst/>
                <a:latin typeface="Times New Roman" panose="02020603050405020304" pitchFamily="18" charset="0"/>
                <a:ea typeface="Calibri" panose="020F0502020204030204" pitchFamily="34" charset="0"/>
              </a:rPr>
              <a:t>e pelas tentativas de introdução de </a:t>
            </a:r>
            <a:r>
              <a:rPr lang="pt-BR" sz="2000" kern="0" dirty="0">
                <a:effectLst/>
                <a:highlight>
                  <a:srgbClr val="FFFF00"/>
                </a:highlight>
                <a:latin typeface="Times New Roman" panose="02020603050405020304" pitchFamily="18" charset="0"/>
                <a:ea typeface="Calibri" panose="020F0502020204030204" pitchFamily="34" charset="0"/>
              </a:rPr>
              <a:t>votos qualificados </a:t>
            </a:r>
            <a:r>
              <a:rPr lang="pt-BR" sz="2000" kern="0" dirty="0">
                <a:effectLst/>
                <a:latin typeface="Times New Roman" panose="02020603050405020304" pitchFamily="18" charset="0"/>
                <a:ea typeface="Calibri" panose="020F0502020204030204" pitchFamily="34" charset="0"/>
              </a:rPr>
              <a:t>e a constituição de </a:t>
            </a:r>
            <a:r>
              <a:rPr lang="pt-BR" sz="2000" kern="0" dirty="0">
                <a:effectLst/>
                <a:highlight>
                  <a:srgbClr val="FFFF00"/>
                </a:highlight>
                <a:latin typeface="Times New Roman" panose="02020603050405020304" pitchFamily="18" charset="0"/>
                <a:ea typeface="Calibri" panose="020F0502020204030204" pitchFamily="34" charset="0"/>
              </a:rPr>
              <a:t>grupos de liderança </a:t>
            </a:r>
            <a:r>
              <a:rPr lang="pt-BR" sz="2000" kern="0" dirty="0">
                <a:effectLst/>
                <a:latin typeface="Times New Roman" panose="02020603050405020304" pitchFamily="18" charset="0"/>
                <a:ea typeface="Calibri" panose="020F0502020204030204" pitchFamily="34" charset="0"/>
              </a:rPr>
              <a:t>(</a:t>
            </a:r>
            <a:r>
              <a:rPr lang="pt-BR" sz="2000" i="1" kern="0" dirty="0" err="1">
                <a:effectLst/>
                <a:latin typeface="Times New Roman" panose="02020603050405020304" pitchFamily="18" charset="0"/>
                <a:ea typeface="Calibri" panose="020F0502020204030204" pitchFamily="34" charset="0"/>
              </a:rPr>
              <a:t>troikas</a:t>
            </a:r>
            <a:r>
              <a:rPr lang="pt-BR" sz="2000" kern="0" dirty="0">
                <a:effectLst/>
                <a:latin typeface="Times New Roman" panose="02020603050405020304" pitchFamily="18" charset="0"/>
                <a:ea typeface="Calibri" panose="020F0502020204030204" pitchFamily="34" charset="0"/>
              </a:rPr>
              <a:t>, diretórios, grupos de contato</a:t>
            </a:r>
            <a:r>
              <a:rPr lang="pt-BR" sz="2000" kern="0" dirty="0">
                <a:latin typeface="Times New Roman" panose="02020603050405020304" pitchFamily="18" charset="0"/>
                <a:ea typeface="Calibri" panose="020F0502020204030204" pitchFamily="34" charset="0"/>
              </a:rPr>
              <a:t>) (</a:t>
            </a:r>
            <a:r>
              <a:rPr lang="pt-BR" sz="2000" kern="0" dirty="0" err="1">
                <a:latin typeface="Times New Roman" panose="02020603050405020304" pitchFamily="18" charset="0"/>
                <a:ea typeface="Calibri" panose="020F0502020204030204" pitchFamily="34" charset="0"/>
              </a:rPr>
              <a:t>Verbeke</a:t>
            </a:r>
            <a:r>
              <a:rPr lang="pt-BR" sz="2000" kern="0" dirty="0">
                <a:latin typeface="Times New Roman" panose="02020603050405020304" pitchFamily="18" charset="0"/>
                <a:ea typeface="Calibri" panose="020F0502020204030204" pitchFamily="34" charset="0"/>
              </a:rPr>
              <a:t>)</a:t>
            </a:r>
            <a:endParaRPr lang="pt-BR" sz="2000" kern="0" dirty="0">
              <a:effectLst/>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4727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Foros</a:t>
            </a:r>
            <a:br>
              <a:rPr lang="pt-BR" sz="4800" dirty="0"/>
            </a:br>
            <a:r>
              <a:rPr lang="pt-BR" sz="2800" dirty="0"/>
              <a:t>26º.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endParaRPr lang="pt-BR" sz="2400" dirty="0"/>
          </a:p>
          <a:p>
            <a:pPr marL="0" indent="0">
              <a:buNone/>
            </a:pPr>
            <a:r>
              <a:rPr lang="pt-BR" dirty="0"/>
              <a:t>Foros principais</a:t>
            </a:r>
            <a:r>
              <a:rPr lang="pt-BR" dirty="0">
                <a:latin typeface="Times New Roman" panose="02020603050405020304" pitchFamily="18" charset="0"/>
                <a:ea typeface="Calibri" panose="020F0502020204030204" pitchFamily="34" charset="0"/>
                <a:cs typeface="Times New Roman" panose="02020603050405020304" pitchFamily="18" charset="0"/>
              </a:rPr>
              <a:t>:</a:t>
            </a:r>
            <a:r>
              <a:rPr lang="pt-BR" dirty="0">
                <a:effectLst/>
                <a:latin typeface="Times New Roman" panose="02020603050405020304" pitchFamily="18" charset="0"/>
                <a:ea typeface="Calibri" panose="020F0502020204030204" pitchFamily="34" charset="0"/>
                <a:cs typeface="Times New Roman" panose="02020603050405020304" pitchFamily="18" charset="0"/>
              </a:rPr>
              <a:t> </a:t>
            </a:r>
          </a:p>
          <a:p>
            <a:pPr lvl="1">
              <a:lnSpc>
                <a:spcPct val="150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C</a:t>
            </a:r>
            <a:r>
              <a:rPr lang="pt-BR" dirty="0">
                <a:effectLst/>
                <a:latin typeface="Times New Roman" panose="02020603050405020304" pitchFamily="18" charset="0"/>
                <a:ea typeface="Calibri" panose="020F0502020204030204" pitchFamily="34" charset="0"/>
                <a:cs typeface="Times New Roman" panose="02020603050405020304" pitchFamily="18" charset="0"/>
              </a:rPr>
              <a:t>onferências </a:t>
            </a:r>
          </a:p>
          <a:p>
            <a:pPr lvl="1">
              <a:lnSpc>
                <a:spcPct val="150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R</a:t>
            </a:r>
            <a:r>
              <a:rPr lang="pt-BR" dirty="0">
                <a:effectLst/>
                <a:latin typeface="Times New Roman" panose="02020603050405020304" pitchFamily="18" charset="0"/>
                <a:ea typeface="Calibri" panose="020F0502020204030204" pitchFamily="34" charset="0"/>
                <a:cs typeface="Times New Roman" panose="02020603050405020304" pitchFamily="18" charset="0"/>
              </a:rPr>
              <a:t>euniões de cúpula </a:t>
            </a:r>
          </a:p>
          <a:p>
            <a:pPr lvl="1">
              <a:lnSpc>
                <a:spcPct val="150000"/>
              </a:lnSpc>
              <a:spcAft>
                <a:spcPts val="800"/>
              </a:spcAft>
            </a:pPr>
            <a:r>
              <a:rPr lang="pt-BR" dirty="0">
                <a:latin typeface="Times New Roman" panose="02020603050405020304" pitchFamily="18" charset="0"/>
                <a:ea typeface="Calibri" panose="020F0502020204030204" pitchFamily="34" charset="0"/>
                <a:cs typeface="Times New Roman" panose="02020603050405020304" pitchFamily="18" charset="0"/>
              </a:rPr>
              <a:t>M</a:t>
            </a:r>
            <a:r>
              <a:rPr lang="pt-BR" dirty="0">
                <a:effectLst/>
                <a:latin typeface="Times New Roman" panose="02020603050405020304" pitchFamily="18" charset="0"/>
                <a:ea typeface="Calibri" panose="020F0502020204030204" pitchFamily="34" charset="0"/>
                <a:cs typeface="Times New Roman" panose="02020603050405020304" pitchFamily="18" charset="0"/>
              </a:rPr>
              <a:t>ediações.</a:t>
            </a:r>
            <a:endParaRPr lang="pt-BR"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873109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Conferências. ONU</a:t>
            </a:r>
            <a:br>
              <a:rPr lang="pt-BR" sz="4800" dirty="0"/>
            </a:br>
            <a:r>
              <a:rPr lang="pt-BR" sz="2800" dirty="0"/>
              <a:t>27º.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535670" y="2811382"/>
            <a:ext cx="9941319" cy="3124658"/>
          </a:xfrm>
        </p:spPr>
        <p:txBody>
          <a:bodyPr anchor="ctr">
            <a:normAutofit fontScale="92500" lnSpcReduction="20000"/>
          </a:bodyPr>
          <a:lstStyle/>
          <a:p>
            <a:pPr marL="914400" lvl="2" indent="0">
              <a:buNone/>
            </a:pPr>
            <a:r>
              <a:rPr lang="pt-BR" sz="2800" dirty="0"/>
              <a:t>Conferências</a:t>
            </a:r>
          </a:p>
          <a:p>
            <a:r>
              <a:rPr lang="pt-BR" sz="2000" kern="0" dirty="0">
                <a:latin typeface="Times New Roman" panose="02020603050405020304" pitchFamily="18" charset="0"/>
                <a:ea typeface="Calibri" panose="020F0502020204030204" pitchFamily="34" charset="0"/>
              </a:rPr>
              <a:t>As</a:t>
            </a:r>
            <a:r>
              <a:rPr lang="pt-BR" sz="2000" kern="0" dirty="0">
                <a:effectLst/>
                <a:latin typeface="Times New Roman" panose="02020603050405020304" pitchFamily="18" charset="0"/>
                <a:ea typeface="Calibri" panose="020F0502020204030204" pitchFamily="34" charset="0"/>
              </a:rPr>
              <a:t> maiores são convocadas, muitas vezes sob os auspícios da </a:t>
            </a:r>
            <a:r>
              <a:rPr lang="pt-BR" sz="2000" u="sng" kern="0" dirty="0">
                <a:effectLst/>
                <a:latin typeface="Times New Roman" panose="02020603050405020304" pitchFamily="18" charset="0"/>
                <a:ea typeface="Calibri" panose="020F0502020204030204" pitchFamily="34" charset="0"/>
              </a:rPr>
              <a:t>ONU</a:t>
            </a:r>
            <a:r>
              <a:rPr lang="pt-BR" sz="2000" kern="0" dirty="0">
                <a:effectLst/>
                <a:latin typeface="Times New Roman" panose="02020603050405020304" pitchFamily="18" charset="0"/>
                <a:ea typeface="Calibri" panose="020F0502020204030204" pitchFamily="34" charset="0"/>
              </a:rPr>
              <a:t>, para tratar de </a:t>
            </a:r>
            <a:r>
              <a:rPr lang="pt-BR" sz="2000" u="sng" kern="0" dirty="0">
                <a:effectLst/>
                <a:latin typeface="Times New Roman" panose="02020603050405020304" pitchFamily="18" charset="0"/>
                <a:ea typeface="Calibri" panose="020F0502020204030204" pitchFamily="34" charset="0"/>
              </a:rPr>
              <a:t>problemas específicos</a:t>
            </a:r>
            <a:r>
              <a:rPr lang="pt-BR" sz="2000" kern="0" dirty="0">
                <a:effectLst/>
                <a:latin typeface="Times New Roman" panose="02020603050405020304" pitchFamily="18" charset="0"/>
                <a:ea typeface="Calibri" panose="020F0502020204030204" pitchFamily="34" charset="0"/>
              </a:rPr>
              <a:t>, por exemplo, meio ambiente, desarmamento, luta contra o racismo, direitos das mulheres. (</a:t>
            </a:r>
            <a:r>
              <a:rPr lang="pt-BR" sz="2000" kern="0" dirty="0" err="1">
                <a:effectLst/>
                <a:latin typeface="Times New Roman" panose="02020603050405020304" pitchFamily="18" charset="0"/>
                <a:ea typeface="Calibri" panose="020F0502020204030204" pitchFamily="34" charset="0"/>
              </a:rPr>
              <a:t>Greenstock</a:t>
            </a:r>
            <a:r>
              <a:rPr lang="pt-BR" sz="2000" kern="0" dirty="0">
                <a:latin typeface="Times New Roman" panose="02020603050405020304" pitchFamily="18" charset="0"/>
                <a:ea typeface="Calibri" panose="020F0502020204030204" pitchFamily="34" charset="0"/>
              </a:rPr>
              <a:t>).</a:t>
            </a:r>
            <a:endParaRPr lang="pt-BR" sz="2200"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sz="2200" dirty="0">
                <a:latin typeface="Times New Roman" panose="02020603050405020304" pitchFamily="18" charset="0"/>
                <a:ea typeface="Calibri" panose="020F0502020204030204" pitchFamily="34" charset="0"/>
                <a:cs typeface="Times New Roman" panose="02020603050405020304" pitchFamily="18" charset="0"/>
              </a:rPr>
              <a:t>U</a:t>
            </a: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m país ou um grupo de países convence a </a:t>
            </a:r>
            <a:r>
              <a:rPr lang="pt-BR"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AGNU ou o ECOSOC </a:t>
            </a: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de que uma conferência é necessária. </a:t>
            </a:r>
          </a:p>
          <a:p>
            <a:r>
              <a:rPr lang="pt-BR" sz="2200" dirty="0">
                <a:effectLst/>
                <a:latin typeface="Times New Roman" panose="02020603050405020304" pitchFamily="18" charset="0"/>
                <a:ea typeface="Calibri" panose="020F0502020204030204" pitchFamily="34" charset="0"/>
                <a:cs typeface="Times New Roman" panose="02020603050405020304" pitchFamily="18" charset="0"/>
              </a:rPr>
              <a:t>A AGNU busca um </a:t>
            </a:r>
            <a:r>
              <a:rPr lang="pt-BR"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país para sediá-la</a:t>
            </a: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 se um já não tiver se candidatado. </a:t>
            </a:r>
          </a:p>
          <a:p>
            <a:r>
              <a:rPr lang="pt-BR" sz="2200" dirty="0">
                <a:latin typeface="Times New Roman" panose="02020603050405020304" pitchFamily="18" charset="0"/>
                <a:ea typeface="Calibri" panose="020F0502020204030204" pitchFamily="34" charset="0"/>
                <a:cs typeface="Times New Roman" panose="02020603050405020304" pitchFamily="18" charset="0"/>
              </a:rPr>
              <a:t>É </a:t>
            </a: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estabelecido um </a:t>
            </a:r>
            <a:r>
              <a:rPr lang="pt-BR"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Comitê Preparatório</a:t>
            </a: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a:t>
            </a:r>
          </a:p>
          <a:p>
            <a:r>
              <a:rPr lang="pt-BR" sz="2200" dirty="0">
                <a:effectLst/>
                <a:latin typeface="Times New Roman" panose="02020603050405020304" pitchFamily="18" charset="0"/>
                <a:ea typeface="Calibri" panose="020F0502020204030204" pitchFamily="34" charset="0"/>
                <a:cs typeface="Times New Roman" panose="02020603050405020304" pitchFamily="18" charset="0"/>
              </a:rPr>
              <a:t> Um </a:t>
            </a:r>
            <a:r>
              <a:rPr lang="pt-BR"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cronograma</a:t>
            </a: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 é estabelecido que concede normalmente um ou dois anos para o Comitê Preparatório se estabelecer e começar a trabalhar numa </a:t>
            </a:r>
            <a:r>
              <a:rPr lang="pt-BR"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agenda provisória </a:t>
            </a: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e na data para início da </a:t>
            </a:r>
            <a:r>
              <a:rPr lang="pt-BR" sz="22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conferência</a:t>
            </a:r>
            <a:r>
              <a:rPr lang="pt-BR" sz="2200" dirty="0">
                <a:effectLst/>
                <a:latin typeface="Times New Roman" panose="02020603050405020304" pitchFamily="18" charset="0"/>
                <a:ea typeface="Calibri" panose="020F0502020204030204" pitchFamily="34" charset="0"/>
                <a:cs typeface="Times New Roman" panose="02020603050405020304" pitchFamily="18" charset="0"/>
              </a:rPr>
              <a:t> a qual pode, em geral, durar de uma a três semanas. (Groom)</a:t>
            </a:r>
            <a:endParaRPr lang="en-US" sz="2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pt-BR" sz="2000" kern="0" dirty="0">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96119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Conferências. ONU. </a:t>
            </a:r>
            <a:br>
              <a:rPr lang="pt-BR" sz="4800" dirty="0"/>
            </a:br>
            <a:r>
              <a:rPr lang="pt-BR" sz="2800" dirty="0"/>
              <a:t>28º.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Autofit/>
          </a:bodyPr>
          <a:lstStyle/>
          <a:p>
            <a:r>
              <a:rPr lang="pt-BR" sz="2000" kern="0" dirty="0">
                <a:latin typeface="Times New Roman" panose="02020603050405020304" pitchFamily="18" charset="0"/>
                <a:ea typeface="Calibri" panose="020F0502020204030204" pitchFamily="34" charset="0"/>
              </a:rPr>
              <a:t>E</a:t>
            </a:r>
            <a:r>
              <a:rPr lang="pt-BR" sz="2000" kern="0" dirty="0">
                <a:effectLst/>
                <a:latin typeface="Times New Roman" panose="02020603050405020304" pitchFamily="18" charset="0"/>
                <a:ea typeface="Calibri" panose="020F0502020204030204" pitchFamily="34" charset="0"/>
              </a:rPr>
              <a:t>stabelece-se um </a:t>
            </a:r>
            <a:r>
              <a:rPr lang="pt-BR" sz="2000" u="sng" kern="0" dirty="0">
                <a:effectLst/>
                <a:highlight>
                  <a:srgbClr val="FFFF00"/>
                </a:highlight>
                <a:latin typeface="Times New Roman" panose="02020603050405020304" pitchFamily="18" charset="0"/>
                <a:ea typeface="Calibri" panose="020F0502020204030204" pitchFamily="34" charset="0"/>
              </a:rPr>
              <a:t>orçamento</a:t>
            </a:r>
          </a:p>
          <a:p>
            <a:r>
              <a:rPr lang="pt-BR" sz="2000" kern="0" dirty="0">
                <a:effectLst/>
                <a:latin typeface="Times New Roman" panose="02020603050405020304" pitchFamily="18" charset="0"/>
                <a:ea typeface="Calibri" panose="020F0502020204030204" pitchFamily="34" charset="0"/>
              </a:rPr>
              <a:t> </a:t>
            </a:r>
            <a:r>
              <a:rPr lang="pt-BR" sz="2000" kern="0" dirty="0">
                <a:latin typeface="Times New Roman" panose="02020603050405020304" pitchFamily="18" charset="0"/>
                <a:ea typeface="Calibri" panose="020F0502020204030204" pitchFamily="34" charset="0"/>
              </a:rPr>
              <a:t>O </a:t>
            </a:r>
            <a:r>
              <a:rPr lang="pt-BR" sz="2000" kern="0" dirty="0">
                <a:effectLst/>
                <a:latin typeface="Times New Roman" panose="02020603050405020304" pitchFamily="18" charset="0"/>
                <a:ea typeface="Calibri" panose="020F0502020204030204" pitchFamily="34" charset="0"/>
              </a:rPr>
              <a:t>Secretário-Geral da ONU nomeia um </a:t>
            </a:r>
            <a:r>
              <a:rPr lang="pt-BR" sz="2000" u="sng" kern="0" dirty="0">
                <a:effectLst/>
                <a:highlight>
                  <a:srgbClr val="FFFF00"/>
                </a:highlight>
                <a:latin typeface="Times New Roman" panose="02020603050405020304" pitchFamily="18" charset="0"/>
                <a:ea typeface="Calibri" panose="020F0502020204030204" pitchFamily="34" charset="0"/>
              </a:rPr>
              <a:t>Secretário-Geral da Conferência</a:t>
            </a:r>
            <a:r>
              <a:rPr lang="pt-BR" sz="2000" kern="0" dirty="0">
                <a:effectLst/>
                <a:latin typeface="Times New Roman" panose="02020603050405020304" pitchFamily="18" charset="0"/>
                <a:ea typeface="Calibri" panose="020F0502020204030204" pitchFamily="34" charset="0"/>
              </a:rPr>
              <a:t>. </a:t>
            </a:r>
          </a:p>
          <a:p>
            <a:r>
              <a:rPr lang="pt-BR" sz="2000" u="sng" kern="0" dirty="0">
                <a:highlight>
                  <a:srgbClr val="FFFF00"/>
                </a:highlight>
                <a:latin typeface="Times New Roman" panose="02020603050405020304" pitchFamily="18" charset="0"/>
                <a:ea typeface="Calibri" panose="020F0502020204030204" pitchFamily="34" charset="0"/>
              </a:rPr>
              <a:t>Estrutura:</a:t>
            </a:r>
          </a:p>
          <a:p>
            <a:pPr lvl="1"/>
            <a:r>
              <a:rPr lang="pt-BR" sz="1600" u="sng" kern="0" dirty="0">
                <a:effectLst/>
                <a:highlight>
                  <a:srgbClr val="FFFF00"/>
                </a:highlight>
                <a:latin typeface="Times New Roman" panose="02020603050405020304" pitchFamily="18" charset="0"/>
                <a:ea typeface="Calibri" panose="020F0502020204030204" pitchFamily="34" charset="0"/>
              </a:rPr>
              <a:t>Presidente</a:t>
            </a:r>
            <a:r>
              <a:rPr lang="pt-BR" sz="1600" kern="0" dirty="0">
                <a:effectLst/>
                <a:latin typeface="Times New Roman" panose="02020603050405020304" pitchFamily="18" charset="0"/>
                <a:ea typeface="Calibri" panose="020F0502020204030204" pitchFamily="34" charset="0"/>
              </a:rPr>
              <a:t>, em geral do país anfitrião, </a:t>
            </a:r>
          </a:p>
          <a:p>
            <a:pPr lvl="1"/>
            <a:r>
              <a:rPr lang="pt-BR" sz="1600" u="sng" kern="0" dirty="0">
                <a:effectLst/>
                <a:highlight>
                  <a:srgbClr val="FFFF00"/>
                </a:highlight>
                <a:latin typeface="Times New Roman" panose="02020603050405020304" pitchFamily="18" charset="0"/>
                <a:ea typeface="Calibri" panose="020F0502020204030204" pitchFamily="34" charset="0"/>
              </a:rPr>
              <a:t>Sessão Plenária Integral</a:t>
            </a:r>
            <a:r>
              <a:rPr lang="pt-BR" sz="1600" kern="0" dirty="0">
                <a:effectLst/>
                <a:latin typeface="Times New Roman" panose="02020603050405020304" pitchFamily="18" charset="0"/>
                <a:ea typeface="Calibri" panose="020F0502020204030204" pitchFamily="34" charset="0"/>
              </a:rPr>
              <a:t>, com poder decisório, e </a:t>
            </a:r>
          </a:p>
          <a:p>
            <a:pPr lvl="1"/>
            <a:r>
              <a:rPr lang="pt-BR" sz="1600" u="sng" kern="0" dirty="0">
                <a:effectLst/>
                <a:highlight>
                  <a:srgbClr val="FFFF00"/>
                </a:highlight>
                <a:latin typeface="Times New Roman" panose="02020603050405020304" pitchFamily="18" charset="0"/>
                <a:ea typeface="Calibri" panose="020F0502020204030204" pitchFamily="34" charset="0"/>
              </a:rPr>
              <a:t>Comitê Integral </a:t>
            </a:r>
            <a:r>
              <a:rPr lang="pt-BR" sz="1600" kern="0" dirty="0">
                <a:effectLst/>
                <a:latin typeface="Times New Roman" panose="02020603050405020304" pitchFamily="18" charset="0"/>
                <a:ea typeface="Calibri" panose="020F0502020204030204" pitchFamily="34" charset="0"/>
              </a:rPr>
              <a:t>(encarregado de um Programa de Ação) que poderá ter subcomitês. </a:t>
            </a:r>
          </a:p>
          <a:p>
            <a:pPr lvl="1"/>
            <a:r>
              <a:rPr lang="pt-BR" sz="1600" kern="0" dirty="0">
                <a:latin typeface="Times New Roman" panose="02020603050405020304" pitchFamily="18" charset="0"/>
                <a:ea typeface="Calibri" panose="020F0502020204030204" pitchFamily="34" charset="0"/>
              </a:rPr>
              <a:t>U</a:t>
            </a:r>
            <a:r>
              <a:rPr lang="pt-BR" sz="1600" kern="0" dirty="0">
                <a:effectLst/>
                <a:latin typeface="Times New Roman" panose="02020603050405020304" pitchFamily="18" charset="0"/>
                <a:ea typeface="Calibri" panose="020F0502020204030204" pitchFamily="34" charset="0"/>
              </a:rPr>
              <a:t>m órgão paralelo ao Comitê Integral para tratar da </a:t>
            </a:r>
            <a:r>
              <a:rPr lang="pt-BR" sz="1600" u="sng" kern="0" dirty="0">
                <a:effectLst/>
                <a:highlight>
                  <a:srgbClr val="FFFF00"/>
                </a:highlight>
                <a:latin typeface="Times New Roman" panose="02020603050405020304" pitchFamily="18" charset="0"/>
                <a:ea typeface="Calibri" panose="020F0502020204030204" pitchFamily="34" charset="0"/>
              </a:rPr>
              <a:t>Declaração</a:t>
            </a:r>
            <a:r>
              <a:rPr lang="pt-BR" sz="1600" kern="0" dirty="0">
                <a:effectLst/>
                <a:latin typeface="Times New Roman" panose="02020603050405020304" pitchFamily="18" charset="0"/>
                <a:ea typeface="Calibri" panose="020F0502020204030204" pitchFamily="34" charset="0"/>
                <a:cs typeface="Times New Roman" panose="02020603050405020304" pitchFamily="18" charset="0"/>
              </a:rPr>
              <a:t>.(Groom)</a:t>
            </a:r>
          </a:p>
          <a:p>
            <a:r>
              <a:rPr lang="pt-BR" sz="2000" dirty="0">
                <a:effectLst/>
                <a:latin typeface="Times New Roman" panose="02020603050405020304" pitchFamily="18" charset="0"/>
                <a:ea typeface="Calibri" panose="020F0502020204030204" pitchFamily="34" charset="0"/>
                <a:cs typeface="Times New Roman" panose="02020603050405020304" pitchFamily="18" charset="0"/>
              </a:rPr>
              <a:t>Há conferências </a:t>
            </a:r>
            <a:r>
              <a:rPr lang="pt-BR" sz="2000" u="sng" dirty="0">
                <a:effectLst/>
                <a:latin typeface="Times New Roman" panose="02020603050405020304" pitchFamily="18" charset="0"/>
                <a:ea typeface="Calibri" panose="020F0502020204030204" pitchFamily="34" charset="0"/>
                <a:cs typeface="Times New Roman" panose="02020603050405020304" pitchFamily="18" charset="0"/>
              </a:rPr>
              <a:t>abertas</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a todos os membros de uma organização, como no caso da ONU. Outras que se limitam aos </a:t>
            </a:r>
            <a:r>
              <a:rPr lang="pt-BR" sz="2000" u="sng" dirty="0">
                <a:effectLst/>
                <a:latin typeface="Times New Roman" panose="02020603050405020304" pitchFamily="18" charset="0"/>
                <a:ea typeface="Calibri" panose="020F0502020204030204" pitchFamily="34" charset="0"/>
                <a:cs typeface="Times New Roman" panose="02020603050405020304" pitchFamily="18" charset="0"/>
              </a:rPr>
              <a:t>países com interesse </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no tema. (</a:t>
            </a:r>
            <a:r>
              <a:rPr lang="pt-BR" sz="2000" dirty="0" err="1">
                <a:latin typeface="Times New Roman" panose="02020603050405020304" pitchFamily="18" charset="0"/>
                <a:ea typeface="Calibri" panose="020F0502020204030204" pitchFamily="34" charset="0"/>
                <a:cs typeface="Times New Roman" panose="02020603050405020304" pitchFamily="18" charset="0"/>
              </a:rPr>
              <a:t>Berridge</a:t>
            </a:r>
            <a:r>
              <a:rPr lang="pt-BR" sz="2000" dirty="0">
                <a:latin typeface="Times New Roman" panose="02020603050405020304" pitchFamily="18" charset="0"/>
                <a:ea typeface="Calibri" panose="020F0502020204030204" pitchFamily="34" charset="0"/>
                <a:cs typeface="Times New Roman" panose="02020603050405020304" pitchFamily="18" charset="0"/>
              </a:rPr>
              <a:t>)</a:t>
            </a:r>
            <a:endParaRPr lang="pt-BR" sz="2000" kern="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825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Acordos Multilaterais. Conferências. Fases. </a:t>
            </a:r>
            <a:br>
              <a:rPr lang="pt-BR" sz="4800" dirty="0"/>
            </a:br>
            <a:r>
              <a:rPr lang="pt-BR" sz="2800" dirty="0"/>
              <a:t>29º.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Autofit/>
          </a:bodyPr>
          <a:lstStyle/>
          <a:p>
            <a:r>
              <a:rPr lang="pt-BR" sz="2200" dirty="0"/>
              <a:t>Fases</a:t>
            </a:r>
          </a:p>
          <a:p>
            <a:pPr lvl="1"/>
            <a:r>
              <a:rPr lang="pt-BR" sz="2000" kern="0" dirty="0">
                <a:effectLst/>
                <a:latin typeface="Times New Roman" panose="02020603050405020304" pitchFamily="18" charset="0"/>
                <a:ea typeface="Calibri" panose="020F0502020204030204" pitchFamily="34" charset="0"/>
              </a:rPr>
              <a:t>prénegociação, </a:t>
            </a:r>
          </a:p>
          <a:p>
            <a:pPr lvl="1"/>
            <a:r>
              <a:rPr lang="pt-BR" sz="2000" kern="0" dirty="0">
                <a:effectLst/>
                <a:latin typeface="Times New Roman" panose="02020603050405020304" pitchFamily="18" charset="0"/>
                <a:ea typeface="Calibri" panose="020F0502020204030204" pitchFamily="34" charset="0"/>
              </a:rPr>
              <a:t>exploração, </a:t>
            </a:r>
          </a:p>
          <a:p>
            <a:pPr lvl="1"/>
            <a:r>
              <a:rPr lang="pt-BR" sz="2000" kern="0" dirty="0">
                <a:effectLst/>
                <a:latin typeface="Times New Roman" panose="02020603050405020304" pitchFamily="18" charset="0"/>
                <a:ea typeface="Calibri" panose="020F0502020204030204" pitchFamily="34" charset="0"/>
              </a:rPr>
              <a:t>seleção, </a:t>
            </a:r>
          </a:p>
          <a:p>
            <a:pPr lvl="1"/>
            <a:r>
              <a:rPr lang="pt-BR" sz="2000" kern="0" dirty="0">
                <a:effectLst/>
                <a:latin typeface="Times New Roman" panose="02020603050405020304" pitchFamily="18" charset="0"/>
                <a:ea typeface="Calibri" panose="020F0502020204030204" pitchFamily="34" charset="0"/>
              </a:rPr>
              <a:t>decisão e </a:t>
            </a:r>
          </a:p>
          <a:p>
            <a:pPr lvl="1"/>
            <a:r>
              <a:rPr lang="pt-BR" sz="2000" kern="0" dirty="0">
                <a:effectLst/>
                <a:latin typeface="Times New Roman" panose="02020603050405020304" pitchFamily="18" charset="0"/>
                <a:ea typeface="Calibri" panose="020F0502020204030204" pitchFamily="34" charset="0"/>
              </a:rPr>
              <a:t>implementação</a:t>
            </a:r>
            <a:r>
              <a:rPr lang="pt-BR" sz="2000" kern="0"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sz="2000" dirty="0">
              <a:latin typeface="Times New Roman" panose="02020603050405020304" pitchFamily="18" charset="0"/>
              <a:ea typeface="Calibri" panose="020F0502020204030204" pitchFamily="34" charset="0"/>
              <a:cs typeface="Times New Roman" panose="02020603050405020304" pitchFamily="18" charset="0"/>
            </a:endParaRPr>
          </a:p>
          <a:p>
            <a:pPr marL="457200" lvl="1" indent="0">
              <a:buNone/>
            </a:pPr>
            <a:r>
              <a:rPr lang="pt-BR" sz="2000" dirty="0">
                <a:latin typeface="Times New Roman" panose="02020603050405020304" pitchFamily="18" charset="0"/>
                <a:ea typeface="Calibri" panose="020F0502020204030204" pitchFamily="34" charset="0"/>
                <a:cs typeface="Times New Roman" panose="02020603050405020304" pitchFamily="18" charset="0"/>
              </a:rPr>
              <a:t>		(</a:t>
            </a:r>
            <a:r>
              <a:rPr lang="pt-BR" sz="2000" dirty="0" err="1">
                <a:latin typeface="Times New Roman" panose="02020603050405020304" pitchFamily="18" charset="0"/>
                <a:ea typeface="Calibri" panose="020F0502020204030204" pitchFamily="34" charset="0"/>
                <a:cs typeface="Times New Roman" panose="02020603050405020304" pitchFamily="18" charset="0"/>
              </a:rPr>
              <a:t>Meerts</a:t>
            </a:r>
            <a:r>
              <a:rPr lang="pt-BR" sz="2000" dirty="0">
                <a:latin typeface="Times New Roman" panose="02020603050405020304" pitchFamily="18" charset="0"/>
                <a:ea typeface="Calibri" panose="020F0502020204030204" pitchFamily="34" charset="0"/>
                <a:cs typeface="Times New Roman" panose="02020603050405020304" pitchFamily="18" charset="0"/>
              </a:rPr>
              <a:t>)</a:t>
            </a:r>
            <a:endParaRPr lang="pt-BR" sz="2000" kern="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4347045"/>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Conferências. Prénegociação </a:t>
            </a:r>
            <a:br>
              <a:rPr lang="pt-BR" sz="4800" dirty="0"/>
            </a:br>
            <a:r>
              <a:rPr lang="pt-BR" sz="2800" dirty="0"/>
              <a:t>30º.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r>
              <a:rPr lang="pt-BR" sz="2600" u="sng" kern="0" dirty="0">
                <a:latin typeface="Times New Roman" panose="02020603050405020304" pitchFamily="18" charset="0"/>
                <a:ea typeface="Calibri" panose="020F0502020204030204" pitchFamily="34" charset="0"/>
              </a:rPr>
              <a:t>P</a:t>
            </a:r>
            <a:r>
              <a:rPr lang="pt-BR" sz="2600" u="sng" kern="0" dirty="0">
                <a:effectLst/>
                <a:latin typeface="Times New Roman" panose="02020603050405020304" pitchFamily="18" charset="0"/>
                <a:ea typeface="Calibri" panose="020F0502020204030204" pitchFamily="34" charset="0"/>
              </a:rPr>
              <a:t>rénegociação</a:t>
            </a:r>
            <a:r>
              <a:rPr lang="pt-BR" sz="2600" kern="0" dirty="0">
                <a:effectLst/>
                <a:latin typeface="Times New Roman" panose="02020603050405020304" pitchFamily="18" charset="0"/>
                <a:ea typeface="Calibri" panose="020F0502020204030204" pitchFamily="34" charset="0"/>
              </a:rPr>
              <a:t> : </a:t>
            </a:r>
          </a:p>
          <a:p>
            <a:r>
              <a:rPr lang="pt-BR" sz="2600" kern="0" dirty="0">
                <a:latin typeface="Times New Roman" panose="02020603050405020304" pitchFamily="18" charset="0"/>
                <a:ea typeface="Calibri" panose="020F0502020204030204" pitchFamily="34" charset="0"/>
              </a:rPr>
              <a:t>E</a:t>
            </a:r>
            <a:r>
              <a:rPr lang="pt-BR" sz="2600" kern="0" dirty="0">
                <a:effectLst/>
                <a:latin typeface="Times New Roman" panose="02020603050405020304" pitchFamily="18" charset="0"/>
                <a:ea typeface="Calibri" panose="020F0502020204030204" pitchFamily="34" charset="0"/>
              </a:rPr>
              <a:t>scolha da </a:t>
            </a:r>
            <a:r>
              <a:rPr lang="pt-BR" sz="2600" kern="0" dirty="0">
                <a:effectLst/>
                <a:highlight>
                  <a:srgbClr val="FFFF00"/>
                </a:highlight>
                <a:latin typeface="Times New Roman" panose="02020603050405020304" pitchFamily="18" charset="0"/>
                <a:ea typeface="Calibri" panose="020F0502020204030204" pitchFamily="34" charset="0"/>
              </a:rPr>
              <a:t>sede permanente </a:t>
            </a:r>
            <a:r>
              <a:rPr lang="pt-BR" sz="2600" kern="0" dirty="0">
                <a:effectLst/>
                <a:latin typeface="Times New Roman" panose="02020603050405020304" pitchFamily="18" charset="0"/>
                <a:ea typeface="Calibri" panose="020F0502020204030204" pitchFamily="34" charset="0"/>
              </a:rPr>
              <a:t>de uma organização internacional e do local para </a:t>
            </a:r>
            <a:r>
              <a:rPr lang="pt-BR" sz="2600" kern="0" dirty="0">
                <a:effectLst/>
                <a:highlight>
                  <a:srgbClr val="FFFF00"/>
                </a:highlight>
                <a:latin typeface="Times New Roman" panose="02020603050405020304" pitchFamily="18" charset="0"/>
                <a:ea typeface="Calibri" panose="020F0502020204030204" pitchFamily="34" charset="0"/>
              </a:rPr>
              <a:t>reuniões </a:t>
            </a:r>
            <a:r>
              <a:rPr lang="pt-BR" sz="2600" i="1" kern="0" dirty="0">
                <a:effectLst/>
                <a:highlight>
                  <a:srgbClr val="FFFF00"/>
                </a:highlight>
                <a:latin typeface="Times New Roman" panose="02020603050405020304" pitchFamily="18" charset="0"/>
                <a:ea typeface="Calibri" panose="020F0502020204030204" pitchFamily="34" charset="0"/>
              </a:rPr>
              <a:t>ad hoc</a:t>
            </a:r>
            <a:r>
              <a:rPr lang="pt-BR" sz="2600" kern="0" dirty="0">
                <a:effectLst/>
                <a:latin typeface="Times New Roman" panose="02020603050405020304" pitchFamily="18" charset="0"/>
                <a:ea typeface="Calibri" panose="020F0502020204030204" pitchFamily="34" charset="0"/>
              </a:rPr>
              <a:t>. </a:t>
            </a:r>
          </a:p>
          <a:p>
            <a:r>
              <a:rPr lang="pt-BR" sz="2600" kern="0" dirty="0" err="1">
                <a:effectLst/>
                <a:latin typeface="Times New Roman" panose="02020603050405020304" pitchFamily="18" charset="0"/>
                <a:ea typeface="Calibri" panose="020F0502020204030204" pitchFamily="34" charset="0"/>
              </a:rPr>
              <a:t>Pesam</a:t>
            </a:r>
            <a:r>
              <a:rPr lang="pt-BR" sz="2600" kern="0" dirty="0" err="1">
                <a:latin typeface="Times New Roman" panose="02020603050405020304" pitchFamily="18" charset="0"/>
                <a:ea typeface="Calibri" panose="020F0502020204030204" pitchFamily="34" charset="0"/>
              </a:rPr>
              <a:t>para</a:t>
            </a:r>
            <a:r>
              <a:rPr lang="pt-BR" sz="2600" kern="0" dirty="0">
                <a:latin typeface="Times New Roman" panose="02020603050405020304" pitchFamily="18" charset="0"/>
                <a:ea typeface="Calibri" panose="020F0502020204030204" pitchFamily="34" charset="0"/>
              </a:rPr>
              <a:t> a escolha do local:</a:t>
            </a:r>
            <a:r>
              <a:rPr lang="pt-BR" sz="2600" kern="0" dirty="0">
                <a:effectLst/>
                <a:latin typeface="Times New Roman" panose="02020603050405020304" pitchFamily="18" charset="0"/>
                <a:ea typeface="Calibri" panose="020F0502020204030204" pitchFamily="34" charset="0"/>
              </a:rPr>
              <a:t> a </a:t>
            </a:r>
            <a:r>
              <a:rPr lang="pt-BR" sz="2600" u="sng" kern="0" dirty="0">
                <a:effectLst/>
                <a:highlight>
                  <a:srgbClr val="FFFF00"/>
                </a:highlight>
                <a:latin typeface="Times New Roman" panose="02020603050405020304" pitchFamily="18" charset="0"/>
                <a:ea typeface="Calibri" panose="020F0502020204030204" pitchFamily="34" charset="0"/>
              </a:rPr>
              <a:t>facilidades das cidades</a:t>
            </a:r>
            <a:r>
              <a:rPr lang="pt-BR" sz="2600" kern="0" dirty="0">
                <a:effectLst/>
                <a:highlight>
                  <a:srgbClr val="FFFF00"/>
                </a:highlight>
                <a:latin typeface="Times New Roman" panose="02020603050405020304" pitchFamily="18" charset="0"/>
                <a:ea typeface="Calibri" panose="020F0502020204030204" pitchFamily="34" charset="0"/>
              </a:rPr>
              <a:t> </a:t>
            </a:r>
            <a:r>
              <a:rPr lang="pt-BR" sz="2600" kern="0" dirty="0">
                <a:effectLst/>
                <a:latin typeface="Times New Roman" panose="02020603050405020304" pitchFamily="18" charset="0"/>
                <a:ea typeface="Calibri" panose="020F0502020204030204" pitchFamily="34" charset="0"/>
              </a:rPr>
              <a:t>e o </a:t>
            </a:r>
            <a:r>
              <a:rPr lang="pt-BR" sz="2600" u="sng" kern="0" dirty="0">
                <a:effectLst/>
                <a:highlight>
                  <a:srgbClr val="FFFF00"/>
                </a:highlight>
                <a:latin typeface="Times New Roman" panose="02020603050405020304" pitchFamily="18" charset="0"/>
                <a:ea typeface="Calibri" panose="020F0502020204030204" pitchFamily="34" charset="0"/>
              </a:rPr>
              <a:t>tema</a:t>
            </a:r>
            <a:r>
              <a:rPr lang="pt-BR" sz="2600" kern="0" dirty="0">
                <a:effectLst/>
                <a:latin typeface="Times New Roman" panose="02020603050405020304" pitchFamily="18" charset="0"/>
                <a:ea typeface="Calibri" panose="020F0502020204030204" pitchFamily="34" charset="0"/>
              </a:rPr>
              <a:t>. </a:t>
            </a:r>
          </a:p>
          <a:p>
            <a:r>
              <a:rPr lang="pt-BR" sz="2600" kern="0" dirty="0">
                <a:highlight>
                  <a:srgbClr val="FFFF00"/>
                </a:highlight>
                <a:latin typeface="Times New Roman" panose="02020603050405020304" pitchFamily="18" charset="0"/>
                <a:ea typeface="Calibri" panose="020F0502020204030204" pitchFamily="34" charset="0"/>
              </a:rPr>
              <a:t>P</a:t>
            </a:r>
            <a:r>
              <a:rPr lang="pt-BR" sz="2600" kern="0" dirty="0">
                <a:effectLst/>
                <a:highlight>
                  <a:srgbClr val="FFFF00"/>
                </a:highlight>
                <a:latin typeface="Times New Roman" panose="02020603050405020304" pitchFamily="18" charset="0"/>
                <a:ea typeface="Calibri" panose="020F0502020204030204" pitchFamily="34" charset="0"/>
              </a:rPr>
              <a:t>aís anfitrião </a:t>
            </a:r>
            <a:r>
              <a:rPr lang="pt-BR" sz="2600" u="sng" kern="0" dirty="0">
                <a:effectLst/>
                <a:highlight>
                  <a:srgbClr val="FFFF00"/>
                </a:highlight>
                <a:latin typeface="Times New Roman" panose="02020603050405020304" pitchFamily="18" charset="0"/>
                <a:ea typeface="Calibri" panose="020F0502020204030204" pitchFamily="34" charset="0"/>
              </a:rPr>
              <a:t>preside o encontro </a:t>
            </a:r>
            <a:r>
              <a:rPr lang="pt-BR" sz="2600" kern="0" dirty="0">
                <a:effectLst/>
                <a:latin typeface="Times New Roman" panose="02020603050405020304" pitchFamily="18" charset="0"/>
                <a:ea typeface="Calibri" panose="020F0502020204030204" pitchFamily="34" charset="0"/>
              </a:rPr>
              <a:t>e ganha assim prestígio internacional (</a:t>
            </a:r>
            <a:r>
              <a:rPr lang="pt-BR" sz="2600" kern="0" dirty="0" err="1">
                <a:latin typeface="Times New Roman" panose="02020603050405020304" pitchFamily="18" charset="0"/>
                <a:ea typeface="Calibri" panose="020F0502020204030204" pitchFamily="34" charset="0"/>
              </a:rPr>
              <a:t>Berridge</a:t>
            </a:r>
            <a:r>
              <a:rPr lang="pt-BR" sz="2600" kern="0" dirty="0">
                <a:latin typeface="Times New Roman" panose="02020603050405020304" pitchFamily="18" charset="0"/>
                <a:ea typeface="Calibri" panose="020F0502020204030204" pitchFamily="34" charset="0"/>
              </a:rPr>
              <a:t>)</a:t>
            </a:r>
            <a:endParaRPr lang="pt-BR" sz="2600" dirty="0"/>
          </a:p>
          <a:p>
            <a:pPr marL="1314450" lvl="2" indent="-400050">
              <a:buAutoNum type="romanLcPeriod"/>
            </a:pPr>
            <a:endParaRPr lang="pt-B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65028729"/>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Conferências. Comitê Preparatório</a:t>
            </a:r>
            <a:br>
              <a:rPr lang="pt-BR" sz="4800" dirty="0"/>
            </a:br>
            <a:r>
              <a:rPr lang="pt-BR" sz="2800" dirty="0"/>
              <a:t>31º.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20000"/>
          </a:bodyPr>
          <a:lstStyle/>
          <a:p>
            <a:r>
              <a:rPr lang="pt-BR" sz="2100" u="sng" kern="0" dirty="0">
                <a:effectLst/>
                <a:latin typeface="Times New Roman" panose="02020603050405020304" pitchFamily="18" charset="0"/>
                <a:ea typeface="Calibri" panose="020F0502020204030204" pitchFamily="34" charset="0"/>
              </a:rPr>
              <a:t>Comitê Preparatório </a:t>
            </a:r>
            <a:r>
              <a:rPr lang="pt-BR" sz="2100" kern="0" dirty="0">
                <a:effectLst/>
                <a:latin typeface="Times New Roman" panose="02020603050405020304" pitchFamily="18" charset="0"/>
                <a:ea typeface="Calibri" panose="020F0502020204030204" pitchFamily="34" charset="0"/>
              </a:rPr>
              <a:t>acorda a </a:t>
            </a:r>
            <a:r>
              <a:rPr lang="pt-BR" sz="2100" u="sng" kern="0" dirty="0">
                <a:effectLst/>
                <a:highlight>
                  <a:srgbClr val="FFFF00"/>
                </a:highlight>
                <a:latin typeface="Times New Roman" panose="02020603050405020304" pitchFamily="18" charset="0"/>
                <a:ea typeface="Calibri" panose="020F0502020204030204" pitchFamily="34" charset="0"/>
              </a:rPr>
              <a:t>agenda </a:t>
            </a:r>
            <a:r>
              <a:rPr lang="pt-BR" sz="2100" kern="0" dirty="0">
                <a:effectLst/>
                <a:latin typeface="Times New Roman" panose="02020603050405020304" pitchFamily="18" charset="0"/>
                <a:ea typeface="Calibri" panose="020F0502020204030204" pitchFamily="34" charset="0"/>
              </a:rPr>
              <a:t>ou os </a:t>
            </a:r>
            <a:r>
              <a:rPr lang="pt-BR" sz="2100" u="sng" kern="0" dirty="0">
                <a:effectLst/>
                <a:latin typeface="Times New Roman" panose="02020603050405020304" pitchFamily="18" charset="0"/>
                <a:ea typeface="Calibri" panose="020F0502020204030204" pitchFamily="34" charset="0"/>
              </a:rPr>
              <a:t>temas</a:t>
            </a:r>
            <a:r>
              <a:rPr lang="pt-BR" sz="2100" kern="0" dirty="0">
                <a:effectLst/>
                <a:latin typeface="Times New Roman" panose="02020603050405020304" pitchFamily="18" charset="0"/>
                <a:ea typeface="Calibri" panose="020F0502020204030204" pitchFamily="34" charset="0"/>
              </a:rPr>
              <a:t> da conferência, frequentemente por meio de reuniões preparatórias regionais.</a:t>
            </a:r>
          </a:p>
          <a:p>
            <a:r>
              <a:rPr lang="pt-BR" sz="2100" kern="0" dirty="0">
                <a:latin typeface="Times New Roman" panose="02020603050405020304" pitchFamily="18" charset="0"/>
                <a:ea typeface="Calibri" panose="020F0502020204030204" pitchFamily="34" charset="0"/>
              </a:rPr>
              <a:t>Preparação de projeto ou minuta de texto em </a:t>
            </a:r>
            <a:r>
              <a:rPr lang="pt-BR" sz="2100" kern="0" dirty="0">
                <a:highlight>
                  <a:srgbClr val="FFFF00"/>
                </a:highlight>
                <a:latin typeface="Times New Roman" panose="02020603050405020304" pitchFamily="18" charset="0"/>
                <a:ea typeface="Calibri" panose="020F0502020204030204" pitchFamily="34" charset="0"/>
              </a:rPr>
              <a:t>consulta</a:t>
            </a:r>
            <a:r>
              <a:rPr lang="pt-BR" sz="2100" kern="0" dirty="0">
                <a:latin typeface="Times New Roman" panose="02020603050405020304" pitchFamily="18" charset="0"/>
                <a:ea typeface="Calibri" panose="020F0502020204030204" pitchFamily="34" charset="0"/>
              </a:rPr>
              <a:t> </a:t>
            </a:r>
            <a:r>
              <a:rPr lang="pt-BR" sz="2100" kern="0" dirty="0">
                <a:effectLst/>
                <a:latin typeface="Times New Roman" panose="02020603050405020304" pitchFamily="18" charset="0"/>
                <a:ea typeface="Calibri" panose="020F0502020204030204" pitchFamily="34" charset="0"/>
              </a:rPr>
              <a:t>com</a:t>
            </a:r>
          </a:p>
          <a:p>
            <a:pPr lvl="1"/>
            <a:r>
              <a:rPr lang="pt-BR" sz="1700" kern="0" dirty="0">
                <a:effectLst/>
                <a:latin typeface="Times New Roman" panose="02020603050405020304" pitchFamily="18" charset="0"/>
                <a:ea typeface="Calibri" panose="020F0502020204030204" pitchFamily="34" charset="0"/>
              </a:rPr>
              <a:t> as partes negociadoras,</a:t>
            </a:r>
          </a:p>
          <a:p>
            <a:pPr lvl="1"/>
            <a:r>
              <a:rPr lang="pt-BR" sz="1700" kern="0" dirty="0">
                <a:effectLst/>
                <a:latin typeface="Times New Roman" panose="02020603050405020304" pitchFamily="18" charset="0"/>
                <a:ea typeface="Calibri" panose="020F0502020204030204" pitchFamily="34" charset="0"/>
              </a:rPr>
              <a:t> grupos de partes (</a:t>
            </a:r>
            <a:r>
              <a:rPr lang="pt-BR" sz="1700" i="1" kern="0" dirty="0" err="1">
                <a:effectLst/>
                <a:latin typeface="Times New Roman" panose="02020603050405020304" pitchFamily="18" charset="0"/>
                <a:ea typeface="Calibri" panose="020F0502020204030204" pitchFamily="34" charset="0"/>
              </a:rPr>
              <a:t>caucuses</a:t>
            </a:r>
            <a:r>
              <a:rPr lang="pt-BR" sz="1700" kern="0" dirty="0">
                <a:effectLst/>
                <a:latin typeface="Times New Roman" panose="02020603050405020304" pitchFamily="18" charset="0"/>
                <a:ea typeface="Calibri" panose="020F0502020204030204" pitchFamily="34" charset="0"/>
              </a:rPr>
              <a:t>), </a:t>
            </a:r>
          </a:p>
          <a:p>
            <a:pPr lvl="1"/>
            <a:r>
              <a:rPr lang="pt-BR" sz="1700" kern="0" dirty="0">
                <a:effectLst/>
                <a:latin typeface="Times New Roman" panose="02020603050405020304" pitchFamily="18" charset="0"/>
                <a:ea typeface="Calibri" panose="020F0502020204030204" pitchFamily="34" charset="0"/>
              </a:rPr>
              <a:t>mediadores formais e informais, </a:t>
            </a:r>
          </a:p>
          <a:p>
            <a:pPr lvl="1"/>
            <a:r>
              <a:rPr lang="pt-BR" sz="1700" kern="0" dirty="0">
                <a:effectLst/>
                <a:latin typeface="Times New Roman" panose="02020603050405020304" pitchFamily="18" charset="0"/>
                <a:ea typeface="Calibri" panose="020F0502020204030204" pitchFamily="34" charset="0"/>
              </a:rPr>
              <a:t>presidentes do grupo geral e de sub reuniões, e, </a:t>
            </a:r>
          </a:p>
          <a:p>
            <a:pPr lvl="1"/>
            <a:r>
              <a:rPr lang="pt-BR" sz="1700" kern="0" dirty="0">
                <a:effectLst/>
                <a:latin typeface="Times New Roman" panose="02020603050405020304" pitchFamily="18" charset="0"/>
                <a:ea typeface="Calibri" panose="020F0502020204030204" pitchFamily="34" charset="0"/>
              </a:rPr>
              <a:t>o secretariado. </a:t>
            </a:r>
            <a:r>
              <a:rPr lang="pt-BR" sz="1700" kern="0" dirty="0">
                <a:latin typeface="Times New Roman" panose="02020603050405020304" pitchFamily="18" charset="0"/>
                <a:ea typeface="Calibri" panose="020F0502020204030204" pitchFamily="34" charset="0"/>
              </a:rPr>
              <a:t>(</a:t>
            </a:r>
            <a:r>
              <a:rPr lang="pt-BR" sz="1700" kern="0" dirty="0" err="1">
                <a:latin typeface="Times New Roman" panose="02020603050405020304" pitchFamily="18" charset="0"/>
                <a:ea typeface="Calibri" panose="020F0502020204030204" pitchFamily="34" charset="0"/>
              </a:rPr>
              <a:t>Meerts</a:t>
            </a:r>
            <a:r>
              <a:rPr lang="pt-BR" sz="1700" kern="0" dirty="0">
                <a:latin typeface="Times New Roman" panose="02020603050405020304" pitchFamily="18" charset="0"/>
                <a:ea typeface="Calibri" panose="020F0502020204030204" pitchFamily="34" charset="0"/>
              </a:rPr>
              <a:t>)</a:t>
            </a:r>
          </a:p>
          <a:p>
            <a:r>
              <a:rPr lang="pt-BR" sz="2100" kern="0" dirty="0">
                <a:latin typeface="Times New Roman" panose="02020603050405020304" pitchFamily="18" charset="0"/>
                <a:ea typeface="Calibri" panose="020F0502020204030204" pitchFamily="34" charset="0"/>
              </a:rPr>
              <a:t>Propostas formais e não-formais (</a:t>
            </a:r>
            <a:r>
              <a:rPr lang="pt-BR" sz="2100" i="1" kern="0" dirty="0">
                <a:latin typeface="Times New Roman" panose="02020603050405020304" pitchFamily="18" charset="0"/>
                <a:ea typeface="Calibri" panose="020F0502020204030204" pitchFamily="34" charset="0"/>
              </a:rPr>
              <a:t>non-</a:t>
            </a:r>
            <a:r>
              <a:rPr lang="pt-BR" sz="2100" i="1" kern="0" dirty="0" err="1">
                <a:latin typeface="Times New Roman" panose="02020603050405020304" pitchFamily="18" charset="0"/>
                <a:ea typeface="Calibri" panose="020F0502020204030204" pitchFamily="34" charset="0"/>
              </a:rPr>
              <a:t>papers</a:t>
            </a:r>
            <a:r>
              <a:rPr lang="pt-BR" sz="2100" kern="0" dirty="0">
                <a:latin typeface="Times New Roman" panose="02020603050405020304" pitchFamily="18" charset="0"/>
                <a:ea typeface="Calibri" panose="020F0502020204030204" pitchFamily="34" charset="0"/>
              </a:rPr>
              <a:t>) apresentadas por </a:t>
            </a:r>
            <a:r>
              <a:rPr lang="pt-BR" sz="2100" kern="0" dirty="0">
                <a:highlight>
                  <a:srgbClr val="FFFF00"/>
                </a:highlight>
                <a:latin typeface="Times New Roman" panose="02020603050405020304" pitchFamily="18" charset="0"/>
                <a:ea typeface="Calibri" panose="020F0502020204030204" pitchFamily="34" charset="0"/>
              </a:rPr>
              <a:t>governos </a:t>
            </a:r>
            <a:r>
              <a:rPr lang="pt-BR" sz="2100" kern="0" dirty="0">
                <a:latin typeface="Times New Roman" panose="02020603050405020304" pitchFamily="18" charset="0"/>
                <a:ea typeface="Calibri" panose="020F0502020204030204" pitchFamily="34" charset="0"/>
              </a:rPr>
              <a:t>e por </a:t>
            </a:r>
            <a:r>
              <a:rPr lang="pt-BR" sz="2100" kern="0" dirty="0">
                <a:highlight>
                  <a:srgbClr val="FFFF00"/>
                </a:highlight>
                <a:latin typeface="Times New Roman" panose="02020603050405020304" pitchFamily="18" charset="0"/>
                <a:ea typeface="Calibri" panose="020F0502020204030204" pitchFamily="34" charset="0"/>
              </a:rPr>
              <a:t>organizações não-governamentais</a:t>
            </a:r>
            <a:r>
              <a:rPr lang="pt-BR" sz="2100" kern="0" dirty="0">
                <a:latin typeface="Times New Roman" panose="02020603050405020304" pitchFamily="18" charset="0"/>
                <a:ea typeface="Calibri" panose="020F0502020204030204" pitchFamily="34" charset="0"/>
              </a:rPr>
              <a:t>. </a:t>
            </a:r>
          </a:p>
          <a:p>
            <a:r>
              <a:rPr lang="pt-BR" sz="2100" kern="0" dirty="0">
                <a:latin typeface="Times New Roman" panose="02020603050405020304" pitchFamily="18" charset="0"/>
                <a:ea typeface="Calibri" panose="020F0502020204030204" pitchFamily="34" charset="0"/>
              </a:rPr>
              <a:t>Eventos paralelos por instituições da sociedade civil voltadas a diplomacia de conferências. (Groom)</a:t>
            </a:r>
          </a:p>
          <a:p>
            <a:pPr marL="1314450" lvl="2" indent="-400050">
              <a:buAutoNum type="romanLcPeriod"/>
            </a:pPr>
            <a:endParaRPr lang="pt-B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954257"/>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Conferências. Texto.</a:t>
            </a:r>
            <a:br>
              <a:rPr lang="pt-BR" sz="4800" dirty="0"/>
            </a:br>
            <a:r>
              <a:rPr lang="pt-BR" sz="2800" dirty="0"/>
              <a:t>32º.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10000"/>
          </a:bodyPr>
          <a:lstStyle/>
          <a:p>
            <a:pPr lvl="1"/>
            <a:r>
              <a:rPr lang="pt-BR" sz="2200" kern="0" dirty="0">
                <a:effectLst/>
                <a:latin typeface="Times New Roman" panose="02020603050405020304" pitchFamily="18" charset="0"/>
                <a:ea typeface="Calibri" panose="020F0502020204030204" pitchFamily="34" charset="0"/>
              </a:rPr>
              <a:t>O Secretário Geral da conferência produz uma </a:t>
            </a:r>
            <a:r>
              <a:rPr lang="pt-BR" sz="2200" u="sng" kern="0" dirty="0">
                <a:effectLst/>
                <a:highlight>
                  <a:srgbClr val="FFFF00"/>
                </a:highlight>
                <a:latin typeface="Times New Roman" panose="02020603050405020304" pitchFamily="18" charset="0"/>
                <a:ea typeface="Calibri" panose="020F0502020204030204" pitchFamily="34" charset="0"/>
              </a:rPr>
              <a:t>primeira minuta</a:t>
            </a:r>
            <a:r>
              <a:rPr lang="pt-BR" sz="2200" kern="0" dirty="0">
                <a:effectLst/>
                <a:latin typeface="Times New Roman" panose="02020603050405020304" pitchFamily="18" charset="0"/>
                <a:ea typeface="Calibri" panose="020F0502020204030204" pitchFamily="34" charset="0"/>
              </a:rPr>
              <a:t>. Os patrocinadores do texto fazem uma apresentação, antes de se realizar um debate. Poderão ser introduzidas alterações. (</a:t>
            </a:r>
            <a:r>
              <a:rPr lang="pt-BR" sz="2200" kern="0" dirty="0" err="1">
                <a:effectLst/>
                <a:latin typeface="Times New Roman" panose="02020603050405020304" pitchFamily="18" charset="0"/>
                <a:ea typeface="Calibri" panose="020F0502020204030204" pitchFamily="34" charset="0"/>
              </a:rPr>
              <a:t>Meerts</a:t>
            </a:r>
            <a:r>
              <a:rPr lang="pt-BR" sz="2200" kern="0" dirty="0">
                <a:effectLst/>
                <a:latin typeface="Times New Roman" panose="02020603050405020304" pitchFamily="18" charset="0"/>
                <a:ea typeface="Calibri" panose="020F0502020204030204" pitchFamily="34" charset="0"/>
              </a:rPr>
              <a:t>)</a:t>
            </a:r>
          </a:p>
          <a:p>
            <a:pPr lvl="1"/>
            <a:r>
              <a:rPr lang="pt-BR" sz="2200" kern="0" dirty="0">
                <a:effectLst/>
                <a:latin typeface="Times New Roman" panose="02020603050405020304" pitchFamily="18" charset="0"/>
                <a:ea typeface="Calibri" panose="020F0502020204030204" pitchFamily="34" charset="0"/>
              </a:rPr>
              <a:t>Diversos grupos costumam lotar esse texto com suas preocupações e tem início um </a:t>
            </a:r>
            <a:r>
              <a:rPr lang="pt-BR" sz="2200" u="sng" kern="0" dirty="0">
                <a:effectLst/>
                <a:highlight>
                  <a:srgbClr val="FFFF00"/>
                </a:highlight>
                <a:latin typeface="Times New Roman" panose="02020603050405020304" pitchFamily="18" charset="0"/>
                <a:ea typeface="Calibri" panose="020F0502020204030204" pitchFamily="34" charset="0"/>
              </a:rPr>
              <a:t>processo de barganha </a:t>
            </a:r>
            <a:r>
              <a:rPr lang="pt-BR" sz="2200" kern="0" dirty="0">
                <a:effectLst/>
                <a:latin typeface="Times New Roman" panose="02020603050405020304" pitchFamily="18" charset="0"/>
                <a:ea typeface="Calibri" panose="020F0502020204030204" pitchFamily="34" charset="0"/>
              </a:rPr>
              <a:t>para eliminar itens</a:t>
            </a:r>
            <a:r>
              <a:rPr lang="pt-BR" sz="2200" kern="0" dirty="0">
                <a:latin typeface="Times New Roman" panose="02020603050405020304" pitchFamily="18" charset="0"/>
                <a:ea typeface="Calibri" panose="020F0502020204030204" pitchFamily="34" charset="0"/>
              </a:rPr>
              <a:t> (Groom)</a:t>
            </a:r>
          </a:p>
          <a:p>
            <a:pPr lvl="1"/>
            <a:r>
              <a:rPr lang="pt-BR" sz="2200" kern="0" dirty="0">
                <a:effectLst/>
                <a:latin typeface="Times New Roman" panose="02020603050405020304" pitchFamily="18" charset="0"/>
                <a:ea typeface="Calibri" panose="020F0502020204030204" pitchFamily="34" charset="0"/>
              </a:rPr>
              <a:t>Por fim, um</a:t>
            </a:r>
            <a:r>
              <a:rPr lang="pt-BR" sz="2200" u="sng" kern="0" dirty="0">
                <a:effectLst/>
                <a:latin typeface="Times New Roman" panose="02020603050405020304" pitchFamily="18" charset="0"/>
                <a:ea typeface="Calibri" panose="020F0502020204030204" pitchFamily="34" charset="0"/>
              </a:rPr>
              <a:t> </a:t>
            </a:r>
            <a:r>
              <a:rPr lang="pt-BR" sz="2200" u="sng" kern="0" dirty="0">
                <a:effectLst/>
                <a:highlight>
                  <a:srgbClr val="FFFF00"/>
                </a:highlight>
                <a:latin typeface="Times New Roman" panose="02020603050405020304" pitchFamily="18" charset="0"/>
                <a:ea typeface="Calibri" panose="020F0502020204030204" pitchFamily="34" charset="0"/>
              </a:rPr>
              <a:t>texto é acordado </a:t>
            </a:r>
            <a:r>
              <a:rPr lang="pt-BR" sz="2200" kern="0" dirty="0">
                <a:effectLst/>
                <a:latin typeface="Times New Roman" panose="02020603050405020304" pitchFamily="18" charset="0"/>
                <a:ea typeface="Calibri" panose="020F0502020204030204" pitchFamily="34" charset="0"/>
              </a:rPr>
              <a:t>com muitas </a:t>
            </a:r>
            <a:r>
              <a:rPr lang="pt-BR" sz="2200" kern="0" dirty="0">
                <a:effectLst/>
                <a:highlight>
                  <a:srgbClr val="FFFF00"/>
                </a:highlight>
                <a:latin typeface="Times New Roman" panose="02020603050405020304" pitchFamily="18" charset="0"/>
                <a:ea typeface="Calibri" panose="020F0502020204030204" pitchFamily="34" charset="0"/>
              </a:rPr>
              <a:t>frases </a:t>
            </a:r>
            <a:r>
              <a:rPr lang="pt-BR" sz="2200" u="sng" kern="0" dirty="0">
                <a:effectLst/>
                <a:highlight>
                  <a:srgbClr val="FFFF00"/>
                </a:highlight>
                <a:latin typeface="Times New Roman" panose="02020603050405020304" pitchFamily="18" charset="0"/>
                <a:ea typeface="Calibri" panose="020F0502020204030204" pitchFamily="34" charset="0"/>
              </a:rPr>
              <a:t>entre colchetes </a:t>
            </a:r>
            <a:r>
              <a:rPr lang="pt-BR" sz="2200" kern="0" dirty="0">
                <a:effectLst/>
                <a:latin typeface="Times New Roman" panose="02020603050405020304" pitchFamily="18" charset="0"/>
                <a:ea typeface="Calibri" panose="020F0502020204030204" pitchFamily="34" charset="0"/>
              </a:rPr>
              <a:t>para serem mantidas ou retiradas na </a:t>
            </a:r>
            <a:r>
              <a:rPr lang="pt-BR" sz="2200" u="sng" kern="0" dirty="0">
                <a:effectLst/>
                <a:highlight>
                  <a:srgbClr val="FFFF00"/>
                </a:highlight>
                <a:latin typeface="Times New Roman" panose="02020603050405020304" pitchFamily="18" charset="0"/>
                <a:ea typeface="Calibri" panose="020F0502020204030204" pitchFamily="34" charset="0"/>
              </a:rPr>
              <a:t>reunião ministerial</a:t>
            </a:r>
            <a:r>
              <a:rPr lang="pt-BR" sz="2200" kern="0" dirty="0">
                <a:effectLst/>
                <a:latin typeface="Times New Roman" panose="02020603050405020304" pitchFamily="18" charset="0"/>
                <a:ea typeface="Calibri" panose="020F0502020204030204" pitchFamily="34" charset="0"/>
              </a:rPr>
              <a:t>. Em seguida, novo texto é circulado e submetido a </a:t>
            </a:r>
            <a:r>
              <a:rPr lang="pt-BR" sz="2200" kern="0" dirty="0">
                <a:effectLst/>
                <a:highlight>
                  <a:srgbClr val="FFFF00"/>
                </a:highlight>
                <a:latin typeface="Times New Roman" panose="02020603050405020304" pitchFamily="18" charset="0"/>
                <a:ea typeface="Calibri" panose="020F0502020204030204" pitchFamily="34" charset="0"/>
              </a:rPr>
              <a:t>votação</a:t>
            </a:r>
            <a:r>
              <a:rPr lang="pt-BR" sz="2200" kern="0" dirty="0">
                <a:effectLst/>
                <a:latin typeface="Times New Roman" panose="02020603050405020304" pitchFamily="18" charset="0"/>
                <a:ea typeface="Calibri" panose="020F0502020204030204" pitchFamily="34" charset="0"/>
              </a:rPr>
              <a:t>, primeiramente em grupo de representantes de grupos e depois em plenário. (</a:t>
            </a:r>
            <a:r>
              <a:rPr lang="pt-BR" sz="2200" kern="0" dirty="0" err="1">
                <a:effectLst/>
                <a:latin typeface="Times New Roman" panose="02020603050405020304" pitchFamily="18" charset="0"/>
                <a:ea typeface="Calibri" panose="020F0502020204030204" pitchFamily="34" charset="0"/>
              </a:rPr>
              <a:t>Meerts</a:t>
            </a:r>
            <a:r>
              <a:rPr lang="pt-BR" sz="2200" kern="0" dirty="0">
                <a:effectLst/>
                <a:latin typeface="Times New Roman" panose="02020603050405020304" pitchFamily="18" charset="0"/>
                <a:ea typeface="Calibri" panose="020F0502020204030204" pitchFamily="34" charset="0"/>
              </a:rPr>
              <a:t>))</a:t>
            </a:r>
          </a:p>
          <a:p>
            <a:pPr lvl="1"/>
            <a:r>
              <a:rPr lang="pt-BR" sz="2200" kern="0" dirty="0">
                <a:effectLst/>
                <a:latin typeface="Times New Roman" panose="02020603050405020304" pitchFamily="18" charset="0"/>
                <a:ea typeface="Calibri" panose="020F0502020204030204" pitchFamily="34" charset="0"/>
              </a:rPr>
              <a:t>O texto deve ser arquivado no secretariado, traduzido nas línguas oficiais e circulado como documento oficial. (</a:t>
            </a:r>
            <a:r>
              <a:rPr lang="pt-BR" sz="2200" kern="0" dirty="0" err="1">
                <a:effectLst/>
                <a:latin typeface="Times New Roman" panose="02020603050405020304" pitchFamily="18" charset="0"/>
                <a:ea typeface="Calibri" panose="020F0502020204030204" pitchFamily="34" charset="0"/>
              </a:rPr>
              <a:t>Berridge</a:t>
            </a:r>
            <a:endParaRPr lang="pt-BR" sz="17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0574867"/>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Conferências. Decisão e execução</a:t>
            </a:r>
            <a:br>
              <a:rPr lang="pt-BR" sz="4800" dirty="0"/>
            </a:br>
            <a:r>
              <a:rPr lang="pt-BR" sz="2800" dirty="0"/>
              <a:t>33º.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lvl="1"/>
            <a:r>
              <a:rPr lang="pt-BR" sz="1800" kern="0" dirty="0">
                <a:effectLst/>
                <a:latin typeface="Times New Roman" panose="02020603050405020304" pitchFamily="18" charset="0"/>
                <a:ea typeface="Calibri" panose="020F0502020204030204" pitchFamily="34" charset="0"/>
              </a:rPr>
              <a:t>As decisões do Comitê Preparatório em conferências ONU </a:t>
            </a:r>
            <a:r>
              <a:rPr lang="pt-BR" sz="1800" kern="0" dirty="0">
                <a:effectLst/>
                <a:highlight>
                  <a:srgbClr val="FFFF00"/>
                </a:highlight>
                <a:latin typeface="Times New Roman" panose="02020603050405020304" pitchFamily="18" charset="0"/>
                <a:ea typeface="Calibri" panose="020F0502020204030204" pitchFamily="34" charset="0"/>
              </a:rPr>
              <a:t>exigem consenso </a:t>
            </a:r>
            <a:r>
              <a:rPr lang="pt-BR" sz="1800" kern="0" dirty="0">
                <a:effectLst/>
                <a:latin typeface="Times New Roman" panose="02020603050405020304" pitchFamily="18" charset="0"/>
                <a:ea typeface="Calibri" panose="020F0502020204030204" pitchFamily="34" charset="0"/>
              </a:rPr>
              <a:t>tanto na parte normativa quanto no trabalho para que o Programa de Ação seja efetivo. (Groom)</a:t>
            </a:r>
          </a:p>
          <a:p>
            <a:pPr lvl="1"/>
            <a:r>
              <a:rPr lang="pt-BR" sz="1800" kern="0" dirty="0">
                <a:effectLst/>
                <a:latin typeface="Times New Roman" panose="02020603050405020304" pitchFamily="18" charset="0"/>
                <a:ea typeface="Calibri" panose="020F0502020204030204" pitchFamily="34" charset="0"/>
              </a:rPr>
              <a:t>Mas, o processo decisório em geral pode ser </a:t>
            </a:r>
            <a:r>
              <a:rPr lang="pt-BR" sz="1800" kern="0" dirty="0">
                <a:effectLst/>
                <a:highlight>
                  <a:srgbClr val="FFFF00"/>
                </a:highlight>
                <a:latin typeface="Times New Roman" panose="02020603050405020304" pitchFamily="18" charset="0"/>
                <a:ea typeface="Calibri" panose="020F0502020204030204" pitchFamily="34" charset="0"/>
              </a:rPr>
              <a:t>por unanimidade</a:t>
            </a:r>
            <a:r>
              <a:rPr lang="pt-BR" sz="1800" kern="0" dirty="0">
                <a:effectLst/>
                <a:latin typeface="Times New Roman" panose="02020603050405020304" pitchFamily="18" charset="0"/>
                <a:ea typeface="Calibri" panose="020F0502020204030204" pitchFamily="34" charset="0"/>
              </a:rPr>
              <a:t>, </a:t>
            </a:r>
            <a:r>
              <a:rPr lang="pt-BR" sz="1800" kern="0" dirty="0">
                <a:effectLst/>
                <a:highlight>
                  <a:srgbClr val="FFFF00"/>
                </a:highlight>
                <a:latin typeface="Times New Roman" panose="02020603050405020304" pitchFamily="18" charset="0"/>
                <a:ea typeface="Calibri" panose="020F0502020204030204" pitchFamily="34" charset="0"/>
              </a:rPr>
              <a:t>consenso</a:t>
            </a:r>
            <a:r>
              <a:rPr lang="pt-BR" sz="1800" kern="0" dirty="0">
                <a:effectLst/>
                <a:latin typeface="Times New Roman" panose="02020603050405020304" pitchFamily="18" charset="0"/>
                <a:ea typeface="Calibri" panose="020F0502020204030204" pitchFamily="34" charset="0"/>
              </a:rPr>
              <a:t> e </a:t>
            </a:r>
            <a:r>
              <a:rPr lang="pt-BR" sz="1800" kern="0" dirty="0">
                <a:effectLst/>
                <a:highlight>
                  <a:srgbClr val="FFFF00"/>
                </a:highlight>
                <a:latin typeface="Times New Roman" panose="02020603050405020304" pitchFamily="18" charset="0"/>
                <a:ea typeface="Calibri" panose="020F0502020204030204" pitchFamily="34" charset="0"/>
              </a:rPr>
              <a:t>votação</a:t>
            </a:r>
            <a:r>
              <a:rPr lang="pt-BR" sz="1800" kern="0" dirty="0">
                <a:effectLst/>
                <a:latin typeface="Times New Roman" panose="02020603050405020304" pitchFamily="18" charset="0"/>
                <a:ea typeface="Calibri" panose="020F0502020204030204" pitchFamily="34" charset="0"/>
              </a:rPr>
              <a:t>.  </a:t>
            </a:r>
          </a:p>
          <a:p>
            <a:pPr lvl="1"/>
            <a:r>
              <a:rPr lang="pt-BR" sz="1800" kern="0" dirty="0">
                <a:effectLst/>
                <a:latin typeface="Times New Roman" panose="02020603050405020304" pitchFamily="18" charset="0"/>
                <a:ea typeface="Calibri" panose="020F0502020204030204" pitchFamily="34" charset="0"/>
              </a:rPr>
              <a:t>Após a votação, algumas delegações poderão esclarecer seu voto ou interpretar o resultado. (</a:t>
            </a:r>
            <a:r>
              <a:rPr lang="pt-BR" sz="1800" kern="0" dirty="0" err="1">
                <a:effectLst/>
                <a:latin typeface="Times New Roman" panose="02020603050405020304" pitchFamily="18" charset="0"/>
                <a:ea typeface="Calibri" panose="020F0502020204030204" pitchFamily="34" charset="0"/>
              </a:rPr>
              <a:t>Meerts</a:t>
            </a:r>
            <a:r>
              <a:rPr lang="pt-BR" sz="1800" kern="0" dirty="0">
                <a:effectLst/>
                <a:latin typeface="Times New Roman" panose="02020603050405020304" pitchFamily="18" charset="0"/>
                <a:ea typeface="Calibri" panose="020F0502020204030204" pitchFamily="34" charset="0"/>
              </a:rPr>
              <a:t>)</a:t>
            </a:r>
          </a:p>
          <a:p>
            <a:pPr lvl="1"/>
            <a:r>
              <a:rPr lang="pt-BR" sz="1800" kern="0" dirty="0">
                <a:effectLst/>
                <a:latin typeface="Times New Roman" panose="02020603050405020304" pitchFamily="18" charset="0"/>
                <a:ea typeface="Calibri" panose="020F0502020204030204" pitchFamily="34" charset="0"/>
              </a:rPr>
              <a:t>Uma vez alcançado um resultado exitoso, é emitida uma </a:t>
            </a:r>
            <a:r>
              <a:rPr lang="pt-BR" sz="1800" kern="0" dirty="0">
                <a:effectLst/>
                <a:highlight>
                  <a:srgbClr val="FFFF00"/>
                </a:highlight>
                <a:latin typeface="Times New Roman" panose="02020603050405020304" pitchFamily="18" charset="0"/>
                <a:ea typeface="Calibri" panose="020F0502020204030204" pitchFamily="34" charset="0"/>
              </a:rPr>
              <a:t>Declaração</a:t>
            </a:r>
            <a:r>
              <a:rPr lang="pt-BR" sz="1800" kern="0" dirty="0">
                <a:effectLst/>
                <a:latin typeface="Times New Roman" panose="02020603050405020304" pitchFamily="18" charset="0"/>
                <a:ea typeface="Calibri" panose="020F0502020204030204" pitchFamily="34" charset="0"/>
              </a:rPr>
              <a:t> de princípios e publicado um </a:t>
            </a:r>
            <a:r>
              <a:rPr lang="pt-BR" sz="1800" kern="0" dirty="0">
                <a:effectLst/>
                <a:highlight>
                  <a:srgbClr val="FFFF00"/>
                </a:highlight>
                <a:latin typeface="Times New Roman" panose="02020603050405020304" pitchFamily="18" charset="0"/>
                <a:ea typeface="Calibri" panose="020F0502020204030204" pitchFamily="34" charset="0"/>
              </a:rPr>
              <a:t>Plano de Ação</a:t>
            </a:r>
            <a:r>
              <a:rPr lang="pt-BR" sz="1800" kern="0" dirty="0">
                <a:effectLst/>
                <a:latin typeface="Times New Roman" panose="02020603050405020304" pitchFamily="18" charset="0"/>
                <a:ea typeface="Calibri" panose="020F0502020204030204" pitchFamily="34" charset="0"/>
              </a:rPr>
              <a:t>. São previstas </a:t>
            </a:r>
            <a:r>
              <a:rPr lang="pt-BR" sz="1800" kern="0" dirty="0">
                <a:effectLst/>
                <a:highlight>
                  <a:srgbClr val="FFFF00"/>
                </a:highlight>
                <a:latin typeface="Times New Roman" panose="02020603050405020304" pitchFamily="18" charset="0"/>
                <a:ea typeface="Calibri" panose="020F0502020204030204" pitchFamily="34" charset="0"/>
              </a:rPr>
              <a:t>conferências de revisão</a:t>
            </a:r>
            <a:r>
              <a:rPr lang="pt-BR" sz="1800" kern="0" dirty="0">
                <a:effectLst/>
                <a:latin typeface="Times New Roman" panose="02020603050405020304" pitchFamily="18" charset="0"/>
                <a:ea typeface="Calibri" panose="020F0502020204030204" pitchFamily="34" charset="0"/>
              </a:rPr>
              <a:t> em geral a cada cinco ou dez anos.</a:t>
            </a:r>
            <a:r>
              <a:rPr lang="pt-BR" sz="1800" kern="0" dirty="0">
                <a:latin typeface="Times New Roman" panose="02020603050405020304" pitchFamily="18" charset="0"/>
                <a:ea typeface="Calibri" panose="020F0502020204030204" pitchFamily="34" charset="0"/>
              </a:rPr>
              <a:t> (</a:t>
            </a:r>
            <a:r>
              <a:rPr lang="pt-BR" sz="1800" kern="0" dirty="0" err="1">
                <a:latin typeface="Times New Roman" panose="02020603050405020304" pitchFamily="18" charset="0"/>
                <a:ea typeface="Calibri" panose="020F0502020204030204" pitchFamily="34" charset="0"/>
              </a:rPr>
              <a:t>Meerts</a:t>
            </a:r>
            <a:r>
              <a:rPr lang="pt-BR" sz="1800" kern="0" dirty="0">
                <a:latin typeface="Times New Roman" panose="02020603050405020304" pitchFamily="18" charset="0"/>
                <a:ea typeface="Calibri" panose="020F0502020204030204" pitchFamily="34" charset="0"/>
              </a:rPr>
              <a:t>)</a:t>
            </a:r>
          </a:p>
          <a:p>
            <a:pPr lvl="1"/>
            <a:r>
              <a:rPr lang="pt-BR" sz="1800" dirty="0">
                <a:effectLst/>
                <a:latin typeface="Times New Roman" panose="02020603050405020304" pitchFamily="18" charset="0"/>
                <a:ea typeface="Calibri" panose="020F0502020204030204" pitchFamily="34" charset="0"/>
                <a:cs typeface="Times New Roman" panose="02020603050405020304" pitchFamily="18" charset="0"/>
              </a:rPr>
              <a:t>Definidos o problema e a solução, cabe </a:t>
            </a:r>
            <a:r>
              <a:rPr lang="pt-BR"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convencer os interessados a participarem da execução das decisões.</a:t>
            </a:r>
            <a:endParaRPr lang="en-US" sz="18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9360564"/>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Conferências. Avaliação</a:t>
            </a:r>
            <a:br>
              <a:rPr lang="pt-BR" sz="4800" dirty="0"/>
            </a:br>
            <a:r>
              <a:rPr lang="pt-BR" sz="2800" dirty="0"/>
              <a:t>34º.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85000" lnSpcReduction="10000"/>
          </a:bodyPr>
          <a:lstStyle/>
          <a:p>
            <a:pPr marL="914400" lvl="2" indent="0">
              <a:buNone/>
            </a:pPr>
            <a:r>
              <a:rPr lang="pt-BR" sz="3000" dirty="0"/>
              <a:t>Avaliação</a:t>
            </a:r>
          </a:p>
          <a:p>
            <a:r>
              <a:rPr lang="pt-BR" sz="2600" kern="0" dirty="0">
                <a:effectLst/>
                <a:latin typeface="Times New Roman" panose="02020603050405020304" pitchFamily="18" charset="0"/>
                <a:ea typeface="Calibri" panose="020F0502020204030204" pitchFamily="34" charset="0"/>
              </a:rPr>
              <a:t>As conferências internacionais apresentam </a:t>
            </a:r>
            <a:r>
              <a:rPr lang="pt-BR" sz="2600" u="sng" kern="0" dirty="0">
                <a:effectLst/>
                <a:latin typeface="Times New Roman" panose="02020603050405020304" pitchFamily="18" charset="0"/>
                <a:ea typeface="Calibri" panose="020F0502020204030204" pitchFamily="34" charset="0"/>
              </a:rPr>
              <a:t>vantagens</a:t>
            </a:r>
            <a:r>
              <a:rPr lang="pt-BR" sz="2600" u="sng" kern="0" dirty="0">
                <a:latin typeface="Times New Roman" panose="02020603050405020304" pitchFamily="18" charset="0"/>
                <a:ea typeface="Calibri" panose="020F0502020204030204" pitchFamily="34" charset="0"/>
              </a:rPr>
              <a:t> </a:t>
            </a:r>
            <a:r>
              <a:rPr lang="pt-BR" sz="2600" kern="0" dirty="0">
                <a:effectLst/>
                <a:latin typeface="Times New Roman" panose="02020603050405020304" pitchFamily="18" charset="0"/>
                <a:ea typeface="Calibri" panose="020F0502020204030204" pitchFamily="34" charset="0"/>
              </a:rPr>
              <a:t>em termos de </a:t>
            </a:r>
            <a:r>
              <a:rPr lang="pt-BR" sz="2600" kern="0" dirty="0">
                <a:effectLst/>
                <a:highlight>
                  <a:srgbClr val="FFFF00"/>
                </a:highlight>
                <a:latin typeface="Times New Roman" panose="02020603050405020304" pitchFamily="18" charset="0"/>
                <a:ea typeface="Calibri" panose="020F0502020204030204" pitchFamily="34" charset="0"/>
              </a:rPr>
              <a:t>eficiência e velocidade do processo decisório</a:t>
            </a:r>
            <a:r>
              <a:rPr lang="pt-BR" sz="2600" kern="0" dirty="0">
                <a:effectLst/>
                <a:latin typeface="Times New Roman" panose="02020603050405020304" pitchFamily="18" charset="0"/>
                <a:ea typeface="Calibri" panose="020F0502020204030204" pitchFamily="34" charset="0"/>
              </a:rPr>
              <a:t>, sobretudo se têm um prazo definido, um assunto específico, ou tratem de tema técnico com a participação de especialistas</a:t>
            </a:r>
            <a:r>
              <a:rPr lang="pt-BR" sz="3200" kern="0" dirty="0">
                <a:effectLst/>
                <a:latin typeface="Times New Roman" panose="02020603050405020304" pitchFamily="18" charset="0"/>
                <a:ea typeface="Calibri" panose="020F0502020204030204" pitchFamily="34" charset="0"/>
              </a:rPr>
              <a:t>. </a:t>
            </a:r>
            <a:r>
              <a:rPr lang="pt-BR" sz="2600" kern="0" dirty="0">
                <a:latin typeface="Times New Roman" panose="02020603050405020304" pitchFamily="18" charset="0"/>
                <a:ea typeface="Calibri" panose="020F0502020204030204" pitchFamily="34" charset="0"/>
              </a:rPr>
              <a:t>(Roberts)</a:t>
            </a:r>
          </a:p>
          <a:p>
            <a:r>
              <a:rPr lang="pt-BR" sz="2600" kern="0" dirty="0">
                <a:latin typeface="Times New Roman" panose="02020603050405020304" pitchFamily="18" charset="0"/>
                <a:ea typeface="Calibri" panose="020F0502020204030204" pitchFamily="34" charset="0"/>
              </a:rPr>
              <a:t>Para o êxito da conferência, pesam alguns fatores, tais como </a:t>
            </a:r>
            <a:r>
              <a:rPr lang="pt-BR" sz="2600" kern="0" dirty="0">
                <a:highlight>
                  <a:srgbClr val="FFFF00"/>
                </a:highlight>
                <a:latin typeface="Times New Roman" panose="02020603050405020304" pitchFamily="18" charset="0"/>
                <a:ea typeface="Calibri" panose="020F0502020204030204" pitchFamily="34" charset="0"/>
              </a:rPr>
              <a:t>experiências positivas ou negativas com as outras partes</a:t>
            </a:r>
            <a:r>
              <a:rPr lang="pt-BR" sz="2600" kern="0" dirty="0">
                <a:latin typeface="Times New Roman" panose="02020603050405020304" pitchFamily="18" charset="0"/>
                <a:ea typeface="Calibri" panose="020F0502020204030204" pitchFamily="34" charset="0"/>
              </a:rPr>
              <a:t>. </a:t>
            </a:r>
          </a:p>
          <a:p>
            <a:r>
              <a:rPr lang="pt-BR" sz="2600" kern="0" dirty="0">
                <a:latin typeface="Times New Roman" panose="02020603050405020304" pitchFamily="18" charset="0"/>
                <a:ea typeface="Calibri" panose="020F0502020204030204" pitchFamily="34" charset="0"/>
              </a:rPr>
              <a:t>As conferências constituem o modo de negociação diplomática mais </a:t>
            </a:r>
            <a:r>
              <a:rPr lang="pt-BR" sz="2600" kern="0" dirty="0">
                <a:highlight>
                  <a:srgbClr val="FFFF00"/>
                </a:highlight>
                <a:latin typeface="Times New Roman" panose="02020603050405020304" pitchFamily="18" charset="0"/>
                <a:ea typeface="Calibri" panose="020F0502020204030204" pitchFamily="34" charset="0"/>
              </a:rPr>
              <a:t>legítimo e inclusivo</a:t>
            </a:r>
            <a:r>
              <a:rPr lang="pt-BR" sz="2600" kern="0" dirty="0">
                <a:latin typeface="Times New Roman" panose="02020603050405020304" pitchFamily="18" charset="0"/>
                <a:ea typeface="Calibri" panose="020F0502020204030204" pitchFamily="34" charset="0"/>
              </a:rPr>
              <a:t>, embora com limites a sua efetividade dado o elevado número de atores envolvidos. (</a:t>
            </a:r>
            <a:r>
              <a:rPr lang="en-US" sz="2600" kern="0" dirty="0" err="1">
                <a:latin typeface="Times New Roman" panose="02020603050405020304" pitchFamily="18" charset="0"/>
                <a:ea typeface="Calibri" panose="020F0502020204030204" pitchFamily="34" charset="0"/>
              </a:rPr>
              <a:t>Meerts</a:t>
            </a:r>
            <a:r>
              <a:rPr lang="en-US" sz="2600" kern="0" dirty="0">
                <a:latin typeface="Times New Roman" panose="02020603050405020304" pitchFamily="18" charset="0"/>
                <a:ea typeface="Calibri" panose="020F0502020204030204" pitchFamily="34" charset="0"/>
              </a:rPr>
              <a:t>)</a:t>
            </a:r>
            <a:endParaRPr lang="pt-BR" sz="2400" dirty="0"/>
          </a:p>
          <a:p>
            <a:pPr marL="1314450" lvl="2" indent="-400050">
              <a:buAutoNum type="romanLcPeriod"/>
            </a:pPr>
            <a:endParaRPr lang="pt-B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78886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C433F9-4BF4-1D0C-5A1A-717996DEEA2E}"/>
              </a:ext>
            </a:extLst>
          </p:cNvPr>
          <p:cNvSpPr>
            <a:spLocks noGrp="1"/>
          </p:cNvSpPr>
          <p:nvPr>
            <p:ph type="title"/>
          </p:nvPr>
        </p:nvSpPr>
        <p:spPr>
          <a:xfrm>
            <a:off x="1043631" y="809898"/>
            <a:ext cx="9942716" cy="1554480"/>
          </a:xfrm>
        </p:spPr>
        <p:txBody>
          <a:bodyPr anchor="ctr">
            <a:normAutofit/>
          </a:bodyPr>
          <a:lstStyle/>
          <a:p>
            <a:pPr algn="ctr"/>
            <a:r>
              <a:rPr lang="pt-BR" sz="4800" dirty="0"/>
              <a:t> B. </a:t>
            </a:r>
            <a:r>
              <a:rPr lang="pt-BR" sz="4800" b="1" dirty="0"/>
              <a:t>Evolução histórica da diplomacia</a:t>
            </a:r>
            <a:br>
              <a:rPr lang="pt-BR" sz="4800" dirty="0"/>
            </a:br>
            <a:r>
              <a:rPr lang="pt-BR" sz="2400" dirty="0"/>
              <a:t>( 5º slide)</a:t>
            </a:r>
            <a:endParaRPr lang="en-US" sz="2400" dirty="0"/>
          </a:p>
        </p:txBody>
      </p:sp>
      <p:sp>
        <p:nvSpPr>
          <p:cNvPr id="3" name="Espaço Reservado para Conteúdo 2">
            <a:extLst>
              <a:ext uri="{FF2B5EF4-FFF2-40B4-BE49-F238E27FC236}">
                <a16:creationId xmlns:a16="http://schemas.microsoft.com/office/drawing/2014/main" id="{0D7FCE1A-B3FD-2E93-F962-3ADCC796B428}"/>
              </a:ext>
            </a:extLst>
          </p:cNvPr>
          <p:cNvSpPr>
            <a:spLocks noGrp="1"/>
          </p:cNvSpPr>
          <p:nvPr>
            <p:ph idx="1"/>
          </p:nvPr>
        </p:nvSpPr>
        <p:spPr>
          <a:xfrm>
            <a:off x="1125340" y="2486676"/>
            <a:ext cx="9941319" cy="3467791"/>
          </a:xfrm>
        </p:spPr>
        <p:txBody>
          <a:bodyPr anchor="ctr">
            <a:normAutofit fontScale="55000" lnSpcReduction="20000"/>
          </a:bodyPr>
          <a:lstStyle/>
          <a:p>
            <a:pPr marL="0" indent="0">
              <a:buNone/>
            </a:pPr>
            <a:endParaRPr lang="pt-BR" sz="2400" dirty="0"/>
          </a:p>
          <a:p>
            <a:pPr marL="0" indent="0">
              <a:buNone/>
            </a:pPr>
            <a:r>
              <a:rPr lang="pt-BR" sz="6000" b="1" dirty="0"/>
              <a:t>4. Século XVII</a:t>
            </a:r>
          </a:p>
          <a:p>
            <a:r>
              <a:rPr lang="pt-BR" sz="5100" u="sng" dirty="0" err="1"/>
              <a:t>Grotius</a:t>
            </a:r>
            <a:r>
              <a:rPr lang="pt-BR" sz="5100" dirty="0"/>
              <a:t> – conceito de Estados soberanos, pilar da diplomacia moderna (1625)</a:t>
            </a:r>
          </a:p>
          <a:p>
            <a:r>
              <a:rPr lang="pt-BR" sz="5100" u="sng" dirty="0"/>
              <a:t>Richelieu </a:t>
            </a:r>
            <a:r>
              <a:rPr lang="pt-BR" sz="5100" dirty="0"/>
              <a:t>– necessidade de “</a:t>
            </a:r>
            <a:r>
              <a:rPr lang="pt-BR" sz="5100" u="sng" dirty="0"/>
              <a:t>negociações contínuas</a:t>
            </a:r>
            <a:r>
              <a:rPr lang="pt-BR" sz="5100" dirty="0"/>
              <a:t>”</a:t>
            </a:r>
          </a:p>
          <a:p>
            <a:r>
              <a:rPr lang="pt-BR" sz="5100" u="sng" dirty="0"/>
              <a:t>Tratado de Westfália </a:t>
            </a:r>
            <a:r>
              <a:rPr lang="pt-BR" sz="5100" dirty="0"/>
              <a:t>(1648). Princípio de estados soberanos. Controle do territorial em troca de respeito a religiões. “</a:t>
            </a:r>
            <a:r>
              <a:rPr lang="fr-FR" sz="5100" i="1" dirty="0"/>
              <a:t>raison d’État”, </a:t>
            </a:r>
            <a:r>
              <a:rPr lang="pt-BR" sz="5100" dirty="0"/>
              <a:t>lealdade ao Estado. Diplomacia de Congressos.</a:t>
            </a:r>
          </a:p>
          <a:p>
            <a:r>
              <a:rPr lang="pt-BR" sz="5100" dirty="0"/>
              <a:t>Francês, o Idioma diplomático, em substituição ao latim.</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268194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Reuniões de Cúpula</a:t>
            </a:r>
            <a:br>
              <a:rPr lang="pt-BR" sz="4800" dirty="0"/>
            </a:br>
            <a:r>
              <a:rPr lang="pt-BR" sz="2800" dirty="0"/>
              <a:t>35º.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914400" lvl="2" indent="0">
              <a:buNone/>
            </a:pPr>
            <a:r>
              <a:rPr lang="pt-BR" sz="3500" dirty="0"/>
              <a:t>Reuniões de cúpula</a:t>
            </a:r>
          </a:p>
          <a:p>
            <a:r>
              <a:rPr lang="pt-BR" sz="2600" kern="0" dirty="0">
                <a:effectLst/>
                <a:latin typeface="Times New Roman" panose="02020603050405020304" pitchFamily="18" charset="0"/>
                <a:ea typeface="Calibri" panose="020F0502020204030204" pitchFamily="34" charset="0"/>
              </a:rPr>
              <a:t>Reunião de cúpula, ou cimeira, é um </a:t>
            </a:r>
            <a:r>
              <a:rPr lang="pt-BR" sz="2600" u="sng" kern="0" dirty="0">
                <a:effectLst/>
                <a:highlight>
                  <a:srgbClr val="FFFF00"/>
                </a:highlight>
                <a:latin typeface="Times New Roman" panose="02020603050405020304" pitchFamily="18" charset="0"/>
                <a:ea typeface="Calibri" panose="020F0502020204030204" pitchFamily="34" charset="0"/>
              </a:rPr>
              <a:t>encontro de líderes políticos do grau mais elevado</a:t>
            </a:r>
            <a:r>
              <a:rPr lang="pt-BR" sz="2600" kern="0" dirty="0">
                <a:effectLst/>
                <a:latin typeface="Times New Roman" panose="02020603050405020304" pitchFamily="18" charset="0"/>
                <a:ea typeface="Calibri" panose="020F0502020204030204" pitchFamily="34" charset="0"/>
              </a:rPr>
              <a:t>. </a:t>
            </a:r>
            <a:r>
              <a:rPr lang="pt-BR" sz="2400" kern="0" dirty="0">
                <a:latin typeface="Times New Roman" panose="02020603050405020304" pitchFamily="18" charset="0"/>
                <a:ea typeface="Calibri" panose="020F0502020204030204" pitchFamily="34" charset="0"/>
              </a:rPr>
              <a:t>(</a:t>
            </a:r>
            <a:r>
              <a:rPr lang="pt-BR" kern="0" dirty="0">
                <a:latin typeface="Times New Roman" panose="02020603050405020304" pitchFamily="18" charset="0"/>
                <a:ea typeface="Calibri" panose="020F0502020204030204" pitchFamily="34" charset="0"/>
              </a:rPr>
              <a:t>Dunn e </a:t>
            </a:r>
            <a:r>
              <a:rPr lang="pt-BR" kern="0" dirty="0" err="1">
                <a:latin typeface="Times New Roman" panose="02020603050405020304" pitchFamily="18" charset="0"/>
                <a:ea typeface="Calibri" panose="020F0502020204030204" pitchFamily="34" charset="0"/>
              </a:rPr>
              <a:t>Lock-Pullan</a:t>
            </a:r>
            <a:r>
              <a:rPr lang="pt-BR" kern="0" dirty="0">
                <a:latin typeface="Times New Roman" panose="02020603050405020304" pitchFamily="18" charset="0"/>
                <a:ea typeface="Calibri" panose="020F0502020204030204" pitchFamily="34" charset="0"/>
              </a:rPr>
              <a:t>)</a:t>
            </a:r>
            <a:endParaRPr lang="pt-BR" sz="2600" kern="0" dirty="0">
              <a:effectLst/>
              <a:latin typeface="Times New Roman" panose="02020603050405020304" pitchFamily="18" charset="0"/>
              <a:ea typeface="Calibri" panose="020F0502020204030204" pitchFamily="34" charset="0"/>
            </a:endParaRPr>
          </a:p>
          <a:p>
            <a:r>
              <a:rPr lang="pt-BR" sz="2600" kern="0" dirty="0">
                <a:latin typeface="Times New Roman" panose="02020603050405020304" pitchFamily="18" charset="0"/>
                <a:ea typeface="Calibri" panose="020F0502020204030204" pitchFamily="34" charset="0"/>
              </a:rPr>
              <a:t>As </a:t>
            </a:r>
            <a:r>
              <a:rPr lang="pt-BR" sz="2600" kern="0" dirty="0">
                <a:highlight>
                  <a:srgbClr val="FFFF00"/>
                </a:highlight>
                <a:latin typeface="Times New Roman" panose="02020603050405020304" pitchFamily="18" charset="0"/>
                <a:ea typeface="Calibri" panose="020F0502020204030204" pitchFamily="34" charset="0"/>
              </a:rPr>
              <a:t>institucionalizadas</a:t>
            </a:r>
            <a:r>
              <a:rPr lang="pt-BR" sz="2600" kern="0" dirty="0">
                <a:latin typeface="Times New Roman" panose="02020603050405020304" pitchFamily="18" charset="0"/>
                <a:ea typeface="Calibri" panose="020F0502020204030204" pitchFamily="34" charset="0"/>
              </a:rPr>
              <a:t> c</a:t>
            </a:r>
            <a:r>
              <a:rPr lang="pt-BR" sz="2600" kern="0" dirty="0">
                <a:effectLst/>
                <a:latin typeface="Times New Roman" panose="02020603050405020304" pitchFamily="18" charset="0"/>
                <a:ea typeface="Calibri" panose="020F0502020204030204" pitchFamily="34" charset="0"/>
              </a:rPr>
              <a:t>aracterizam-se por se repetirem e serem “apoiados por alguma estrutura burocrática que facilita a preparação dos encontros”. (</a:t>
            </a:r>
            <a:r>
              <a:rPr lang="pt-BR" sz="2600" kern="0" dirty="0" err="1">
                <a:latin typeface="Times New Roman" panose="02020603050405020304" pitchFamily="18" charset="0"/>
                <a:ea typeface="Calibri" panose="020F0502020204030204" pitchFamily="34" charset="0"/>
              </a:rPr>
              <a:t>Feinberg</a:t>
            </a:r>
            <a:r>
              <a:rPr lang="pt-BR" sz="2600" kern="0" dirty="0">
                <a:latin typeface="Times New Roman" panose="02020603050405020304" pitchFamily="18" charset="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932621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Reuniões de Cúpula. Motivações</a:t>
            </a:r>
            <a:br>
              <a:rPr lang="pt-BR" sz="4800" dirty="0"/>
            </a:br>
            <a:r>
              <a:rPr lang="pt-BR" sz="2800" dirty="0"/>
              <a:t>36º.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914400" lvl="2" indent="0">
              <a:buNone/>
            </a:pPr>
            <a:r>
              <a:rPr lang="pt-BR" sz="2400" dirty="0"/>
              <a:t>Motivações</a:t>
            </a:r>
          </a:p>
          <a:p>
            <a:r>
              <a:rPr lang="pt-BR" sz="2000" kern="0" dirty="0">
                <a:effectLst/>
                <a:latin typeface="Times New Roman" panose="02020603050405020304" pitchFamily="18" charset="0"/>
                <a:ea typeface="Calibri" panose="020F0502020204030204" pitchFamily="34" charset="0"/>
              </a:rPr>
              <a:t>As cúpulas são motivadas por várias causas, entre as quais, o </a:t>
            </a:r>
            <a:r>
              <a:rPr lang="pt-BR" sz="2000" kern="0" dirty="0">
                <a:effectLst/>
                <a:highlight>
                  <a:srgbClr val="FFFF00"/>
                </a:highlight>
                <a:latin typeface="Times New Roman" panose="02020603050405020304" pitchFamily="18" charset="0"/>
                <a:ea typeface="Calibri" panose="020F0502020204030204" pitchFamily="34" charset="0"/>
              </a:rPr>
              <a:t>desejo popular de ver dirigentes eleitos e não burocratas negociando</a:t>
            </a:r>
            <a:r>
              <a:rPr lang="pt-BR" sz="2000" kern="0" dirty="0">
                <a:effectLst/>
                <a:latin typeface="Times New Roman" panose="02020603050405020304" pitchFamily="18" charset="0"/>
                <a:ea typeface="Calibri" panose="020F0502020204030204" pitchFamily="34" charset="0"/>
              </a:rPr>
              <a:t>; crescente </a:t>
            </a:r>
            <a:r>
              <a:rPr lang="pt-BR" sz="2000" kern="0" dirty="0">
                <a:effectLst/>
                <a:highlight>
                  <a:srgbClr val="FFFF00"/>
                </a:highlight>
                <a:latin typeface="Times New Roman" panose="02020603050405020304" pitchFamily="18" charset="0"/>
                <a:ea typeface="Calibri" panose="020F0502020204030204" pitchFamily="34" charset="0"/>
              </a:rPr>
              <a:t>interconectividade dos temas globais</a:t>
            </a:r>
            <a:r>
              <a:rPr lang="pt-BR" sz="2000" kern="0" dirty="0">
                <a:effectLst/>
                <a:latin typeface="Times New Roman" panose="02020603050405020304" pitchFamily="18" charset="0"/>
                <a:ea typeface="Calibri" panose="020F0502020204030204" pitchFamily="34" charset="0"/>
              </a:rPr>
              <a:t>; </a:t>
            </a:r>
            <a:r>
              <a:rPr lang="pt-BR" sz="2000" kern="0" dirty="0">
                <a:effectLst/>
                <a:highlight>
                  <a:srgbClr val="FFFF00"/>
                </a:highlight>
                <a:latin typeface="Times New Roman" panose="02020603050405020304" pitchFamily="18" charset="0"/>
                <a:ea typeface="Calibri" panose="020F0502020204030204" pitchFamily="34" charset="0"/>
              </a:rPr>
              <a:t>desejos dos líderes de serem vistos como tomando decisões históricas </a:t>
            </a:r>
            <a:r>
              <a:rPr lang="pt-BR" sz="2000" kern="0" dirty="0">
                <a:effectLst/>
                <a:latin typeface="Times New Roman" panose="02020603050405020304" pitchFamily="18" charset="0"/>
                <a:ea typeface="Calibri" panose="020F0502020204030204" pitchFamily="34" charset="0"/>
              </a:rPr>
              <a:t>e </a:t>
            </a:r>
            <a:r>
              <a:rPr lang="pt-BR" sz="2000" kern="0" dirty="0">
                <a:effectLst/>
                <a:highlight>
                  <a:srgbClr val="FFFF00"/>
                </a:highlight>
                <a:latin typeface="Times New Roman" panose="02020603050405020304" pitchFamily="18" charset="0"/>
                <a:ea typeface="Calibri" panose="020F0502020204030204" pitchFamily="34" charset="0"/>
              </a:rPr>
              <a:t>desejo de países participarem da governança global</a:t>
            </a:r>
            <a:r>
              <a:rPr lang="pt-BR" sz="2000" kern="0" dirty="0">
                <a:effectLst/>
                <a:latin typeface="Times New Roman" panose="02020603050405020304" pitchFamily="18" charset="0"/>
                <a:ea typeface="Calibri" panose="020F0502020204030204" pitchFamily="34" charset="0"/>
              </a:rPr>
              <a:t>. </a:t>
            </a:r>
            <a:r>
              <a:rPr lang="pt-BR" sz="2000" kern="0" dirty="0">
                <a:latin typeface="Times New Roman" panose="02020603050405020304" pitchFamily="18" charset="0"/>
                <a:ea typeface="Calibri" panose="020F0502020204030204" pitchFamily="34" charset="0"/>
              </a:rPr>
              <a:t>(</a:t>
            </a:r>
            <a:r>
              <a:rPr lang="pt-BR" sz="2000" kern="0" dirty="0" err="1">
                <a:latin typeface="Times New Roman" panose="02020603050405020304" pitchFamily="18" charset="0"/>
                <a:ea typeface="Calibri" panose="020F0502020204030204" pitchFamily="34" charset="0"/>
              </a:rPr>
              <a:t>Feinberg</a:t>
            </a:r>
            <a:r>
              <a:rPr lang="pt-BR" sz="2000" kern="0" dirty="0">
                <a:latin typeface="Times New Roman" panose="02020603050405020304" pitchFamily="18" charset="0"/>
                <a:ea typeface="Calibri" panose="020F0502020204030204" pitchFamily="34" charset="0"/>
              </a:rPr>
              <a:t>)</a:t>
            </a:r>
          </a:p>
          <a:p>
            <a:r>
              <a:rPr lang="pt-BR" sz="2000" kern="0" dirty="0">
                <a:latin typeface="Times New Roman" panose="02020603050405020304" pitchFamily="18" charset="0"/>
                <a:ea typeface="Calibri" panose="020F0502020204030204" pitchFamily="34" charset="0"/>
              </a:rPr>
              <a:t>E</a:t>
            </a:r>
            <a:r>
              <a:rPr lang="pt-BR" sz="2000" kern="0" dirty="0">
                <a:effectLst/>
                <a:latin typeface="Times New Roman" panose="02020603050405020304" pitchFamily="18" charset="0"/>
                <a:ea typeface="Calibri" panose="020F0502020204030204" pitchFamily="34" charset="0"/>
              </a:rPr>
              <a:t>ntre as motivações dos líderes para realizarem </a:t>
            </a:r>
            <a:r>
              <a:rPr lang="pt-BR" sz="2000" kern="0" dirty="0">
                <a:latin typeface="Times New Roman" panose="02020603050405020304" pitchFamily="18" charset="0"/>
                <a:ea typeface="Calibri" panose="020F0502020204030204" pitchFamily="34" charset="0"/>
              </a:rPr>
              <a:t>cúpulas encontra-se a </a:t>
            </a:r>
            <a:r>
              <a:rPr lang="pt-BR" sz="2000" kern="0" dirty="0">
                <a:highlight>
                  <a:srgbClr val="FFFF00"/>
                </a:highlight>
                <a:latin typeface="Times New Roman" panose="02020603050405020304" pitchFamily="18" charset="0"/>
                <a:ea typeface="Calibri" panose="020F0502020204030204" pitchFamily="34" charset="0"/>
              </a:rPr>
              <a:t>falta de confiança dos políticos em diplomatas</a:t>
            </a:r>
            <a:r>
              <a:rPr lang="pt-BR" sz="2000" kern="0" dirty="0">
                <a:effectLst/>
                <a:latin typeface="Times New Roman" panose="02020603050405020304" pitchFamily="18" charset="0"/>
                <a:ea typeface="Calibri" panose="020F0502020204030204" pitchFamily="34" charset="0"/>
              </a:rPr>
              <a:t>, o que os encoraja a deixá-los de lado com a realização de cimeiras. (Dunn e </a:t>
            </a:r>
            <a:r>
              <a:rPr lang="pt-BR" sz="2000" kern="0" dirty="0" err="1">
                <a:effectLst/>
                <a:latin typeface="Times New Roman" panose="02020603050405020304" pitchFamily="18" charset="0"/>
                <a:ea typeface="Calibri" panose="020F0502020204030204" pitchFamily="34" charset="0"/>
              </a:rPr>
              <a:t>Lock-Dullan</a:t>
            </a:r>
            <a:r>
              <a:rPr lang="pt-BR" sz="2000" kern="0" dirty="0">
                <a:effectLst/>
                <a:latin typeface="Times New Roman" panose="02020603050405020304" pitchFamily="18" charset="0"/>
                <a:ea typeface="Calibri" panose="020F0502020204030204" pitchFamily="34" charset="0"/>
              </a:rPr>
              <a:t>)</a:t>
            </a:r>
            <a:endParaRPr lang="pt-BR" sz="2000" kern="0" dirty="0">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03128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Reuniões de Cúpula</a:t>
            </a:r>
            <a:br>
              <a:rPr lang="pt-BR" sz="4800" dirty="0"/>
            </a:br>
            <a:r>
              <a:rPr lang="pt-BR" sz="2800" dirty="0"/>
              <a:t>37º.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10000"/>
          </a:bodyPr>
          <a:lstStyle/>
          <a:p>
            <a:pPr marL="914400" lvl="2" indent="0">
              <a:buNone/>
            </a:pPr>
            <a:r>
              <a:rPr lang="pt-BR" sz="2800" dirty="0"/>
              <a:t>Tipos</a:t>
            </a:r>
          </a:p>
          <a:p>
            <a:r>
              <a:rPr lang="pt-BR" sz="2400" kern="0" dirty="0">
                <a:effectLst/>
                <a:latin typeface="Times New Roman" panose="02020603050405020304" pitchFamily="18" charset="0"/>
                <a:ea typeface="Calibri" panose="020F0502020204030204" pitchFamily="34" charset="0"/>
                <a:cs typeface="Calibri" panose="020F0502020204030204" pitchFamily="34" charset="0"/>
              </a:rPr>
              <a:t>O </a:t>
            </a:r>
            <a:r>
              <a:rPr lang="pt-BR" sz="2400" i="1" kern="0" dirty="0">
                <a:effectLst/>
                <a:latin typeface="Times New Roman" panose="02020603050405020304" pitchFamily="18" charset="0"/>
                <a:ea typeface="Calibri" panose="020F0502020204030204" pitchFamily="34" charset="0"/>
                <a:cs typeface="Calibri" panose="020F0502020204030204" pitchFamily="34" charset="0"/>
              </a:rPr>
              <a:t>primeiro </a:t>
            </a:r>
            <a:r>
              <a:rPr lang="pt-BR" sz="2400" kern="0" dirty="0">
                <a:effectLst/>
                <a:latin typeface="Times New Roman" panose="02020603050405020304" pitchFamily="18" charset="0"/>
                <a:ea typeface="Calibri" panose="020F0502020204030204" pitchFamily="34" charset="0"/>
                <a:cs typeface="Calibri" panose="020F0502020204030204" pitchFamily="34" charset="0"/>
              </a:rPr>
              <a:t>é aquele que envolve vários países, como </a:t>
            </a:r>
            <a:r>
              <a:rPr lang="pt-BR" sz="2400" kern="0" dirty="0">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parte de uma série</a:t>
            </a:r>
            <a:r>
              <a:rPr lang="pt-BR" sz="2400" kern="0" dirty="0">
                <a:effectLst/>
                <a:latin typeface="Times New Roman" panose="02020603050405020304" pitchFamily="18" charset="0"/>
                <a:ea typeface="Calibri" panose="020F0502020204030204" pitchFamily="34" charset="0"/>
                <a:cs typeface="Calibri" panose="020F0502020204030204" pitchFamily="34" charset="0"/>
              </a:rPr>
              <a:t>, como, por exemplo, as do G-20 ou do Mercosul. </a:t>
            </a:r>
          </a:p>
          <a:p>
            <a:r>
              <a:rPr lang="pt-BR" sz="2400" kern="0" dirty="0">
                <a:effectLst/>
                <a:latin typeface="Times New Roman" panose="02020603050405020304" pitchFamily="18" charset="0"/>
                <a:ea typeface="Calibri" panose="020F0502020204030204" pitchFamily="34" charset="0"/>
                <a:cs typeface="Calibri" panose="020F0502020204030204" pitchFamily="34" charset="0"/>
              </a:rPr>
              <a:t>O </a:t>
            </a:r>
            <a:r>
              <a:rPr lang="pt-BR" sz="2400" i="1" kern="0" dirty="0">
                <a:effectLst/>
                <a:latin typeface="Times New Roman" panose="02020603050405020304" pitchFamily="18" charset="0"/>
                <a:ea typeface="Calibri" panose="020F0502020204030204" pitchFamily="34" charset="0"/>
                <a:cs typeface="Calibri" panose="020F0502020204030204" pitchFamily="34" charset="0"/>
              </a:rPr>
              <a:t>segundo</a:t>
            </a:r>
            <a:r>
              <a:rPr lang="pt-BR" sz="2400" kern="0" dirty="0">
                <a:effectLst/>
                <a:latin typeface="Times New Roman" panose="02020603050405020304" pitchFamily="18" charset="0"/>
                <a:ea typeface="Calibri" panose="020F0502020204030204" pitchFamily="34" charset="0"/>
                <a:cs typeface="Calibri" panose="020F0502020204030204" pitchFamily="34" charset="0"/>
              </a:rPr>
              <a:t> tipo é o de reuniões </a:t>
            </a:r>
            <a:r>
              <a:rPr lang="pt-BR" sz="2400" i="1" kern="0" dirty="0">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ad hoc</a:t>
            </a:r>
            <a:r>
              <a:rPr lang="pt-BR" sz="2400" kern="0" dirty="0">
                <a:effectLst/>
                <a:latin typeface="Times New Roman" panose="02020603050405020304" pitchFamily="18" charset="0"/>
                <a:ea typeface="Calibri" panose="020F0502020204030204" pitchFamily="34" charset="0"/>
                <a:cs typeface="Calibri" panose="020F0502020204030204" pitchFamily="34" charset="0"/>
              </a:rPr>
              <a:t> que podem envolver dois ou mais países, frequentemente para tratar de uma crise ou desfazer a tensão inicial entre Estados cujas relações sejam ruins ou </a:t>
            </a:r>
            <a:r>
              <a:rPr lang="pt-BR" sz="2400" kern="0" dirty="0">
                <a:latin typeface="Times New Roman" panose="02020603050405020304" pitchFamily="18" charset="0"/>
                <a:ea typeface="Calibri" panose="020F0502020204030204" pitchFamily="34" charset="0"/>
                <a:cs typeface="Calibri" panose="020F0502020204030204" pitchFamily="34" charset="0"/>
              </a:rPr>
              <a:t>inexistentes. </a:t>
            </a:r>
          </a:p>
          <a:p>
            <a:r>
              <a:rPr lang="pt-BR" sz="2400" kern="0" dirty="0">
                <a:effectLst/>
                <a:latin typeface="Times New Roman" panose="02020603050405020304" pitchFamily="18" charset="0"/>
                <a:ea typeface="Calibri" panose="020F0502020204030204" pitchFamily="34" charset="0"/>
                <a:cs typeface="Calibri" panose="020F0502020204030204" pitchFamily="34" charset="0"/>
              </a:rPr>
              <a:t>O </a:t>
            </a:r>
            <a:r>
              <a:rPr lang="pt-BR" sz="2400" i="1" kern="0" dirty="0">
                <a:effectLst/>
                <a:latin typeface="Times New Roman" panose="02020603050405020304" pitchFamily="18" charset="0"/>
                <a:ea typeface="Calibri" panose="020F0502020204030204" pitchFamily="34" charset="0"/>
                <a:cs typeface="Calibri" panose="020F0502020204030204" pitchFamily="34" charset="0"/>
              </a:rPr>
              <a:t>terceiro</a:t>
            </a:r>
            <a:r>
              <a:rPr lang="pt-BR" sz="2400" kern="0" dirty="0">
                <a:effectLst/>
                <a:latin typeface="Times New Roman" panose="02020603050405020304" pitchFamily="18" charset="0"/>
                <a:ea typeface="Calibri" panose="020F0502020204030204" pitchFamily="34" charset="0"/>
                <a:cs typeface="Calibri" panose="020F0502020204030204" pitchFamily="34" charset="0"/>
              </a:rPr>
              <a:t> tipo consiste em </a:t>
            </a:r>
            <a:r>
              <a:rPr lang="pt-BR" sz="2400" kern="0" dirty="0">
                <a:effectLst/>
                <a:highlight>
                  <a:srgbClr val="FFFF00"/>
                </a:highlight>
                <a:latin typeface="Times New Roman" panose="02020603050405020304" pitchFamily="18" charset="0"/>
                <a:ea typeface="Calibri" panose="020F0502020204030204" pitchFamily="34" charset="0"/>
                <a:cs typeface="Calibri" panose="020F0502020204030204" pitchFamily="34" charset="0"/>
              </a:rPr>
              <a:t>intercâmbio de visõe</a:t>
            </a:r>
            <a:r>
              <a:rPr lang="pt-BR" sz="2400" kern="0" dirty="0">
                <a:effectLst/>
                <a:latin typeface="Times New Roman" panose="02020603050405020304" pitchFamily="18" charset="0"/>
                <a:ea typeface="Calibri" panose="020F0502020204030204" pitchFamily="34" charset="0"/>
                <a:cs typeface="Calibri" panose="020F0502020204030204" pitchFamily="34" charset="0"/>
              </a:rPr>
              <a:t>s de alto nível. Ocorrem quando chefes de estado empreendem viagens regionais. </a:t>
            </a:r>
            <a:endParaRPr lang="pt-BR" sz="2400" kern="0" dirty="0">
              <a:latin typeface="Times New Roman" panose="02020603050405020304" pitchFamily="18" charset="0"/>
              <a:ea typeface="Calibri" panose="020F0502020204030204" pitchFamily="34" charset="0"/>
              <a:cs typeface="Calibri" panose="020F0502020204030204" pitchFamily="34" charset="0"/>
            </a:endParaRPr>
          </a:p>
          <a:p>
            <a:pPr marL="0" indent="0">
              <a:buNone/>
            </a:pPr>
            <a:r>
              <a:rPr lang="pt-BR" sz="2400" kern="0" dirty="0">
                <a:latin typeface="Times New Roman" panose="02020603050405020304" pitchFamily="18" charset="0"/>
                <a:ea typeface="Calibri" panose="020F0502020204030204" pitchFamily="34" charset="0"/>
                <a:cs typeface="Calibri" panose="020F0502020204030204" pitchFamily="34" charset="0"/>
              </a:rPr>
              <a:t>	(</a:t>
            </a:r>
            <a:r>
              <a:rPr lang="it-IT" sz="2400" dirty="0">
                <a:latin typeface="Times New Roman" panose="02020603050405020304" pitchFamily="18" charset="0"/>
                <a:ea typeface="Calibri" panose="020F0502020204030204" pitchFamily="34" charset="0"/>
                <a:cs typeface="Times New Roman" panose="02020603050405020304" pitchFamily="18" charset="0"/>
              </a:rPr>
              <a:t>Berridge</a:t>
            </a:r>
            <a:r>
              <a:rPr lang="it-IT" sz="2400" i="1" dirty="0">
                <a:latin typeface="Times New Roman" panose="02020603050405020304" pitchFamily="18" charset="0"/>
                <a:ea typeface="Calibri" panose="020F0502020204030204" pitchFamily="34" charset="0"/>
                <a:cs typeface="Times New Roman" panose="02020603050405020304" pitchFamily="18" charset="0"/>
              </a:rPr>
              <a:t> e </a:t>
            </a:r>
            <a:r>
              <a:rPr lang="it-IT" sz="2400" dirty="0">
                <a:latin typeface="Times New Roman" panose="02020603050405020304" pitchFamily="18" charset="0"/>
                <a:ea typeface="Calibri" panose="020F0502020204030204" pitchFamily="34" charset="0"/>
                <a:cs typeface="Times New Roman" panose="02020603050405020304" pitchFamily="18" charset="0"/>
              </a:rPr>
              <a:t>Roberts)</a:t>
            </a:r>
            <a:endParaRPr lang="pt-BR" sz="2400" kern="0" dirty="0">
              <a:effectLst/>
              <a:latin typeface="Times New Roman" panose="02020603050405020304" pitchFamily="18" charset="0"/>
              <a:ea typeface="Calibri" panose="020F0502020204030204" pitchFamily="34" charset="0"/>
              <a:cs typeface="Calibri" panose="020F0502020204030204" pitchFamily="34" charset="0"/>
            </a:endParaRPr>
          </a:p>
          <a:p>
            <a:pPr marL="1314450" lvl="2" indent="-400050">
              <a:buAutoNum type="romanLcPeriod"/>
            </a:pPr>
            <a:endParaRPr lang="pt-B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244895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Reuniões de Cúpula. Avaliação</a:t>
            </a:r>
            <a:br>
              <a:rPr lang="pt-BR" sz="4800" dirty="0"/>
            </a:br>
            <a:r>
              <a:rPr lang="pt-BR" sz="2800" dirty="0"/>
              <a:t>38º.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77500" lnSpcReduction="20000"/>
          </a:bodyPr>
          <a:lstStyle/>
          <a:p>
            <a:pPr marL="914400" lvl="2" indent="0">
              <a:buNone/>
            </a:pPr>
            <a:r>
              <a:rPr lang="pt-BR" sz="2800" dirty="0"/>
              <a:t>Argumentos  contrários</a:t>
            </a:r>
          </a:p>
          <a:p>
            <a:r>
              <a:rPr lang="pt-BR" sz="2600" kern="0" dirty="0">
                <a:effectLst/>
                <a:latin typeface="Times New Roman" panose="02020603050405020304" pitchFamily="18" charset="0"/>
                <a:ea typeface="Calibri" panose="020F0502020204030204" pitchFamily="34" charset="0"/>
              </a:rPr>
              <a:t>A prática de reuniões de chefes de estado </a:t>
            </a:r>
            <a:r>
              <a:rPr lang="pt-BR" sz="2600" kern="0" dirty="0">
                <a:effectLst/>
                <a:highlight>
                  <a:srgbClr val="FFFF00"/>
                </a:highlight>
                <a:latin typeface="Times New Roman" panose="02020603050405020304" pitchFamily="18" charset="0"/>
                <a:ea typeface="Calibri" panose="020F0502020204030204" pitchFamily="34" charset="0"/>
              </a:rPr>
              <a:t>gera expectativas e o risco de fracasso é maior</a:t>
            </a:r>
            <a:r>
              <a:rPr lang="pt-BR" sz="2600" kern="0" dirty="0">
                <a:effectLst/>
                <a:latin typeface="Times New Roman" panose="02020603050405020304" pitchFamily="18" charset="0"/>
                <a:ea typeface="Calibri" panose="020F0502020204030204" pitchFamily="34" charset="0"/>
              </a:rPr>
              <a:t>. (Roberts)</a:t>
            </a:r>
          </a:p>
          <a:p>
            <a:r>
              <a:rPr lang="pt-BR" sz="2600" kern="0" dirty="0">
                <a:latin typeface="Times New Roman" panose="02020603050405020304" pitchFamily="18" charset="0"/>
                <a:ea typeface="Calibri" panose="020F0502020204030204" pitchFamily="34" charset="0"/>
              </a:rPr>
              <a:t>Os </a:t>
            </a:r>
            <a:r>
              <a:rPr lang="pt-BR" sz="2600" kern="0" dirty="0">
                <a:highlight>
                  <a:srgbClr val="FFFF00"/>
                </a:highlight>
                <a:latin typeface="Times New Roman" panose="02020603050405020304" pitchFamily="18" charset="0"/>
                <a:ea typeface="Calibri" panose="020F0502020204030204" pitchFamily="34" charset="0"/>
              </a:rPr>
              <a:t>chefes de Estado  ignoram os </a:t>
            </a:r>
            <a:r>
              <a:rPr lang="pt-BR" sz="2600" kern="0" dirty="0">
                <a:effectLst/>
                <a:highlight>
                  <a:srgbClr val="FFFF00"/>
                </a:highlight>
                <a:latin typeface="Times New Roman" panose="02020603050405020304" pitchFamily="18" charset="0"/>
                <a:ea typeface="Calibri" panose="020F0502020204030204" pitchFamily="34" charset="0"/>
              </a:rPr>
              <a:t>pormenores em discussão</a:t>
            </a:r>
            <a:r>
              <a:rPr lang="pt-BR" sz="2600" kern="0" dirty="0">
                <a:effectLst/>
                <a:latin typeface="Times New Roman" panose="02020603050405020304" pitchFamily="18" charset="0"/>
                <a:ea typeface="Calibri" panose="020F0502020204030204" pitchFamily="34" charset="0"/>
              </a:rPr>
              <a:t>, inclinam-se a concordarem com colegas que simpatizam e buscam apenas publicidade. (</a:t>
            </a:r>
            <a:r>
              <a:rPr lang="pt-BR" sz="2600" kern="0" dirty="0" err="1">
                <a:effectLst/>
                <a:latin typeface="Times New Roman" panose="02020603050405020304" pitchFamily="18" charset="0"/>
                <a:ea typeface="Calibri" panose="020F0502020204030204" pitchFamily="34" charset="0"/>
              </a:rPr>
              <a:t>Berridge</a:t>
            </a:r>
            <a:r>
              <a:rPr lang="pt-BR" sz="2600" kern="0" dirty="0">
                <a:effectLst/>
                <a:latin typeface="Times New Roman" panose="02020603050405020304" pitchFamily="18" charset="0"/>
                <a:ea typeface="Calibri" panose="020F0502020204030204" pitchFamily="34" charset="0"/>
              </a:rPr>
              <a:t>)</a:t>
            </a:r>
          </a:p>
          <a:p>
            <a:r>
              <a:rPr lang="pt-BR" sz="2600" kern="0" dirty="0">
                <a:effectLst/>
                <a:highlight>
                  <a:srgbClr val="FFFF00"/>
                </a:highlight>
                <a:latin typeface="Times New Roman" panose="02020603050405020304" pitchFamily="18" charset="0"/>
                <a:ea typeface="Calibri" panose="020F0502020204030204" pitchFamily="34" charset="0"/>
              </a:rPr>
              <a:t>Poderão concluir acordos não coerentes com os interesses nacionais ou mesmo irrelevantes</a:t>
            </a:r>
            <a:r>
              <a:rPr lang="pt-BR" sz="2600" kern="0" dirty="0">
                <a:effectLst/>
                <a:latin typeface="Times New Roman" panose="02020603050405020304" pitchFamily="18" charset="0"/>
                <a:ea typeface="Calibri" panose="020F0502020204030204" pitchFamily="34" charset="0"/>
              </a:rPr>
              <a:t>; </a:t>
            </a:r>
            <a:r>
              <a:rPr lang="pt-BR" sz="2600" kern="0" dirty="0">
                <a:effectLst/>
                <a:highlight>
                  <a:srgbClr val="FFFF00"/>
                </a:highlight>
                <a:latin typeface="Times New Roman" panose="02020603050405020304" pitchFamily="18" charset="0"/>
                <a:ea typeface="Calibri" panose="020F0502020204030204" pitchFamily="34" charset="0"/>
              </a:rPr>
              <a:t>deixarem se levar por simpatias ou antipatias pessoais</a:t>
            </a:r>
            <a:r>
              <a:rPr lang="pt-BR" sz="2600" kern="0" dirty="0">
                <a:effectLst/>
                <a:latin typeface="Times New Roman" panose="02020603050405020304" pitchFamily="18" charset="0"/>
                <a:ea typeface="Calibri" panose="020F0502020204030204" pitchFamily="34" charset="0"/>
              </a:rPr>
              <a:t>. (</a:t>
            </a:r>
            <a:r>
              <a:rPr lang="pt-BR" sz="2600" kern="0" dirty="0" err="1">
                <a:effectLst/>
                <a:latin typeface="Times New Roman" panose="02020603050405020304" pitchFamily="18" charset="0"/>
                <a:ea typeface="Calibri" panose="020F0502020204030204" pitchFamily="34" charset="0"/>
              </a:rPr>
              <a:t>Berridge</a:t>
            </a:r>
            <a:r>
              <a:rPr lang="pt-BR" sz="2600" kern="0" dirty="0">
                <a:effectLst/>
                <a:latin typeface="Times New Roman" panose="02020603050405020304" pitchFamily="18" charset="0"/>
                <a:ea typeface="Calibri" panose="020F0502020204030204" pitchFamily="34" charset="0"/>
              </a:rPr>
              <a:t>)</a:t>
            </a:r>
          </a:p>
          <a:p>
            <a:r>
              <a:rPr lang="pt-BR" sz="2600" kern="0" dirty="0">
                <a:effectLst/>
                <a:latin typeface="Times New Roman" panose="02020603050405020304" pitchFamily="18" charset="0"/>
                <a:ea typeface="Calibri" panose="020F0502020204030204" pitchFamily="34" charset="0"/>
              </a:rPr>
              <a:t>Assumem, assim, dois riscos: o de fazer </a:t>
            </a:r>
            <a:r>
              <a:rPr lang="pt-BR" sz="2600" kern="0" dirty="0">
                <a:effectLst/>
                <a:highlight>
                  <a:srgbClr val="FFFF00"/>
                </a:highlight>
                <a:latin typeface="Times New Roman" panose="02020603050405020304" pitchFamily="18" charset="0"/>
                <a:ea typeface="Calibri" panose="020F0502020204030204" pitchFamily="34" charset="0"/>
              </a:rPr>
              <a:t>concessões excessivas ou de romperem negociações prematuramente</a:t>
            </a:r>
            <a:r>
              <a:rPr lang="pt-BR" sz="2600" kern="0" dirty="0">
                <a:effectLst/>
                <a:latin typeface="Times New Roman" panose="02020603050405020304" pitchFamily="18" charset="0"/>
                <a:ea typeface="Calibri" panose="020F0502020204030204" pitchFamily="34" charset="0"/>
              </a:rPr>
              <a:t>. (</a:t>
            </a:r>
            <a:r>
              <a:rPr lang="pt-BR" sz="2600" kern="0" dirty="0" err="1">
                <a:effectLst/>
                <a:latin typeface="Times New Roman" panose="02020603050405020304" pitchFamily="18" charset="0"/>
                <a:ea typeface="Calibri" panose="020F0502020204030204" pitchFamily="34" charset="0"/>
              </a:rPr>
              <a:t>Berridge</a:t>
            </a:r>
            <a:r>
              <a:rPr lang="pt-BR" sz="2600" kern="0" dirty="0">
                <a:effectLst/>
                <a:latin typeface="Times New Roman" panose="02020603050405020304" pitchFamily="18" charset="0"/>
                <a:ea typeface="Calibri" panose="020F0502020204030204" pitchFamily="34" charset="0"/>
              </a:rPr>
              <a:t>)</a:t>
            </a:r>
          </a:p>
          <a:p>
            <a:r>
              <a:rPr lang="pt-BR" sz="2600" kern="0" dirty="0">
                <a:effectLst/>
                <a:latin typeface="Times New Roman" panose="02020603050405020304" pitchFamily="18" charset="0"/>
                <a:ea typeface="Calibri" panose="020F0502020204030204" pitchFamily="34" charset="0"/>
              </a:rPr>
              <a:t>Como os chefes de Estado constituem a esfera mais elevada do poder, </a:t>
            </a:r>
            <a:r>
              <a:rPr lang="pt-BR" sz="2600" kern="0" dirty="0">
                <a:effectLst/>
                <a:highlight>
                  <a:srgbClr val="FFFF00"/>
                </a:highlight>
                <a:latin typeface="Times New Roman" panose="02020603050405020304" pitchFamily="18" charset="0"/>
                <a:ea typeface="Calibri" panose="020F0502020204030204" pitchFamily="34" charset="0"/>
              </a:rPr>
              <a:t>não cabe recurso de suas decisões em caso de impasse, a não ser por meio de humilhação pública.</a:t>
            </a:r>
            <a:r>
              <a:rPr lang="pt-BR" sz="2600" kern="0" dirty="0">
                <a:effectLst/>
                <a:latin typeface="Times New Roman" panose="02020603050405020304" pitchFamily="18" charset="0"/>
                <a:ea typeface="Calibri" panose="020F0502020204030204" pitchFamily="34" charset="0"/>
              </a:rPr>
              <a:t> (</a:t>
            </a:r>
            <a:r>
              <a:rPr lang="pt-BR" sz="2600" kern="0" dirty="0" err="1">
                <a:effectLst/>
                <a:latin typeface="Times New Roman" panose="02020603050405020304" pitchFamily="18" charset="0"/>
                <a:ea typeface="Calibri" panose="020F0502020204030204" pitchFamily="34" charset="0"/>
              </a:rPr>
              <a:t>Berridge</a:t>
            </a:r>
            <a:r>
              <a:rPr lang="pt-BR" sz="2600" kern="0" dirty="0">
                <a:effectLst/>
                <a:latin typeface="Times New Roman" panose="02020603050405020304" pitchFamily="18" charset="0"/>
                <a:ea typeface="Calibri" panose="020F0502020204030204" pitchFamily="34" charset="0"/>
              </a:rPr>
              <a:t>)</a:t>
            </a:r>
          </a:p>
          <a:p>
            <a:pPr marL="1314450" lvl="2" indent="-400050">
              <a:buAutoNum type="romanLcPeriod"/>
            </a:pPr>
            <a:endParaRPr lang="pt-B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978337"/>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Reuniões de Cúpula. Avaliação</a:t>
            </a:r>
            <a:br>
              <a:rPr lang="pt-BR" sz="4800" dirty="0"/>
            </a:br>
            <a:r>
              <a:rPr lang="pt-BR" sz="2800" dirty="0"/>
              <a:t>39º.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20000"/>
          </a:bodyPr>
          <a:lstStyle/>
          <a:p>
            <a:pPr marL="0" indent="0" algn="ctr">
              <a:buNone/>
            </a:pPr>
            <a:r>
              <a:rPr lang="pt-BR" kern="0" dirty="0">
                <a:effectLst/>
                <a:latin typeface="Times New Roman" panose="02020603050405020304" pitchFamily="18" charset="0"/>
                <a:ea typeface="Calibri" panose="020F0502020204030204" pitchFamily="34" charset="0"/>
              </a:rPr>
              <a:t>Argumentos a favor</a:t>
            </a:r>
          </a:p>
          <a:p>
            <a:r>
              <a:rPr lang="pt-BR" sz="2400" kern="0" dirty="0">
                <a:latin typeface="Times New Roman" panose="02020603050405020304" pitchFamily="18" charset="0"/>
                <a:ea typeface="Calibri" panose="020F0502020204030204" pitchFamily="34" charset="0"/>
              </a:rPr>
              <a:t>O</a:t>
            </a:r>
            <a:r>
              <a:rPr lang="pt-BR" sz="2400" kern="0" dirty="0">
                <a:effectLst/>
                <a:latin typeface="Times New Roman" panose="02020603050405020304" pitchFamily="18" charset="0"/>
                <a:ea typeface="Calibri" panose="020F0502020204030204" pitchFamily="34" charset="0"/>
              </a:rPr>
              <a:t>s chefes de estado ou governo </a:t>
            </a:r>
            <a:r>
              <a:rPr lang="pt-BR" sz="2400" kern="0" dirty="0">
                <a:effectLst/>
                <a:highlight>
                  <a:srgbClr val="FFFF00"/>
                </a:highlight>
                <a:latin typeface="Times New Roman" panose="02020603050405020304" pitchFamily="18" charset="0"/>
                <a:ea typeface="Calibri" panose="020F0502020204030204" pitchFamily="34" charset="0"/>
              </a:rPr>
              <a:t>podem captar melhor a interrelação de temas e podem avaliar a interação complexa entre governos e mercados</a:t>
            </a:r>
            <a:r>
              <a:rPr lang="pt-BR" sz="2400" kern="0" dirty="0">
                <a:effectLst/>
                <a:latin typeface="Times New Roman" panose="02020603050405020304" pitchFamily="18" charset="0"/>
                <a:ea typeface="Calibri" panose="020F0502020204030204" pitchFamily="34" charset="0"/>
              </a:rPr>
              <a:t>. (</a:t>
            </a:r>
            <a:r>
              <a:rPr lang="pt-BR" sz="2400" kern="0" dirty="0" err="1">
                <a:effectLst/>
                <a:latin typeface="Times New Roman" panose="02020603050405020304" pitchFamily="18" charset="0"/>
                <a:ea typeface="Calibri" panose="020F0502020204030204" pitchFamily="34" charset="0"/>
              </a:rPr>
              <a:t>Feinberg</a:t>
            </a:r>
            <a:r>
              <a:rPr lang="pt-BR" sz="2400" kern="0" dirty="0">
                <a:effectLst/>
                <a:latin typeface="Times New Roman" panose="02020603050405020304" pitchFamily="18" charset="0"/>
                <a:ea typeface="Calibri" panose="020F0502020204030204" pitchFamily="34" charset="0"/>
              </a:rPr>
              <a:t>)</a:t>
            </a:r>
          </a:p>
          <a:p>
            <a:r>
              <a:rPr lang="pt-BR" sz="2400" kern="0" dirty="0">
                <a:latin typeface="Times New Roman" panose="02020603050405020304" pitchFamily="18" charset="0"/>
                <a:ea typeface="Calibri" panose="020F0502020204030204" pitchFamily="34" charset="0"/>
              </a:rPr>
              <a:t>P</a:t>
            </a:r>
            <a:r>
              <a:rPr lang="pt-BR" sz="2400" kern="0" dirty="0">
                <a:effectLst/>
                <a:latin typeface="Times New Roman" panose="02020603050405020304" pitchFamily="18" charset="0"/>
                <a:ea typeface="Calibri" panose="020F0502020204030204" pitchFamily="34" charset="0"/>
              </a:rPr>
              <a:t>razos das reuniões de cúpula </a:t>
            </a:r>
            <a:r>
              <a:rPr lang="pt-BR" sz="2400" kern="0" dirty="0">
                <a:effectLst/>
                <a:highlight>
                  <a:srgbClr val="FFFF00"/>
                </a:highlight>
                <a:latin typeface="Times New Roman" panose="02020603050405020304" pitchFamily="18" charset="0"/>
                <a:ea typeface="Calibri" panose="020F0502020204030204" pitchFamily="34" charset="0"/>
              </a:rPr>
              <a:t>podem levar a decisões ao obrigar burocracias nacionais e negociadores internacionais a resolverem assuntos espinhosos</a:t>
            </a:r>
            <a:r>
              <a:rPr lang="pt-BR" sz="2400" kern="0" dirty="0">
                <a:effectLst/>
                <a:latin typeface="Times New Roman" panose="02020603050405020304" pitchFamily="18" charset="0"/>
                <a:ea typeface="Calibri" panose="020F0502020204030204" pitchFamily="34" charset="0"/>
              </a:rPr>
              <a:t>. (</a:t>
            </a:r>
            <a:r>
              <a:rPr lang="pt-BR" sz="2400" kern="0" dirty="0" err="1">
                <a:effectLst/>
                <a:latin typeface="Times New Roman" panose="02020603050405020304" pitchFamily="18" charset="0"/>
                <a:ea typeface="Calibri" panose="020F0502020204030204" pitchFamily="34" charset="0"/>
              </a:rPr>
              <a:t>Feinberg</a:t>
            </a:r>
            <a:r>
              <a:rPr lang="pt-BR" sz="2400" kern="0" dirty="0">
                <a:effectLst/>
                <a:latin typeface="Times New Roman" panose="02020603050405020304" pitchFamily="18" charset="0"/>
                <a:ea typeface="Calibri" panose="020F0502020204030204" pitchFamily="34" charset="0"/>
              </a:rPr>
              <a:t>)</a:t>
            </a:r>
          </a:p>
          <a:p>
            <a:r>
              <a:rPr lang="pt-BR" sz="2400" kern="0" dirty="0">
                <a:latin typeface="Times New Roman" panose="02020603050405020304" pitchFamily="18" charset="0"/>
                <a:ea typeface="Calibri" panose="020F0502020204030204" pitchFamily="34" charset="0"/>
              </a:rPr>
              <a:t>O</a:t>
            </a:r>
            <a:r>
              <a:rPr lang="pt-BR" sz="2400" kern="0" dirty="0">
                <a:effectLst/>
                <a:latin typeface="Times New Roman" panose="02020603050405020304" pitchFamily="18" charset="0"/>
                <a:ea typeface="Calibri" panose="020F0502020204030204" pitchFamily="34" charset="0"/>
              </a:rPr>
              <a:t>s dirigentes nacionais estão </a:t>
            </a:r>
            <a:r>
              <a:rPr lang="pt-BR" sz="2400" kern="0" dirty="0">
                <a:effectLst/>
                <a:highlight>
                  <a:srgbClr val="FFFF00"/>
                </a:highlight>
                <a:latin typeface="Times New Roman" panose="02020603050405020304" pitchFamily="18" charset="0"/>
                <a:ea typeface="Calibri" panose="020F0502020204030204" pitchFamily="34" charset="0"/>
              </a:rPr>
              <a:t>mais bem colocados para concluir acordos em assuntos não resolvidos em níveis inferiores</a:t>
            </a:r>
            <a:r>
              <a:rPr lang="pt-BR" sz="2400" kern="0" dirty="0">
                <a:effectLst/>
                <a:latin typeface="Times New Roman" panose="02020603050405020304" pitchFamily="18" charset="0"/>
                <a:ea typeface="Calibri" panose="020F0502020204030204" pitchFamily="34" charset="0"/>
              </a:rPr>
              <a:t>. (</a:t>
            </a:r>
            <a:r>
              <a:rPr lang="pt-BR" sz="2400" kern="0" dirty="0" err="1">
                <a:effectLst/>
                <a:latin typeface="Times New Roman" panose="02020603050405020304" pitchFamily="18" charset="0"/>
                <a:ea typeface="Calibri" panose="020F0502020204030204" pitchFamily="34" charset="0"/>
              </a:rPr>
              <a:t>Feinberg</a:t>
            </a:r>
            <a:r>
              <a:rPr lang="pt-BR" sz="2400" kern="0" dirty="0">
                <a:effectLst/>
                <a:latin typeface="Times New Roman" panose="02020603050405020304" pitchFamily="18" charset="0"/>
                <a:ea typeface="Calibri" panose="020F0502020204030204" pitchFamily="34" charset="0"/>
              </a:rPr>
              <a:t>)</a:t>
            </a:r>
          </a:p>
          <a:p>
            <a:r>
              <a:rPr lang="pt-BR" sz="2400" kern="0" dirty="0">
                <a:latin typeface="Times New Roman" panose="02020603050405020304" pitchFamily="18" charset="0"/>
                <a:ea typeface="Calibri" panose="020F0502020204030204" pitchFamily="34" charset="0"/>
              </a:rPr>
              <a:t>A</a:t>
            </a:r>
            <a:r>
              <a:rPr lang="pt-BR" sz="2400" kern="0" dirty="0">
                <a:effectLst/>
                <a:latin typeface="Times New Roman" panose="02020603050405020304" pitchFamily="18" charset="0"/>
                <a:ea typeface="Calibri" panose="020F0502020204030204" pitchFamily="34" charset="0"/>
              </a:rPr>
              <a:t>s iniciativas aprovadas em reuniões de cúpula gozam de </a:t>
            </a:r>
            <a:r>
              <a:rPr lang="pt-BR" sz="2400" kern="0" dirty="0">
                <a:effectLst/>
                <a:highlight>
                  <a:srgbClr val="FFFF00"/>
                </a:highlight>
                <a:latin typeface="Times New Roman" panose="02020603050405020304" pitchFamily="18" charset="0"/>
                <a:ea typeface="Calibri" panose="020F0502020204030204" pitchFamily="34" charset="0"/>
              </a:rPr>
              <a:t>legitimidade </a:t>
            </a:r>
            <a:r>
              <a:rPr lang="pt-BR" sz="2400" kern="0" dirty="0">
                <a:effectLst/>
                <a:latin typeface="Times New Roman" panose="02020603050405020304" pitchFamily="18" charset="0"/>
                <a:ea typeface="Calibri" panose="020F0502020204030204" pitchFamily="34" charset="0"/>
              </a:rPr>
              <a:t>conferida pelos selos da autoridade política mais elevada. (</a:t>
            </a:r>
            <a:r>
              <a:rPr lang="pt-BR" sz="2400" kern="0" dirty="0" err="1">
                <a:effectLst/>
                <a:latin typeface="Times New Roman" panose="02020603050405020304" pitchFamily="18" charset="0"/>
                <a:ea typeface="Calibri" panose="020F0502020204030204" pitchFamily="34" charset="0"/>
              </a:rPr>
              <a:t>Feinberg</a:t>
            </a:r>
            <a:r>
              <a:rPr lang="pt-BR" sz="2400" kern="0" dirty="0">
                <a:effectLst/>
                <a:latin typeface="Times New Roman" panose="02020603050405020304" pitchFamily="18" charset="0"/>
                <a:ea typeface="Calibri" panose="020F0502020204030204" pitchFamily="34" charset="0"/>
              </a:rPr>
              <a:t>)</a:t>
            </a:r>
          </a:p>
          <a:p>
            <a:endParaRPr lang="pt-BR" sz="2400" kern="0" dirty="0">
              <a:effectLst/>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392380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Reuniões de Cúpula. Avaliação</a:t>
            </a:r>
            <a:br>
              <a:rPr lang="pt-BR" sz="4800" dirty="0"/>
            </a:br>
            <a:r>
              <a:rPr lang="pt-BR" sz="2800" dirty="0"/>
              <a:t>40º.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lgn="ctr">
              <a:buNone/>
            </a:pPr>
            <a:r>
              <a:rPr lang="pt-BR" kern="0" dirty="0">
                <a:latin typeface="Times New Roman" panose="02020603050405020304" pitchFamily="18" charset="0"/>
                <a:ea typeface="Calibri" panose="020F0502020204030204" pitchFamily="34" charset="0"/>
              </a:rPr>
              <a:t>Argumentos intermediários</a:t>
            </a:r>
          </a:p>
          <a:p>
            <a:r>
              <a:rPr lang="pt-BR" sz="2400" kern="0" dirty="0">
                <a:highlight>
                  <a:srgbClr val="FFFF00"/>
                </a:highlight>
                <a:latin typeface="Times New Roman" panose="02020603050405020304" pitchFamily="18" charset="0"/>
                <a:ea typeface="Calibri" panose="020F0502020204030204" pitchFamily="34" charset="0"/>
              </a:rPr>
              <a:t>R</a:t>
            </a:r>
            <a:r>
              <a:rPr lang="pt-BR" sz="2400" kern="0" dirty="0">
                <a:effectLst/>
                <a:highlight>
                  <a:srgbClr val="FFFF00"/>
                </a:highlight>
                <a:latin typeface="Times New Roman" panose="02020603050405020304" pitchFamily="18" charset="0"/>
                <a:ea typeface="Calibri" panose="020F0502020204030204" pitchFamily="34" charset="0"/>
              </a:rPr>
              <a:t>econhecer méritos</a:t>
            </a:r>
            <a:r>
              <a:rPr lang="pt-BR" sz="2400" kern="0" dirty="0">
                <a:effectLst/>
                <a:latin typeface="Times New Roman" panose="02020603050405020304" pitchFamily="18" charset="0"/>
                <a:ea typeface="Calibri" panose="020F0502020204030204" pitchFamily="34" charset="0"/>
              </a:rPr>
              <a:t>, mas </a:t>
            </a:r>
            <a:r>
              <a:rPr lang="pt-BR" sz="2400" kern="0" dirty="0">
                <a:effectLst/>
                <a:highlight>
                  <a:srgbClr val="FFFF00"/>
                </a:highlight>
                <a:latin typeface="Times New Roman" panose="02020603050405020304" pitchFamily="18" charset="0"/>
                <a:ea typeface="Calibri" panose="020F0502020204030204" pitchFamily="34" charset="0"/>
              </a:rPr>
              <a:t>admitir ser um erro os chefes de estado se ocuparem de pormenores das negociações</a:t>
            </a:r>
            <a:r>
              <a:rPr lang="pt-BR" sz="2400" kern="0" dirty="0">
                <a:effectLst/>
                <a:latin typeface="Times New Roman" panose="02020603050405020304" pitchFamily="18" charset="0"/>
                <a:ea typeface="Calibri" panose="020F0502020204030204" pitchFamily="34" charset="0"/>
              </a:rPr>
              <a:t>, pois se veem obrigados a aprender sobre especificidades normalmente tratadas por seus subordinados, alijando-se assim dos temas centrais. (Kissinger)</a:t>
            </a:r>
          </a:p>
          <a:p>
            <a:r>
              <a:rPr lang="pt-BR" sz="2400" kern="0" dirty="0">
                <a:effectLst/>
                <a:latin typeface="Times New Roman" panose="02020603050405020304" pitchFamily="18" charset="0"/>
                <a:ea typeface="Calibri" panose="020F0502020204030204" pitchFamily="34" charset="0"/>
              </a:rPr>
              <a:t>A química pessoal entre governantes pode fazer do encontro um sucesso ou um fracasso. Daí a </a:t>
            </a:r>
            <a:r>
              <a:rPr lang="pt-BR" sz="2400" kern="0" dirty="0">
                <a:effectLst/>
                <a:highlight>
                  <a:srgbClr val="FFFF00"/>
                </a:highlight>
                <a:latin typeface="Times New Roman" panose="02020603050405020304" pitchFamily="18" charset="0"/>
                <a:ea typeface="Calibri" panose="020F0502020204030204" pitchFamily="34" charset="0"/>
              </a:rPr>
              <a:t>importância de serem meticulosamente preparadas</a:t>
            </a:r>
            <a:r>
              <a:rPr lang="pt-BR" sz="2400" kern="0" dirty="0">
                <a:effectLst/>
                <a:latin typeface="Times New Roman" panose="02020603050405020304" pitchFamily="18" charset="0"/>
                <a:ea typeface="Calibri" panose="020F0502020204030204" pitchFamily="34" charset="0"/>
              </a:rPr>
              <a:t>, em alguns casos por </a:t>
            </a:r>
            <a:r>
              <a:rPr lang="pt-BR" sz="2400" i="1" kern="0" dirty="0">
                <a:effectLst/>
                <a:latin typeface="Times New Roman" panose="02020603050405020304" pitchFamily="18" charset="0"/>
                <a:ea typeface="Calibri" panose="020F0502020204030204" pitchFamily="34" charset="0"/>
              </a:rPr>
              <a:t>sherpas</a:t>
            </a:r>
            <a:r>
              <a:rPr lang="pt-BR" sz="2400" kern="0" dirty="0">
                <a:effectLst/>
                <a:latin typeface="Times New Roman" panose="02020603050405020304" pitchFamily="18" charset="0"/>
                <a:ea typeface="Calibri" panose="020F0502020204030204" pitchFamily="34" charset="0"/>
              </a:rPr>
              <a:t>, em geral </a:t>
            </a:r>
            <a:r>
              <a:rPr lang="pt-BR" sz="2400" kern="0" dirty="0">
                <a:latin typeface="Times New Roman" panose="02020603050405020304" pitchFamily="18" charset="0"/>
                <a:ea typeface="Calibri" panose="020F0502020204030204" pitchFamily="34" charset="0"/>
              </a:rPr>
              <a:t>diplomatas experientes. (Roberts)</a:t>
            </a:r>
            <a:endParaRPr lang="pt-BR" sz="2400" kern="0" dirty="0">
              <a:effectLst/>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70755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Reuniões de Cúpula. Avaliação</a:t>
            </a:r>
            <a:br>
              <a:rPr lang="pt-BR" sz="4800" dirty="0"/>
            </a:br>
            <a:r>
              <a:rPr lang="pt-BR" sz="2800" dirty="0"/>
              <a:t>42º.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r>
              <a:rPr lang="pt-BR" sz="2400" kern="0" dirty="0">
                <a:effectLst/>
                <a:latin typeface="Times New Roman" panose="02020603050405020304" pitchFamily="18" charset="0"/>
                <a:ea typeface="Calibri" panose="020F0502020204030204" pitchFamily="34" charset="0"/>
              </a:rPr>
              <a:t>As negociações periódicas tendem a ser as </a:t>
            </a:r>
            <a:r>
              <a:rPr lang="pt-BR" sz="2400" kern="0" dirty="0">
                <a:effectLst/>
                <a:highlight>
                  <a:srgbClr val="FFFF00"/>
                </a:highlight>
                <a:latin typeface="Times New Roman" panose="02020603050405020304" pitchFamily="18" charset="0"/>
                <a:ea typeface="Calibri" panose="020F0502020204030204" pitchFamily="34" charset="0"/>
              </a:rPr>
              <a:t>mais adequadas para assuntos chave</a:t>
            </a:r>
            <a:r>
              <a:rPr lang="pt-BR" sz="2400" kern="0" dirty="0">
                <a:effectLst/>
                <a:latin typeface="Times New Roman" panose="02020603050405020304" pitchFamily="18" charset="0"/>
                <a:ea typeface="Calibri" panose="020F0502020204030204" pitchFamily="34" charset="0"/>
              </a:rPr>
              <a:t>. </a:t>
            </a:r>
          </a:p>
          <a:p>
            <a:r>
              <a:rPr lang="pt-BR" sz="2400" kern="0" dirty="0">
                <a:effectLst/>
                <a:latin typeface="Times New Roman" panose="02020603050405020304" pitchFamily="18" charset="0"/>
                <a:ea typeface="Calibri" panose="020F0502020204030204" pitchFamily="34" charset="0"/>
              </a:rPr>
              <a:t>Servem para </a:t>
            </a:r>
            <a:r>
              <a:rPr lang="pt-BR" sz="2400" kern="0" dirty="0">
                <a:effectLst/>
                <a:highlight>
                  <a:srgbClr val="FFFF00"/>
                </a:highlight>
                <a:latin typeface="Times New Roman" panose="02020603050405020304" pitchFamily="18" charset="0"/>
                <a:ea typeface="Calibri" panose="020F0502020204030204" pitchFamily="34" charset="0"/>
              </a:rPr>
              <a:t>obrigar os chefes de estado a se atualizarem sobre questões externas</a:t>
            </a:r>
            <a:r>
              <a:rPr lang="pt-BR" sz="2400" kern="0" dirty="0">
                <a:effectLst/>
                <a:latin typeface="Times New Roman" panose="02020603050405020304" pitchFamily="18" charset="0"/>
                <a:ea typeface="Calibri" panose="020F0502020204030204" pitchFamily="34" charset="0"/>
              </a:rPr>
              <a:t>; </a:t>
            </a:r>
            <a:r>
              <a:rPr lang="pt-BR" sz="2400" kern="0" dirty="0">
                <a:effectLst/>
                <a:highlight>
                  <a:srgbClr val="FFFF00"/>
                </a:highlight>
                <a:latin typeface="Times New Roman" panose="02020603050405020304" pitchFamily="18" charset="0"/>
                <a:ea typeface="Calibri" panose="020F0502020204030204" pitchFamily="34" charset="0"/>
              </a:rPr>
              <a:t>acelerar processos de negociação </a:t>
            </a:r>
            <a:r>
              <a:rPr lang="pt-BR" sz="2400" kern="0" dirty="0">
                <a:effectLst/>
                <a:latin typeface="Times New Roman" panose="02020603050405020304" pitchFamily="18" charset="0"/>
                <a:ea typeface="Calibri" panose="020F0502020204030204" pitchFamily="34" charset="0"/>
              </a:rPr>
              <a:t>ao estabelecer prazos para conclusão; e podem romper bloqueio. </a:t>
            </a:r>
          </a:p>
          <a:p>
            <a:r>
              <a:rPr lang="pt-BR" sz="2400" kern="0" dirty="0">
                <a:effectLst/>
                <a:latin typeface="Times New Roman" panose="02020603050405020304" pitchFamily="18" charset="0"/>
                <a:ea typeface="Calibri" panose="020F0502020204030204" pitchFamily="34" charset="0"/>
              </a:rPr>
              <a:t>Algumas negociações não se repetem, duram apenas alguns dias, têm publicidade e </a:t>
            </a:r>
            <a:r>
              <a:rPr lang="pt-BR" sz="2400" kern="0" dirty="0">
                <a:effectLst/>
                <a:highlight>
                  <a:srgbClr val="FFFF00"/>
                </a:highlight>
                <a:latin typeface="Times New Roman" panose="02020603050405020304" pitchFamily="18" charset="0"/>
                <a:ea typeface="Calibri" panose="020F0502020204030204" pitchFamily="34" charset="0"/>
              </a:rPr>
              <a:t>prestam-se a gerar ou readquirir momentum diplomático e promover relações amistosas</a:t>
            </a:r>
            <a:r>
              <a:rPr lang="pt-BR" sz="2400" kern="0" dirty="0">
                <a:effectLst/>
                <a:latin typeface="Times New Roman" panose="02020603050405020304" pitchFamily="18" charset="0"/>
                <a:ea typeface="Calibri" panose="020F0502020204030204" pitchFamily="34" charset="0"/>
              </a:rPr>
              <a:t>.</a:t>
            </a:r>
            <a:r>
              <a:rPr lang="pt-BR" sz="2400" kern="0" dirty="0">
                <a:latin typeface="Times New Roman" panose="02020603050405020304" pitchFamily="18" charset="0"/>
                <a:ea typeface="Calibri" panose="020F0502020204030204" pitchFamily="34" charset="0"/>
              </a:rPr>
              <a:t>. (</a:t>
            </a:r>
            <a:r>
              <a:rPr lang="pt-BR" sz="2400" kern="0" dirty="0" err="1">
                <a:latin typeface="Times New Roman" panose="02020603050405020304" pitchFamily="18" charset="0"/>
                <a:ea typeface="Calibri" panose="020F0502020204030204" pitchFamily="34" charset="0"/>
              </a:rPr>
              <a:t>Berridge</a:t>
            </a:r>
            <a:r>
              <a:rPr lang="pt-BR" sz="2400" kern="0" dirty="0">
                <a:latin typeface="Times New Roman" panose="02020603050405020304" pitchFamily="18" charset="0"/>
                <a:ea typeface="Calibri" panose="020F0502020204030204" pitchFamily="34" charset="0"/>
              </a:rPr>
              <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3674283"/>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Mediações</a:t>
            </a:r>
            <a:br>
              <a:rPr lang="pt-BR" sz="4800" dirty="0"/>
            </a:br>
            <a:r>
              <a:rPr lang="pt-BR" sz="2800" dirty="0"/>
              <a:t>43º.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914400" lvl="2" indent="0">
              <a:buNone/>
            </a:pPr>
            <a:r>
              <a:rPr lang="pt-BR" sz="3500" dirty="0"/>
              <a:t>Mediações</a:t>
            </a:r>
          </a:p>
          <a:p>
            <a:r>
              <a:rPr lang="pt-BR" sz="2600" kern="0" dirty="0">
                <a:effectLst/>
                <a:latin typeface="Times New Roman" panose="02020603050405020304" pitchFamily="18" charset="0"/>
                <a:ea typeface="Calibri" panose="020F0502020204030204" pitchFamily="34" charset="0"/>
              </a:rPr>
              <a:t>Distingue-se de outros processos de paz pela </a:t>
            </a:r>
            <a:r>
              <a:rPr lang="pt-BR" sz="2600" kern="0" dirty="0">
                <a:effectLst/>
                <a:highlight>
                  <a:srgbClr val="FFFF00"/>
                </a:highlight>
                <a:latin typeface="Times New Roman" panose="02020603050405020304" pitchFamily="18" charset="0"/>
                <a:ea typeface="Calibri" panose="020F0502020204030204" pitchFamily="34" charset="0"/>
              </a:rPr>
              <a:t>presença de uma terceira parte</a:t>
            </a:r>
            <a:r>
              <a:rPr lang="pt-BR" sz="2600" kern="0" dirty="0">
                <a:effectLst/>
                <a:latin typeface="Times New Roman" panose="02020603050405020304" pitchFamily="18" charset="0"/>
                <a:ea typeface="Calibri" panose="020F0502020204030204" pitchFamily="34" charset="0"/>
              </a:rPr>
              <a:t>. </a:t>
            </a:r>
          </a:p>
          <a:p>
            <a:r>
              <a:rPr lang="pt-BR" sz="2600" kern="0" dirty="0">
                <a:latin typeface="Times New Roman" panose="02020603050405020304" pitchFamily="18" charset="0"/>
                <a:ea typeface="Calibri" panose="020F0502020204030204" pitchFamily="34" charset="0"/>
              </a:rPr>
              <a:t>U</a:t>
            </a:r>
            <a:r>
              <a:rPr lang="pt-BR" sz="2600" kern="0" dirty="0">
                <a:effectLst/>
                <a:latin typeface="Times New Roman" panose="02020603050405020304" pitchFamily="18" charset="0"/>
                <a:ea typeface="Calibri" panose="020F0502020204030204" pitchFamily="34" charset="0"/>
              </a:rPr>
              <a:t>tilizada quando, ao encontrar dificuldade para alcançar um acordo, as partes de um litígio </a:t>
            </a:r>
            <a:r>
              <a:rPr lang="pt-BR" sz="2600" kern="0" dirty="0">
                <a:effectLst/>
                <a:highlight>
                  <a:srgbClr val="FFFF00"/>
                </a:highlight>
                <a:latin typeface="Times New Roman" panose="02020603050405020304" pitchFamily="18" charset="0"/>
                <a:ea typeface="Calibri" panose="020F0502020204030204" pitchFamily="34" charset="0"/>
              </a:rPr>
              <a:t>concordam em aceitar a mediação de um terceiro </a:t>
            </a:r>
            <a:r>
              <a:rPr lang="pt-BR" sz="2600" kern="0" dirty="0">
                <a:effectLst/>
                <a:latin typeface="Times New Roman" panose="02020603050405020304" pitchFamily="18" charset="0"/>
                <a:ea typeface="Calibri" panose="020F0502020204030204" pitchFamily="34" charset="0"/>
              </a:rPr>
              <a:t>país disposto a facilitar a negociação</a:t>
            </a:r>
            <a:r>
              <a:rPr lang="pt-BR" sz="2600" kern="0" dirty="0">
                <a:latin typeface="Times New Roman" panose="02020603050405020304" pitchFamily="18" charset="0"/>
                <a:ea typeface="Calibri" panose="020F0502020204030204" pitchFamily="34" charset="0"/>
              </a:rPr>
              <a:t>. (</a:t>
            </a:r>
            <a:r>
              <a:rPr lang="pt-BR" sz="2600" kern="0" dirty="0" err="1">
                <a:latin typeface="Times New Roman" panose="02020603050405020304" pitchFamily="18" charset="0"/>
                <a:ea typeface="Calibri" panose="020F0502020204030204" pitchFamily="34" charset="0"/>
              </a:rPr>
              <a:t>Berridge</a:t>
            </a:r>
            <a:r>
              <a:rPr lang="pt-BR" sz="2600" kern="0" dirty="0">
                <a:latin typeface="Times New Roman" panose="02020603050405020304" pitchFamily="18" charset="0"/>
                <a:ea typeface="Calibri" panose="020F0502020204030204" pitchFamily="34" charset="0"/>
              </a:rPr>
              <a:t>) </a:t>
            </a:r>
          </a:p>
          <a:p>
            <a:endParaRPr lang="pt-BR" sz="2600" kern="0" dirty="0">
              <a:effectLst/>
              <a:latin typeface="Times New Roman" panose="02020603050405020304" pitchFamily="18" charset="0"/>
              <a:ea typeface="Calibri" panose="020F0502020204030204" pitchFamily="34" charset="0"/>
            </a:endParaRPr>
          </a:p>
          <a:p>
            <a:pPr marL="1314450" lvl="2" indent="-400050">
              <a:buAutoNum type="romanLcPeriod"/>
            </a:pPr>
            <a:endParaRPr lang="pt-B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1643484"/>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Mediações. Classificação</a:t>
            </a:r>
            <a:br>
              <a:rPr lang="pt-BR" sz="4800" dirty="0"/>
            </a:br>
            <a:r>
              <a:rPr lang="pt-BR" sz="2800" dirty="0"/>
              <a:t>44º.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a:bodyPr>
          <a:lstStyle/>
          <a:p>
            <a:pPr marL="0" indent="0">
              <a:buNone/>
            </a:pPr>
            <a:r>
              <a:rPr lang="pt-BR" dirty="0">
                <a:effectLst/>
                <a:latin typeface="Times New Roman" panose="02020603050405020304" pitchFamily="18" charset="0"/>
                <a:ea typeface="Calibri" panose="020F0502020204030204" pitchFamily="34" charset="0"/>
                <a:cs typeface="Times New Roman" panose="02020603050405020304" pitchFamily="18" charset="0"/>
              </a:rPr>
              <a:t>Numa classificação as mediações podem ser:</a:t>
            </a:r>
          </a:p>
          <a:p>
            <a:pPr lvl="1"/>
            <a:r>
              <a:rPr lang="pt-BR" dirty="0">
                <a:effectLst/>
                <a:latin typeface="Times New Roman" panose="02020603050405020304" pitchFamily="18" charset="0"/>
                <a:ea typeface="Calibri" panose="020F0502020204030204" pitchFamily="34" charset="0"/>
                <a:cs typeface="Times New Roman" panose="02020603050405020304" pitchFamily="18" charset="0"/>
              </a:rPr>
              <a:t>para </a:t>
            </a:r>
            <a:r>
              <a:rPr lang="pt-BR"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facilitar</a:t>
            </a:r>
            <a:r>
              <a:rPr lang="pt-BR" dirty="0">
                <a:effectLst/>
                <a:latin typeface="Times New Roman" panose="02020603050405020304" pitchFamily="18" charset="0"/>
                <a:ea typeface="Calibri" panose="020F0502020204030204" pitchFamily="34" charset="0"/>
                <a:cs typeface="Times New Roman" panose="02020603050405020304" pitchFamily="18" charset="0"/>
              </a:rPr>
              <a:t> (sem recomendações às partes), </a:t>
            </a:r>
          </a:p>
          <a:p>
            <a:pPr lvl="1"/>
            <a:r>
              <a:rPr lang="pt-BR" dirty="0">
                <a:effectLst/>
                <a:latin typeface="Times New Roman" panose="02020603050405020304" pitchFamily="18" charset="0"/>
                <a:ea typeface="Calibri" panose="020F0502020204030204" pitchFamily="34" charset="0"/>
                <a:cs typeface="Times New Roman" panose="02020603050405020304" pitchFamily="18" charset="0"/>
              </a:rPr>
              <a:t>para </a:t>
            </a:r>
            <a:r>
              <a:rPr lang="pt-BR"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avaliar</a:t>
            </a:r>
            <a:r>
              <a:rPr lang="pt-BR" dirty="0">
                <a:effectLst/>
                <a:latin typeface="Times New Roman" panose="02020603050405020304" pitchFamily="18" charset="0"/>
                <a:ea typeface="Calibri" panose="020F0502020204030204" pitchFamily="34" charset="0"/>
                <a:cs typeface="Times New Roman" panose="02020603050405020304" pitchFamily="18" charset="0"/>
              </a:rPr>
              <a:t> (com recomendações) ou </a:t>
            </a:r>
          </a:p>
          <a:p>
            <a:pPr lvl="1"/>
            <a:r>
              <a:rPr lang="pt-BR" dirty="0">
                <a:effectLst/>
                <a:latin typeface="Times New Roman" panose="02020603050405020304" pitchFamily="18" charset="0"/>
                <a:ea typeface="Calibri" panose="020F0502020204030204" pitchFamily="34" charset="0"/>
                <a:cs typeface="Times New Roman" panose="02020603050405020304" pitchFamily="18" charset="0"/>
              </a:rPr>
              <a:t>para </a:t>
            </a:r>
            <a:r>
              <a:rPr lang="pt-BR" i="1"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transformar</a:t>
            </a:r>
            <a:r>
              <a:rPr lang="pt-BR" dirty="0">
                <a:effectLst/>
                <a:latin typeface="Times New Roman" panose="02020603050405020304" pitchFamily="18" charset="0"/>
                <a:ea typeface="Calibri" panose="020F0502020204030204" pitchFamily="34" charset="0"/>
                <a:cs typeface="Times New Roman" panose="02020603050405020304" pitchFamily="18" charset="0"/>
              </a:rPr>
              <a:t> (habilitar as partes a compreenderem as opções disponíveis para que possam escolher as que quiserem).</a:t>
            </a:r>
            <a:endParaRPr lang="pt-BR"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106460"/>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Mediações. Atores</a:t>
            </a:r>
            <a:br>
              <a:rPr lang="pt-BR" sz="4800" dirty="0"/>
            </a:br>
            <a:r>
              <a:rPr lang="pt-BR" sz="2800" dirty="0"/>
              <a:t>45º.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10000"/>
          </a:bodyPr>
          <a:lstStyle/>
          <a:p>
            <a:pPr marL="914400" lvl="2" indent="0">
              <a:buNone/>
            </a:pPr>
            <a:r>
              <a:rPr lang="pt-BR" sz="3000" dirty="0"/>
              <a:t>Atores</a:t>
            </a:r>
          </a:p>
          <a:p>
            <a:r>
              <a:rPr lang="pt-BR" sz="2600" kern="0" dirty="0">
                <a:effectLst/>
                <a:latin typeface="Times New Roman" panose="02020603050405020304" pitchFamily="18" charset="0"/>
                <a:ea typeface="Calibri" panose="020F0502020204030204" pitchFamily="34" charset="0"/>
              </a:rPr>
              <a:t>Por vezes, a mediação se dá por uma </a:t>
            </a:r>
            <a:r>
              <a:rPr lang="pt-BR" sz="2600" u="sng" kern="0" dirty="0">
                <a:effectLst/>
                <a:latin typeface="Times New Roman" panose="02020603050405020304" pitchFamily="18" charset="0"/>
                <a:ea typeface="Calibri" panose="020F0502020204030204" pitchFamily="34" charset="0"/>
              </a:rPr>
              <a:t>organização internacional </a:t>
            </a:r>
            <a:r>
              <a:rPr lang="pt-BR" sz="2600" kern="0" dirty="0">
                <a:effectLst/>
                <a:latin typeface="Times New Roman" panose="02020603050405020304" pitchFamily="18" charset="0"/>
                <a:ea typeface="Calibri" panose="020F0502020204030204" pitchFamily="34" charset="0"/>
              </a:rPr>
              <a:t>que tem nos seus estatutos essa função, com destaque para a ONU que tem sido o principal ator no palco da promoção da paz. (</a:t>
            </a:r>
            <a:r>
              <a:rPr lang="pt-BR" sz="2600" kern="0" dirty="0" err="1">
                <a:effectLst/>
                <a:latin typeface="Times New Roman" panose="02020603050405020304" pitchFamily="18" charset="0"/>
                <a:ea typeface="Calibri" panose="020F0502020204030204" pitchFamily="34" charset="0"/>
              </a:rPr>
              <a:t>Ahtisaari</a:t>
            </a:r>
            <a:r>
              <a:rPr lang="pt-BR" sz="2600" kern="0" dirty="0">
                <a:effectLst/>
                <a:latin typeface="Times New Roman" panose="02020603050405020304" pitchFamily="18" charset="0"/>
                <a:ea typeface="Calibri" panose="020F0502020204030204" pitchFamily="34" charset="0"/>
              </a:rPr>
              <a:t>)</a:t>
            </a:r>
          </a:p>
          <a:p>
            <a:r>
              <a:rPr lang="pt-BR" sz="2600" kern="0" dirty="0">
                <a:effectLst/>
                <a:latin typeface="Times New Roman" panose="02020603050405020304" pitchFamily="18" charset="0"/>
                <a:ea typeface="Calibri" panose="020F0502020204030204" pitchFamily="34" charset="0"/>
              </a:rPr>
              <a:t>A </a:t>
            </a:r>
            <a:r>
              <a:rPr lang="pt-BR" sz="2600" u="sng" kern="0" dirty="0">
                <a:effectLst/>
                <a:latin typeface="Times New Roman" panose="02020603050405020304" pitchFamily="18" charset="0"/>
                <a:ea typeface="Calibri" panose="020F0502020204030204" pitchFamily="34" charset="0"/>
              </a:rPr>
              <a:t>ONU</a:t>
            </a:r>
            <a:r>
              <a:rPr lang="pt-BR" sz="2600" kern="0" dirty="0">
                <a:effectLst/>
                <a:latin typeface="Times New Roman" panose="02020603050405020304" pitchFamily="18" charset="0"/>
                <a:ea typeface="Calibri" panose="020F0502020204030204" pitchFamily="34" charset="0"/>
              </a:rPr>
              <a:t> é organização de legitimidade sem paralelos. Conta com secretariado, agências, recursos, e programas envolvidos em todos os temas concebíveis. É o único órgão que </a:t>
            </a:r>
            <a:r>
              <a:rPr lang="pt-BR" sz="2600" kern="0" dirty="0">
                <a:effectLst/>
                <a:highlight>
                  <a:srgbClr val="FFFF00"/>
                </a:highlight>
                <a:latin typeface="Times New Roman" panose="02020603050405020304" pitchFamily="18" charset="0"/>
                <a:ea typeface="Calibri" panose="020F0502020204030204" pitchFamily="34" charset="0"/>
              </a:rPr>
              <a:t>pode mediar desde o início </a:t>
            </a:r>
            <a:r>
              <a:rPr lang="pt-BR" sz="2600" kern="0" dirty="0">
                <a:effectLst/>
                <a:latin typeface="Times New Roman" panose="02020603050405020304" pitchFamily="18" charset="0"/>
                <a:ea typeface="Calibri" panose="020F0502020204030204" pitchFamily="34" charset="0"/>
              </a:rPr>
              <a:t>e </a:t>
            </a:r>
            <a:r>
              <a:rPr lang="pt-BR" sz="2600" kern="0" dirty="0">
                <a:effectLst/>
                <a:highlight>
                  <a:srgbClr val="FFFF00"/>
                </a:highlight>
                <a:latin typeface="Times New Roman" panose="02020603050405020304" pitchFamily="18" charset="0"/>
                <a:ea typeface="Calibri" panose="020F0502020204030204" pitchFamily="34" charset="0"/>
              </a:rPr>
              <a:t>administrar forças de manutenção de paz, levantar recursos </a:t>
            </a:r>
            <a:r>
              <a:rPr lang="pt-BR" sz="2600" kern="0" dirty="0">
                <a:effectLst/>
                <a:latin typeface="Times New Roman" panose="02020603050405020304" pitchFamily="18" charset="0"/>
                <a:ea typeface="Calibri" panose="020F0502020204030204" pitchFamily="34" charset="0"/>
              </a:rPr>
              <a:t>e </a:t>
            </a:r>
            <a:r>
              <a:rPr lang="pt-BR" sz="2600" kern="0" dirty="0">
                <a:effectLst/>
                <a:highlight>
                  <a:srgbClr val="FFFF00"/>
                </a:highlight>
                <a:latin typeface="Times New Roman" panose="02020603050405020304" pitchFamily="18" charset="0"/>
                <a:ea typeface="Calibri" panose="020F0502020204030204" pitchFamily="34" charset="0"/>
              </a:rPr>
              <a:t>prestar assistência</a:t>
            </a:r>
            <a:r>
              <a:rPr lang="pt-BR" sz="2600" kern="0" dirty="0">
                <a:effectLst/>
                <a:latin typeface="Times New Roman" panose="02020603050405020304" pitchFamily="18" charset="0"/>
                <a:ea typeface="Calibri" panose="020F0502020204030204" pitchFamily="34" charset="0"/>
              </a:rPr>
              <a:t>, bem como </a:t>
            </a:r>
            <a:r>
              <a:rPr lang="pt-BR" sz="2600" kern="0" dirty="0">
                <a:effectLst/>
                <a:highlight>
                  <a:srgbClr val="FFFF00"/>
                </a:highlight>
                <a:latin typeface="Times New Roman" panose="02020603050405020304" pitchFamily="18" charset="0"/>
                <a:ea typeface="Calibri" panose="020F0502020204030204" pitchFamily="34" charset="0"/>
              </a:rPr>
              <a:t>conduzir reconstrução e desenvolvimento </a:t>
            </a:r>
            <a:r>
              <a:rPr lang="pt-BR" sz="2600" kern="0" dirty="0">
                <a:effectLst/>
                <a:latin typeface="Times New Roman" panose="02020603050405020304" pitchFamily="18" charset="0"/>
                <a:ea typeface="Calibri" panose="020F0502020204030204" pitchFamily="34" charset="0"/>
              </a:rPr>
              <a:t>a longo prazo</a:t>
            </a:r>
            <a:r>
              <a:rPr lang="pt-BR" sz="2600" kern="0" dirty="0">
                <a:latin typeface="Times New Roman" panose="02020603050405020304" pitchFamily="18" charset="0"/>
                <a:ea typeface="Calibri" panose="020F0502020204030204" pitchFamily="34" charset="0"/>
              </a:rPr>
              <a:t>. (</a:t>
            </a:r>
            <a:r>
              <a:rPr lang="pt-BR" sz="2600" kern="0" dirty="0" err="1">
                <a:latin typeface="Times New Roman" panose="02020603050405020304" pitchFamily="18" charset="0"/>
                <a:ea typeface="Calibri" panose="020F0502020204030204" pitchFamily="34" charset="0"/>
              </a:rPr>
              <a:t>Ahtisaari</a:t>
            </a:r>
            <a:r>
              <a:rPr lang="pt-BR" sz="2600" kern="0" dirty="0">
                <a:latin typeface="Times New Roman" panose="02020603050405020304" pitchFamily="18" charset="0"/>
                <a:ea typeface="Calibri" panose="020F0502020204030204" pitchFamily="34" charset="0"/>
              </a:rPr>
              <a:t>)</a:t>
            </a:r>
            <a:endParaRPr lang="pt-BR" sz="2400" dirty="0"/>
          </a:p>
          <a:p>
            <a:pPr marL="1314450" lvl="2" indent="-400050">
              <a:buAutoNum type="romanLcPeriod"/>
            </a:pPr>
            <a:endParaRPr lang="pt-B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2067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7C433F9-4BF4-1D0C-5A1A-717996DEEA2E}"/>
              </a:ext>
            </a:extLst>
          </p:cNvPr>
          <p:cNvSpPr>
            <a:spLocks noGrp="1"/>
          </p:cNvSpPr>
          <p:nvPr>
            <p:ph type="title"/>
          </p:nvPr>
        </p:nvSpPr>
        <p:spPr>
          <a:xfrm>
            <a:off x="1043631" y="809898"/>
            <a:ext cx="9942716" cy="1554480"/>
          </a:xfrm>
        </p:spPr>
        <p:txBody>
          <a:bodyPr anchor="ctr">
            <a:normAutofit/>
          </a:bodyPr>
          <a:lstStyle/>
          <a:p>
            <a:pPr algn="ctr"/>
            <a:r>
              <a:rPr lang="pt-BR" sz="4800" dirty="0"/>
              <a:t> B. </a:t>
            </a:r>
            <a:r>
              <a:rPr lang="pt-BR" sz="4800" b="1" dirty="0"/>
              <a:t>Evolução histórica da diplomacia</a:t>
            </a:r>
            <a:br>
              <a:rPr lang="pt-BR" sz="4800" dirty="0"/>
            </a:br>
            <a:r>
              <a:rPr lang="pt-BR" sz="2400" dirty="0"/>
              <a:t>( 6º slide)</a:t>
            </a:r>
            <a:endParaRPr lang="en-US" sz="2400" dirty="0"/>
          </a:p>
        </p:txBody>
      </p:sp>
      <p:sp>
        <p:nvSpPr>
          <p:cNvPr id="3" name="Espaço Reservado para Conteúdo 2">
            <a:extLst>
              <a:ext uri="{FF2B5EF4-FFF2-40B4-BE49-F238E27FC236}">
                <a16:creationId xmlns:a16="http://schemas.microsoft.com/office/drawing/2014/main" id="{0D7FCE1A-B3FD-2E93-F962-3ADCC796B428}"/>
              </a:ext>
            </a:extLst>
          </p:cNvPr>
          <p:cNvSpPr>
            <a:spLocks noGrp="1"/>
          </p:cNvSpPr>
          <p:nvPr>
            <p:ph idx="1"/>
          </p:nvPr>
        </p:nvSpPr>
        <p:spPr>
          <a:xfrm>
            <a:off x="1123162" y="2600078"/>
            <a:ext cx="9941319" cy="3467791"/>
          </a:xfrm>
        </p:spPr>
        <p:txBody>
          <a:bodyPr anchor="ctr">
            <a:normAutofit fontScale="47500" lnSpcReduction="20000"/>
          </a:bodyPr>
          <a:lstStyle/>
          <a:p>
            <a:pPr marL="0" indent="0">
              <a:buNone/>
            </a:pPr>
            <a:r>
              <a:rPr lang="pt-BR" sz="6000" b="1" dirty="0"/>
              <a:t>5. Século XVIII</a:t>
            </a:r>
          </a:p>
          <a:p>
            <a:r>
              <a:rPr lang="pt-BR" sz="5100" dirty="0"/>
              <a:t>Busca do equilíbrio entre as cinco </a:t>
            </a:r>
            <a:r>
              <a:rPr lang="pt-BR" sz="5100" u="sng" dirty="0"/>
              <a:t>grandes potências</a:t>
            </a:r>
            <a:r>
              <a:rPr lang="pt-BR" sz="5100" dirty="0"/>
              <a:t>: Grã-Bretanha, França, Áustria, Rússia e Prússia. </a:t>
            </a:r>
          </a:p>
          <a:p>
            <a:r>
              <a:rPr lang="pt-BR" sz="5100" dirty="0"/>
              <a:t>Diretriz: </a:t>
            </a:r>
            <a:r>
              <a:rPr lang="pt-BR" sz="5100" i="1" dirty="0" err="1"/>
              <a:t>Raison</a:t>
            </a:r>
            <a:r>
              <a:rPr lang="pt-BR" sz="5100" i="1" dirty="0"/>
              <a:t> d’</a:t>
            </a:r>
            <a:r>
              <a:rPr lang="pt-BR" sz="5100" i="1" dirty="0" err="1"/>
              <a:t>état</a:t>
            </a:r>
            <a:r>
              <a:rPr lang="pt-BR" sz="5100" i="1" dirty="0"/>
              <a:t>. </a:t>
            </a:r>
          </a:p>
          <a:p>
            <a:r>
              <a:rPr lang="pt-BR" sz="5100" dirty="0"/>
              <a:t>Embaixadore</a:t>
            </a:r>
            <a:r>
              <a:rPr lang="pt-BR" sz="5100" i="1" dirty="0"/>
              <a:t>s plenipotenciários. Corpo Diplomático</a:t>
            </a:r>
            <a:r>
              <a:rPr lang="pt-BR" sz="5100" dirty="0"/>
              <a:t>.</a:t>
            </a:r>
            <a:endParaRPr lang="pt-BR" sz="5100" b="1" u="sng" dirty="0"/>
          </a:p>
          <a:p>
            <a:r>
              <a:rPr lang="pt-BR" sz="5100" b="1" u="sng" dirty="0"/>
              <a:t>Tratado de Madri </a:t>
            </a:r>
            <a:r>
              <a:rPr lang="pt-BR" sz="5100" dirty="0"/>
              <a:t>(1750) – Alexandre de Gusmão – </a:t>
            </a:r>
            <a:r>
              <a:rPr lang="pt-BR" sz="5100" i="1" dirty="0"/>
              <a:t>uti possidetis</a:t>
            </a:r>
          </a:p>
          <a:p>
            <a:r>
              <a:rPr lang="pt-BR" sz="5100" dirty="0"/>
              <a:t>Voltaire elogiou política europeia de </a:t>
            </a:r>
            <a:r>
              <a:rPr lang="pt-BR" sz="5100" i="1" dirty="0"/>
              <a:t>equilíbrio de poder</a:t>
            </a:r>
          </a:p>
          <a:p>
            <a:r>
              <a:rPr lang="pt-BR" sz="5000" dirty="0"/>
              <a:t>Vattel (1758) – direito de cada nação negociar e manter relações com outras </a:t>
            </a:r>
          </a:p>
          <a:p>
            <a:r>
              <a:rPr lang="pt-BR" sz="5000" dirty="0"/>
              <a:t>Invasões napoleônicas, porém,  causaram desequilíbrio do poder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236060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Mediações. Atores</a:t>
            </a:r>
            <a:br>
              <a:rPr lang="pt-BR" sz="4800" dirty="0"/>
            </a:br>
            <a:r>
              <a:rPr lang="pt-BR" sz="2800" dirty="0"/>
              <a:t>46º.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Autofit/>
          </a:bodyPr>
          <a:lstStyle/>
          <a:p>
            <a:r>
              <a:rPr lang="pt-BR" kern="0" dirty="0">
                <a:latin typeface="Times New Roman" panose="02020603050405020304" pitchFamily="18" charset="0"/>
                <a:ea typeface="Calibri" panose="020F0502020204030204" pitchFamily="34" charset="0"/>
              </a:rPr>
              <a:t>O</a:t>
            </a:r>
            <a:r>
              <a:rPr lang="pt-BR" kern="0" dirty="0">
                <a:effectLst/>
                <a:latin typeface="Times New Roman" panose="02020603050405020304" pitchFamily="18" charset="0"/>
                <a:ea typeface="Calibri" panose="020F0502020204030204" pitchFamily="34" charset="0"/>
              </a:rPr>
              <a:t>utros atores – </a:t>
            </a:r>
            <a:r>
              <a:rPr lang="pt-BR" u="sng" kern="0" dirty="0">
                <a:effectLst/>
                <a:highlight>
                  <a:srgbClr val="FFFF00"/>
                </a:highlight>
                <a:latin typeface="Times New Roman" panose="02020603050405020304" pitchFamily="18" charset="0"/>
                <a:ea typeface="Calibri" panose="020F0502020204030204" pitchFamily="34" charset="0"/>
              </a:rPr>
              <a:t>organizações regionais e internacionais</a:t>
            </a:r>
            <a:r>
              <a:rPr lang="pt-BR" kern="0" dirty="0">
                <a:effectLst/>
                <a:latin typeface="Times New Roman" panose="02020603050405020304" pitchFamily="18" charset="0"/>
                <a:ea typeface="Calibri" panose="020F0502020204030204" pitchFamily="34" charset="0"/>
              </a:rPr>
              <a:t>, que tem se tornado gradualmente ativas no processo de promover a paz e mediação. </a:t>
            </a:r>
            <a:r>
              <a:rPr lang="pt-BR" kern="0" dirty="0">
                <a:latin typeface="Times New Roman" panose="02020603050405020304" pitchFamily="18" charset="0"/>
                <a:ea typeface="Calibri" panose="020F0502020204030204" pitchFamily="34" charset="0"/>
              </a:rPr>
              <a:t>(</a:t>
            </a:r>
            <a:r>
              <a:rPr lang="pt-BR" kern="0" dirty="0" err="1">
                <a:latin typeface="Times New Roman" panose="02020603050405020304" pitchFamily="18" charset="0"/>
                <a:ea typeface="Calibri" panose="020F0502020204030204" pitchFamily="34" charset="0"/>
              </a:rPr>
              <a:t>Ahtisaari</a:t>
            </a:r>
            <a:r>
              <a:rPr lang="pt-BR" kern="0" dirty="0">
                <a:latin typeface="Times New Roman" panose="02020603050405020304" pitchFamily="18" charset="0"/>
                <a:ea typeface="Calibri" panose="020F0502020204030204" pitchFamily="34" charset="0"/>
              </a:rPr>
              <a:t>)</a:t>
            </a:r>
          </a:p>
          <a:p>
            <a:r>
              <a:rPr lang="pt-BR" u="sng"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rPr>
              <a:t>Países</a:t>
            </a:r>
            <a:r>
              <a:rPr lang="pt-BR" dirty="0">
                <a:effectLst/>
                <a:latin typeface="Times New Roman" panose="02020603050405020304" pitchFamily="18" charset="0"/>
                <a:ea typeface="Calibri" panose="020F0502020204030204" pitchFamily="34" charset="0"/>
                <a:cs typeface="Times New Roman" panose="02020603050405020304" pitchFamily="18" charset="0"/>
              </a:rPr>
              <a:t> também continuam a ser atores importantes na mediação muitas vezes em conflitos que ameaçam seus interesses. </a:t>
            </a:r>
            <a:r>
              <a:rPr lang="pt-BR" dirty="0">
                <a:latin typeface="Times New Roman" panose="02020603050405020304" pitchFamily="18" charset="0"/>
                <a:ea typeface="Calibri" panose="020F0502020204030204" pitchFamily="34" charset="0"/>
                <a:cs typeface="Times New Roman" panose="02020603050405020304" pitchFamily="18" charset="0"/>
              </a:rPr>
              <a:t>(</a:t>
            </a:r>
            <a:r>
              <a:rPr lang="pt-BR" dirty="0" err="1">
                <a:latin typeface="Times New Roman" panose="02020603050405020304" pitchFamily="18" charset="0"/>
                <a:ea typeface="Calibri" panose="020F0502020204030204" pitchFamily="34" charset="0"/>
                <a:cs typeface="Times New Roman" panose="02020603050405020304" pitchFamily="18" charset="0"/>
              </a:rPr>
              <a:t>Ahtisaari</a:t>
            </a:r>
            <a:r>
              <a:rPr lang="pt-BR" dirty="0">
                <a:latin typeface="Times New Roman" panose="02020603050405020304" pitchFamily="18" charset="0"/>
                <a:ea typeface="Calibri" panose="020F0502020204030204" pitchFamily="34" charset="0"/>
                <a:cs typeface="Times New Roman" panose="02020603050405020304" pitchFamily="18" charset="0"/>
              </a:rPr>
              <a:t>)</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a:p>
            <a:r>
              <a:rPr lang="pt-BR" u="sng" kern="0" dirty="0">
                <a:effectLst/>
                <a:highlight>
                  <a:srgbClr val="FFFF00"/>
                </a:highlight>
                <a:latin typeface="Times New Roman" panose="02020603050405020304" pitchFamily="18" charset="0"/>
                <a:ea typeface="Calibri" panose="020F0502020204030204" pitchFamily="34" charset="0"/>
              </a:rPr>
              <a:t>Organizações não-governamentais </a:t>
            </a:r>
            <a:r>
              <a:rPr lang="pt-BR" kern="0" dirty="0">
                <a:effectLst/>
                <a:latin typeface="Times New Roman" panose="02020603050405020304" pitchFamily="18" charset="0"/>
                <a:ea typeface="Calibri" panose="020F0502020204030204" pitchFamily="34" charset="0"/>
              </a:rPr>
              <a:t>têm igualmente atuado como mediadores e sua atuação é conhecida como </a:t>
            </a:r>
            <a:r>
              <a:rPr lang="pt-BR" i="1" kern="0" dirty="0">
                <a:effectLst/>
                <a:latin typeface="Times New Roman" panose="02020603050405020304" pitchFamily="18" charset="0"/>
                <a:ea typeface="Calibri" panose="020F0502020204030204" pitchFamily="34" charset="0"/>
              </a:rPr>
              <a:t>Track II </a:t>
            </a:r>
            <a:r>
              <a:rPr lang="pt-BR" kern="0" dirty="0">
                <a:effectLst/>
                <a:latin typeface="Times New Roman" panose="02020603050405020304" pitchFamily="18" charset="0"/>
                <a:ea typeface="Calibri" panose="020F0502020204030204" pitchFamily="34" charset="0"/>
              </a:rPr>
              <a:t>para diferenciá-la daquela de cunho oficial, a </a:t>
            </a:r>
            <a:r>
              <a:rPr lang="pt-BR" i="1" kern="0" dirty="0">
                <a:effectLst/>
                <a:latin typeface="Times New Roman" panose="02020603050405020304" pitchFamily="18" charset="0"/>
                <a:ea typeface="Calibri" panose="020F0502020204030204" pitchFamily="34" charset="0"/>
              </a:rPr>
              <a:t>Track I</a:t>
            </a:r>
            <a:r>
              <a:rPr lang="pt-BR" kern="0" dirty="0">
                <a:effectLst/>
                <a:latin typeface="Times New Roman" panose="02020603050405020304" pitchFamily="18" charset="0"/>
                <a:ea typeface="Calibri" panose="020F0502020204030204" pitchFamily="34" charset="0"/>
              </a:rPr>
              <a:t>. </a:t>
            </a:r>
            <a:r>
              <a:rPr lang="pt-BR" dirty="0">
                <a:latin typeface="Times New Roman" panose="02020603050405020304" pitchFamily="18" charset="0"/>
                <a:ea typeface="Calibri" panose="020F0502020204030204" pitchFamily="34" charset="0"/>
                <a:cs typeface="Times New Roman" panose="02020603050405020304" pitchFamily="18" charset="0"/>
              </a:rPr>
              <a:t>(</a:t>
            </a:r>
            <a:r>
              <a:rPr lang="pt-BR" dirty="0" err="1">
                <a:latin typeface="Times New Roman" panose="02020603050405020304" pitchFamily="18" charset="0"/>
                <a:ea typeface="Calibri" panose="020F0502020204030204" pitchFamily="34" charset="0"/>
                <a:cs typeface="Times New Roman" panose="02020603050405020304" pitchFamily="18" charset="0"/>
              </a:rPr>
              <a:t>Ahtisaari</a:t>
            </a:r>
            <a:r>
              <a:rPr lang="pt-BR" dirty="0">
                <a:latin typeface="Times New Roman" panose="02020603050405020304" pitchFamily="18" charset="0"/>
                <a:ea typeface="Calibri" panose="020F0502020204030204" pitchFamily="34" charset="0"/>
                <a:cs typeface="Times New Roman" panose="02020603050405020304" pitchFamily="18" charset="0"/>
              </a:rPr>
              <a:t>)</a:t>
            </a:r>
            <a:endParaRPr lang="pt-BR"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910826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8C8FA51-4938-1708-E8DE-FEFF46ECA247}"/>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 Diplomatas: Negociação Multilateral. Mediações. Sucesso ou fracasso</a:t>
            </a:r>
            <a:br>
              <a:rPr lang="pt-BR" sz="4800" dirty="0"/>
            </a:br>
            <a:r>
              <a:rPr lang="pt-BR" sz="2800" dirty="0"/>
              <a:t>47º. slide</a:t>
            </a:r>
          </a:p>
        </p:txBody>
      </p:sp>
      <p:sp>
        <p:nvSpPr>
          <p:cNvPr id="3" name="Espaço Reservado para Conteúdo 2">
            <a:extLst>
              <a:ext uri="{FF2B5EF4-FFF2-40B4-BE49-F238E27FC236}">
                <a16:creationId xmlns:a16="http://schemas.microsoft.com/office/drawing/2014/main" id="{EC03B42D-10C7-C80E-AB2E-CBF52A214BAB}"/>
              </a:ext>
            </a:extLst>
          </p:cNvPr>
          <p:cNvSpPr>
            <a:spLocks noGrp="1"/>
          </p:cNvSpPr>
          <p:nvPr>
            <p:ph idx="1"/>
          </p:nvPr>
        </p:nvSpPr>
        <p:spPr>
          <a:xfrm>
            <a:off x="1045028" y="3017522"/>
            <a:ext cx="9941319" cy="3124658"/>
          </a:xfrm>
        </p:spPr>
        <p:txBody>
          <a:bodyPr anchor="ctr">
            <a:normAutofit fontScale="92500" lnSpcReduction="20000"/>
          </a:bodyPr>
          <a:lstStyle/>
          <a:p>
            <a:pPr marL="914400" lvl="2" indent="0">
              <a:buNone/>
            </a:pPr>
            <a:r>
              <a:rPr lang="pt-BR" sz="3000" dirty="0"/>
              <a:t>Sucesso ou fracasso</a:t>
            </a:r>
          </a:p>
          <a:p>
            <a:r>
              <a:rPr lang="pt-BR" sz="2600" kern="0" dirty="0">
                <a:latin typeface="Times New Roman" panose="02020603050405020304" pitchFamily="18" charset="0"/>
                <a:ea typeface="Calibri" panose="020F0502020204030204" pitchFamily="34" charset="0"/>
              </a:rPr>
              <a:t>V</a:t>
            </a:r>
            <a:r>
              <a:rPr lang="pt-BR" sz="2600" kern="0" dirty="0">
                <a:effectLst/>
                <a:latin typeface="Times New Roman" panose="02020603050405020304" pitchFamily="18" charset="0"/>
                <a:ea typeface="Calibri" panose="020F0502020204030204" pitchFamily="34" charset="0"/>
              </a:rPr>
              <a:t>árias causas, entre as: a </a:t>
            </a:r>
            <a:r>
              <a:rPr lang="pt-BR" sz="2600" kern="0" dirty="0">
                <a:effectLst/>
                <a:highlight>
                  <a:srgbClr val="FFFF00"/>
                </a:highlight>
                <a:latin typeface="Times New Roman" panose="02020603050405020304" pitchFamily="18" charset="0"/>
                <a:ea typeface="Calibri" panose="020F0502020204030204" pitchFamily="34" charset="0"/>
              </a:rPr>
              <a:t>imparcialidade do mediador</a:t>
            </a:r>
            <a:r>
              <a:rPr lang="pt-BR" sz="2600" kern="0" dirty="0">
                <a:effectLst/>
                <a:latin typeface="Times New Roman" panose="02020603050405020304" pitchFamily="18" charset="0"/>
                <a:ea typeface="Calibri" panose="020F0502020204030204" pitchFamily="34" charset="0"/>
              </a:rPr>
              <a:t>, a </a:t>
            </a:r>
            <a:r>
              <a:rPr lang="pt-BR" sz="2600" kern="0" dirty="0">
                <a:effectLst/>
                <a:highlight>
                  <a:srgbClr val="FFFF00"/>
                </a:highlight>
                <a:latin typeface="Times New Roman" panose="02020603050405020304" pitchFamily="18" charset="0"/>
                <a:ea typeface="Calibri" panose="020F0502020204030204" pitchFamily="34" charset="0"/>
              </a:rPr>
              <a:t>natureza do conflito</a:t>
            </a:r>
            <a:r>
              <a:rPr lang="pt-BR" sz="2600" kern="0" dirty="0">
                <a:effectLst/>
                <a:latin typeface="Times New Roman" panose="02020603050405020304" pitchFamily="18" charset="0"/>
                <a:ea typeface="Calibri" panose="020F0502020204030204" pitchFamily="34" charset="0"/>
              </a:rPr>
              <a:t> e a </a:t>
            </a:r>
            <a:r>
              <a:rPr lang="pt-BR" sz="2600" kern="0" dirty="0">
                <a:effectLst/>
                <a:highlight>
                  <a:srgbClr val="FFFF00"/>
                </a:highlight>
                <a:latin typeface="Times New Roman" panose="02020603050405020304" pitchFamily="18" charset="0"/>
                <a:ea typeface="Calibri" panose="020F0502020204030204" pitchFamily="34" charset="0"/>
              </a:rPr>
              <a:t>relação entre o mediador e as partes </a:t>
            </a:r>
            <a:r>
              <a:rPr lang="pt-BR" sz="2600" kern="0" dirty="0">
                <a:latin typeface="Times New Roman" panose="02020603050405020304" pitchFamily="18" charset="0"/>
                <a:ea typeface="Calibri" panose="020F0502020204030204" pitchFamily="34" charset="0"/>
              </a:rPr>
              <a:t>em conflito. (</a:t>
            </a:r>
            <a:r>
              <a:rPr lang="pt-BR" sz="2600" kern="0" dirty="0" err="1">
                <a:latin typeface="Times New Roman" panose="02020603050405020304" pitchFamily="18" charset="0"/>
                <a:ea typeface="Calibri" panose="020F0502020204030204" pitchFamily="34" charset="0"/>
              </a:rPr>
              <a:t>Bjola</a:t>
            </a:r>
            <a:r>
              <a:rPr lang="pt-BR" sz="2600" kern="0" dirty="0">
                <a:latin typeface="Times New Roman" panose="02020603050405020304" pitchFamily="18" charset="0"/>
                <a:ea typeface="Calibri" panose="020F0502020204030204" pitchFamily="34" charset="0"/>
              </a:rPr>
              <a:t> e </a:t>
            </a:r>
            <a:r>
              <a:rPr lang="pt-BR" sz="2600" kern="0" dirty="0" err="1">
                <a:latin typeface="Times New Roman" panose="02020603050405020304" pitchFamily="18" charset="0"/>
                <a:ea typeface="Calibri" panose="020F0502020204030204" pitchFamily="34" charset="0"/>
              </a:rPr>
              <a:t>Kornprost</a:t>
            </a:r>
            <a:r>
              <a:rPr lang="pt-BR" sz="2600" kern="0" dirty="0">
                <a:latin typeface="Times New Roman" panose="02020603050405020304" pitchFamily="18" charset="0"/>
                <a:ea typeface="Calibri" panose="020F0502020204030204" pitchFamily="34" charset="0"/>
              </a:rPr>
              <a:t>)</a:t>
            </a:r>
          </a:p>
          <a:p>
            <a:r>
              <a:rPr lang="pt-BR" sz="2600" kern="0" dirty="0">
                <a:latin typeface="Times New Roman" panose="02020603050405020304" pitchFamily="18" charset="0"/>
                <a:ea typeface="Calibri" panose="020F0502020204030204" pitchFamily="34" charset="0"/>
              </a:rPr>
              <a:t>A </a:t>
            </a:r>
            <a:r>
              <a:rPr lang="pt-BR" sz="2600" kern="0" dirty="0">
                <a:highlight>
                  <a:srgbClr val="FFFF00"/>
                </a:highlight>
                <a:latin typeface="Times New Roman" panose="02020603050405020304" pitchFamily="18" charset="0"/>
                <a:ea typeface="Calibri" panose="020F0502020204030204" pitchFamily="34" charset="0"/>
              </a:rPr>
              <a:t>imparcialidade</a:t>
            </a:r>
            <a:r>
              <a:rPr lang="pt-BR" sz="2600" kern="0" dirty="0">
                <a:latin typeface="Times New Roman" panose="02020603050405020304" pitchFamily="18" charset="0"/>
                <a:ea typeface="Calibri" panose="020F0502020204030204" pitchFamily="34" charset="0"/>
              </a:rPr>
              <a:t> deve ser substancial, ao menos ao ter início a negociação e no tocante ao tema em disputa. Seu papel não é simplesmente o de facilitar as negociações ou de prover bons ofícios, mas o de </a:t>
            </a:r>
            <a:r>
              <a:rPr lang="pt-BR" sz="2600" kern="0" dirty="0">
                <a:highlight>
                  <a:srgbClr val="FFFF00"/>
                </a:highlight>
                <a:latin typeface="Times New Roman" panose="02020603050405020304" pitchFamily="18" charset="0"/>
                <a:ea typeface="Calibri" panose="020F0502020204030204" pitchFamily="34" charset="0"/>
              </a:rPr>
              <a:t>buscar ativamente uma solução </a:t>
            </a:r>
            <a:r>
              <a:rPr lang="pt-BR" sz="2600" kern="0" dirty="0">
                <a:latin typeface="Times New Roman" panose="02020603050405020304" pitchFamily="18" charset="0"/>
                <a:ea typeface="Calibri" panose="020F0502020204030204" pitchFamily="34" charset="0"/>
              </a:rPr>
              <a:t>para o conflito. (</a:t>
            </a:r>
            <a:r>
              <a:rPr lang="pt-BR" sz="2600" kern="0" dirty="0" err="1">
                <a:latin typeface="Times New Roman" panose="02020603050405020304" pitchFamily="18" charset="0"/>
                <a:ea typeface="Calibri" panose="020F0502020204030204" pitchFamily="34" charset="0"/>
              </a:rPr>
              <a:t>Berridge</a:t>
            </a:r>
            <a:r>
              <a:rPr lang="pt-BR" sz="2600" kern="0" dirty="0">
                <a:latin typeface="Times New Roman" panose="02020603050405020304" pitchFamily="18" charset="0"/>
                <a:ea typeface="Calibri" panose="020F0502020204030204" pitchFamily="34" charset="0"/>
              </a:rPr>
              <a:t>)</a:t>
            </a:r>
          </a:p>
          <a:p>
            <a:r>
              <a:rPr lang="pt-BR" sz="2800" kern="0" dirty="0">
                <a:latin typeface="Times New Roman" panose="02020603050405020304" pitchFamily="18" charset="0"/>
                <a:ea typeface="Calibri" panose="020F0502020204030204" pitchFamily="34" charset="0"/>
              </a:rPr>
              <a:t>Contribuirá para o êxito da mediação o </a:t>
            </a:r>
            <a:r>
              <a:rPr lang="pt-BR" sz="2800" kern="0" dirty="0">
                <a:highlight>
                  <a:srgbClr val="FFFF00"/>
                </a:highlight>
                <a:latin typeface="Times New Roman" panose="02020603050405020304" pitchFamily="18" charset="0"/>
                <a:ea typeface="Calibri" panose="020F0502020204030204" pitchFamily="34" charset="0"/>
              </a:rPr>
              <a:t>apoio que o mediador obtiver também de outros países</a:t>
            </a:r>
            <a:r>
              <a:rPr lang="pt-BR" sz="2800" kern="0" dirty="0">
                <a:latin typeface="Times New Roman" panose="02020603050405020304" pitchFamily="18" charset="0"/>
                <a:ea typeface="Calibri" panose="020F0502020204030204" pitchFamily="34" charset="0"/>
              </a:rPr>
              <a:t>. </a:t>
            </a:r>
            <a:endParaRPr lang="pt-BR" sz="2600" kern="0" dirty="0">
              <a:latin typeface="Times New Roman" panose="02020603050405020304" pitchFamily="18" charset="0"/>
              <a:ea typeface="Calibri" panose="020F0502020204030204" pitchFamily="34" charset="0"/>
            </a:endParaRPr>
          </a:p>
          <a:p>
            <a:pPr marL="1314450" lvl="2" indent="-400050">
              <a:buAutoNum type="romanLcPeriod"/>
            </a:pPr>
            <a:endParaRPr lang="pt-BR" sz="13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59547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a:bodyPr>
          <a:lstStyle/>
          <a:p>
            <a:pPr algn="ctr"/>
            <a:r>
              <a:rPr lang="pt-BR" sz="4800" dirty="0"/>
              <a:t>VII. Diplomacia Política Bilateral</a:t>
            </a:r>
            <a:br>
              <a:rPr lang="pt-BR" sz="4800" dirty="0"/>
            </a:br>
            <a:r>
              <a:rPr lang="pt-BR" sz="2800" dirty="0"/>
              <a:t>1º.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92500" lnSpcReduction="10000"/>
          </a:bodyPr>
          <a:lstStyle/>
          <a:p>
            <a:r>
              <a:rPr lang="pt-BR" sz="2600" kern="0" dirty="0">
                <a:effectLst/>
                <a:latin typeface="Times New Roman" panose="02020603050405020304" pitchFamily="18" charset="0"/>
                <a:ea typeface="Calibri" panose="020F0502020204030204" pitchFamily="34" charset="0"/>
              </a:rPr>
              <a:t>Toda forma de diplomacia apresenta </a:t>
            </a:r>
            <a:r>
              <a:rPr lang="pt-BR" sz="2600" u="sng" kern="0" dirty="0">
                <a:effectLst/>
                <a:latin typeface="Times New Roman" panose="02020603050405020304" pitchFamily="18" charset="0"/>
                <a:ea typeface="Calibri" panose="020F0502020204030204" pitchFamily="34" charset="0"/>
              </a:rPr>
              <a:t>algum aspecto político</a:t>
            </a:r>
            <a:r>
              <a:rPr lang="pt-BR" sz="2600" kern="0" dirty="0">
                <a:effectLst/>
                <a:latin typeface="Times New Roman" panose="02020603050405020304" pitchFamily="18" charset="0"/>
                <a:ea typeface="Calibri" panose="020F0502020204030204" pitchFamily="34" charset="0"/>
              </a:rPr>
              <a:t>.</a:t>
            </a:r>
          </a:p>
          <a:p>
            <a:r>
              <a:rPr lang="pt-BR" sz="2600" kern="0" dirty="0">
                <a:effectLst/>
                <a:latin typeface="Times New Roman" panose="02020603050405020304" pitchFamily="18" charset="0"/>
                <a:ea typeface="Calibri" panose="020F0502020204030204" pitchFamily="34" charset="0"/>
              </a:rPr>
              <a:t>Os </a:t>
            </a:r>
            <a:r>
              <a:rPr lang="pt-BR" sz="2600" u="sng" kern="0" dirty="0">
                <a:effectLst/>
                <a:latin typeface="Times New Roman" panose="02020603050405020304" pitchFamily="18" charset="0"/>
                <a:ea typeface="Calibri" panose="020F0502020204030204" pitchFamily="34" charset="0"/>
              </a:rPr>
              <a:t>postos bilaterais </a:t>
            </a:r>
            <a:r>
              <a:rPr lang="pt-BR" sz="2600" kern="0" dirty="0">
                <a:effectLst/>
                <a:latin typeface="Times New Roman" panose="02020603050405020304" pitchFamily="18" charset="0"/>
                <a:ea typeface="Calibri" panose="020F0502020204030204" pitchFamily="34" charset="0"/>
              </a:rPr>
              <a:t>obtém informação política relevante no país anfitrião, analisam-na da perspectiva das políticas de seu país, relatam a sua capital e adicionam propostas de política.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Assim, por exemplo, quando da proximidade de uma </a:t>
            </a:r>
            <a:r>
              <a:rPr lang="pt-BR" sz="2400" u="sng" kern="0" dirty="0">
                <a:effectLst/>
                <a:latin typeface="Times New Roman" panose="02020603050405020304" pitchFamily="18" charset="0"/>
                <a:ea typeface="Calibri" panose="020F0502020204030204" pitchFamily="34" charset="0"/>
              </a:rPr>
              <a:t>eleição</a:t>
            </a:r>
            <a:r>
              <a:rPr lang="pt-BR" sz="2400" kern="0" dirty="0">
                <a:effectLst/>
                <a:latin typeface="Times New Roman" panose="02020603050405020304" pitchFamily="18" charset="0"/>
                <a:ea typeface="Calibri" panose="020F0502020204030204" pitchFamily="34" charset="0"/>
              </a:rPr>
              <a:t>, tentam prever resultados e avaliar os efeitos para as relações bilaterais.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Se houver </a:t>
            </a:r>
            <a:r>
              <a:rPr lang="pt-BR" sz="2400" u="sng" kern="0" dirty="0">
                <a:effectLst/>
                <a:latin typeface="Times New Roman" panose="02020603050405020304" pitchFamily="18" charset="0"/>
                <a:ea typeface="Calibri" panose="020F0502020204030204" pitchFamily="34" charset="0"/>
              </a:rPr>
              <a:t>instabilidade</a:t>
            </a:r>
            <a:r>
              <a:rPr lang="pt-BR" sz="2400" kern="0" dirty="0">
                <a:effectLst/>
                <a:latin typeface="Times New Roman" panose="02020603050405020304" pitchFamily="18" charset="0"/>
                <a:ea typeface="Calibri" panose="020F0502020204030204" pitchFamily="34" charset="0"/>
              </a:rPr>
              <a:t>, tentarão avaliar se o país continuará a ser parceiro confiável.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No caso de um </a:t>
            </a:r>
            <a:r>
              <a:rPr lang="pt-BR" sz="2400" u="sng" kern="0" dirty="0">
                <a:effectLst/>
                <a:latin typeface="Times New Roman" panose="02020603050405020304" pitchFamily="18" charset="0"/>
                <a:ea typeface="Calibri" panose="020F0502020204030204" pitchFamily="34" charset="0"/>
              </a:rPr>
              <a:t>golpe de estado</a:t>
            </a:r>
            <a:r>
              <a:rPr lang="pt-BR" sz="2400" kern="0" dirty="0">
                <a:effectLst/>
                <a:latin typeface="Times New Roman" panose="02020603050405020304" pitchFamily="18" charset="0"/>
                <a:ea typeface="Calibri" panose="020F0502020204030204" pitchFamily="34" charset="0"/>
              </a:rPr>
              <a:t>, procuraram sugerir meios para tratar com o novo </a:t>
            </a:r>
            <a:r>
              <a:rPr lang="pt-BR" sz="2400" kern="0" dirty="0">
                <a:latin typeface="Times New Roman" panose="02020603050405020304" pitchFamily="18" charset="0"/>
                <a:ea typeface="Calibri" panose="020F0502020204030204" pitchFamily="34" charset="0"/>
              </a:rPr>
              <a:t>regime. (Kleiner)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507836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a:bodyPr>
          <a:lstStyle/>
          <a:p>
            <a:pPr algn="ctr"/>
            <a:r>
              <a:rPr lang="pt-BR" sz="4800" dirty="0"/>
              <a:t>VII. Diplomacia Política Multilateral</a:t>
            </a:r>
            <a:br>
              <a:rPr lang="pt-BR" sz="4800" dirty="0"/>
            </a:br>
            <a:r>
              <a:rPr lang="pt-BR" sz="2800" dirty="0"/>
              <a:t>2º.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92500" lnSpcReduction="10000"/>
          </a:bodyPr>
          <a:lstStyle/>
          <a:p>
            <a:r>
              <a:rPr lang="pt-BR" sz="2600" u="sng" kern="0" dirty="0">
                <a:latin typeface="Times New Roman" panose="02020603050405020304" pitchFamily="18" charset="0"/>
                <a:ea typeface="Calibri" panose="020F0502020204030204" pitchFamily="34" charset="0"/>
              </a:rPr>
              <a:t>A</a:t>
            </a:r>
            <a:r>
              <a:rPr lang="pt-BR" sz="2600" u="sng" kern="0" dirty="0">
                <a:effectLst/>
                <a:latin typeface="Times New Roman" panose="02020603050405020304" pitchFamily="18" charset="0"/>
                <a:ea typeface="Calibri" panose="020F0502020204030204" pitchFamily="34" charset="0"/>
              </a:rPr>
              <a:t> diplomacia multilateral política</a:t>
            </a:r>
            <a:r>
              <a:rPr lang="pt-BR" sz="2600" kern="0" dirty="0">
                <a:effectLst/>
                <a:latin typeface="Times New Roman" panose="02020603050405020304" pitchFamily="18" charset="0"/>
                <a:ea typeface="Calibri" panose="020F0502020204030204" pitchFamily="34" charset="0"/>
              </a:rPr>
              <a:t>, preocupa-se, entre outros temas, com: </a:t>
            </a:r>
          </a:p>
          <a:p>
            <a:pPr>
              <a:buFont typeface="Courier New" panose="02070309020205020404" pitchFamily="49" charset="0"/>
              <a:buChar char="o"/>
            </a:pPr>
            <a:r>
              <a:rPr lang="pt-BR" kern="0" dirty="0">
                <a:effectLst/>
                <a:latin typeface="Times New Roman" panose="02020603050405020304" pitchFamily="18" charset="0"/>
                <a:ea typeface="Calibri" panose="020F0502020204030204" pitchFamily="34" charset="0"/>
              </a:rPr>
              <a:t> a manutenção da paz, </a:t>
            </a:r>
          </a:p>
          <a:p>
            <a:pPr>
              <a:buFont typeface="Courier New" panose="02070309020205020404" pitchFamily="49" charset="0"/>
              <a:buChar char="o"/>
            </a:pPr>
            <a:r>
              <a:rPr lang="pt-BR" kern="0" dirty="0">
                <a:effectLst/>
                <a:latin typeface="Times New Roman" panose="02020603050405020304" pitchFamily="18" charset="0"/>
                <a:ea typeface="Calibri" panose="020F0502020204030204" pitchFamily="34" charset="0"/>
              </a:rPr>
              <a:t> a limitação de armas, </a:t>
            </a:r>
          </a:p>
          <a:p>
            <a:pPr>
              <a:buFont typeface="Courier New" panose="02070309020205020404" pitchFamily="49" charset="0"/>
              <a:buChar char="o"/>
            </a:pPr>
            <a:r>
              <a:rPr lang="pt-BR" kern="0" dirty="0">
                <a:effectLst/>
                <a:latin typeface="Times New Roman" panose="02020603050405020304" pitchFamily="18" charset="0"/>
                <a:ea typeface="Calibri" panose="020F0502020204030204" pitchFamily="34" charset="0"/>
              </a:rPr>
              <a:t> o desarmamento, </a:t>
            </a:r>
          </a:p>
          <a:p>
            <a:pPr>
              <a:buFont typeface="Courier New" panose="02070309020205020404" pitchFamily="49" charset="0"/>
              <a:buChar char="o"/>
            </a:pPr>
            <a:r>
              <a:rPr lang="pt-BR" kern="0" dirty="0">
                <a:effectLst/>
                <a:latin typeface="Times New Roman" panose="02020603050405020304" pitchFamily="18" charset="0"/>
                <a:ea typeface="Calibri" panose="020F0502020204030204" pitchFamily="34" charset="0"/>
              </a:rPr>
              <a:t> o banimento de minas antipessoais e munições de fragmentação, </a:t>
            </a:r>
          </a:p>
          <a:p>
            <a:pPr>
              <a:buFont typeface="Courier New" panose="02070309020205020404" pitchFamily="49" charset="0"/>
              <a:buChar char="o"/>
            </a:pPr>
            <a:r>
              <a:rPr lang="pt-BR" kern="0" dirty="0">
                <a:effectLst/>
                <a:latin typeface="Times New Roman" panose="02020603050405020304" pitchFamily="18" charset="0"/>
                <a:ea typeface="Calibri" panose="020F0502020204030204" pitchFamily="34" charset="0"/>
              </a:rPr>
              <a:t> as armas nucleares e </a:t>
            </a:r>
          </a:p>
          <a:p>
            <a:pPr>
              <a:buFont typeface="Courier New" panose="02070309020205020404" pitchFamily="49" charset="0"/>
              <a:buChar char="o"/>
            </a:pPr>
            <a:r>
              <a:rPr lang="pt-BR" kern="0" dirty="0">
                <a:effectLst/>
                <a:latin typeface="Times New Roman" panose="02020603050405020304" pitchFamily="18" charset="0"/>
                <a:ea typeface="Calibri" panose="020F0502020204030204" pitchFamily="34" charset="0"/>
              </a:rPr>
              <a:t> a solução de conflitos.</a:t>
            </a:r>
            <a:r>
              <a:rPr lang="en-US" kern="0" dirty="0">
                <a:latin typeface="Times New Roman" panose="02020603050405020304" pitchFamily="18" charset="0"/>
                <a:ea typeface="Calibri" panose="020F0502020204030204" pitchFamily="34" charset="0"/>
              </a:rPr>
              <a:t> </a:t>
            </a:r>
            <a:r>
              <a:rPr lang="en-US" dirty="0">
                <a:effectLst/>
              </a:rPr>
              <a:t>(</a:t>
            </a:r>
            <a:r>
              <a:rPr lang="pt-BR" kern="0" dirty="0">
                <a:effectLst/>
                <a:latin typeface="Times New Roman" panose="02020603050405020304" pitchFamily="18" charset="0"/>
                <a:ea typeface="Calibri" panose="020F0502020204030204" pitchFamily="34" charset="0"/>
              </a:rPr>
              <a:t>Kleiner)</a:t>
            </a:r>
            <a:endParaRPr lang="en-US"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5775871"/>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Paz e Segurança</a:t>
            </a:r>
            <a:br>
              <a:rPr lang="pt-BR" sz="4800" dirty="0"/>
            </a:br>
            <a:r>
              <a:rPr lang="pt-BR" sz="2800" dirty="0"/>
              <a:t>3º.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pPr marL="457200" indent="-457200">
              <a:buFont typeface="Arial" panose="020B0604020202020204" pitchFamily="34" charset="0"/>
              <a:buAutoNum type="alphaUcPeriod"/>
            </a:pPr>
            <a:r>
              <a:rPr lang="pt-BR" sz="3000" dirty="0"/>
              <a:t>Paz e segurança</a:t>
            </a:r>
          </a:p>
          <a:p>
            <a:r>
              <a:rPr lang="pt-BR" sz="2400" kern="0" dirty="0">
                <a:latin typeface="Times New Roman" panose="02020603050405020304" pitchFamily="18" charset="0"/>
                <a:ea typeface="Calibri" panose="020F0502020204030204" pitchFamily="34" charset="0"/>
              </a:rPr>
              <a:t>A paz e a segurança internacionais são as </a:t>
            </a:r>
            <a:r>
              <a:rPr lang="pt-BR" sz="2400" u="sng" kern="0" dirty="0">
                <a:latin typeface="Times New Roman" panose="02020603050405020304" pitchFamily="18" charset="0"/>
                <a:ea typeface="Calibri" panose="020F0502020204030204" pitchFamily="34" charset="0"/>
              </a:rPr>
              <a:t>preocupações primordiais</a:t>
            </a:r>
            <a:r>
              <a:rPr lang="pt-BR" sz="2400" kern="0" dirty="0">
                <a:latin typeface="Times New Roman" panose="02020603050405020304" pitchFamily="18" charset="0"/>
                <a:ea typeface="Calibri" panose="020F0502020204030204" pitchFamily="34" charset="0"/>
              </a:rPr>
              <a:t> da diplomacia (</a:t>
            </a:r>
            <a:r>
              <a:rPr lang="pt-BR" sz="2400" kern="0" dirty="0" err="1">
                <a:latin typeface="Times New Roman" panose="02020603050405020304" pitchFamily="18" charset="0"/>
                <a:ea typeface="Calibri" panose="020F0502020204030204" pitchFamily="34" charset="0"/>
              </a:rPr>
              <a:t>Verbeke</a:t>
            </a:r>
            <a:r>
              <a:rPr lang="pt-BR" sz="2400" kern="0" dirty="0">
                <a:latin typeface="Times New Roman" panose="02020603050405020304" pitchFamily="18" charset="0"/>
                <a:ea typeface="Calibri" panose="020F0502020204030204" pitchFamily="34" charset="0"/>
              </a:rPr>
              <a:t>). </a:t>
            </a:r>
          </a:p>
          <a:p>
            <a:r>
              <a:rPr lang="pt-BR" sz="2400" kern="0" dirty="0">
                <a:latin typeface="Times New Roman" panose="02020603050405020304" pitchFamily="18" charset="0"/>
                <a:ea typeface="Calibri" panose="020F0502020204030204" pitchFamily="34" charset="0"/>
              </a:rPr>
              <a:t>A</a:t>
            </a:r>
            <a:r>
              <a:rPr lang="pt-BR" sz="2400" kern="0" dirty="0">
                <a:effectLst/>
                <a:latin typeface="Times New Roman" panose="02020603050405020304" pitchFamily="18" charset="0"/>
                <a:ea typeface="Calibri" panose="020F0502020204030204" pitchFamily="34" charset="0"/>
              </a:rPr>
              <a:t> </a:t>
            </a:r>
            <a:r>
              <a:rPr lang="pt-BR" sz="2400" kern="0" dirty="0">
                <a:latin typeface="Times New Roman" panose="02020603050405020304" pitchFamily="18" charset="0"/>
                <a:ea typeface="Calibri" panose="020F0502020204030204" pitchFamily="34" charset="0"/>
              </a:rPr>
              <a:t>ONU operou como principal responsável pela manutenção da paz e segurança, tal como os autores da Carta haviam previsto, s</a:t>
            </a:r>
            <a:r>
              <a:rPr lang="pt-BR" sz="2400" kern="0" dirty="0">
                <a:effectLst/>
                <a:latin typeface="Times New Roman" panose="02020603050405020304" pitchFamily="18" charset="0"/>
                <a:ea typeface="Calibri" panose="020F0502020204030204" pitchFamily="34" charset="0"/>
              </a:rPr>
              <a:t>omente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no caso do ataque da </a:t>
            </a:r>
            <a:r>
              <a:rPr lang="pt-BR" sz="2400" u="sng" kern="0" dirty="0">
                <a:effectLst/>
                <a:latin typeface="Times New Roman" panose="02020603050405020304" pitchFamily="18" charset="0"/>
                <a:ea typeface="Calibri" panose="020F0502020204030204" pitchFamily="34" charset="0"/>
              </a:rPr>
              <a:t>Coreia do Sul em 1950</a:t>
            </a:r>
            <a:r>
              <a:rPr lang="pt-BR" sz="2400" kern="0" dirty="0">
                <a:effectLst/>
                <a:latin typeface="Times New Roman" panose="02020603050405020304" pitchFamily="18" charset="0"/>
                <a:ea typeface="Calibri" panose="020F0502020204030204" pitchFamily="34" charset="0"/>
              </a:rPr>
              <a:t> e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na </a:t>
            </a:r>
            <a:r>
              <a:rPr lang="pt-BR" sz="2400" u="sng" kern="0" dirty="0">
                <a:effectLst/>
                <a:latin typeface="Times New Roman" panose="02020603050405020304" pitchFamily="18" charset="0"/>
                <a:ea typeface="Calibri" panose="020F0502020204030204" pitchFamily="34" charset="0"/>
              </a:rPr>
              <a:t>invasão do Kuwait pelo Iraque em 1990</a:t>
            </a:r>
            <a:r>
              <a:rPr lang="pt-BR" sz="2400" kern="0" dirty="0">
                <a:effectLst/>
                <a:latin typeface="Times New Roman" panose="02020603050405020304" pitchFamily="18" charset="0"/>
                <a:ea typeface="Calibri" panose="020F0502020204030204" pitchFamily="34" charset="0"/>
              </a:rPr>
              <a:t>. (</a:t>
            </a:r>
            <a:r>
              <a:rPr lang="pt-BR" sz="2400" kern="0" dirty="0" err="1">
                <a:latin typeface="Times New Roman" panose="02020603050405020304" pitchFamily="18" charset="0"/>
                <a:ea typeface="Calibri" panose="020F0502020204030204" pitchFamily="34" charset="0"/>
              </a:rPr>
              <a:t>Holsti</a:t>
            </a:r>
            <a:r>
              <a:rPr lang="pt-BR" sz="2400" kern="0" dirty="0">
                <a:latin typeface="Times New Roman" panose="02020603050405020304" pitchFamily="18" charset="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0312656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Conselho de Segurança da ONU</a:t>
            </a:r>
            <a:br>
              <a:rPr lang="pt-BR" sz="4800" dirty="0"/>
            </a:br>
            <a:r>
              <a:rPr lang="pt-BR" sz="2800" dirty="0"/>
              <a:t>4º.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pPr marL="0" indent="0">
              <a:buNone/>
            </a:pPr>
            <a:r>
              <a:rPr lang="pt-BR" sz="2400" kern="0" dirty="0">
                <a:effectLst/>
                <a:latin typeface="Times New Roman" panose="02020603050405020304" pitchFamily="18" charset="0"/>
                <a:ea typeface="Calibri" panose="020F0502020204030204" pitchFamily="34" charset="0"/>
              </a:rPr>
              <a:t>O CSNU mantém, no entanto, suas iniciativas diplomáticas de: </a:t>
            </a:r>
          </a:p>
          <a:p>
            <a:pPr>
              <a:buFont typeface="Courier New" panose="02070309020205020404" pitchFamily="49" charset="0"/>
              <a:buChar char="o"/>
            </a:pPr>
            <a:r>
              <a:rPr lang="pt-BR" sz="2400" u="sng" kern="0" dirty="0">
                <a:effectLst/>
                <a:latin typeface="Times New Roman" panose="02020603050405020304" pitchFamily="18" charset="0"/>
                <a:ea typeface="Calibri" panose="020F0502020204030204" pitchFamily="34" charset="0"/>
              </a:rPr>
              <a:t>buscar os fatos, </a:t>
            </a:r>
          </a:p>
          <a:p>
            <a:pPr>
              <a:buFont typeface="Courier New" panose="02070309020205020404" pitchFamily="49" charset="0"/>
              <a:buChar char="o"/>
            </a:pPr>
            <a:r>
              <a:rPr lang="pt-BR" sz="2400" u="sng" kern="0" dirty="0">
                <a:effectLst/>
                <a:latin typeface="Times New Roman" panose="02020603050405020304" pitchFamily="18" charset="0"/>
                <a:ea typeface="Calibri" panose="020F0502020204030204" pitchFamily="34" charset="0"/>
              </a:rPr>
              <a:t>exercer bons ofícios, </a:t>
            </a:r>
          </a:p>
          <a:p>
            <a:pPr>
              <a:buFont typeface="Courier New" panose="02070309020205020404" pitchFamily="49" charset="0"/>
              <a:buChar char="o"/>
            </a:pPr>
            <a:r>
              <a:rPr lang="pt-BR" sz="2400" u="sng" kern="0" dirty="0">
                <a:effectLst/>
                <a:latin typeface="Times New Roman" panose="02020603050405020304" pitchFamily="18" charset="0"/>
                <a:ea typeface="Calibri" panose="020F0502020204030204" pitchFamily="34" charset="0"/>
              </a:rPr>
              <a:t>manter a paz e de exercer seu papel na redução de conflitos, </a:t>
            </a:r>
          </a:p>
          <a:p>
            <a:pPr>
              <a:buFont typeface="Courier New" panose="02070309020205020404" pitchFamily="49" charset="0"/>
              <a:buChar char="o"/>
            </a:pPr>
            <a:r>
              <a:rPr lang="pt-BR" sz="2400" u="sng" kern="0" dirty="0">
                <a:effectLst/>
                <a:latin typeface="Times New Roman" panose="02020603050405020304" pitchFamily="18" charset="0"/>
                <a:ea typeface="Calibri" panose="020F0502020204030204" pitchFamily="34" charset="0"/>
              </a:rPr>
              <a:t>atuar como freio nestes e na expansão da instabilidade</a:t>
            </a:r>
            <a:r>
              <a:rPr lang="pt-BR" sz="2400" kern="0" dirty="0">
                <a:effectLst/>
                <a:latin typeface="Times New Roman" panose="02020603050405020304" pitchFamily="18" charset="0"/>
                <a:ea typeface="Calibri" panose="020F0502020204030204" pitchFamily="34" charset="0"/>
              </a:rPr>
              <a:t>. </a:t>
            </a:r>
          </a:p>
          <a:p>
            <a:pPr marL="0" indent="0">
              <a:buNone/>
            </a:pPr>
            <a:r>
              <a:rPr lang="pt-BR" sz="2400" kern="0" dirty="0">
                <a:effectLst/>
                <a:latin typeface="Times New Roman" panose="02020603050405020304" pitchFamily="18" charset="0"/>
                <a:ea typeface="Calibri" panose="020F0502020204030204" pitchFamily="34" charset="0"/>
              </a:rPr>
              <a:t>Esta última função tem sido desafiada, desde a década de 1990, por conflitos internos multidimensionais e pelo terrorismo internacional. (</a:t>
            </a:r>
            <a:r>
              <a:rPr lang="pt-BR" sz="2400" kern="0" dirty="0" err="1">
                <a:effectLst/>
                <a:latin typeface="Times New Roman" panose="02020603050405020304" pitchFamily="18" charset="0"/>
                <a:ea typeface="Calibri" panose="020F0502020204030204" pitchFamily="34" charset="0"/>
              </a:rPr>
              <a:t>Barston</a:t>
            </a:r>
            <a:r>
              <a:rPr lang="pt-BR" sz="2400" kern="0" dirty="0">
                <a:effectLst/>
                <a:latin typeface="Times New Roman" panose="02020603050405020304" pitchFamily="18" charset="0"/>
                <a:ea typeface="Calibri" panose="020F0502020204030204" pitchFamily="34" charset="0"/>
              </a:rPr>
              <a:t>)</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7937432"/>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Carta da ONU- Uso da força</a:t>
            </a:r>
            <a:br>
              <a:rPr lang="pt-BR" sz="4800" dirty="0"/>
            </a:br>
            <a:r>
              <a:rPr lang="pt-BR" sz="2800" dirty="0"/>
              <a:t>5º.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pPr marL="0" indent="0" algn="ctr">
              <a:buNone/>
            </a:pPr>
            <a:r>
              <a:rPr lang="pt-BR" sz="2000" b="0" i="1" dirty="0">
                <a:solidFill>
                  <a:srgbClr val="000000"/>
                </a:solidFill>
                <a:effectLst/>
                <a:latin typeface="Arial" panose="020B0604020202020204" pitchFamily="34" charset="0"/>
              </a:rPr>
              <a:t>CAPÍTULO I</a:t>
            </a:r>
            <a:endParaRPr lang="pt-BR" sz="2000" b="0" i="1" dirty="0">
              <a:solidFill>
                <a:srgbClr val="000000"/>
              </a:solidFill>
              <a:effectLst/>
              <a:latin typeface="Times New Roman" panose="02020603050405020304" pitchFamily="18" charset="0"/>
            </a:endParaRPr>
          </a:p>
          <a:p>
            <a:pPr marL="0" indent="0" algn="ctr">
              <a:buNone/>
            </a:pPr>
            <a:r>
              <a:rPr lang="pt-BR" sz="2000" b="0" i="1" dirty="0">
                <a:solidFill>
                  <a:srgbClr val="000000"/>
                </a:solidFill>
                <a:effectLst/>
                <a:latin typeface="Arial" panose="020B0604020202020204" pitchFamily="34" charset="0"/>
              </a:rPr>
              <a:t>PROPÓSITOS E PRINCÍPIOS</a:t>
            </a:r>
            <a:endParaRPr lang="pt-BR" sz="2000" i="1" dirty="0">
              <a:solidFill>
                <a:srgbClr val="000000"/>
              </a:solidFill>
              <a:latin typeface="Arial" panose="020B0604020202020204" pitchFamily="34" charset="0"/>
            </a:endParaRPr>
          </a:p>
          <a:p>
            <a:pPr marL="0" indent="0" algn="just">
              <a:buNone/>
            </a:pPr>
            <a:r>
              <a:rPr lang="pt-BR" sz="2000" i="1" dirty="0">
                <a:solidFill>
                  <a:srgbClr val="000000"/>
                </a:solidFill>
                <a:latin typeface="Arial" panose="020B0604020202020204" pitchFamily="34" charset="0"/>
              </a:rPr>
              <a:t>Artigo 2. A Organização e seus Membros, para a realização dos propósitos mencionados no Artigo 1, agirão de acordo com os seguintes Princípios:</a:t>
            </a:r>
          </a:p>
          <a:p>
            <a:pPr marL="0" lvl="1" indent="0" algn="just">
              <a:spcBef>
                <a:spcPts val="1000"/>
              </a:spcBef>
              <a:buNone/>
            </a:pPr>
            <a:r>
              <a:rPr lang="pt-BR" sz="2000" i="1" dirty="0">
                <a:solidFill>
                  <a:srgbClr val="000000"/>
                </a:solidFill>
                <a:latin typeface="Arial" panose="020B0604020202020204" pitchFamily="34" charset="0"/>
              </a:rPr>
              <a:t>4. Todos os Membros deverão </a:t>
            </a:r>
            <a:r>
              <a:rPr lang="pt-BR" sz="2000" i="1" u="sng" dirty="0">
                <a:solidFill>
                  <a:srgbClr val="000000"/>
                </a:solidFill>
                <a:latin typeface="Arial" panose="020B0604020202020204" pitchFamily="34" charset="0"/>
              </a:rPr>
              <a:t>evitar</a:t>
            </a:r>
            <a:r>
              <a:rPr lang="pt-BR" sz="2000" i="1" dirty="0">
                <a:solidFill>
                  <a:srgbClr val="000000"/>
                </a:solidFill>
                <a:latin typeface="Arial" panose="020B0604020202020204" pitchFamily="34" charset="0"/>
              </a:rPr>
              <a:t> em suas relações internacionais a </a:t>
            </a:r>
            <a:r>
              <a:rPr lang="pt-BR" sz="2000" i="1" u="sng" dirty="0">
                <a:solidFill>
                  <a:srgbClr val="000000"/>
                </a:solidFill>
                <a:latin typeface="Arial" panose="020B0604020202020204" pitchFamily="34" charset="0"/>
              </a:rPr>
              <a:t>ameaça ou o uso da força contra a integridade territorial</a:t>
            </a:r>
            <a:r>
              <a:rPr lang="pt-BR" sz="2000" i="1" dirty="0">
                <a:solidFill>
                  <a:srgbClr val="000000"/>
                </a:solidFill>
                <a:latin typeface="Arial" panose="020B0604020202020204" pitchFamily="34" charset="0"/>
              </a:rPr>
              <a:t> ou a dependência política de qualquer Estado, ou qualquer outra ação incompatível com os Propósitos das Nações Unidas.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7351044"/>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a:bodyPr>
          <a:lstStyle/>
          <a:p>
            <a:pPr algn="ctr"/>
            <a:r>
              <a:rPr lang="pt-BR" sz="4800" dirty="0"/>
              <a:t>VII. Diplomacia Política - CSNU</a:t>
            </a:r>
            <a:br>
              <a:rPr lang="pt-BR" sz="4800" dirty="0"/>
            </a:br>
            <a:r>
              <a:rPr lang="pt-BR" sz="2800" dirty="0"/>
              <a:t>6º.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pPr marL="0" indent="0" algn="ctr">
              <a:buNone/>
            </a:pPr>
            <a:r>
              <a:rPr lang="pt-BR" sz="2000" b="0" i="1" dirty="0">
                <a:solidFill>
                  <a:srgbClr val="000000"/>
                </a:solidFill>
                <a:effectLst/>
                <a:latin typeface="Arial" panose="020B0604020202020204" pitchFamily="34" charset="0"/>
              </a:rPr>
              <a:t>CAPITULO V</a:t>
            </a:r>
            <a:endParaRPr lang="pt-BR" sz="2000" b="0" i="1" dirty="0">
              <a:solidFill>
                <a:srgbClr val="000000"/>
              </a:solidFill>
              <a:effectLst/>
              <a:latin typeface="Times New Roman" panose="02020603050405020304" pitchFamily="18" charset="0"/>
            </a:endParaRPr>
          </a:p>
          <a:p>
            <a:pPr marL="0" indent="0" algn="ctr">
              <a:buNone/>
            </a:pPr>
            <a:r>
              <a:rPr lang="pt-BR" sz="2000" b="0" i="1" dirty="0">
                <a:solidFill>
                  <a:srgbClr val="000000"/>
                </a:solidFill>
                <a:effectLst/>
                <a:latin typeface="Arial" panose="020B0604020202020204" pitchFamily="34" charset="0"/>
              </a:rPr>
              <a:t>CONSELHO DE SEGURANÇA</a:t>
            </a:r>
            <a:endParaRPr lang="pt-BR" sz="2000" b="0" i="1" dirty="0">
              <a:solidFill>
                <a:srgbClr val="000000"/>
              </a:solidFill>
              <a:effectLst/>
              <a:latin typeface="Times New Roman" panose="02020603050405020304" pitchFamily="18" charset="0"/>
            </a:endParaRPr>
          </a:p>
          <a:p>
            <a:pPr marL="0" lvl="1" indent="0" algn="just">
              <a:spcBef>
                <a:spcPts val="1000"/>
              </a:spcBef>
              <a:buNone/>
            </a:pPr>
            <a:endParaRPr lang="pt-BR" sz="2000" i="1" dirty="0">
              <a:solidFill>
                <a:srgbClr val="000000"/>
              </a:solidFill>
              <a:latin typeface="Arial" panose="020B0604020202020204" pitchFamily="34" charset="0"/>
            </a:endParaRPr>
          </a:p>
          <a:p>
            <a:pPr marL="0" indent="0" algn="just">
              <a:buNone/>
            </a:pPr>
            <a:r>
              <a:rPr lang="pt-BR" sz="2000" i="1" dirty="0">
                <a:solidFill>
                  <a:srgbClr val="000000"/>
                </a:solidFill>
                <a:latin typeface="Arial" panose="020B0604020202020204" pitchFamily="34" charset="0"/>
              </a:rPr>
              <a:t>Artigo 24. </a:t>
            </a:r>
          </a:p>
          <a:p>
            <a:pPr marL="0" lvl="1" indent="0" algn="just">
              <a:spcBef>
                <a:spcPts val="1000"/>
              </a:spcBef>
              <a:buNone/>
            </a:pPr>
            <a:r>
              <a:rPr lang="pt-BR" sz="2000" i="1" dirty="0">
                <a:solidFill>
                  <a:srgbClr val="000000"/>
                </a:solidFill>
                <a:latin typeface="Arial" panose="020B0604020202020204" pitchFamily="34" charset="0"/>
              </a:rPr>
              <a:t>A fim de assegurar pronta e eficaz ação por parte das Nações Unidas, seus Membros conferem ao </a:t>
            </a:r>
            <a:r>
              <a:rPr lang="pt-BR" sz="2000" b="1" i="1" dirty="0">
                <a:solidFill>
                  <a:srgbClr val="000000"/>
                </a:solidFill>
                <a:latin typeface="Arial" panose="020B0604020202020204" pitchFamily="34" charset="0"/>
              </a:rPr>
              <a:t>Conselho de Segurança </a:t>
            </a:r>
            <a:r>
              <a:rPr lang="pt-BR" sz="2000" i="1" dirty="0">
                <a:solidFill>
                  <a:srgbClr val="000000"/>
                </a:solidFill>
                <a:latin typeface="Arial" panose="020B0604020202020204" pitchFamily="34" charset="0"/>
              </a:rPr>
              <a:t>a </a:t>
            </a:r>
            <a:r>
              <a:rPr lang="pt-BR" sz="2000" i="1" u="sng" dirty="0">
                <a:solidFill>
                  <a:srgbClr val="000000"/>
                </a:solidFill>
                <a:latin typeface="Arial" panose="020B0604020202020204" pitchFamily="34" charset="0"/>
              </a:rPr>
              <a:t>principal responsabilidade na manutenção da paz e da segurança internacionais</a:t>
            </a:r>
            <a:r>
              <a:rPr lang="pt-BR" sz="2000" i="1" dirty="0">
                <a:solidFill>
                  <a:srgbClr val="000000"/>
                </a:solidFill>
                <a:latin typeface="Arial" panose="020B0604020202020204" pitchFamily="34" charset="0"/>
              </a:rPr>
              <a:t> e concordam em que no cumprimento dos deveres impostos por essa responsabilidade o Conselho de Segurança aja em nome deles.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097296"/>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Carta da ONU – Capítulo VI</a:t>
            </a:r>
            <a:br>
              <a:rPr lang="pt-BR" sz="4800" dirty="0"/>
            </a:br>
            <a:r>
              <a:rPr lang="pt-BR" sz="2800" dirty="0"/>
              <a:t>7º.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pPr marL="0" indent="0" algn="ctr">
              <a:buNone/>
            </a:pPr>
            <a:r>
              <a:rPr lang="pt-BR" sz="2200" b="0" i="1" dirty="0">
                <a:solidFill>
                  <a:srgbClr val="000000"/>
                </a:solidFill>
                <a:effectLst/>
                <a:latin typeface="Arial" panose="020B0604020202020204" pitchFamily="34" charset="0"/>
              </a:rPr>
              <a:t>CAPÍTULO VI</a:t>
            </a:r>
            <a:endParaRPr lang="pt-BR" sz="2200" b="0" i="1" dirty="0">
              <a:solidFill>
                <a:srgbClr val="000000"/>
              </a:solidFill>
              <a:effectLst/>
              <a:latin typeface="Times New Roman" panose="02020603050405020304" pitchFamily="18" charset="0"/>
            </a:endParaRPr>
          </a:p>
          <a:p>
            <a:pPr marL="0" indent="0" algn="ctr">
              <a:buNone/>
            </a:pPr>
            <a:r>
              <a:rPr lang="pt-BR" sz="2200" b="0" i="1" dirty="0">
                <a:solidFill>
                  <a:srgbClr val="000000"/>
                </a:solidFill>
                <a:effectLst/>
                <a:latin typeface="Arial" panose="020B0604020202020204" pitchFamily="34" charset="0"/>
              </a:rPr>
              <a:t>SOLUÇÃO PACÍFICA DE CONTROVÉRSIAS</a:t>
            </a:r>
            <a:endParaRPr lang="pt-BR" sz="2200" b="0" i="1" dirty="0">
              <a:solidFill>
                <a:srgbClr val="000000"/>
              </a:solidFill>
              <a:effectLst/>
              <a:latin typeface="Times New Roman" panose="02020603050405020304" pitchFamily="18" charset="0"/>
            </a:endParaRPr>
          </a:p>
          <a:p>
            <a:pPr algn="just"/>
            <a:r>
              <a:rPr lang="pt-BR" sz="1600" b="0" i="1" dirty="0">
                <a:solidFill>
                  <a:srgbClr val="000000"/>
                </a:solidFill>
                <a:effectLst/>
                <a:latin typeface="Arial" panose="020B0604020202020204" pitchFamily="34" charset="0"/>
              </a:rPr>
              <a:t>Artigo 36. 1. O conselho de Segurança poderá, em qualquer fase de uma controvérsia da natureza a que se refere o Artigo 33, ou de uma situação de natureza semelhante, </a:t>
            </a:r>
            <a:r>
              <a:rPr lang="pt-BR" sz="1600" b="0" i="1" u="sng" dirty="0">
                <a:solidFill>
                  <a:srgbClr val="000000"/>
                </a:solidFill>
                <a:effectLst/>
                <a:latin typeface="Arial" panose="020B0604020202020204" pitchFamily="34" charset="0"/>
              </a:rPr>
              <a:t>recomendar procedimentos ou métodos de solução apropriados.</a:t>
            </a:r>
            <a:endParaRPr lang="pt-BR" sz="1600" b="0" i="1" u="sng" dirty="0">
              <a:solidFill>
                <a:srgbClr val="000000"/>
              </a:solidFill>
              <a:effectLst/>
              <a:latin typeface="Times New Roman" panose="02020603050405020304" pitchFamily="18" charset="0"/>
            </a:endParaRPr>
          </a:p>
          <a:p>
            <a:pPr algn="just"/>
            <a:r>
              <a:rPr lang="pt-BR" sz="1600" b="0" i="1" dirty="0">
                <a:solidFill>
                  <a:srgbClr val="000000"/>
                </a:solidFill>
                <a:effectLst/>
                <a:latin typeface="Arial" panose="020B0604020202020204" pitchFamily="34" charset="0"/>
              </a:rPr>
              <a:t>2. O Conselho de Segurança deverá tomar em consideração quaisquer procedimentos para a solução de uma controvérsia que já tenham sido adotados pelas partes.</a:t>
            </a:r>
            <a:endParaRPr lang="pt-BR" sz="1600" b="0" i="1" dirty="0">
              <a:solidFill>
                <a:srgbClr val="000000"/>
              </a:solidFill>
              <a:effectLst/>
              <a:latin typeface="Times New Roman" panose="02020603050405020304" pitchFamily="18" charset="0"/>
            </a:endParaRPr>
          </a:p>
          <a:p>
            <a:pPr algn="just"/>
            <a:r>
              <a:rPr lang="pt-BR" sz="1600" b="0" i="1" dirty="0">
                <a:solidFill>
                  <a:srgbClr val="000000"/>
                </a:solidFill>
                <a:effectLst/>
                <a:latin typeface="Arial" panose="020B0604020202020204" pitchFamily="34" charset="0"/>
              </a:rPr>
              <a:t>3. Ao fazer recomendações, de acordo com este Artigo, o Conselho de Segurança deverá tomar em consideração que as controvérsias de caráter jurídico devem, em regra geral, ser </a:t>
            </a:r>
            <a:r>
              <a:rPr lang="pt-BR" sz="1600" b="0" i="1" u="sng" dirty="0">
                <a:solidFill>
                  <a:srgbClr val="000000"/>
                </a:solidFill>
                <a:effectLst/>
                <a:latin typeface="Arial" panose="020B0604020202020204" pitchFamily="34" charset="0"/>
              </a:rPr>
              <a:t>submetidas pelas partes à Corte Internacional de Justiça</a:t>
            </a:r>
            <a:r>
              <a:rPr lang="pt-BR" sz="1600" b="0" i="1" dirty="0">
                <a:solidFill>
                  <a:srgbClr val="000000"/>
                </a:solidFill>
                <a:effectLst/>
                <a:latin typeface="Arial" panose="020B0604020202020204" pitchFamily="34" charset="0"/>
              </a:rPr>
              <a:t>, de acordo com os dispositivos do Estatuto da Corte.</a:t>
            </a:r>
            <a:endParaRPr lang="pt-BR" sz="1600" b="0" i="1" dirty="0">
              <a:solidFill>
                <a:srgbClr val="000000"/>
              </a:solidFill>
              <a:effectLst/>
              <a:latin typeface="Times New Roman" panose="02020603050405020304" pitchFamily="18" charset="0"/>
            </a:endParaRPr>
          </a:p>
          <a:p>
            <a:pPr algn="just"/>
            <a:endParaRPr lang="pt-BR" sz="1600" b="0" i="0" dirty="0">
              <a:solidFill>
                <a:srgbClr val="000000"/>
              </a:solidFill>
              <a:effectLst/>
              <a:latin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907919"/>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Carta da ONU – Capítulo VI</a:t>
            </a:r>
            <a:br>
              <a:rPr lang="pt-BR" sz="4800" dirty="0"/>
            </a:br>
            <a:r>
              <a:rPr lang="pt-BR" sz="2800" dirty="0"/>
              <a:t>8º.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92500"/>
          </a:bodyPr>
          <a:lstStyle/>
          <a:p>
            <a:pPr marL="0" indent="0" algn="ctr">
              <a:buNone/>
            </a:pPr>
            <a:r>
              <a:rPr lang="pt-BR" sz="2200" b="0" i="1" dirty="0">
                <a:solidFill>
                  <a:srgbClr val="000000"/>
                </a:solidFill>
                <a:effectLst/>
                <a:latin typeface="Arial" panose="020B0604020202020204" pitchFamily="34" charset="0"/>
              </a:rPr>
              <a:t>CAPÍTULO VI</a:t>
            </a:r>
            <a:endParaRPr lang="pt-BR" sz="2200" b="0" i="1" dirty="0">
              <a:solidFill>
                <a:srgbClr val="000000"/>
              </a:solidFill>
              <a:effectLst/>
              <a:latin typeface="Times New Roman" panose="02020603050405020304" pitchFamily="18" charset="0"/>
            </a:endParaRPr>
          </a:p>
          <a:p>
            <a:pPr marL="0" indent="0" algn="ctr">
              <a:buNone/>
            </a:pPr>
            <a:r>
              <a:rPr lang="pt-BR" sz="2200" b="0" i="1" dirty="0">
                <a:solidFill>
                  <a:srgbClr val="000000"/>
                </a:solidFill>
                <a:effectLst/>
                <a:latin typeface="Arial" panose="020B0604020202020204" pitchFamily="34" charset="0"/>
              </a:rPr>
              <a:t>SOLUÇÃO PACÍFICA DE CONTROVÉRSIAS</a:t>
            </a:r>
            <a:endParaRPr lang="pt-BR" sz="2200" b="0" i="1" dirty="0">
              <a:solidFill>
                <a:srgbClr val="000000"/>
              </a:solidFill>
              <a:effectLst/>
              <a:latin typeface="Times New Roman" panose="02020603050405020304" pitchFamily="18" charset="0"/>
            </a:endParaRPr>
          </a:p>
          <a:p>
            <a:pPr algn="just"/>
            <a:r>
              <a:rPr lang="pt-BR" sz="2200" b="0" i="1" dirty="0">
                <a:solidFill>
                  <a:srgbClr val="000000"/>
                </a:solidFill>
                <a:effectLst/>
                <a:latin typeface="Arial" panose="020B0604020202020204" pitchFamily="34" charset="0"/>
              </a:rPr>
              <a:t>Artigo 37. 1. No caso em que as partes em controvérsia da natureza a que se refere o Artigo 33 não conseguirem resolvê-la pelos meios indicados no mesmo Artigo, deverão submetê-la ao </a:t>
            </a:r>
            <a:r>
              <a:rPr lang="pt-BR" sz="2200" b="1" i="1" dirty="0">
                <a:solidFill>
                  <a:srgbClr val="000000"/>
                </a:solidFill>
                <a:effectLst/>
                <a:latin typeface="Arial" panose="020B0604020202020204" pitchFamily="34" charset="0"/>
              </a:rPr>
              <a:t>Conselho de Segurança</a:t>
            </a:r>
            <a:r>
              <a:rPr lang="pt-BR" sz="2200" b="0" i="1" dirty="0">
                <a:solidFill>
                  <a:srgbClr val="000000"/>
                </a:solidFill>
                <a:effectLst/>
                <a:latin typeface="Arial" panose="020B0604020202020204" pitchFamily="34" charset="0"/>
              </a:rPr>
              <a:t>.</a:t>
            </a:r>
            <a:endParaRPr lang="pt-BR" sz="2200" b="0" i="1" dirty="0">
              <a:solidFill>
                <a:srgbClr val="000000"/>
              </a:solidFill>
              <a:effectLst/>
              <a:latin typeface="Times New Roman" panose="02020603050405020304" pitchFamily="18" charset="0"/>
            </a:endParaRPr>
          </a:p>
          <a:p>
            <a:pPr algn="just"/>
            <a:r>
              <a:rPr lang="pt-BR" sz="2200" b="0" i="1" dirty="0">
                <a:solidFill>
                  <a:srgbClr val="000000"/>
                </a:solidFill>
                <a:effectLst/>
                <a:latin typeface="Arial" panose="020B0604020202020204" pitchFamily="34" charset="0"/>
              </a:rPr>
              <a:t>2. O </a:t>
            </a:r>
            <a:r>
              <a:rPr lang="pt-BR" sz="2200" b="1" i="1" dirty="0">
                <a:solidFill>
                  <a:srgbClr val="000000"/>
                </a:solidFill>
                <a:effectLst/>
                <a:latin typeface="Arial" panose="020B0604020202020204" pitchFamily="34" charset="0"/>
              </a:rPr>
              <a:t>Conselho de Segurança</a:t>
            </a:r>
            <a:r>
              <a:rPr lang="pt-BR" sz="2200" b="0" i="1" dirty="0">
                <a:solidFill>
                  <a:srgbClr val="000000"/>
                </a:solidFill>
                <a:effectLst/>
                <a:latin typeface="Arial" panose="020B0604020202020204" pitchFamily="34" charset="0"/>
              </a:rPr>
              <a:t>, caso julgue que a continuação dessa controvérsia poderá realmente constituir uma ameaça à manutenção da paz e da segurança internacionais, decidirá sobre a conveniência de agir de acordo com o Artigo 36 ou </a:t>
            </a:r>
            <a:r>
              <a:rPr lang="pt-BR" sz="2200" b="0" i="1" u="sng" dirty="0">
                <a:solidFill>
                  <a:srgbClr val="000000"/>
                </a:solidFill>
                <a:effectLst/>
                <a:latin typeface="Arial" panose="020B0604020202020204" pitchFamily="34" charset="0"/>
              </a:rPr>
              <a:t>recomendar as condições que lhe parecerem apropriadas à sua solução</a:t>
            </a:r>
            <a:r>
              <a:rPr lang="pt-BR" sz="2200" b="0" i="1" dirty="0">
                <a:solidFill>
                  <a:srgbClr val="000000"/>
                </a:solidFill>
                <a:effectLst/>
                <a:latin typeface="Arial" panose="020B0604020202020204" pitchFamily="34" charset="0"/>
              </a:rPr>
              <a:t>.</a:t>
            </a:r>
            <a:endParaRPr lang="pt-BR" sz="2200" b="0" i="1" dirty="0">
              <a:solidFill>
                <a:srgbClr val="000000"/>
              </a:solidFill>
              <a:effectLst/>
              <a:latin typeface="Times New Roman" panose="02020603050405020304" pitchFamily="18" charset="0"/>
            </a:endParaRPr>
          </a:p>
          <a:p>
            <a:pPr algn="just"/>
            <a:endParaRPr lang="pt-BR" sz="1600" b="0" i="0" dirty="0">
              <a:solidFill>
                <a:srgbClr val="000000"/>
              </a:solidFill>
              <a:effectLst/>
              <a:latin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61632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DB0AE9-8F5F-13EE-BE85-46AE409E048E}"/>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( 7º slide)  </a:t>
            </a:r>
            <a:endParaRPr lang="en-US" sz="4800" dirty="0"/>
          </a:p>
        </p:txBody>
      </p:sp>
      <p:sp>
        <p:nvSpPr>
          <p:cNvPr id="3" name="Espaço Reservado para Conteúdo 2">
            <a:extLst>
              <a:ext uri="{FF2B5EF4-FFF2-40B4-BE49-F238E27FC236}">
                <a16:creationId xmlns:a16="http://schemas.microsoft.com/office/drawing/2014/main" id="{5AAC47DF-0A12-052D-D5C8-3407DCCBAB92}"/>
              </a:ext>
            </a:extLst>
          </p:cNvPr>
          <p:cNvSpPr>
            <a:spLocks noGrp="1"/>
          </p:cNvSpPr>
          <p:nvPr>
            <p:ph idx="1"/>
          </p:nvPr>
        </p:nvSpPr>
        <p:spPr>
          <a:xfrm>
            <a:off x="940904" y="2704014"/>
            <a:ext cx="10045443" cy="3438165"/>
          </a:xfrm>
        </p:spPr>
        <p:txBody>
          <a:bodyPr anchor="ctr">
            <a:normAutofit fontScale="25000" lnSpcReduction="20000"/>
          </a:bodyPr>
          <a:lstStyle/>
          <a:p>
            <a:endParaRPr lang="pt-BR" sz="2400" dirty="0"/>
          </a:p>
          <a:p>
            <a:pPr marL="0" indent="0">
              <a:buNone/>
            </a:pPr>
            <a:r>
              <a:rPr lang="pt-BR" sz="9600" b="1" dirty="0"/>
              <a:t>6. Século XIX</a:t>
            </a:r>
          </a:p>
          <a:p>
            <a:r>
              <a:rPr lang="pt-BR" sz="9600" dirty="0"/>
              <a:t>Vinda de </a:t>
            </a:r>
            <a:r>
              <a:rPr lang="pt-BR" sz="9600" b="1" u="sng" dirty="0"/>
              <a:t>D. João VI ao Brasil</a:t>
            </a:r>
            <a:r>
              <a:rPr lang="pt-BR" sz="9600" u="sng" dirty="0"/>
              <a:t> </a:t>
            </a:r>
            <a:r>
              <a:rPr lang="pt-BR" sz="9600" dirty="0"/>
              <a:t>(1808)– início de atividade diplomática no Rio</a:t>
            </a:r>
          </a:p>
          <a:p>
            <a:r>
              <a:rPr lang="pt-BR" sz="9600" u="sng" dirty="0"/>
              <a:t>Congresso de Viena </a:t>
            </a:r>
            <a:r>
              <a:rPr lang="pt-BR" sz="9600" dirty="0"/>
              <a:t>(1815) Decisões coletivas por altos representantes das grandes potências. </a:t>
            </a:r>
            <a:r>
              <a:rPr lang="pt-BR" sz="9600" u="sng" dirty="0"/>
              <a:t>Equilíbrio do poder</a:t>
            </a:r>
          </a:p>
          <a:p>
            <a:r>
              <a:rPr lang="pt-BR" sz="9600" b="1" dirty="0"/>
              <a:t>Elevação do </a:t>
            </a:r>
            <a:r>
              <a:rPr lang="pt-BR" sz="9600" b="1" u="sng" dirty="0"/>
              <a:t>Brasil a Reino Unido a Portugal e Algarve</a:t>
            </a:r>
          </a:p>
          <a:p>
            <a:r>
              <a:rPr lang="pt-BR" sz="9600" u="sng" dirty="0"/>
              <a:t>Concerto da Europa</a:t>
            </a:r>
            <a:r>
              <a:rPr lang="pt-BR" sz="9600" dirty="0"/>
              <a:t>. Conferências de embaixadores em Paris</a:t>
            </a:r>
          </a:p>
          <a:p>
            <a:r>
              <a:rPr lang="pt-BR" sz="9600" dirty="0"/>
              <a:t>Diplomacia brasileira obteve </a:t>
            </a:r>
            <a:r>
              <a:rPr lang="pt-BR" sz="9600" b="1" u="sng" dirty="0"/>
              <a:t>reconhecimento da Independência</a:t>
            </a:r>
            <a:r>
              <a:rPr lang="pt-BR" sz="9600" b="1" dirty="0"/>
              <a:t> </a:t>
            </a:r>
            <a:r>
              <a:rPr lang="pt-BR" sz="9600" dirty="0"/>
              <a:t>por mediação britânica (1825).</a:t>
            </a:r>
          </a:p>
          <a:p>
            <a:r>
              <a:rPr lang="pt-BR" sz="9600" dirty="0"/>
              <a:t>Exceção ao Concerto da Europa: </a:t>
            </a:r>
            <a:r>
              <a:rPr lang="pt-BR" sz="9600" u="sng" dirty="0"/>
              <a:t>Guerra da Crimeia</a:t>
            </a:r>
            <a:r>
              <a:rPr lang="pt-BR" sz="9600" dirty="0"/>
              <a:t> (1854), concluída pelo Congresso de Paris (1856)</a:t>
            </a: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68062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Carta da ONU- Uso de força - Capítulo VII</a:t>
            </a:r>
            <a:br>
              <a:rPr lang="pt-BR" sz="4800" dirty="0"/>
            </a:br>
            <a:r>
              <a:rPr lang="pt-BR" sz="2800" dirty="0"/>
              <a:t>9º.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pPr algn="ctr"/>
            <a:r>
              <a:rPr lang="pt-BR" sz="2000" b="0" i="1" dirty="0">
                <a:solidFill>
                  <a:srgbClr val="000000"/>
                </a:solidFill>
                <a:effectLst/>
                <a:latin typeface="Arial" panose="020B0604020202020204" pitchFamily="34" charset="0"/>
              </a:rPr>
              <a:t>CAPÍTULO VII</a:t>
            </a:r>
            <a:endParaRPr lang="pt-BR" sz="2000" b="0" i="1" dirty="0">
              <a:solidFill>
                <a:srgbClr val="000000"/>
              </a:solidFill>
              <a:effectLst/>
              <a:latin typeface="Times New Roman" panose="02020603050405020304" pitchFamily="18" charset="0"/>
            </a:endParaRPr>
          </a:p>
          <a:p>
            <a:pPr algn="ctr"/>
            <a:r>
              <a:rPr lang="pt-BR" sz="2000" b="0" i="1" dirty="0">
                <a:solidFill>
                  <a:srgbClr val="000000"/>
                </a:solidFill>
                <a:effectLst/>
                <a:latin typeface="Arial" panose="020B0604020202020204" pitchFamily="34" charset="0"/>
              </a:rPr>
              <a:t>AÇÃO RELATIVA A AMEAÇAS À PAZ, RUPTURA DA PAZ E ATOS DE AGRESSÃO</a:t>
            </a:r>
            <a:endParaRPr lang="pt-BR" sz="2000" b="0" i="1" dirty="0">
              <a:solidFill>
                <a:srgbClr val="000000"/>
              </a:solidFill>
              <a:effectLst/>
              <a:latin typeface="Times New Roman" panose="02020603050405020304" pitchFamily="18" charset="0"/>
            </a:endParaRPr>
          </a:p>
          <a:p>
            <a:pPr lvl="1" algn="just">
              <a:buAutoNum type="arabicPeriod"/>
            </a:pPr>
            <a:endParaRPr lang="pt-BR" sz="2000" b="0" i="1" dirty="0">
              <a:solidFill>
                <a:srgbClr val="000000"/>
              </a:solidFill>
              <a:effectLst/>
              <a:latin typeface="Arial" panose="020B0604020202020204" pitchFamily="34" charset="0"/>
            </a:endParaRPr>
          </a:p>
          <a:p>
            <a:pPr marL="0" indent="0" algn="just">
              <a:buNone/>
            </a:pPr>
            <a:r>
              <a:rPr lang="pt-BR" sz="2000" i="1" dirty="0">
                <a:solidFill>
                  <a:srgbClr val="000000"/>
                </a:solidFill>
                <a:latin typeface="Arial" panose="020B0604020202020204" pitchFamily="34" charset="0"/>
              </a:rPr>
              <a:t>Artigo 51. Nada na presente Carta prejudicará o direito inerente de </a:t>
            </a:r>
            <a:r>
              <a:rPr lang="pt-BR" sz="2000" i="1" u="sng" dirty="0">
                <a:solidFill>
                  <a:srgbClr val="000000"/>
                </a:solidFill>
                <a:latin typeface="Arial" panose="020B0604020202020204" pitchFamily="34" charset="0"/>
              </a:rPr>
              <a:t>legítima defesa individual ou coletiva </a:t>
            </a:r>
            <a:r>
              <a:rPr lang="pt-BR" sz="2000" i="1" dirty="0">
                <a:solidFill>
                  <a:srgbClr val="000000"/>
                </a:solidFill>
                <a:latin typeface="Arial" panose="020B0604020202020204" pitchFamily="34" charset="0"/>
              </a:rPr>
              <a:t>no caso de ocorrer um ataque armado contra um Membro das Nações Unidas, até que o Conselho de Segurança tenha tomado as medidas necessárias para a manutenção da paz e da segurança internacionais. As medidas tomadas pelos Membros no exercício desse </a:t>
            </a:r>
            <a:r>
              <a:rPr lang="pt-BR" sz="2000" i="1" u="sng" dirty="0">
                <a:solidFill>
                  <a:srgbClr val="000000"/>
                </a:solidFill>
                <a:latin typeface="Arial" panose="020B0604020202020204" pitchFamily="34" charset="0"/>
              </a:rPr>
              <a:t>direito de legítima defesa </a:t>
            </a:r>
            <a:r>
              <a:rPr lang="pt-BR" sz="2000" i="1" dirty="0">
                <a:solidFill>
                  <a:srgbClr val="000000"/>
                </a:solidFill>
                <a:latin typeface="Arial" panose="020B0604020202020204" pitchFamily="34" charset="0"/>
              </a:rPr>
              <a:t>serão comunicadas imediatamente ao Conselho de Segurança e não deverão, de modo algum, atingir a autoridade e a responsabilidade que a presente Carta atribui ao Conselho para levar a efeito, em qualquer tempo, a ação que julgar necessária à manutenção ou ao restabelecimento da paz e da segurança internacionais.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18099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Forças de Paz - Tarefas</a:t>
            </a:r>
            <a:br>
              <a:rPr lang="pt-BR" sz="4800" dirty="0"/>
            </a:br>
            <a:r>
              <a:rPr lang="pt-BR" sz="2800" dirty="0"/>
              <a:t>10º.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pPr marL="914400" lvl="1" indent="-457200">
              <a:buFont typeface="+mj-lt"/>
              <a:buAutoNum type="arabicPeriod"/>
            </a:pPr>
            <a:r>
              <a:rPr lang="pt-BR" sz="2600" dirty="0"/>
              <a:t>Forças de paz</a:t>
            </a:r>
          </a:p>
          <a:p>
            <a:r>
              <a:rPr lang="pt-BR" sz="2200" kern="0" dirty="0">
                <a:effectLst/>
                <a:latin typeface="Times New Roman" panose="02020603050405020304" pitchFamily="18" charset="0"/>
                <a:ea typeface="Calibri" panose="020F0502020204030204" pitchFamily="34" charset="0"/>
              </a:rPr>
              <a:t>As forças de manutenção de paz, assim como outras da ONU, tem tradicionalmente operado sob os princípios de </a:t>
            </a:r>
            <a:r>
              <a:rPr lang="pt-BR" sz="2200" u="sng" kern="0" dirty="0">
                <a:effectLst/>
                <a:latin typeface="Times New Roman" panose="02020603050405020304" pitchFamily="18" charset="0"/>
                <a:ea typeface="Calibri" panose="020F0502020204030204" pitchFamily="34" charset="0"/>
              </a:rPr>
              <a:t>imparcialidade</a:t>
            </a:r>
            <a:r>
              <a:rPr lang="pt-BR" sz="2200" kern="0" dirty="0">
                <a:effectLst/>
                <a:latin typeface="Times New Roman" panose="02020603050405020304" pitchFamily="18" charset="0"/>
                <a:ea typeface="Calibri" panose="020F0502020204030204" pitchFamily="34" charset="0"/>
              </a:rPr>
              <a:t>, </a:t>
            </a:r>
            <a:r>
              <a:rPr lang="pt-BR" sz="2200" u="sng" kern="0" dirty="0">
                <a:effectLst/>
                <a:latin typeface="Times New Roman" panose="02020603050405020304" pitchFamily="18" charset="0"/>
                <a:ea typeface="Calibri" panose="020F0502020204030204" pitchFamily="34" charset="0"/>
              </a:rPr>
              <a:t>armamento leve</a:t>
            </a:r>
            <a:r>
              <a:rPr lang="pt-BR" sz="2200" kern="0" dirty="0">
                <a:effectLst/>
                <a:latin typeface="Times New Roman" panose="02020603050405020304" pitchFamily="18" charset="0"/>
                <a:ea typeface="Calibri" panose="020F0502020204030204" pitchFamily="34" charset="0"/>
              </a:rPr>
              <a:t>, </a:t>
            </a:r>
            <a:r>
              <a:rPr lang="pt-BR" sz="2200" u="sng" kern="0" dirty="0">
                <a:effectLst/>
                <a:latin typeface="Times New Roman" panose="02020603050405020304" pitchFamily="18" charset="0"/>
                <a:ea typeface="Calibri" panose="020F0502020204030204" pitchFamily="34" charset="0"/>
              </a:rPr>
              <a:t>regras de engajamento defensivo</a:t>
            </a:r>
            <a:r>
              <a:rPr lang="pt-BR" sz="2200" kern="0" dirty="0">
                <a:effectLst/>
                <a:latin typeface="Times New Roman" panose="02020603050405020304" pitchFamily="18" charset="0"/>
                <a:ea typeface="Calibri" panose="020F0502020204030204" pitchFamily="34" charset="0"/>
              </a:rPr>
              <a:t> e </a:t>
            </a:r>
            <a:r>
              <a:rPr lang="pt-BR" sz="2200" u="sng" kern="0" dirty="0">
                <a:effectLst/>
                <a:latin typeface="Times New Roman" panose="02020603050405020304" pitchFamily="18" charset="0"/>
                <a:ea typeface="Calibri" panose="020F0502020204030204" pitchFamily="34" charset="0"/>
              </a:rPr>
              <a:t>consentimento do Estado que as recebe</a:t>
            </a:r>
            <a:r>
              <a:rPr lang="pt-BR" sz="2200" kern="0" dirty="0">
                <a:effectLst/>
                <a:latin typeface="Times New Roman" panose="02020603050405020304" pitchFamily="18" charset="0"/>
                <a:ea typeface="Calibri" panose="020F0502020204030204" pitchFamily="34" charset="0"/>
              </a:rPr>
              <a:t>. (</a:t>
            </a:r>
            <a:r>
              <a:rPr lang="pt-BR" sz="2200" kern="0" dirty="0" err="1">
                <a:effectLst/>
                <a:latin typeface="Times New Roman" panose="02020603050405020304" pitchFamily="18" charset="0"/>
                <a:ea typeface="Calibri" panose="020F0502020204030204" pitchFamily="34" charset="0"/>
              </a:rPr>
              <a:t>Barston</a:t>
            </a:r>
            <a:r>
              <a:rPr lang="pt-BR" sz="2200" kern="0" dirty="0">
                <a:effectLst/>
                <a:latin typeface="Times New Roman" panose="02020603050405020304" pitchFamily="18" charset="0"/>
                <a:ea typeface="Calibri" panose="020F0502020204030204" pitchFamily="34" charset="0"/>
              </a:rPr>
              <a:t>)</a:t>
            </a:r>
          </a:p>
          <a:p>
            <a:r>
              <a:rPr lang="pt-BR" sz="2200" kern="0" dirty="0">
                <a:effectLst/>
                <a:latin typeface="Times New Roman" panose="02020603050405020304" pitchFamily="18" charset="0"/>
                <a:ea typeface="Calibri" panose="020F0502020204030204" pitchFamily="34" charset="0"/>
              </a:rPr>
              <a:t>Com o colapso de instituições em países em conflitos internos, em especial do judiciário e da polícia, começou-se a desenvolver o conceito de a </a:t>
            </a:r>
            <a:r>
              <a:rPr lang="pt-BR" sz="2200" u="sng" kern="0" dirty="0">
                <a:effectLst/>
                <a:latin typeface="Times New Roman" panose="02020603050405020304" pitchFamily="18" charset="0"/>
                <a:ea typeface="Calibri" panose="020F0502020204030204" pitchFamily="34" charset="0"/>
              </a:rPr>
              <a:t>estender além das tarefas militares e humanitárias</a:t>
            </a:r>
            <a:r>
              <a:rPr lang="pt-BR" sz="2200" kern="0" dirty="0">
                <a:effectLst/>
                <a:latin typeface="Times New Roman" panose="02020603050405020304" pitchFamily="18" charset="0"/>
                <a:ea typeface="Calibri" panose="020F0502020204030204" pitchFamily="34" charset="0"/>
              </a:rPr>
              <a:t> para incluir a “</a:t>
            </a:r>
            <a:r>
              <a:rPr lang="pt-BR" sz="2200" i="1" u="sng" kern="0" dirty="0">
                <a:effectLst/>
                <a:latin typeface="Times New Roman" panose="02020603050405020304" pitchFamily="18" charset="0"/>
                <a:ea typeface="Calibri" panose="020F0502020204030204" pitchFamily="34" charset="0"/>
              </a:rPr>
              <a:t>promoção da reconciliação nacional e o reestabelecimento de governo efetiv</a:t>
            </a:r>
            <a:r>
              <a:rPr lang="pt-BR" sz="2200" kern="0" dirty="0">
                <a:effectLst/>
                <a:latin typeface="Times New Roman" panose="02020603050405020304" pitchFamily="18" charset="0"/>
                <a:ea typeface="Calibri" panose="020F0502020204030204" pitchFamily="34" charset="0"/>
              </a:rPr>
              <a:t>o”. (</a:t>
            </a:r>
            <a:r>
              <a:rPr lang="pt-BR" sz="2200" kern="0" dirty="0" err="1">
                <a:effectLst/>
                <a:latin typeface="Times New Roman" panose="02020603050405020304" pitchFamily="18" charset="0"/>
                <a:ea typeface="Calibri" panose="020F0502020204030204" pitchFamily="34" charset="0"/>
              </a:rPr>
              <a:t>Chesterman</a:t>
            </a:r>
            <a:r>
              <a:rPr lang="pt-BR" sz="2200" kern="0" dirty="0">
                <a:effectLst/>
                <a:latin typeface="Times New Roman" panose="02020603050405020304" pitchFamily="18" charset="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513666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Forças de paz- Reconstruir</a:t>
            </a:r>
            <a:br>
              <a:rPr lang="pt-BR" sz="4800" dirty="0"/>
            </a:br>
            <a:r>
              <a:rPr lang="pt-BR" sz="2800" dirty="0"/>
              <a:t>11º.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r>
              <a:rPr lang="pt-BR" sz="2200" kern="0" dirty="0">
                <a:effectLst/>
                <a:latin typeface="Times New Roman" panose="02020603050405020304" pitchFamily="18" charset="0"/>
                <a:ea typeface="Calibri" panose="020F0502020204030204" pitchFamily="34" charset="0"/>
              </a:rPr>
              <a:t>A partir de 2000, a ONU envolveu-se em três operações: </a:t>
            </a:r>
            <a:r>
              <a:rPr lang="pt-BR" sz="2200" u="sng" kern="0" dirty="0">
                <a:effectLst/>
                <a:latin typeface="Times New Roman" panose="02020603050405020304" pitchFamily="18" charset="0"/>
                <a:ea typeface="Calibri" panose="020F0502020204030204" pitchFamily="34" charset="0"/>
              </a:rPr>
              <a:t>estabilização</a:t>
            </a:r>
            <a:r>
              <a:rPr lang="pt-BR" sz="2200" kern="0" dirty="0">
                <a:effectLst/>
                <a:latin typeface="Times New Roman" panose="02020603050405020304" pitchFamily="18" charset="0"/>
                <a:ea typeface="Calibri" panose="020F0502020204030204" pitchFamily="34" charset="0"/>
              </a:rPr>
              <a:t>, </a:t>
            </a:r>
            <a:r>
              <a:rPr lang="pt-BR" sz="2200" u="sng" kern="0" dirty="0">
                <a:effectLst/>
                <a:latin typeface="Times New Roman" panose="02020603050405020304" pitchFamily="18" charset="0"/>
                <a:ea typeface="Calibri" panose="020F0502020204030204" pitchFamily="34" charset="0"/>
              </a:rPr>
              <a:t>segurança provisóri</a:t>
            </a:r>
            <a:r>
              <a:rPr lang="pt-BR" sz="2200" kern="0" dirty="0">
                <a:effectLst/>
                <a:latin typeface="Times New Roman" panose="02020603050405020304" pitchFamily="18" charset="0"/>
                <a:ea typeface="Calibri" panose="020F0502020204030204" pitchFamily="34" charset="0"/>
              </a:rPr>
              <a:t>a e </a:t>
            </a:r>
            <a:r>
              <a:rPr lang="pt-BR" sz="2200" u="sng" kern="0" dirty="0">
                <a:effectLst/>
                <a:latin typeface="Times New Roman" panose="02020603050405020304" pitchFamily="18" charset="0"/>
                <a:ea typeface="Calibri" panose="020F0502020204030204" pitchFamily="34" charset="0"/>
              </a:rPr>
              <a:t>acordo de paz/proteção de civis</a:t>
            </a:r>
            <a:r>
              <a:rPr lang="pt-BR" sz="2400" kern="0" dirty="0">
                <a:latin typeface="Times New Roman" panose="02020603050405020304" pitchFamily="18" charset="0"/>
                <a:ea typeface="Calibri" panose="020F0502020204030204" pitchFamily="34" charset="0"/>
              </a:rPr>
              <a:t>. (</a:t>
            </a:r>
            <a:r>
              <a:rPr lang="pt-BR" sz="2400" kern="0" dirty="0" err="1">
                <a:latin typeface="Times New Roman" panose="02020603050405020304" pitchFamily="18" charset="0"/>
                <a:ea typeface="Calibri" panose="020F0502020204030204" pitchFamily="34" charset="0"/>
              </a:rPr>
              <a:t>Barston</a:t>
            </a:r>
            <a:r>
              <a:rPr lang="pt-BR" sz="2400" kern="0" dirty="0">
                <a:latin typeface="Times New Roman" panose="02020603050405020304" pitchFamily="18" charset="0"/>
                <a:ea typeface="Calibri" panose="020F0502020204030204" pitchFamily="34" charset="0"/>
              </a:rPr>
              <a:t>)</a:t>
            </a:r>
          </a:p>
          <a:p>
            <a:r>
              <a:rPr lang="pt-BR" sz="2200" kern="0" dirty="0">
                <a:latin typeface="Times New Roman" panose="02020603050405020304" pitchFamily="18" charset="0"/>
                <a:ea typeface="Calibri" panose="020F0502020204030204" pitchFamily="34" charset="0"/>
              </a:rPr>
              <a:t>E</a:t>
            </a:r>
            <a:r>
              <a:rPr lang="pt-BR" sz="2200" kern="0" dirty="0">
                <a:effectLst/>
                <a:latin typeface="Times New Roman" panose="02020603050405020304" pitchFamily="18" charset="0"/>
                <a:ea typeface="Calibri" panose="020F0502020204030204" pitchFamily="34" charset="0"/>
              </a:rPr>
              <a:t>m 2001, o relatório da </a:t>
            </a:r>
            <a:r>
              <a:rPr lang="pt-BR" sz="2200" u="sng" kern="0" dirty="0">
                <a:effectLst/>
                <a:latin typeface="Times New Roman" panose="02020603050405020304" pitchFamily="18" charset="0"/>
                <a:ea typeface="Calibri" panose="020F0502020204030204" pitchFamily="34" charset="0"/>
              </a:rPr>
              <a:t>Comissão Internacional sobre Intervenção e Soberania dos Estados</a:t>
            </a:r>
            <a:r>
              <a:rPr lang="pt-BR" sz="2200" kern="0" dirty="0">
                <a:effectLst/>
                <a:latin typeface="Times New Roman" panose="02020603050405020304" pitchFamily="18" charset="0"/>
                <a:ea typeface="Calibri" panose="020F0502020204030204" pitchFamily="34" charset="0"/>
              </a:rPr>
              <a:t> referiu-se uma moldura conceitual de estancar atrocidades em massa através de uma responsabilização para prevenir, reagir e reconstruir. (</a:t>
            </a:r>
            <a:r>
              <a:rPr lang="pt-BR" sz="2200" kern="0" dirty="0" err="1">
                <a:effectLst/>
                <a:latin typeface="Times New Roman" panose="02020603050405020304" pitchFamily="18" charset="0"/>
                <a:ea typeface="Calibri" panose="020F0502020204030204" pitchFamily="34" charset="0"/>
              </a:rPr>
              <a:t>Barston</a:t>
            </a:r>
            <a:r>
              <a:rPr lang="pt-BR" sz="2200" kern="0" dirty="0">
                <a:effectLst/>
                <a:latin typeface="Times New Roman" panose="02020603050405020304" pitchFamily="18" charset="0"/>
                <a:ea typeface="Calibri" panose="020F0502020204030204" pitchFamily="34" charset="0"/>
              </a:rPr>
              <a:t>) . </a:t>
            </a:r>
          </a:p>
          <a:p>
            <a:r>
              <a:rPr lang="pt-BR" sz="2200" kern="0" dirty="0">
                <a:effectLst/>
                <a:latin typeface="Times New Roman" panose="02020603050405020304" pitchFamily="18" charset="0"/>
                <a:ea typeface="Calibri" panose="020F0502020204030204" pitchFamily="34" charset="0"/>
              </a:rPr>
              <a:t>Pediu que a “responsabilidade de reconstruir” fosse vista como parte de qualquer intervenção. (</a:t>
            </a:r>
            <a:r>
              <a:rPr lang="pt-BR" sz="2200" kern="0" dirty="0" err="1">
                <a:effectLst/>
                <a:latin typeface="Times New Roman" panose="02020603050405020304" pitchFamily="18" charset="0"/>
                <a:ea typeface="Calibri" panose="020F0502020204030204" pitchFamily="34" charset="0"/>
              </a:rPr>
              <a:t>Chesterman</a:t>
            </a:r>
            <a:r>
              <a:rPr lang="pt-BR" sz="2200" kern="0" dirty="0">
                <a:effectLst/>
                <a:latin typeface="Times New Roman" panose="02020603050405020304" pitchFamily="18" charset="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22729724"/>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Forças de Paz - Proteção</a:t>
            </a:r>
            <a:br>
              <a:rPr lang="pt-BR" sz="4800" dirty="0"/>
            </a:br>
            <a:r>
              <a:rPr lang="pt-BR" sz="2800" dirty="0"/>
              <a:t>12º.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r>
              <a:rPr lang="pt-BR" sz="2200" kern="0" dirty="0">
                <a:latin typeface="Times New Roman" panose="02020603050405020304" pitchFamily="18" charset="0"/>
                <a:ea typeface="Calibri" panose="020F0502020204030204" pitchFamily="34" charset="0"/>
              </a:rPr>
              <a:t>Houve aceitação da responsabilidade estatal especificamente para proteger a população de </a:t>
            </a:r>
            <a:r>
              <a:rPr lang="pt-BR" sz="2200" u="sng" kern="0" dirty="0">
                <a:latin typeface="Times New Roman" panose="02020603050405020304" pitchFamily="18" charset="0"/>
                <a:ea typeface="Calibri" panose="020F0502020204030204" pitchFamily="34" charset="0"/>
              </a:rPr>
              <a:t>genocídio</a:t>
            </a:r>
            <a:r>
              <a:rPr lang="pt-BR" sz="2200" kern="0" dirty="0">
                <a:latin typeface="Times New Roman" panose="02020603050405020304" pitchFamily="18" charset="0"/>
                <a:ea typeface="Calibri" panose="020F0502020204030204" pitchFamily="34" charset="0"/>
              </a:rPr>
              <a:t>, </a:t>
            </a:r>
            <a:r>
              <a:rPr lang="pt-BR" sz="2200" u="sng" kern="0" dirty="0">
                <a:latin typeface="Times New Roman" panose="02020603050405020304" pitchFamily="18" charset="0"/>
                <a:ea typeface="Calibri" panose="020F0502020204030204" pitchFamily="34" charset="0"/>
              </a:rPr>
              <a:t>crimes de guerra</a:t>
            </a:r>
            <a:r>
              <a:rPr lang="pt-BR" sz="2200" kern="0" dirty="0">
                <a:latin typeface="Times New Roman" panose="02020603050405020304" pitchFamily="18" charset="0"/>
                <a:ea typeface="Calibri" panose="020F0502020204030204" pitchFamily="34" charset="0"/>
              </a:rPr>
              <a:t>, </a:t>
            </a:r>
            <a:r>
              <a:rPr lang="pt-BR" sz="2200" u="sng" kern="0" dirty="0">
                <a:latin typeface="Times New Roman" panose="02020603050405020304" pitchFamily="18" charset="0"/>
                <a:ea typeface="Calibri" panose="020F0502020204030204" pitchFamily="34" charset="0"/>
              </a:rPr>
              <a:t>limpeza étnica</a:t>
            </a:r>
            <a:r>
              <a:rPr lang="pt-BR" sz="2200" kern="0" dirty="0">
                <a:latin typeface="Times New Roman" panose="02020603050405020304" pitchFamily="18" charset="0"/>
                <a:ea typeface="Calibri" panose="020F0502020204030204" pitchFamily="34" charset="0"/>
              </a:rPr>
              <a:t> e </a:t>
            </a:r>
            <a:r>
              <a:rPr lang="pt-BR" sz="2200" u="sng" kern="0" dirty="0">
                <a:latin typeface="Times New Roman" panose="02020603050405020304" pitchFamily="18" charset="0"/>
                <a:ea typeface="Calibri" panose="020F0502020204030204" pitchFamily="34" charset="0"/>
              </a:rPr>
              <a:t>crimes contra a humanidade</a:t>
            </a:r>
            <a:r>
              <a:rPr lang="pt-BR" sz="2200" kern="0" dirty="0">
                <a:latin typeface="Times New Roman" panose="02020603050405020304" pitchFamily="18" charset="0"/>
                <a:ea typeface="Calibri" panose="020F0502020204030204" pitchFamily="34" charset="0"/>
              </a:rPr>
              <a:t>. (</a:t>
            </a:r>
            <a:r>
              <a:rPr lang="pt-BR" sz="2400" kern="0" dirty="0">
                <a:latin typeface="Times New Roman" panose="02020603050405020304" pitchFamily="18" charset="0"/>
                <a:ea typeface="Calibri" panose="020F0502020204030204" pitchFamily="34" charset="0"/>
              </a:rPr>
              <a:t>Weiss)</a:t>
            </a:r>
          </a:p>
          <a:p>
            <a:r>
              <a:rPr lang="pt-BR" sz="2200" kern="0" dirty="0">
                <a:latin typeface="Times New Roman" panose="02020603050405020304" pitchFamily="18" charset="0"/>
                <a:ea typeface="Calibri" panose="020F0502020204030204" pitchFamily="34" charset="0"/>
              </a:rPr>
              <a:t>Outra iniciativa foi o e</a:t>
            </a:r>
            <a:r>
              <a:rPr lang="pt-BR" sz="2200" kern="0" dirty="0">
                <a:effectLst/>
                <a:latin typeface="Times New Roman" panose="02020603050405020304" pitchFamily="18" charset="0"/>
                <a:ea typeface="Calibri" panose="020F0502020204030204" pitchFamily="34" charset="0"/>
              </a:rPr>
              <a:t>stabelecimento da </a:t>
            </a:r>
            <a:r>
              <a:rPr lang="pt-BR" sz="2200" u="sng" kern="0" dirty="0">
                <a:effectLst/>
                <a:latin typeface="Times New Roman" panose="02020603050405020304" pitchFamily="18" charset="0"/>
                <a:ea typeface="Calibri" panose="020F0502020204030204" pitchFamily="34" charset="0"/>
              </a:rPr>
              <a:t>Comissão de Construção da Paz </a:t>
            </a:r>
            <a:r>
              <a:rPr lang="pt-BR" sz="2200" kern="0" dirty="0">
                <a:effectLst/>
                <a:latin typeface="Times New Roman" panose="02020603050405020304" pitchFamily="18" charset="0"/>
                <a:ea typeface="Calibri" panose="020F0502020204030204" pitchFamily="34" charset="0"/>
              </a:rPr>
              <a:t>(2005), órgão consultivo intergovernamental. </a:t>
            </a:r>
            <a:r>
              <a:rPr lang="pt-BR" sz="2400" kern="0" dirty="0">
                <a:latin typeface="Times New Roman" panose="02020603050405020304" pitchFamily="18" charset="0"/>
                <a:ea typeface="Calibri" panose="020F0502020204030204" pitchFamily="34" charset="0"/>
              </a:rPr>
              <a:t>(</a:t>
            </a:r>
            <a:r>
              <a:rPr lang="pt-BR" sz="2400" kern="0" dirty="0" err="1">
                <a:effectLst/>
                <a:latin typeface="Times New Roman" panose="02020603050405020304" pitchFamily="18" charset="0"/>
                <a:ea typeface="Calibri" panose="020F0502020204030204" pitchFamily="34" charset="0"/>
              </a:rPr>
              <a:t>Chesterman</a:t>
            </a:r>
            <a:r>
              <a:rPr lang="pt-BR" sz="2400" kern="0" dirty="0">
                <a:effectLst/>
                <a:latin typeface="Times New Roman" panose="02020603050405020304" pitchFamily="18" charset="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1569087"/>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Deveres dos Estados</a:t>
            </a:r>
            <a:br>
              <a:rPr lang="pt-BR" sz="4800" dirty="0"/>
            </a:br>
            <a:r>
              <a:rPr lang="pt-BR" sz="2800" dirty="0"/>
              <a:t>13º.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pPr marL="0" indent="0">
              <a:buNone/>
            </a:pPr>
            <a:r>
              <a:rPr lang="pt-BR" sz="2400" kern="0" dirty="0">
                <a:latin typeface="Times New Roman" panose="02020603050405020304" pitchFamily="18" charset="0"/>
                <a:ea typeface="Calibri" panose="020F0502020204030204" pitchFamily="34" charset="0"/>
              </a:rPr>
              <a:t>Como</a:t>
            </a:r>
            <a:r>
              <a:rPr lang="pt-BR" sz="2400" kern="0" dirty="0">
                <a:effectLst/>
                <a:latin typeface="Times New Roman" panose="02020603050405020304" pitchFamily="18" charset="0"/>
                <a:ea typeface="Calibri" panose="020F0502020204030204" pitchFamily="34" charset="0"/>
              </a:rPr>
              <a:t> resultado desse exercício diplomático, todo o país soberano</a:t>
            </a:r>
            <a:r>
              <a:rPr lang="pt-BR" sz="2400" kern="0" dirty="0">
                <a:latin typeface="Times New Roman" panose="02020603050405020304" pitchFamily="18" charset="0"/>
                <a:ea typeface="Calibri" panose="020F0502020204030204" pitchFamily="34" charset="0"/>
              </a:rPr>
              <a:t>: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deve </a:t>
            </a:r>
            <a:r>
              <a:rPr lang="pt-BR" sz="2400" u="sng" kern="0" dirty="0">
                <a:effectLst/>
                <a:latin typeface="Times New Roman" panose="02020603050405020304" pitchFamily="18" charset="0"/>
                <a:ea typeface="Calibri" panose="020F0502020204030204" pitchFamily="34" charset="0"/>
              </a:rPr>
              <a:t>garantir os direitos individuais das pessoas nos seus territórios </a:t>
            </a:r>
            <a:r>
              <a:rPr lang="pt-BR" sz="2400" kern="0" dirty="0">
                <a:effectLst/>
                <a:latin typeface="Times New Roman" panose="02020603050405020304" pitchFamily="18" charset="0"/>
                <a:ea typeface="Calibri" panose="020F0502020204030204" pitchFamily="34" charset="0"/>
              </a:rPr>
              <a:t>e</a:t>
            </a:r>
            <a:r>
              <a:rPr lang="pt-BR" sz="2400" u="sng" kern="0" dirty="0">
                <a:effectLst/>
                <a:latin typeface="Times New Roman" panose="02020603050405020304" pitchFamily="18" charset="0"/>
                <a:ea typeface="Calibri" panose="020F0502020204030204" pitchFamily="34" charset="0"/>
              </a:rPr>
              <a:t> protegê-las de abusos grosseiros de direitos humanos </a:t>
            </a:r>
            <a:r>
              <a:rPr lang="pt-BR" sz="2400" kern="0" dirty="0">
                <a:effectLst/>
                <a:latin typeface="Times New Roman" panose="02020603050405020304" pitchFamily="18" charset="0"/>
                <a:ea typeface="Calibri" panose="020F0502020204030204" pitchFamily="34" charset="0"/>
              </a:rPr>
              <a:t>tais como genocídio, limpeza étnica, crimes de guerra e crimes contra a humanidade.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deve </a:t>
            </a:r>
            <a:r>
              <a:rPr lang="pt-BR" sz="2400" u="sng" kern="0" dirty="0">
                <a:effectLst/>
                <a:latin typeface="Times New Roman" panose="02020603050405020304" pitchFamily="18" charset="0"/>
                <a:ea typeface="Calibri" panose="020F0502020204030204" pitchFamily="34" charset="0"/>
              </a:rPr>
              <a:t>assistir os estados</a:t>
            </a:r>
            <a:r>
              <a:rPr lang="pt-BR" sz="2400" kern="0" dirty="0">
                <a:effectLst/>
                <a:latin typeface="Times New Roman" panose="02020603050405020304" pitchFamily="18" charset="0"/>
                <a:ea typeface="Calibri" panose="020F0502020204030204" pitchFamily="34" charset="0"/>
              </a:rPr>
              <a:t>  que estejam tendo dificuldade para fazer isso.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em casos extremos, tem o</a:t>
            </a:r>
            <a:r>
              <a:rPr lang="pt-BR" sz="2400" u="sng" kern="0" dirty="0">
                <a:effectLst/>
                <a:latin typeface="Times New Roman" panose="02020603050405020304" pitchFamily="18" charset="0"/>
                <a:ea typeface="Calibri" panose="020F0502020204030204" pitchFamily="34" charset="0"/>
              </a:rPr>
              <a:t> direito para intervir militarmente </a:t>
            </a:r>
            <a:r>
              <a:rPr lang="pt-BR" sz="2400" kern="0" dirty="0">
                <a:effectLst/>
                <a:latin typeface="Times New Roman" panose="02020603050405020304" pitchFamily="18" charset="0"/>
                <a:ea typeface="Calibri" panose="020F0502020204030204" pitchFamily="34" charset="0"/>
              </a:rPr>
              <a:t>quando abusos grosseiros de direitos humanos ocorrem</a:t>
            </a:r>
            <a:r>
              <a:rPr lang="pt-BR" sz="2000" kern="0" dirty="0">
                <a:effectLst/>
                <a:latin typeface="Times New Roman" panose="02020603050405020304" pitchFamily="18" charset="0"/>
                <a:ea typeface="Calibri" panose="020F0502020204030204" pitchFamily="34" charset="0"/>
              </a:rPr>
              <a:t>. </a:t>
            </a:r>
            <a:r>
              <a:rPr lang="pt-BR" sz="2400" kern="0" dirty="0">
                <a:effectLst/>
                <a:latin typeface="Times New Roman" panose="02020603050405020304" pitchFamily="18" charset="0"/>
                <a:ea typeface="Calibri" panose="020F0502020204030204" pitchFamily="34" charset="0"/>
              </a:rPr>
              <a:t>(Spence et al)</a:t>
            </a:r>
            <a:endParaRPr lang="pt-BR" sz="2400" kern="0" dirty="0">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0050495"/>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Desarmamento e Não Proliferação</a:t>
            </a:r>
            <a:br>
              <a:rPr lang="pt-BR" sz="4800" dirty="0"/>
            </a:br>
            <a:r>
              <a:rPr lang="pt-BR" sz="2800" dirty="0"/>
              <a:t>14º.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lnSpcReduction="10000"/>
          </a:bodyPr>
          <a:lstStyle/>
          <a:p>
            <a:pPr marL="457200" lvl="1" indent="0">
              <a:buNone/>
            </a:pPr>
            <a:r>
              <a:rPr lang="pt-BR" sz="2800" dirty="0"/>
              <a:t>2. Desarmamento e Não Proliferação Nuclear</a:t>
            </a:r>
          </a:p>
          <a:p>
            <a:pPr marL="0" indent="0">
              <a:buNone/>
            </a:pPr>
            <a:r>
              <a:rPr lang="pt-BR" sz="2400" kern="0" dirty="0">
                <a:latin typeface="Times New Roman" panose="02020603050405020304" pitchFamily="18" charset="0"/>
                <a:ea typeface="Calibri" panose="020F0502020204030204" pitchFamily="34" charset="0"/>
              </a:rPr>
              <a:t>a. </a:t>
            </a:r>
            <a:r>
              <a:rPr lang="pt-BR" sz="2400" u="sng" kern="0" dirty="0">
                <a:latin typeface="Times New Roman" panose="02020603050405020304" pitchFamily="18" charset="0"/>
                <a:ea typeface="Calibri" panose="020F0502020204030204" pitchFamily="34" charset="0"/>
              </a:rPr>
              <a:t>Conceito</a:t>
            </a:r>
          </a:p>
          <a:p>
            <a:r>
              <a:rPr lang="pt-BR" sz="2400" kern="0" dirty="0">
                <a:latin typeface="Times New Roman" panose="02020603050405020304" pitchFamily="18" charset="0"/>
                <a:ea typeface="Calibri" panose="020F0502020204030204" pitchFamily="34" charset="0"/>
              </a:rPr>
              <a:t>O termo </a:t>
            </a:r>
            <a:r>
              <a:rPr lang="pt-BR" sz="2400" b="1" i="1" kern="0" dirty="0">
                <a:latin typeface="Times New Roman" panose="02020603050405020304" pitchFamily="18" charset="0"/>
                <a:ea typeface="Calibri" panose="020F0502020204030204" pitchFamily="34" charset="0"/>
              </a:rPr>
              <a:t>desarmamento</a:t>
            </a:r>
            <a:r>
              <a:rPr lang="pt-BR" sz="2400" kern="0" dirty="0">
                <a:latin typeface="Times New Roman" panose="02020603050405020304" pitchFamily="18" charset="0"/>
                <a:ea typeface="Calibri" panose="020F0502020204030204" pitchFamily="34" charset="0"/>
              </a:rPr>
              <a:t> é empregado tanto para descrever </a:t>
            </a:r>
          </a:p>
          <a:p>
            <a:pPr>
              <a:buFont typeface="Courier New" panose="02070309020205020404" pitchFamily="49" charset="0"/>
              <a:buChar char="o"/>
            </a:pPr>
            <a:r>
              <a:rPr lang="pt-BR" sz="2400" kern="0" dirty="0">
                <a:latin typeface="Times New Roman" panose="02020603050405020304" pitchFamily="18" charset="0"/>
                <a:ea typeface="Calibri" panose="020F0502020204030204" pitchFamily="34" charset="0"/>
              </a:rPr>
              <a:t>o </a:t>
            </a:r>
            <a:r>
              <a:rPr lang="pt-BR" sz="2400" u="sng" kern="0" dirty="0">
                <a:latin typeface="Times New Roman" panose="02020603050405020304" pitchFamily="18" charset="0"/>
                <a:ea typeface="Calibri" panose="020F0502020204030204" pitchFamily="34" charset="0"/>
              </a:rPr>
              <a:t>processo de redução e eliminação de sistemas de armamentos</a:t>
            </a:r>
            <a:r>
              <a:rPr lang="pt-BR" sz="2400" kern="0" dirty="0">
                <a:latin typeface="Times New Roman" panose="02020603050405020304" pitchFamily="18" charset="0"/>
                <a:ea typeface="Calibri" panose="020F0502020204030204" pitchFamily="34" charset="0"/>
              </a:rPr>
              <a:t> </a:t>
            </a:r>
          </a:p>
          <a:p>
            <a:pPr>
              <a:buFont typeface="Courier New" panose="02070309020205020404" pitchFamily="49" charset="0"/>
              <a:buChar char="o"/>
            </a:pPr>
            <a:r>
              <a:rPr lang="pt-BR" sz="2400" kern="0" dirty="0">
                <a:latin typeface="Times New Roman" panose="02020603050405020304" pitchFamily="18" charset="0"/>
                <a:ea typeface="Calibri" panose="020F0502020204030204" pitchFamily="34" charset="0"/>
              </a:rPr>
              <a:t>quanto para cumprir o objetivo de </a:t>
            </a:r>
            <a:r>
              <a:rPr lang="pt-BR" sz="2400" u="sng" kern="0" dirty="0">
                <a:latin typeface="Times New Roman" panose="02020603050405020304" pitchFamily="18" charset="0"/>
                <a:ea typeface="Calibri" panose="020F0502020204030204" pitchFamily="34" charset="0"/>
              </a:rPr>
              <a:t>acompanhar o “estado final” de armas que já tenham sido abolidas</a:t>
            </a:r>
            <a:r>
              <a:rPr lang="pt-BR" sz="2400" kern="0" dirty="0">
                <a:latin typeface="Times New Roman" panose="02020603050405020304" pitchFamily="18" charset="0"/>
                <a:ea typeface="Calibri" panose="020F0502020204030204" pitchFamily="34" charset="0"/>
              </a:rPr>
              <a:t>. (Johnson)</a:t>
            </a:r>
          </a:p>
          <a:p>
            <a:pPr>
              <a:buFont typeface="Wingdings" panose="05000000000000000000" pitchFamily="2" charset="2"/>
              <a:buChar char="§"/>
            </a:pPr>
            <a:r>
              <a:rPr lang="pt-BR" sz="2400" kern="0" dirty="0">
                <a:latin typeface="Times New Roman" panose="02020603050405020304" pitchFamily="18" charset="0"/>
                <a:ea typeface="Calibri" panose="020F0502020204030204" pitchFamily="34" charset="0"/>
              </a:rPr>
              <a:t>Já a expressão </a:t>
            </a:r>
            <a:r>
              <a:rPr lang="pt-BR" sz="2400" b="1" i="1" kern="0" dirty="0">
                <a:latin typeface="Times New Roman" panose="02020603050405020304" pitchFamily="18" charset="0"/>
                <a:ea typeface="Calibri" panose="020F0502020204030204" pitchFamily="34" charset="0"/>
              </a:rPr>
              <a:t>não proliferação </a:t>
            </a:r>
            <a:r>
              <a:rPr lang="pt-BR" sz="2400" kern="0" dirty="0">
                <a:latin typeface="Times New Roman" panose="02020603050405020304" pitchFamily="18" charset="0"/>
                <a:ea typeface="Calibri" panose="020F0502020204030204" pitchFamily="34" charset="0"/>
              </a:rPr>
              <a:t>diz respeito a medidas para evitar a reprodução de armas de destruição em massa.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825672"/>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a:bodyPr>
          <a:lstStyle/>
          <a:p>
            <a:pPr algn="ctr"/>
            <a:r>
              <a:rPr lang="pt-BR" sz="4800" dirty="0"/>
              <a:t>VII. Diplomacia Política - desarmamento</a:t>
            </a:r>
            <a:br>
              <a:rPr lang="pt-BR" sz="4800" dirty="0"/>
            </a:br>
            <a:r>
              <a:rPr lang="pt-BR" sz="2800" dirty="0"/>
              <a:t>15º.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92500" lnSpcReduction="10000"/>
          </a:bodyPr>
          <a:lstStyle/>
          <a:p>
            <a:pPr marL="0" indent="0">
              <a:lnSpc>
                <a:spcPct val="110000"/>
              </a:lnSpc>
              <a:buNone/>
            </a:pPr>
            <a:r>
              <a:rPr lang="pt-BR" sz="2600" u="sng" kern="0" dirty="0">
                <a:latin typeface="Times New Roman" panose="02020603050405020304" pitchFamily="18" charset="0"/>
                <a:ea typeface="Calibri" panose="020F0502020204030204" pitchFamily="34" charset="0"/>
              </a:rPr>
              <a:t>b. Evolução</a:t>
            </a:r>
            <a:endParaRPr lang="en-US" sz="2600" u="sng" kern="0" dirty="0">
              <a:latin typeface="Times New Roman" panose="02020603050405020304" pitchFamily="18" charset="0"/>
              <a:ea typeface="Calibri" panose="020F0502020204030204" pitchFamily="34" charset="0"/>
            </a:endParaRPr>
          </a:p>
          <a:p>
            <a:r>
              <a:rPr lang="pt-BR" sz="2400" u="sng" kern="0" dirty="0">
                <a:latin typeface="Times New Roman" panose="02020603050405020304" pitchFamily="18" charset="0"/>
                <a:ea typeface="Calibri" panose="020F0502020204030204" pitchFamily="34" charset="0"/>
              </a:rPr>
              <a:t>Conferências da Haia</a:t>
            </a:r>
            <a:r>
              <a:rPr lang="pt-BR" sz="2400" kern="0" dirty="0">
                <a:latin typeface="Times New Roman" panose="02020603050405020304" pitchFamily="18" charset="0"/>
                <a:ea typeface="Calibri" panose="020F0502020204030204" pitchFamily="34" charset="0"/>
              </a:rPr>
              <a:t> de 1899 e 1907 trataram de restrições ou proibição do uso de certas armas, em especial, balas expansivas e produtos químicos asfixiantes, tais como o gás mostarda e fosgênio, que viriam a ser empregados na I Guerra Mundial. </a:t>
            </a:r>
          </a:p>
          <a:p>
            <a:r>
              <a:rPr lang="pt-BR" sz="2400" kern="0" dirty="0">
                <a:latin typeface="Times New Roman" panose="02020603050405020304" pitchFamily="18" charset="0"/>
                <a:ea typeface="Calibri" panose="020F0502020204030204" pitchFamily="34" charset="0"/>
              </a:rPr>
              <a:t>Somente depois do primeiro conflito mundial é que foi possível aprovar a </a:t>
            </a:r>
            <a:r>
              <a:rPr lang="pt-BR" sz="2400" u="sng" kern="0" dirty="0">
                <a:latin typeface="Times New Roman" panose="02020603050405020304" pitchFamily="18" charset="0"/>
                <a:ea typeface="Calibri" panose="020F0502020204030204" pitchFamily="34" charset="0"/>
              </a:rPr>
              <a:t>Convenção de Genebra sobre o Comércio de Armas</a:t>
            </a:r>
            <a:r>
              <a:rPr lang="pt-BR" sz="2400" kern="0" dirty="0">
                <a:latin typeface="Times New Roman" panose="02020603050405020304" pitchFamily="18" charset="0"/>
                <a:ea typeface="Calibri" panose="020F0502020204030204" pitchFamily="34" charset="0"/>
              </a:rPr>
              <a:t> (1925</a:t>
            </a:r>
            <a:r>
              <a:rPr lang="en-US" sz="2400" kern="0" dirty="0">
                <a:latin typeface="Times New Roman" panose="02020603050405020304" pitchFamily="18" charset="0"/>
                <a:ea typeface="Calibri" panose="020F0502020204030204" pitchFamily="34" charset="0"/>
              </a:rPr>
              <a: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r>
              <a:rPr lang="pt-BR" sz="2400" kern="0" dirty="0">
                <a:latin typeface="Times New Roman" panose="02020603050405020304" pitchFamily="18" charset="0"/>
                <a:ea typeface="Calibri" panose="020F0502020204030204" pitchFamily="34" charset="0"/>
              </a:rPr>
              <a:t> (Johnson)</a:t>
            </a:r>
            <a:endParaRPr lang="pt-BR" sz="2400" b="1" dirty="0">
              <a:solidFill>
                <a:srgbClr val="2F5496"/>
              </a:solidFill>
              <a:latin typeface="Calibri Light" panose="020F0302020204030204" pitchFamily="34" charset="0"/>
              <a:ea typeface="Times New Roman" panose="02020603050405020304" pitchFamily="18" charset="0"/>
              <a:cs typeface="Times New Roman" panose="02020603050405020304" pitchFamily="18" charset="0"/>
            </a:endParaRPr>
          </a:p>
          <a:p>
            <a:r>
              <a:rPr lang="pt-BR" sz="2400" u="sng" kern="0" dirty="0">
                <a:latin typeface="Times New Roman" panose="02020603050405020304" pitchFamily="18" charset="0"/>
                <a:ea typeface="Calibri" panose="020F0502020204030204" pitchFamily="34" charset="0"/>
              </a:rPr>
              <a:t>Desde a II Guerra Mundial</a:t>
            </a:r>
            <a:r>
              <a:rPr lang="pt-BR" sz="2400" kern="0" dirty="0">
                <a:latin typeface="Times New Roman" panose="02020603050405020304" pitchFamily="18" charset="0"/>
                <a:ea typeface="Calibri" panose="020F0502020204030204" pitchFamily="34" charset="0"/>
              </a:rPr>
              <a:t>, o controle </a:t>
            </a:r>
            <a:r>
              <a:rPr lang="pt-BR" sz="2400" kern="0" dirty="0">
                <a:effectLst/>
                <a:latin typeface="Times New Roman" panose="02020603050405020304" pitchFamily="18" charset="0"/>
                <a:ea typeface="Calibri" panose="020F0502020204030204" pitchFamily="34" charset="0"/>
              </a:rPr>
              <a:t>de armamento tem sido um importante campo da diplomacia com foco nas armas de </a:t>
            </a:r>
            <a:r>
              <a:rPr lang="pt-BR" sz="2400" i="1" kern="0" dirty="0">
                <a:effectLst/>
                <a:latin typeface="Times New Roman" panose="02020603050405020304" pitchFamily="18" charset="0"/>
                <a:ea typeface="Calibri" panose="020F0502020204030204" pitchFamily="34" charset="0"/>
              </a:rPr>
              <a:t>destruição em massa</a:t>
            </a:r>
            <a:r>
              <a:rPr lang="pt-BR" sz="2400" kern="0" dirty="0">
                <a:effectLst/>
                <a:latin typeface="Times New Roman" panose="02020603050405020304" pitchFamily="18" charset="0"/>
                <a:ea typeface="Calibri" panose="020F0502020204030204" pitchFamily="34" charset="0"/>
              </a:rPr>
              <a:t>, sejam estas químicas, biológicas, radiológicas ou nucleares. (</a:t>
            </a:r>
            <a:r>
              <a:rPr lang="en-US" sz="2400" dirty="0" err="1">
                <a:latin typeface="Times New Roman" panose="02020603050405020304" pitchFamily="18" charset="0"/>
                <a:ea typeface="Calibri" panose="020F0502020204030204" pitchFamily="34" charset="0"/>
                <a:cs typeface="Times New Roman" panose="02020603050405020304" pitchFamily="18" charset="0"/>
              </a:rPr>
              <a:t>Bjola</a:t>
            </a:r>
            <a:r>
              <a:rPr lang="en-US" sz="2400" dirty="0">
                <a:latin typeface="Times New Roman" panose="02020603050405020304" pitchFamily="18" charset="0"/>
                <a:ea typeface="Calibri" panose="020F0502020204030204" pitchFamily="34" charset="0"/>
                <a:cs typeface="Times New Roman" panose="02020603050405020304" pitchFamily="18" charset="0"/>
              </a:rPr>
              <a:t> e </a:t>
            </a:r>
            <a:r>
              <a:rPr lang="en-US" sz="2400" dirty="0" err="1">
                <a:latin typeface="Times New Roman" panose="02020603050405020304" pitchFamily="18" charset="0"/>
                <a:ea typeface="Calibri" panose="020F0502020204030204" pitchFamily="34" charset="0"/>
                <a:cs typeface="Times New Roman" panose="02020603050405020304" pitchFamily="18" charset="0"/>
              </a:rPr>
              <a:t>Kornprobst</a:t>
            </a:r>
            <a:r>
              <a:rPr lang="en-US" sz="2400" dirty="0">
                <a:latin typeface="Times New Roman" panose="02020603050405020304" pitchFamily="18" charset="0"/>
                <a:ea typeface="Calibri" panose="020F0502020204030204" pitchFamily="34" charset="0"/>
                <a:cs typeface="Times New Roman" panose="02020603050405020304" pitchFamily="18" charset="0"/>
              </a:rPr>
              <a:t>).</a:t>
            </a:r>
            <a:endParaRPr lang="pt-BR" sz="2400" kern="0" dirty="0">
              <a:effectLst/>
              <a:latin typeface="Times New Roman" panose="02020603050405020304" pitchFamily="18" charset="0"/>
              <a:ea typeface="Calibri" panose="020F0502020204030204" pitchFamily="34" charset="0"/>
            </a:endParaRP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417525"/>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Desarmamento</a:t>
            </a:r>
            <a:br>
              <a:rPr lang="pt-BR" sz="4800" dirty="0"/>
            </a:br>
            <a:r>
              <a:rPr lang="pt-BR" sz="2800" dirty="0"/>
              <a:t>16º.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r>
              <a:rPr lang="pt-BR" sz="2000" kern="0" dirty="0">
                <a:effectLst/>
                <a:latin typeface="Times New Roman" panose="02020603050405020304" pitchFamily="18" charset="0"/>
                <a:ea typeface="Calibri" panose="020F0502020204030204" pitchFamily="34" charset="0"/>
              </a:rPr>
              <a:t>A </a:t>
            </a:r>
            <a:r>
              <a:rPr lang="pt-BR" sz="2000" u="sng" kern="0" dirty="0">
                <a:effectLst/>
                <a:latin typeface="Times New Roman" panose="02020603050405020304" pitchFamily="18" charset="0"/>
                <a:ea typeface="Calibri" panose="020F0502020204030204" pitchFamily="34" charset="0"/>
              </a:rPr>
              <a:t>Crise dos Mísseis </a:t>
            </a:r>
            <a:r>
              <a:rPr lang="pt-BR" sz="2000" kern="0" dirty="0">
                <a:effectLst/>
                <a:latin typeface="Times New Roman" panose="02020603050405020304" pitchFamily="18" charset="0"/>
                <a:ea typeface="Calibri" panose="020F0502020204030204" pitchFamily="34" charset="0"/>
              </a:rPr>
              <a:t>(1962), levaria à negociação e aprovação do </a:t>
            </a:r>
            <a:r>
              <a:rPr lang="pt-BR" sz="2000" u="sng" kern="0" dirty="0">
                <a:effectLst/>
                <a:latin typeface="Times New Roman" panose="02020603050405020304" pitchFamily="18" charset="0"/>
                <a:ea typeface="Calibri" panose="020F0502020204030204" pitchFamily="34" charset="0"/>
              </a:rPr>
              <a:t>Tratado de Banimento de Testes Parciais </a:t>
            </a:r>
            <a:r>
              <a:rPr lang="pt-BR" sz="2000" kern="0" dirty="0">
                <a:effectLst/>
                <a:latin typeface="Times New Roman" panose="02020603050405020304" pitchFamily="18" charset="0"/>
                <a:ea typeface="Calibri" panose="020F0502020204030204" pitchFamily="34" charset="0"/>
              </a:rPr>
              <a:t>(1963), negociado entre Estados Unidos, União Soviética e Grã-Bretanha. </a:t>
            </a:r>
          </a:p>
          <a:p>
            <a:r>
              <a:rPr lang="pt-BR" sz="2000" kern="0" dirty="0">
                <a:latin typeface="Times New Roman" panose="02020603050405020304" pitchFamily="18" charset="0"/>
                <a:ea typeface="Calibri" panose="020F0502020204030204" pitchFamily="34" charset="0"/>
              </a:rPr>
              <a:t>E</a:t>
            </a:r>
            <a:r>
              <a:rPr lang="pt-BR" sz="2000" kern="0" dirty="0">
                <a:effectLst/>
                <a:latin typeface="Times New Roman" panose="02020603050405020304" pitchFamily="18" charset="0"/>
                <a:ea typeface="Calibri" panose="020F0502020204030204" pitchFamily="34" charset="0"/>
              </a:rPr>
              <a:t>m razão do imenso poder destrutivo das armas nucleares, a prevenção de sua proliferação tornou-se o principal objetivo da política de segurança entre governos, em particular os das grandes potências. </a:t>
            </a:r>
          </a:p>
          <a:p>
            <a:r>
              <a:rPr lang="pt-BR" sz="2000" kern="0" dirty="0">
                <a:latin typeface="Times New Roman" panose="02020603050405020304" pitchFamily="18" charset="0"/>
                <a:ea typeface="Calibri" panose="020F0502020204030204" pitchFamily="34" charset="0"/>
              </a:rPr>
              <a:t>M</a:t>
            </a:r>
            <a:r>
              <a:rPr lang="pt-BR" sz="2000" kern="0" dirty="0">
                <a:effectLst/>
                <a:latin typeface="Times New Roman" panose="02020603050405020304" pitchFamily="18" charset="0"/>
                <a:ea typeface="Calibri" panose="020F0502020204030204" pitchFamily="34" charset="0"/>
              </a:rPr>
              <a:t>embros não nucleares do </a:t>
            </a:r>
            <a:r>
              <a:rPr lang="pt-BR" sz="2000" u="sng" kern="0" dirty="0">
                <a:effectLst/>
                <a:latin typeface="Times New Roman" panose="02020603050405020304" pitchFamily="18" charset="0"/>
                <a:ea typeface="Calibri" panose="020F0502020204030204" pitchFamily="34" charset="0"/>
              </a:rPr>
              <a:t>Comitê das 18 Nações pelo Desarmamento</a:t>
            </a:r>
            <a:r>
              <a:rPr lang="pt-BR" sz="2000" kern="0" dirty="0">
                <a:effectLst/>
                <a:latin typeface="Times New Roman" panose="02020603050405020304" pitchFamily="18" charset="0"/>
                <a:ea typeface="Calibri" panose="020F0502020204030204" pitchFamily="34" charset="0"/>
              </a:rPr>
              <a:t> (1962-1969) desempenharam papel significativo em levar adiante o compromisso de desarmamento e o direito das partes do tratado a desenvolverem tecnologias nucleares para fins não militares</a:t>
            </a:r>
            <a:r>
              <a:rPr lang="pt-BR" sz="2000" b="1" kern="0" dirty="0">
                <a:solidFill>
                  <a:srgbClr val="2F5496"/>
                </a:solidFill>
                <a:latin typeface="Calibri Light" panose="020F0302020204030204" pitchFamily="34" charset="0"/>
                <a:ea typeface="Calibri" panose="020F0502020204030204" pitchFamily="34" charset="0"/>
                <a:cs typeface="Times New Roman" panose="02020603050405020304" pitchFamily="18" charset="0"/>
              </a:rPr>
              <a:t>. </a:t>
            </a:r>
            <a:r>
              <a:rPr lang="pt-BR" sz="2000" b="1" kern="0" dirty="0">
                <a:latin typeface="Calibri Light" panose="020F0302020204030204" pitchFamily="34" charset="0"/>
                <a:ea typeface="Calibri" panose="020F0502020204030204" pitchFamily="34" charset="0"/>
                <a:cs typeface="Times New Roman" panose="02020603050405020304" pitchFamily="18" charset="0"/>
              </a:rPr>
              <a:t>(Johnson)</a:t>
            </a:r>
            <a:endParaRPr lang="en-US" sz="2000" b="1" dirty="0">
              <a:effectLst/>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0418212"/>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Não proliferação - TNP</a:t>
            </a:r>
            <a:br>
              <a:rPr lang="pt-BR" sz="4800" dirty="0"/>
            </a:br>
            <a:r>
              <a:rPr lang="pt-BR" sz="2800" dirty="0"/>
              <a:t>17º.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r>
              <a:rPr lang="pt-BR" sz="2200" u="sng" kern="0" dirty="0">
                <a:effectLst/>
                <a:latin typeface="Times New Roman" panose="02020603050405020304" pitchFamily="18" charset="0"/>
                <a:ea typeface="Calibri" panose="020F0502020204030204" pitchFamily="34" charset="0"/>
              </a:rPr>
              <a:t>Tratado de Não Proliferação Nuclear</a:t>
            </a:r>
            <a:r>
              <a:rPr lang="pt-BR" sz="2200" kern="0" dirty="0">
                <a:effectLst/>
                <a:latin typeface="Times New Roman" panose="02020603050405020304" pitchFamily="18" charset="0"/>
                <a:ea typeface="Calibri" panose="020F0502020204030204" pitchFamily="34" charset="0"/>
              </a:rPr>
              <a:t> –TNP (1968): os países membros comprometeram-se a não desenvolver armas nucleares e os que as possuíam a </a:t>
            </a:r>
            <a:r>
              <a:rPr lang="pt-BR" sz="2200" kern="0" dirty="0" err="1">
                <a:effectLst/>
                <a:latin typeface="Times New Roman" panose="02020603050405020304" pitchFamily="18" charset="0"/>
                <a:ea typeface="Calibri" panose="020F0502020204030204" pitchFamily="34" charset="0"/>
              </a:rPr>
              <a:t>abolí-las</a:t>
            </a:r>
            <a:r>
              <a:rPr lang="pt-BR" sz="2200" kern="0" dirty="0">
                <a:latin typeface="Times New Roman" panose="02020603050405020304" pitchFamily="18" charset="0"/>
                <a:ea typeface="Calibri" panose="020F0502020204030204" pitchFamily="34" charset="0"/>
              </a:rPr>
              <a:t>.</a:t>
            </a:r>
            <a:r>
              <a:rPr lang="pt-BR" sz="2200" kern="0" dirty="0">
                <a:effectLst/>
                <a:latin typeface="Times New Roman" panose="02020603050405020304" pitchFamily="18" charset="0"/>
                <a:ea typeface="Calibri" panose="020F0502020204030204" pitchFamily="34" charset="0"/>
              </a:rPr>
              <a:t> </a:t>
            </a:r>
          </a:p>
          <a:p>
            <a:r>
              <a:rPr lang="pt-BR" sz="2200" kern="0" dirty="0">
                <a:latin typeface="Times New Roman" panose="02020603050405020304" pitchFamily="18" charset="0"/>
                <a:ea typeface="Calibri" panose="020F0502020204030204" pitchFamily="34" charset="0"/>
              </a:rPr>
              <a:t>E</a:t>
            </a:r>
            <a:r>
              <a:rPr lang="pt-BR" sz="2200" kern="0" dirty="0">
                <a:effectLst/>
                <a:latin typeface="Times New Roman" panose="02020603050405020304" pitchFamily="18" charset="0"/>
                <a:ea typeface="Calibri" panose="020F0502020204030204" pitchFamily="34" charset="0"/>
              </a:rPr>
              <a:t>stabeleceu diversos protocolos de inspeções para assegurar que as instalações nucleares destinadas a fins pacíficos não produzissem combustível com grau para armas. </a:t>
            </a:r>
            <a:r>
              <a:rPr lang="en-US" sz="2200" dirty="0"/>
              <a:t>(</a:t>
            </a:r>
            <a:r>
              <a:rPr lang="pt-BR" sz="2200" kern="0" dirty="0" err="1">
                <a:latin typeface="Times New Roman" panose="02020603050405020304" pitchFamily="18" charset="0"/>
                <a:ea typeface="Calibri" panose="020F0502020204030204" pitchFamily="34" charset="0"/>
              </a:rPr>
              <a:t>Holsti</a:t>
            </a:r>
            <a:r>
              <a:rPr lang="pt-BR" sz="2200" kern="0" dirty="0">
                <a:latin typeface="Times New Roman" panose="02020603050405020304" pitchFamily="18" charset="0"/>
                <a:ea typeface="Calibri" panose="020F0502020204030204" pitchFamily="34" charset="0"/>
              </a:rPr>
              <a:t>)</a:t>
            </a:r>
            <a:endParaRPr lang="pt-BR" sz="2200" kern="0" dirty="0">
              <a:effectLst/>
              <a:latin typeface="Times New Roman" panose="02020603050405020304" pitchFamily="18" charset="0"/>
              <a:ea typeface="Calibri" panose="020F0502020204030204" pitchFamily="34" charset="0"/>
            </a:endParaRPr>
          </a:p>
          <a:p>
            <a:r>
              <a:rPr lang="pt-BR" sz="2200" kern="0" dirty="0">
                <a:latin typeface="Times New Roman" panose="02020603050405020304" pitchFamily="18" charset="0"/>
                <a:ea typeface="Calibri" panose="020F0502020204030204" pitchFamily="34" charset="0"/>
              </a:rPr>
              <a:t>O</a:t>
            </a:r>
            <a:r>
              <a:rPr lang="pt-BR" sz="2200" kern="0" dirty="0">
                <a:effectLst/>
                <a:latin typeface="Times New Roman" panose="02020603050405020304" pitchFamily="18" charset="0"/>
                <a:ea typeface="Calibri" panose="020F0502020204030204" pitchFamily="34" charset="0"/>
              </a:rPr>
              <a:t> TNP seria e continuaria a ser o </a:t>
            </a:r>
            <a:r>
              <a:rPr lang="pt-BR" sz="2200" u="sng" kern="0" dirty="0">
                <a:effectLst/>
                <a:latin typeface="Times New Roman" panose="02020603050405020304" pitchFamily="18" charset="0"/>
                <a:ea typeface="Calibri" panose="020F0502020204030204" pitchFamily="34" charset="0"/>
              </a:rPr>
              <a:t>eixo multilateral do desarmamento e da não proliferação nuclear</a:t>
            </a:r>
            <a:r>
              <a:rPr lang="pt-BR" sz="2200" kern="0" dirty="0">
                <a:effectLst/>
                <a:latin typeface="Times New Roman" panose="02020603050405020304" pitchFamily="18" charset="0"/>
                <a:ea typeface="Calibri" panose="020F0502020204030204" pitchFamily="34" charset="0"/>
              </a:rPr>
              <a:t>. </a:t>
            </a:r>
          </a:p>
          <a:p>
            <a:r>
              <a:rPr lang="pt-BR" sz="2200" kern="0" dirty="0">
                <a:effectLst/>
                <a:latin typeface="Times New Roman" panose="02020603050405020304" pitchFamily="18" charset="0"/>
                <a:ea typeface="Calibri" panose="020F0502020204030204" pitchFamily="34" charset="0"/>
              </a:rPr>
              <a:t>Vários países com programas nucleares ou aspirações de tê-los (como, por exemplo, Argentina, Brasil, França, Índia e vários países africanos) </a:t>
            </a:r>
            <a:r>
              <a:rPr lang="pt-BR" sz="2200" u="sng" kern="0" dirty="0">
                <a:effectLst/>
                <a:latin typeface="Times New Roman" panose="02020603050405020304" pitchFamily="18" charset="0"/>
                <a:ea typeface="Calibri" panose="020F0502020204030204" pitchFamily="34" charset="0"/>
              </a:rPr>
              <a:t>abstiveram-se</a:t>
            </a:r>
            <a:r>
              <a:rPr lang="pt-BR" sz="2200" kern="0" dirty="0">
                <a:effectLst/>
                <a:latin typeface="Times New Roman" panose="02020603050405020304" pitchFamily="18" charset="0"/>
                <a:ea typeface="Calibri" panose="020F0502020204030204" pitchFamily="34" charset="0"/>
              </a:rPr>
              <a:t> na resolução da ONU que adotou o TNP.</a:t>
            </a:r>
            <a:r>
              <a:rPr lang="pt-BR" sz="2200" kern="0" dirty="0">
                <a:latin typeface="Times New Roman" panose="02020603050405020304" pitchFamily="18" charset="0"/>
                <a:ea typeface="Calibri" panose="020F0502020204030204" pitchFamily="34" charset="0"/>
              </a:rPr>
              <a:t> (</a:t>
            </a:r>
            <a:r>
              <a:rPr lang="pt-BR" sz="2200" kern="0" dirty="0" err="1">
                <a:latin typeface="Times New Roman" panose="02020603050405020304" pitchFamily="18" charset="0"/>
                <a:ea typeface="Calibri" panose="020F0502020204030204" pitchFamily="34" charset="0"/>
              </a:rPr>
              <a:t>Dhanapala</a:t>
            </a:r>
            <a:r>
              <a:rPr lang="pt-BR" sz="2200" kern="0" dirty="0">
                <a:latin typeface="Times New Roman" panose="02020603050405020304" pitchFamily="18" charset="0"/>
                <a:ea typeface="Calibri" panose="020F0502020204030204" pitchFamily="34" charset="0"/>
              </a:rPr>
              <a:t>)</a:t>
            </a:r>
            <a:endParaRPr lang="en-US" sz="2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78382385"/>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a:bodyPr>
          <a:lstStyle/>
          <a:p>
            <a:pPr algn="ctr"/>
            <a:r>
              <a:rPr lang="pt-BR" sz="4800" dirty="0"/>
              <a:t>VII. Diplomacia Política - TNP</a:t>
            </a:r>
            <a:br>
              <a:rPr lang="pt-BR" sz="4800" dirty="0"/>
            </a:br>
            <a:r>
              <a:rPr lang="pt-BR" sz="2800" dirty="0"/>
              <a:t>18º.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pPr>
              <a:buFont typeface="Courier New" panose="02070309020205020404" pitchFamily="49" charset="0"/>
              <a:buChar char="o"/>
            </a:pPr>
            <a:r>
              <a:rPr lang="pt-BR" sz="2200" kern="0" dirty="0">
                <a:latin typeface="Times New Roman" panose="02020603050405020304" pitchFamily="18" charset="0"/>
                <a:ea typeface="Calibri" panose="020F0502020204030204" pitchFamily="34" charset="0"/>
              </a:rPr>
              <a:t>I</a:t>
            </a:r>
            <a:r>
              <a:rPr lang="pt-BR" sz="2200" kern="0" dirty="0">
                <a:effectLst/>
                <a:latin typeface="Times New Roman" panose="02020603050405020304" pitchFamily="18" charset="0"/>
                <a:ea typeface="Calibri" panose="020F0502020204030204" pitchFamily="34" charset="0"/>
              </a:rPr>
              <a:t>ncorporou ao “direito internacional o objetivo quase-universal” que compreende, além do desarmamento, também a </a:t>
            </a:r>
            <a:r>
              <a:rPr lang="pt-BR" sz="2200" u="sng" kern="0" dirty="0">
                <a:effectLst/>
                <a:latin typeface="Times New Roman" panose="02020603050405020304" pitchFamily="18" charset="0"/>
                <a:ea typeface="Calibri" panose="020F0502020204030204" pitchFamily="34" charset="0"/>
              </a:rPr>
              <a:t>prevenção de que </a:t>
            </a:r>
            <a:r>
              <a:rPr lang="pt-BR" sz="2200" u="sng" kern="0" dirty="0">
                <a:latin typeface="Times New Roman" panose="02020603050405020304" pitchFamily="18" charset="0"/>
                <a:ea typeface="Calibri" panose="020F0502020204030204" pitchFamily="34" charset="0"/>
              </a:rPr>
              <a:t>as armas nucleares se </a:t>
            </a:r>
            <a:r>
              <a:rPr lang="pt-BR" sz="2200" u="sng" kern="0" dirty="0">
                <a:effectLst/>
                <a:latin typeface="Times New Roman" panose="02020603050405020304" pitchFamily="18" charset="0"/>
                <a:ea typeface="Calibri" panose="020F0502020204030204" pitchFamily="34" charset="0"/>
              </a:rPr>
              <a:t>espalhem </a:t>
            </a:r>
            <a:r>
              <a:rPr lang="pt-BR" sz="2200" kern="0" dirty="0">
                <a:effectLst/>
                <a:latin typeface="Times New Roman" panose="02020603050405020304" pitchFamily="18" charset="0"/>
                <a:ea typeface="Calibri" panose="020F0502020204030204" pitchFamily="34" charset="0"/>
              </a:rPr>
              <a:t>e de que </a:t>
            </a:r>
            <a:r>
              <a:rPr lang="pt-BR" sz="2200" u="sng" kern="0" dirty="0">
                <a:effectLst/>
                <a:latin typeface="Times New Roman" panose="02020603050405020304" pitchFamily="18" charset="0"/>
                <a:ea typeface="Calibri" panose="020F0502020204030204" pitchFamily="34" charset="0"/>
              </a:rPr>
              <a:t>as tecnologias relativas a estas tenham aplicações civis </a:t>
            </a:r>
            <a:r>
              <a:rPr lang="pt-BR" sz="2200" kern="0" dirty="0">
                <a:effectLst/>
                <a:latin typeface="Times New Roman" panose="02020603050405020304" pitchFamily="18" charset="0"/>
                <a:ea typeface="Calibri" panose="020F0502020204030204" pitchFamily="34" charset="0"/>
              </a:rPr>
              <a:t>(Johnson)</a:t>
            </a:r>
          </a:p>
          <a:p>
            <a:pPr>
              <a:buFont typeface="Courier New" panose="02070309020205020404" pitchFamily="49" charset="0"/>
              <a:buChar char="o"/>
            </a:pPr>
            <a:r>
              <a:rPr lang="pt-BR" sz="2200" kern="0" dirty="0">
                <a:effectLst/>
                <a:latin typeface="Times New Roman" panose="02020603050405020304" pitchFamily="18" charset="0"/>
                <a:ea typeface="Calibri" panose="020F0502020204030204" pitchFamily="34" charset="0"/>
              </a:rPr>
              <a:t>Tornou-se  a pedra angular de um regime de obrigações, normas e regras interconectadas, que incluem desde a </a:t>
            </a:r>
            <a:r>
              <a:rPr lang="pt-BR" sz="2200" u="sng" kern="0" dirty="0">
                <a:effectLst/>
                <a:latin typeface="Times New Roman" panose="02020603050405020304" pitchFamily="18" charset="0"/>
                <a:ea typeface="Calibri" panose="020F0502020204030204" pitchFamily="34" charset="0"/>
              </a:rPr>
              <a:t>Agência Internacional de Energia Atômica - AIEA </a:t>
            </a:r>
            <a:r>
              <a:rPr lang="pt-BR" sz="2200" kern="0" dirty="0">
                <a:effectLst/>
                <a:latin typeface="Times New Roman" panose="02020603050405020304" pitchFamily="18" charset="0"/>
                <a:ea typeface="Calibri" panose="020F0502020204030204" pitchFamily="34" charset="0"/>
              </a:rPr>
              <a:t>até o </a:t>
            </a:r>
            <a:r>
              <a:rPr lang="pt-BR" sz="2200" u="sng" kern="0" dirty="0">
                <a:effectLst/>
                <a:latin typeface="Times New Roman" panose="02020603050405020304" pitchFamily="18" charset="0"/>
                <a:ea typeface="Calibri" panose="020F0502020204030204" pitchFamily="34" charset="0"/>
              </a:rPr>
              <a:t>Grupo de Fornecedores Nucleares</a:t>
            </a:r>
            <a:r>
              <a:rPr lang="pt-BR" sz="2200" kern="0" dirty="0">
                <a:effectLst/>
                <a:latin typeface="Times New Roman" panose="02020603050405020304" pitchFamily="18" charset="0"/>
                <a:ea typeface="Calibri" panose="020F0502020204030204" pitchFamily="34" charset="0"/>
              </a:rPr>
              <a:t>, além de cimeiras e resoluções do CSNU. (Johnson)</a:t>
            </a:r>
          </a:p>
          <a:p>
            <a:pPr>
              <a:spcAft>
                <a:spcPts val="800"/>
              </a:spcAft>
              <a:buFont typeface="Courier New" panose="02070309020205020404" pitchFamily="49" charset="0"/>
              <a:buChar char="o"/>
            </a:pPr>
            <a:r>
              <a:rPr lang="pt-BR" sz="2200" kern="0" dirty="0">
                <a:latin typeface="Times New Roman" panose="02020603050405020304" pitchFamily="18" charset="0"/>
                <a:ea typeface="Calibri" panose="020F0502020204030204" pitchFamily="34" charset="0"/>
              </a:rPr>
              <a:t>O TNP não exigiu a adesão ao rigoroso </a:t>
            </a:r>
            <a:r>
              <a:rPr lang="pt-BR" sz="2200" u="sng" kern="0" dirty="0">
                <a:latin typeface="Times New Roman" panose="02020603050405020304" pitchFamily="18" charset="0"/>
                <a:ea typeface="Calibri" panose="020F0502020204030204" pitchFamily="34" charset="0"/>
              </a:rPr>
              <a:t>regime de salvaguardas</a:t>
            </a:r>
            <a:r>
              <a:rPr lang="pt-BR" sz="2200" kern="0" dirty="0">
                <a:latin typeface="Times New Roman" panose="02020603050405020304" pitchFamily="18" charset="0"/>
                <a:ea typeface="Calibri" panose="020F0502020204030204" pitchFamily="34" charset="0"/>
              </a:rPr>
              <a:t>. dos países definidos como tendo armas nucleares (Estados Unidos, União Soviética/Rússia, Reino Unido, França e China).</a:t>
            </a:r>
            <a:endParaRPr lang="en-US" sz="2200" kern="0" dirty="0">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7069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ADB0AE9-8F5F-13EE-BE85-46AE409E048E}"/>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( 8º slide)  </a:t>
            </a:r>
            <a:endParaRPr lang="en-US" sz="4800" dirty="0"/>
          </a:p>
        </p:txBody>
      </p:sp>
      <p:sp>
        <p:nvSpPr>
          <p:cNvPr id="3" name="Espaço Reservado para Conteúdo 2">
            <a:extLst>
              <a:ext uri="{FF2B5EF4-FFF2-40B4-BE49-F238E27FC236}">
                <a16:creationId xmlns:a16="http://schemas.microsoft.com/office/drawing/2014/main" id="{5AAC47DF-0A12-052D-D5C8-3407DCCBAB92}"/>
              </a:ext>
            </a:extLst>
          </p:cNvPr>
          <p:cNvSpPr>
            <a:spLocks noGrp="1"/>
          </p:cNvSpPr>
          <p:nvPr>
            <p:ph idx="1"/>
          </p:nvPr>
        </p:nvSpPr>
        <p:spPr>
          <a:xfrm>
            <a:off x="940904" y="2704014"/>
            <a:ext cx="10045443" cy="3438165"/>
          </a:xfrm>
        </p:spPr>
        <p:txBody>
          <a:bodyPr anchor="ctr">
            <a:normAutofit fontScale="40000" lnSpcReduction="20000"/>
          </a:bodyPr>
          <a:lstStyle/>
          <a:p>
            <a:endParaRPr lang="pt-BR" sz="2400" dirty="0"/>
          </a:p>
          <a:p>
            <a:r>
              <a:rPr lang="pt-BR" sz="5000" dirty="0"/>
              <a:t>1860 – </a:t>
            </a:r>
            <a:r>
              <a:rPr lang="pt-BR" sz="5000" dirty="0" err="1"/>
              <a:t>Palmerston</a:t>
            </a:r>
            <a:r>
              <a:rPr lang="pt-BR" sz="5000" dirty="0"/>
              <a:t>,  ao receber o </a:t>
            </a:r>
            <a:r>
              <a:rPr lang="pt-BR" sz="5000" u="sng" dirty="0"/>
              <a:t>primeiro telegrama</a:t>
            </a:r>
            <a:r>
              <a:rPr lang="pt-BR" sz="5000" dirty="0"/>
              <a:t>: “</a:t>
            </a:r>
            <a:r>
              <a:rPr lang="pt-BR" sz="5000" i="1" dirty="0"/>
              <a:t>É o fim da diplomacia</a:t>
            </a:r>
            <a:r>
              <a:rPr lang="pt-BR" sz="5000" dirty="0"/>
              <a:t>!”. Afirmaria também: “</a:t>
            </a:r>
            <a:r>
              <a:rPr lang="pt-BR" sz="5000" i="1" dirty="0"/>
              <a:t>Não temos aliados eternos, nem inimigos permanentes</a:t>
            </a:r>
            <a:r>
              <a:rPr lang="pt-BR" sz="5000" dirty="0"/>
              <a:t>”.</a:t>
            </a:r>
          </a:p>
          <a:p>
            <a:r>
              <a:rPr lang="pt-BR" sz="5000" dirty="0"/>
              <a:t>Criação do Reino da </a:t>
            </a:r>
            <a:r>
              <a:rPr lang="pt-BR" sz="5000" u="sng" dirty="0"/>
              <a:t>Itália </a:t>
            </a:r>
            <a:r>
              <a:rPr lang="pt-BR" sz="5000" dirty="0"/>
              <a:t>(1861). Sem consulta ao Concerto da Europa.</a:t>
            </a:r>
          </a:p>
          <a:p>
            <a:r>
              <a:rPr lang="pt-BR" sz="5000" dirty="0"/>
              <a:t>Criadas a </a:t>
            </a:r>
            <a:r>
              <a:rPr lang="pt-BR" sz="5000" u="sng" dirty="0"/>
              <a:t>Cruz Vermelha Internacional (</a:t>
            </a:r>
            <a:r>
              <a:rPr lang="pt-BR" sz="5000" dirty="0"/>
              <a:t>1863) e a </a:t>
            </a:r>
            <a:r>
              <a:rPr lang="pt-BR" sz="5000" u="sng" dirty="0"/>
              <a:t>União Internacional de Telecomunicações </a:t>
            </a:r>
            <a:r>
              <a:rPr lang="pt-BR" sz="5000" dirty="0"/>
              <a:t>(1865)</a:t>
            </a:r>
          </a:p>
          <a:p>
            <a:r>
              <a:rPr lang="pt-BR" sz="5000" u="sng" dirty="0"/>
              <a:t>Legações </a:t>
            </a:r>
            <a:r>
              <a:rPr lang="pt-BR" sz="5000" dirty="0"/>
              <a:t>chefiadas por Ministros. Elevação para embaixadas, negociada politicamente.</a:t>
            </a:r>
          </a:p>
          <a:p>
            <a:r>
              <a:rPr lang="pt-BR" sz="5000" u="sng" dirty="0"/>
              <a:t>Formação do Império Germânico (1871) </a:t>
            </a:r>
            <a:r>
              <a:rPr lang="pt-BR" sz="5000" dirty="0"/>
              <a:t>não submetida às Grandes Potências que reiteraram que tratados não poderiam ser alterados sem o consentimento de todos os signatários (1871). Bismark e a </a:t>
            </a:r>
            <a:r>
              <a:rPr lang="pt-BR" sz="5000" i="1" dirty="0" err="1"/>
              <a:t>Realpolitik</a:t>
            </a:r>
            <a:r>
              <a:rPr lang="pt-BR" sz="5000" i="1" dirty="0"/>
              <a:t> (</a:t>
            </a:r>
            <a:r>
              <a:rPr lang="pt-BR" sz="5000" dirty="0"/>
              <a:t>cálculos do poder e do interesse nacional</a:t>
            </a:r>
            <a:r>
              <a:rPr lang="pt-BR" sz="5000" i="1" dirty="0"/>
              <a:t>)</a:t>
            </a:r>
            <a:r>
              <a:rPr lang="pt-BR" sz="5000" dirty="0"/>
              <a:t>.</a:t>
            </a:r>
          </a:p>
          <a:p>
            <a:r>
              <a:rPr lang="pt-BR" sz="5000" dirty="0"/>
              <a:t>1874 –</a:t>
            </a:r>
            <a:r>
              <a:rPr lang="pt-BR" sz="5000" u="sng" dirty="0"/>
              <a:t>União Postal Universal</a:t>
            </a:r>
            <a:r>
              <a:rPr lang="pt-BR" sz="5000" dirty="0"/>
              <a:t>:  1ª agência internacional</a:t>
            </a:r>
          </a:p>
          <a:p>
            <a:r>
              <a:rPr lang="pt-BR" sz="5000" u="sng" dirty="0"/>
              <a:t>Conferências de Paz na Haia </a:t>
            </a:r>
            <a:r>
              <a:rPr lang="pt-BR" sz="5000" dirty="0"/>
              <a:t>(1899-1907). Corte Permanente de Arbitragem</a:t>
            </a:r>
          </a:p>
          <a:p>
            <a:pPr marL="0" indent="0">
              <a:buNone/>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198847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a:bodyPr>
          <a:lstStyle/>
          <a:p>
            <a:pPr algn="ctr"/>
            <a:r>
              <a:rPr lang="pt-BR" sz="4800" dirty="0"/>
              <a:t>VII. Diplomacia Política - TNP</a:t>
            </a:r>
            <a:br>
              <a:rPr lang="pt-BR" sz="4800" dirty="0"/>
            </a:br>
            <a:r>
              <a:rPr lang="pt-BR" sz="2800" dirty="0"/>
              <a:t>19º.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r>
              <a:rPr lang="pt-BR" sz="2400" kern="0" dirty="0">
                <a:effectLst/>
                <a:latin typeface="Times New Roman" panose="02020603050405020304" pitchFamily="18" charset="0"/>
                <a:ea typeface="Calibri" panose="020F0502020204030204" pitchFamily="34" charset="0"/>
              </a:rPr>
              <a:t>Em 2023, o </a:t>
            </a:r>
            <a:r>
              <a:rPr lang="pt-BR" sz="2400" u="sng" kern="0" dirty="0">
                <a:effectLst/>
                <a:latin typeface="Times New Roman" panose="02020603050405020304" pitchFamily="18" charset="0"/>
                <a:ea typeface="Calibri" panose="020F0502020204030204" pitchFamily="34" charset="0"/>
              </a:rPr>
              <a:t>TNP</a:t>
            </a:r>
            <a:r>
              <a:rPr lang="pt-BR" sz="2400" kern="0" dirty="0">
                <a:effectLst/>
                <a:latin typeface="Times New Roman" panose="02020603050405020304" pitchFamily="18" charset="0"/>
                <a:ea typeface="Calibri" panose="020F0502020204030204" pitchFamily="34" charset="0"/>
              </a:rPr>
              <a:t> incluía 185 países membros, tanto aqueles que renunciaram à trilha nuclear quanto os cinco países com armas nucleares que o tratado assim os reconhece (Estados Unidos, Rússia, China, França e Reino Unido). </a:t>
            </a:r>
          </a:p>
          <a:p>
            <a:r>
              <a:rPr lang="pt-BR" sz="2400" kern="0" dirty="0">
                <a:effectLst/>
                <a:latin typeface="Times New Roman" panose="02020603050405020304" pitchFamily="18" charset="0"/>
                <a:ea typeface="Calibri" panose="020F0502020204030204" pitchFamily="34" charset="0"/>
              </a:rPr>
              <a:t>Dos quatro países </a:t>
            </a:r>
            <a:r>
              <a:rPr lang="pt-BR" sz="2400" kern="0" dirty="0">
                <a:latin typeface="Times New Roman" panose="02020603050405020304" pitchFamily="18" charset="0"/>
                <a:ea typeface="Calibri" panose="020F0502020204030204" pitchFamily="34" charset="0"/>
              </a:rPr>
              <a:t>reconhecidos como tendo armas nucleares três não assinaram o TNP </a:t>
            </a:r>
            <a:r>
              <a:rPr lang="pt-BR" sz="2400" kern="0" dirty="0">
                <a:effectLst/>
                <a:latin typeface="Times New Roman" panose="02020603050405020304" pitchFamily="18" charset="0"/>
                <a:ea typeface="Calibri" panose="020F0502020204030204" pitchFamily="34" charset="0"/>
              </a:rPr>
              <a:t>(Índia, Paquistão e Israel)  e um dele se retirou (Coreia do Norte). (</a:t>
            </a:r>
            <a:r>
              <a:rPr lang="pt-BR" sz="2400" kern="0" dirty="0" err="1">
                <a:effectLst/>
                <a:latin typeface="Times New Roman" panose="02020603050405020304" pitchFamily="18" charset="0"/>
                <a:ea typeface="Calibri" panose="020F0502020204030204" pitchFamily="34" charset="0"/>
              </a:rPr>
              <a:t>Verbeke</a:t>
            </a:r>
            <a:r>
              <a:rPr lang="pt-BR" sz="2400" kern="0" dirty="0">
                <a:effectLst/>
                <a:latin typeface="Times New Roman" panose="02020603050405020304" pitchFamily="18" charset="0"/>
                <a:ea typeface="Calibri" panose="020F0502020204030204" pitchFamily="34" charset="0"/>
              </a:rPr>
              <a:t>)</a:t>
            </a:r>
            <a:endParaRPr lang="en-US" sz="2400" kern="0" dirty="0">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1094315"/>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a:bodyPr>
          <a:lstStyle/>
          <a:p>
            <a:pPr algn="ctr"/>
            <a:r>
              <a:rPr lang="pt-BR" sz="4800" dirty="0"/>
              <a:t>VII. Diplomacia Política - TNP</a:t>
            </a:r>
            <a:br>
              <a:rPr lang="pt-BR" sz="4800" dirty="0"/>
            </a:br>
            <a:r>
              <a:rPr lang="pt-BR" sz="2800" dirty="0"/>
              <a:t>20º.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pPr>
              <a:spcAft>
                <a:spcPts val="800"/>
              </a:spcAft>
            </a:pPr>
            <a:r>
              <a:rPr lang="pt-BR" sz="2400" kern="0" dirty="0">
                <a:latin typeface="Times New Roman" panose="02020603050405020304" pitchFamily="18" charset="0"/>
                <a:ea typeface="Calibri" panose="020F0502020204030204" pitchFamily="34" charset="0"/>
              </a:rPr>
              <a:t>O Artigo VI do TNP que dispôs:</a:t>
            </a:r>
          </a:p>
          <a:p>
            <a:pPr marL="0" indent="0" algn="just">
              <a:spcAft>
                <a:spcPts val="800"/>
              </a:spcAft>
              <a:buNone/>
            </a:pPr>
            <a:r>
              <a:rPr lang="pt-BR" sz="24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Cada Parte deste Tratado compromete-se a </a:t>
            </a:r>
            <a:r>
              <a:rPr lang="pt-BR" sz="2400" i="1" u="sng"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entabular, de boa-fé, negociações </a:t>
            </a:r>
            <a:r>
              <a:rPr lang="pt-BR" sz="24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sobre medidas efetivas </a:t>
            </a:r>
            <a:r>
              <a:rPr lang="pt-BR" sz="2400" i="1" u="sng"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para a cessação </a:t>
            </a:r>
            <a:r>
              <a:rPr lang="pt-BR" sz="24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em data próxima </a:t>
            </a:r>
            <a:r>
              <a:rPr lang="pt-BR" sz="2400" i="1" u="sng"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da corrida armamentista nuclear e para o desarmamento nuclear</a:t>
            </a:r>
            <a:r>
              <a:rPr lang="pt-BR" sz="24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t-BR" sz="2400" i="1" u="sng"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e sobre um Tratado de desarmamento geral e completo, sob estrito e eficaz controle internacional</a:t>
            </a:r>
            <a:r>
              <a:rPr lang="pt-BR" sz="24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4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967015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Desarmamento</a:t>
            </a:r>
            <a:br>
              <a:rPr lang="pt-BR" sz="4800" dirty="0"/>
            </a:br>
            <a:r>
              <a:rPr lang="pt-BR" sz="2800" dirty="0"/>
              <a:t>21º.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pPr>
              <a:spcAft>
                <a:spcPts val="800"/>
              </a:spcAft>
            </a:pPr>
            <a:r>
              <a:rPr lang="pt-BR" sz="2400" kern="0" dirty="0">
                <a:effectLst/>
                <a:latin typeface="Times New Roman" panose="02020603050405020304" pitchFamily="18" charset="0"/>
                <a:ea typeface="Calibri" panose="020F0502020204030204" pitchFamily="34" charset="0"/>
              </a:rPr>
              <a:t>Outro acordo diplomático de relevo, foi a </a:t>
            </a:r>
            <a:r>
              <a:rPr lang="pt-BR" sz="2400" u="sng" kern="0" dirty="0">
                <a:effectLst/>
                <a:latin typeface="Times New Roman" panose="02020603050405020304" pitchFamily="18" charset="0"/>
                <a:ea typeface="Calibri" panose="020F0502020204030204" pitchFamily="34" charset="0"/>
              </a:rPr>
              <a:t>Convenção sobre Armas Biológicas e Toxinas </a:t>
            </a:r>
            <a:r>
              <a:rPr lang="pt-BR" sz="2400" kern="0" dirty="0">
                <a:effectLst/>
                <a:latin typeface="Times New Roman" panose="02020603050405020304" pitchFamily="18" charset="0"/>
                <a:ea typeface="Calibri" panose="020F0502020204030204" pitchFamily="34" charset="0"/>
              </a:rPr>
              <a:t>(1972). </a:t>
            </a:r>
          </a:p>
          <a:p>
            <a:pPr>
              <a:spcAft>
                <a:spcPts val="800"/>
              </a:spcAft>
            </a:pPr>
            <a:r>
              <a:rPr lang="pt-BR" sz="2400" kern="0" dirty="0">
                <a:effectLst/>
                <a:latin typeface="Times New Roman" panose="02020603050405020304" pitchFamily="18" charset="0"/>
                <a:ea typeface="Calibri" panose="020F0502020204030204" pitchFamily="34" charset="0"/>
              </a:rPr>
              <a:t>No pós-guerra fria, foi possível cumprir dois objetivos importantes que estavam parados na Conferência do Desarmamento (CD): </a:t>
            </a:r>
          </a:p>
          <a:p>
            <a:pPr>
              <a:spcAft>
                <a:spcPts val="800"/>
              </a:spcAft>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a </a:t>
            </a:r>
            <a:r>
              <a:rPr lang="pt-BR" sz="2400" u="sng" kern="0" dirty="0">
                <a:effectLst/>
                <a:latin typeface="Times New Roman" panose="02020603050405020304" pitchFamily="18" charset="0"/>
                <a:ea typeface="Calibri" panose="020F0502020204030204" pitchFamily="34" charset="0"/>
              </a:rPr>
              <a:t>Convenção sobre Armas Químicas </a:t>
            </a:r>
            <a:r>
              <a:rPr lang="pt-BR" sz="2400" kern="0" dirty="0">
                <a:effectLst/>
                <a:latin typeface="Times New Roman" panose="02020603050405020304" pitchFamily="18" charset="0"/>
                <a:ea typeface="Calibri" panose="020F0502020204030204" pitchFamily="34" charset="0"/>
              </a:rPr>
              <a:t>(1992) e </a:t>
            </a:r>
          </a:p>
          <a:p>
            <a:pPr>
              <a:spcAft>
                <a:spcPts val="800"/>
              </a:spcAft>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o </a:t>
            </a:r>
            <a:r>
              <a:rPr lang="pt-BR" sz="2400" u="sng" kern="0" dirty="0">
                <a:effectLst/>
                <a:latin typeface="Times New Roman" panose="02020603050405020304" pitchFamily="18" charset="0"/>
                <a:ea typeface="Calibri" panose="020F0502020204030204" pitchFamily="34" charset="0"/>
              </a:rPr>
              <a:t>Tratado Abrangente de Banimento de Testes Nucleares</a:t>
            </a:r>
            <a:r>
              <a:rPr lang="pt-BR" sz="2400" kern="0" dirty="0">
                <a:effectLst/>
                <a:latin typeface="Times New Roman" panose="02020603050405020304" pitchFamily="18" charset="0"/>
                <a:ea typeface="Calibri" panose="020F0502020204030204" pitchFamily="34" charset="0"/>
              </a:rPr>
              <a:t> (CTBT, em inglês) negociado entre 1992 e 1994. </a:t>
            </a:r>
            <a:r>
              <a:rPr lang="pt-BR" sz="2400" kern="0" dirty="0">
                <a:latin typeface="Times New Roman" panose="02020603050405020304" pitchFamily="18" charset="0"/>
                <a:ea typeface="Calibri" panose="020F0502020204030204" pitchFamily="34" charset="0"/>
              </a:rPr>
              <a:t>(Johnson)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63382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Desarmamento</a:t>
            </a:r>
            <a:br>
              <a:rPr lang="pt-BR" sz="4800" dirty="0"/>
            </a:br>
            <a:r>
              <a:rPr lang="pt-BR" sz="2800" dirty="0"/>
              <a:t>22º.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pPr>
              <a:spcAft>
                <a:spcPts val="800"/>
              </a:spcAft>
            </a:pPr>
            <a:r>
              <a:rPr lang="pt-BR" sz="2400" kern="0" dirty="0">
                <a:effectLst/>
                <a:latin typeface="Times New Roman" panose="02020603050405020304" pitchFamily="18" charset="0"/>
                <a:ea typeface="Calibri" panose="020F0502020204030204" pitchFamily="34" charset="0"/>
              </a:rPr>
              <a:t>Em 1995, por decisão da </a:t>
            </a:r>
            <a:r>
              <a:rPr lang="pt-BR" sz="2400" u="sng" kern="0" dirty="0">
                <a:effectLst/>
                <a:latin typeface="Times New Roman" panose="02020603050405020304" pitchFamily="18" charset="0"/>
                <a:ea typeface="Calibri" panose="020F0502020204030204" pitchFamily="34" charset="0"/>
              </a:rPr>
              <a:t>Conferência de Revisão e Extensão</a:t>
            </a:r>
            <a:r>
              <a:rPr lang="pt-BR" sz="2400" kern="0" dirty="0">
                <a:effectLst/>
                <a:latin typeface="Times New Roman" panose="02020603050405020304" pitchFamily="18" charset="0"/>
                <a:ea typeface="Calibri" panose="020F0502020204030204" pitchFamily="34" charset="0"/>
              </a:rPr>
              <a:t>, o TNP foi prorrogado indefinidamente. </a:t>
            </a:r>
          </a:p>
          <a:p>
            <a:pPr>
              <a:spcAft>
                <a:spcPts val="800"/>
              </a:spcAft>
            </a:pPr>
            <a:r>
              <a:rPr lang="pt-BR" sz="2400" kern="0" dirty="0">
                <a:effectLst/>
                <a:latin typeface="Times New Roman" panose="02020603050405020304" pitchFamily="18" charset="0"/>
                <a:ea typeface="Calibri" panose="020F0502020204030204" pitchFamily="34" charset="0"/>
              </a:rPr>
              <a:t>Naquele ano,</a:t>
            </a:r>
            <a:r>
              <a:rPr lang="pt-BR" sz="2400" kern="0" dirty="0">
                <a:latin typeface="Times New Roman" panose="02020603050405020304" pitchFamily="18" charset="0"/>
                <a:ea typeface="Calibri" panose="020F0502020204030204" pitchFamily="34" charset="0"/>
              </a:rPr>
              <a:t> </a:t>
            </a:r>
            <a:r>
              <a:rPr lang="pt-BR" sz="2400" b="1" kern="0" dirty="0">
                <a:latin typeface="Times New Roman" panose="02020603050405020304" pitchFamily="18" charset="0"/>
                <a:ea typeface="Calibri" panose="020F0502020204030204" pitchFamily="34" charset="0"/>
              </a:rPr>
              <a:t>o Brasil anunciou adesão ao TNP</a:t>
            </a:r>
            <a:r>
              <a:rPr lang="pt-BR" sz="2400" kern="0" dirty="0">
                <a:latin typeface="Times New Roman" panose="02020603050405020304" pitchFamily="18" charset="0"/>
                <a:ea typeface="Calibri" panose="020F0502020204030204" pitchFamily="34" charset="0"/>
              </a:rPr>
              <a:t>.</a:t>
            </a:r>
          </a:p>
          <a:p>
            <a:pPr>
              <a:spcAft>
                <a:spcPts val="800"/>
              </a:spcAft>
            </a:pPr>
            <a:r>
              <a:rPr lang="pt-BR" sz="2400" kern="0" dirty="0">
                <a:effectLst/>
                <a:latin typeface="Times New Roman" panose="02020603050405020304" pitchFamily="18" charset="0"/>
                <a:ea typeface="Calibri" panose="020F0502020204030204" pitchFamily="34" charset="0"/>
              </a:rPr>
              <a:t>Em 1996, o </a:t>
            </a:r>
            <a:r>
              <a:rPr lang="pt-BR" sz="2400" u="sng" kern="0" dirty="0">
                <a:effectLst/>
                <a:latin typeface="Times New Roman" panose="02020603050405020304" pitchFamily="18" charset="0"/>
                <a:ea typeface="Calibri" panose="020F0502020204030204" pitchFamily="34" charset="0"/>
              </a:rPr>
              <a:t>Tribunal Internacional de Justiça </a:t>
            </a:r>
            <a:r>
              <a:rPr lang="pt-BR" sz="2400" kern="0" dirty="0">
                <a:effectLst/>
                <a:latin typeface="Times New Roman" panose="02020603050405020304" pitchFamily="18" charset="0"/>
                <a:ea typeface="Calibri" panose="020F0502020204030204" pitchFamily="34" charset="0"/>
              </a:rPr>
              <a:t>declarou que os países com armas nucleares tinham a obrigação jurídica de negociar desarmamento nuclear de boa-fé, mas isso não teve impacto junto àqueles países. (</a:t>
            </a:r>
            <a:r>
              <a:rPr lang="pt-BR" sz="2400" kern="0" dirty="0" err="1">
                <a:effectLst/>
                <a:latin typeface="Times New Roman" panose="02020603050405020304" pitchFamily="18" charset="0"/>
                <a:ea typeface="Calibri" panose="020F0502020204030204" pitchFamily="34" charset="0"/>
              </a:rPr>
              <a:t>Dhanapala</a:t>
            </a:r>
            <a:r>
              <a:rPr lang="pt-BR" sz="2400" kern="0" dirty="0">
                <a:effectLst/>
                <a:latin typeface="Times New Roman" panose="02020603050405020304" pitchFamily="18" charset="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060452"/>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Desarmamento</a:t>
            </a:r>
            <a:br>
              <a:rPr lang="pt-BR" sz="4800" dirty="0"/>
            </a:br>
            <a:r>
              <a:rPr lang="pt-BR" sz="2800" dirty="0"/>
              <a:t>23º.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pPr>
              <a:spcAft>
                <a:spcPts val="800"/>
              </a:spcAft>
            </a:pPr>
            <a:r>
              <a:rPr lang="pt-BR" sz="2400" kern="0" dirty="0">
                <a:latin typeface="Times New Roman" panose="02020603050405020304" pitchFamily="18" charset="0"/>
                <a:ea typeface="Calibri" panose="020F0502020204030204" pitchFamily="34" charset="0"/>
              </a:rPr>
              <a:t>O</a:t>
            </a:r>
            <a:r>
              <a:rPr lang="pt-BR" sz="2400" kern="0" dirty="0">
                <a:effectLst/>
                <a:latin typeface="Times New Roman" panose="02020603050405020304" pitchFamily="18" charset="0"/>
                <a:ea typeface="Calibri" panose="020F0502020204030204" pitchFamily="34" charset="0"/>
              </a:rPr>
              <a:t> </a:t>
            </a:r>
            <a:r>
              <a:rPr lang="pt-BR" sz="2400" u="sng" kern="0" dirty="0">
                <a:effectLst/>
                <a:latin typeface="Times New Roman" panose="02020603050405020304" pitchFamily="18" charset="0"/>
                <a:ea typeface="Calibri" panose="020F0502020204030204" pitchFamily="34" charset="0"/>
              </a:rPr>
              <a:t>ingresso no TNP de países recalcitrantes</a:t>
            </a:r>
            <a:r>
              <a:rPr lang="pt-BR" sz="2400" kern="0" dirty="0">
                <a:effectLst/>
                <a:latin typeface="Times New Roman" panose="02020603050405020304" pitchFamily="18" charset="0"/>
                <a:ea typeface="Calibri" panose="020F0502020204030204" pitchFamily="34" charset="0"/>
              </a:rPr>
              <a:t>, tais como </a:t>
            </a:r>
            <a:r>
              <a:rPr lang="pt-BR" sz="2400" kern="0" dirty="0">
                <a:latin typeface="Times New Roman" panose="02020603050405020304" pitchFamily="18" charset="0"/>
                <a:ea typeface="Calibri" panose="020F0502020204030204" pitchFamily="34" charset="0"/>
              </a:rPr>
              <a:t>África do Sul (1991), Argentina </a:t>
            </a:r>
            <a:r>
              <a:rPr lang="pt-BR" sz="2400" kern="0" dirty="0">
                <a:effectLst/>
                <a:latin typeface="Times New Roman" panose="02020603050405020304" pitchFamily="18" charset="0"/>
                <a:ea typeface="Calibri" panose="020F0502020204030204" pitchFamily="34" charset="0"/>
              </a:rPr>
              <a:t>(1995) e Brasil (1995) , assim como de </a:t>
            </a:r>
            <a:r>
              <a:rPr lang="pt-BR" sz="2400" u="sng" kern="0" dirty="0">
                <a:effectLst/>
                <a:latin typeface="Times New Roman" panose="02020603050405020304" pitchFamily="18" charset="0"/>
                <a:ea typeface="Calibri" panose="020F0502020204030204" pitchFamily="34" charset="0"/>
              </a:rPr>
              <a:t>três países anteriormente satélites da União Soviética</a:t>
            </a:r>
            <a:r>
              <a:rPr lang="pt-BR" sz="2400" kern="0" dirty="0">
                <a:effectLst/>
                <a:latin typeface="Times New Roman" panose="02020603050405020304" pitchFamily="18" charset="0"/>
                <a:ea typeface="Calibri" panose="020F0502020204030204" pitchFamily="34" charset="0"/>
              </a:rPr>
              <a:t>, a saber, Belarus (1993), Ucrânia (1994) e Cazaquistão (1994), que tinham armas nucleares em seus solos, representou um sucesso diplomático para os depositários do tratado. (</a:t>
            </a:r>
            <a:r>
              <a:rPr lang="pt-BR" sz="2400" kern="0" dirty="0" err="1">
                <a:effectLst/>
                <a:latin typeface="Times New Roman" panose="02020603050405020304" pitchFamily="18" charset="0"/>
                <a:ea typeface="Calibri" panose="020F0502020204030204" pitchFamily="34" charset="0"/>
              </a:rPr>
              <a:t>Dhanapala</a:t>
            </a:r>
            <a:r>
              <a:rPr lang="pt-BR" sz="2400" kern="0" dirty="0">
                <a:effectLst/>
                <a:latin typeface="Times New Roman" panose="02020603050405020304" pitchFamily="18" charset="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44036442"/>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Desarmamento </a:t>
            </a:r>
            <a:br>
              <a:rPr lang="pt-BR" sz="4800" dirty="0"/>
            </a:br>
            <a:r>
              <a:rPr lang="pt-BR" sz="2800" dirty="0"/>
              <a:t>24º.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pPr>
              <a:spcAft>
                <a:spcPts val="800"/>
              </a:spcAft>
            </a:pPr>
            <a:r>
              <a:rPr lang="pt-BR" sz="2400" dirty="0">
                <a:latin typeface="Times New Roman" panose="02020603050405020304" pitchFamily="18" charset="0"/>
                <a:ea typeface="Calibri" panose="020F0502020204030204" pitchFamily="34" charset="0"/>
                <a:cs typeface="Times New Roman" panose="02020603050405020304" pitchFamily="18" charset="0"/>
              </a:rPr>
              <a:t>Em 1997,</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foi aprovado o </a:t>
            </a:r>
            <a:r>
              <a:rPr lang="pt-BR" sz="2400" u="sng" dirty="0">
                <a:effectLst/>
                <a:latin typeface="Times New Roman" panose="02020603050405020304" pitchFamily="18" charset="0"/>
                <a:ea typeface="Calibri" panose="020F0502020204030204" pitchFamily="34" charset="0"/>
                <a:cs typeface="Times New Roman" panose="02020603050405020304" pitchFamily="18" charset="0"/>
              </a:rPr>
              <a:t>Tratado de Banimento de Minas </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com apoio da sociedade civil.</a:t>
            </a:r>
          </a:p>
          <a:p>
            <a:pPr>
              <a:spcAft>
                <a:spcPts val="800"/>
              </a:spcAft>
            </a:pP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Em 1997, a AIEA aprovou modelo de </a:t>
            </a:r>
            <a:r>
              <a:rPr lang="pt-BR" sz="2400" u="sng" dirty="0">
                <a:effectLst/>
                <a:latin typeface="Times New Roman" panose="02020603050405020304" pitchFamily="18" charset="0"/>
                <a:ea typeface="Calibri" panose="020F0502020204030204" pitchFamily="34" charset="0"/>
                <a:cs typeface="Times New Roman" panose="02020603050405020304" pitchFamily="18" charset="0"/>
              </a:rPr>
              <a:t>Protocolo Adicional</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para acordos abrangentes de salvaguardas. (O Brasil não assinou),</a:t>
            </a:r>
          </a:p>
          <a:p>
            <a:pPr>
              <a:spcAft>
                <a:spcPts val="800"/>
              </a:spcAft>
            </a:pPr>
            <a:r>
              <a:rPr lang="pt-BR" sz="2400" kern="0" dirty="0">
                <a:latin typeface="Times New Roman" panose="02020603050405020304" pitchFamily="18" charset="0"/>
                <a:ea typeface="Calibri" panose="020F0502020204030204" pitchFamily="34" charset="0"/>
              </a:rPr>
              <a:t>Após os ataques terroristas de 9 de setembro de 2001, o CSNU foi utilizado para estender o alcance de tratados de desarmamento para prevenir que </a:t>
            </a:r>
            <a:r>
              <a:rPr lang="pt-BR" sz="2400" u="sng" kern="0" dirty="0">
                <a:latin typeface="Times New Roman" panose="02020603050405020304" pitchFamily="18" charset="0"/>
                <a:ea typeface="Calibri" panose="020F0502020204030204" pitchFamily="34" charset="0"/>
              </a:rPr>
              <a:t>atores não-governamentais</a:t>
            </a:r>
            <a:r>
              <a:rPr lang="pt-BR" sz="2400" kern="0" dirty="0">
                <a:latin typeface="Times New Roman" panose="02020603050405020304" pitchFamily="18" charset="0"/>
                <a:ea typeface="Calibri" panose="020F0502020204030204" pitchFamily="34" charset="0"/>
              </a:rPr>
              <a:t> pudessem </a:t>
            </a:r>
            <a:r>
              <a:rPr lang="pt-BR" sz="2400" u="sng" kern="0" dirty="0">
                <a:latin typeface="Times New Roman" panose="02020603050405020304" pitchFamily="18" charset="0"/>
                <a:ea typeface="Calibri" panose="020F0502020204030204" pitchFamily="34" charset="0"/>
              </a:rPr>
              <a:t>adquirir meios para fabricar ou usar de armas de destruição em massa</a:t>
            </a:r>
            <a:r>
              <a:rPr lang="pt-BR" sz="2400" kern="0" dirty="0">
                <a:latin typeface="Times New Roman" panose="02020603050405020304" pitchFamily="18" charset="0"/>
                <a:ea typeface="Calibri" panose="020F0502020204030204" pitchFamily="34" charset="0"/>
              </a:rPr>
              <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2737746"/>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Política - Desarmamento</a:t>
            </a:r>
            <a:br>
              <a:rPr lang="pt-BR" sz="4800" dirty="0"/>
            </a:br>
            <a:r>
              <a:rPr lang="pt-BR" sz="2800" dirty="0"/>
              <a:t>25º.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2991018"/>
            <a:ext cx="9941319" cy="3124658"/>
          </a:xfrm>
        </p:spPr>
        <p:txBody>
          <a:bodyPr anchor="ctr">
            <a:normAutofit/>
          </a:bodyPr>
          <a:lstStyle/>
          <a:p>
            <a:pPr marL="0" indent="0">
              <a:lnSpc>
                <a:spcPct val="150000"/>
              </a:lnSpc>
              <a:spcAft>
                <a:spcPts val="800"/>
              </a:spcAft>
              <a:buNone/>
            </a:pPr>
            <a:endParaRPr lang="pt-B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80000"/>
              </a:lnSpc>
              <a:spcAft>
                <a:spcPts val="800"/>
              </a:spcAft>
            </a:pPr>
            <a:r>
              <a:rPr lang="pt-BR" sz="2400" kern="0" dirty="0">
                <a:latin typeface="Times New Roman" panose="02020603050405020304" pitchFamily="18" charset="0"/>
                <a:ea typeface="Calibri" panose="020F0502020204030204" pitchFamily="34" charset="0"/>
              </a:rPr>
              <a:t>Em 2001, a AGNU atuou na área de desarmamento ao facilitar as negociações para um </a:t>
            </a:r>
            <a:r>
              <a:rPr lang="pt-BR" sz="2400" u="sng" kern="0" dirty="0">
                <a:latin typeface="Times New Roman" panose="02020603050405020304" pitchFamily="18" charset="0"/>
                <a:ea typeface="Calibri" panose="020F0502020204030204" pitchFamily="34" charset="0"/>
              </a:rPr>
              <a:t>Programa de Ação sobre Armas Pequenas e Leves</a:t>
            </a:r>
            <a:r>
              <a:rPr lang="pt-BR" sz="2400" kern="0" dirty="0">
                <a:latin typeface="Times New Roman" panose="02020603050405020304" pitchFamily="18" charset="0"/>
                <a:ea typeface="Calibri" panose="020F0502020204030204" pitchFamily="34" charset="0"/>
              </a:rPr>
              <a:t>. (Johnson).</a:t>
            </a:r>
            <a:endParaRPr lang="en-US" sz="2400" kern="0" dirty="0">
              <a:latin typeface="Times New Roman" panose="02020603050405020304" pitchFamily="18" charset="0"/>
              <a:ea typeface="Calibri" panose="020F0502020204030204" pitchFamily="34" charset="0"/>
            </a:endParaRPr>
          </a:p>
          <a:p>
            <a:pPr>
              <a:lnSpc>
                <a:spcPct val="80000"/>
              </a:lnSpc>
              <a:spcAft>
                <a:spcPts val="800"/>
              </a:spcAft>
            </a:pPr>
            <a:r>
              <a:rPr lang="pt-BR" sz="2400" kern="0" dirty="0">
                <a:latin typeface="Times New Roman" panose="02020603050405020304" pitchFamily="18" charset="0"/>
                <a:ea typeface="Calibri" panose="020F0502020204030204" pitchFamily="34" charset="0"/>
              </a:rPr>
              <a:t>Em 2008, a sociedade civil teve atuação fora dos círculos diplomáticos oficiais para obter a aprovação da </a:t>
            </a:r>
            <a:r>
              <a:rPr lang="pt-BR" sz="2400" u="sng" kern="0" dirty="0">
                <a:latin typeface="Times New Roman" panose="02020603050405020304" pitchFamily="18" charset="0"/>
                <a:ea typeface="Calibri" panose="020F0502020204030204" pitchFamily="34" charset="0"/>
              </a:rPr>
              <a:t>Convenção de Oslo </a:t>
            </a:r>
            <a:r>
              <a:rPr lang="pt-BR" sz="2400" kern="0" dirty="0">
                <a:latin typeface="Times New Roman" panose="02020603050405020304" pitchFamily="18" charset="0"/>
                <a:ea typeface="Calibri" panose="020F0502020204030204" pitchFamily="34" charset="0"/>
              </a:rPr>
              <a:t>que proibiu </a:t>
            </a:r>
            <a:r>
              <a:rPr lang="pt-BR" sz="2400" u="sng" kern="0" dirty="0">
                <a:latin typeface="Times New Roman" panose="02020603050405020304" pitchFamily="18" charset="0"/>
                <a:ea typeface="Calibri" panose="020F0502020204030204" pitchFamily="34" charset="0"/>
              </a:rPr>
              <a:t>as munições de fragmentação.</a:t>
            </a:r>
            <a:r>
              <a:rPr lang="pt-BR" sz="2400" kern="0" dirty="0">
                <a:latin typeface="Times New Roman" panose="02020603050405020304" pitchFamily="18" charset="0"/>
                <a:ea typeface="Calibri" panose="020F0502020204030204" pitchFamily="34" charset="0"/>
              </a:rPr>
              <a:t> (Johnson)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41158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Marcos históricos</a:t>
            </a:r>
            <a:br>
              <a:rPr lang="pt-BR" sz="4800" dirty="0"/>
            </a:br>
            <a:r>
              <a:rPr lang="pt-BR" sz="2800" dirty="0"/>
              <a:t>26º.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2968677"/>
            <a:ext cx="9941319" cy="3275368"/>
          </a:xfrm>
        </p:spPr>
        <p:txBody>
          <a:bodyPr anchor="ctr">
            <a:noAutofit/>
          </a:bodyPr>
          <a:lstStyle/>
          <a:p>
            <a:pPr marL="0" indent="0">
              <a:buNone/>
            </a:pPr>
            <a:r>
              <a:rPr lang="pt-BR" dirty="0"/>
              <a:t>B. </a:t>
            </a:r>
            <a:r>
              <a:rPr lang="pt-BR" sz="3200" dirty="0"/>
              <a:t>Direitos Humanos </a:t>
            </a:r>
            <a:r>
              <a:rPr lang="pt-BR" sz="2000" dirty="0"/>
              <a:t>- </a:t>
            </a:r>
            <a:r>
              <a:rPr lang="pt-BR" kern="0" dirty="0">
                <a:latin typeface="Times New Roman" panose="02020603050405020304" pitchFamily="18" charset="0"/>
                <a:ea typeface="Calibri" panose="020F0502020204030204" pitchFamily="34" charset="0"/>
              </a:rPr>
              <a:t>Marcos principais </a:t>
            </a:r>
          </a:p>
          <a:p>
            <a:pPr>
              <a:lnSpc>
                <a:spcPct val="70000"/>
              </a:lnSpc>
              <a:spcAft>
                <a:spcPts val="800"/>
              </a:spcAft>
              <a:buFont typeface="Courier New" panose="02070309020205020404" pitchFamily="49" charset="0"/>
              <a:buChar char="o"/>
            </a:pPr>
            <a:r>
              <a:rPr lang="pt-BR" sz="2400" u="sng" kern="0" dirty="0">
                <a:latin typeface="Times New Roman" panose="02020603050405020304" pitchFamily="18" charset="0"/>
                <a:ea typeface="Calibri" panose="020F0502020204030204" pitchFamily="34" charset="0"/>
              </a:rPr>
              <a:t>Magna Carta </a:t>
            </a:r>
            <a:r>
              <a:rPr lang="pt-BR" sz="2400" kern="0" dirty="0">
                <a:latin typeface="Times New Roman" panose="02020603050405020304" pitchFamily="18" charset="0"/>
                <a:ea typeface="Calibri" panose="020F0502020204030204" pitchFamily="34" charset="0"/>
              </a:rPr>
              <a:t>(1215), </a:t>
            </a:r>
          </a:p>
          <a:p>
            <a:pPr>
              <a:lnSpc>
                <a:spcPct val="70000"/>
              </a:lnSpc>
              <a:spcAft>
                <a:spcPts val="800"/>
              </a:spcAft>
              <a:buFont typeface="Courier New" panose="02070309020205020404" pitchFamily="49" charset="0"/>
              <a:buChar char="o"/>
            </a:pPr>
            <a:r>
              <a:rPr lang="en-US" sz="2400" u="sng" kern="0" dirty="0">
                <a:latin typeface="Times New Roman" panose="02020603050405020304" pitchFamily="18" charset="0"/>
                <a:ea typeface="Calibri" panose="020F0502020204030204" pitchFamily="34" charset="0"/>
              </a:rPr>
              <a:t>Bill of Rights</a:t>
            </a:r>
            <a:r>
              <a:rPr lang="pt-BR" sz="2400" kern="0" dirty="0">
                <a:latin typeface="Times New Roman" panose="02020603050405020304" pitchFamily="18" charset="0"/>
                <a:ea typeface="Calibri" panose="020F0502020204030204" pitchFamily="34" charset="0"/>
              </a:rPr>
              <a:t> inglês (1689), </a:t>
            </a:r>
          </a:p>
          <a:p>
            <a:pPr>
              <a:lnSpc>
                <a:spcPct val="70000"/>
              </a:lnSpc>
              <a:spcAft>
                <a:spcPts val="800"/>
              </a:spcAft>
              <a:buFont typeface="Courier New" panose="02070309020205020404" pitchFamily="49" charset="0"/>
              <a:buChar char="o"/>
            </a:pPr>
            <a:r>
              <a:rPr lang="pt-BR" sz="2400" u="sng" kern="0" dirty="0">
                <a:latin typeface="Times New Roman" panose="02020603050405020304" pitchFamily="18" charset="0"/>
                <a:ea typeface="Calibri" panose="020F0502020204030204" pitchFamily="34" charset="0"/>
              </a:rPr>
              <a:t>Declaração dos Direitos do Homem e do Cidadão (</a:t>
            </a:r>
            <a:r>
              <a:rPr lang="pt-BR" sz="2400" kern="0" dirty="0">
                <a:latin typeface="Times New Roman" panose="02020603050405020304" pitchFamily="18" charset="0"/>
                <a:ea typeface="Calibri" panose="020F0502020204030204" pitchFamily="34" charset="0"/>
              </a:rPr>
              <a:t>Revolução Francesa 1789) </a:t>
            </a:r>
          </a:p>
          <a:p>
            <a:pPr>
              <a:lnSpc>
                <a:spcPct val="70000"/>
              </a:lnSpc>
              <a:spcAft>
                <a:spcPts val="800"/>
              </a:spcAft>
              <a:buFont typeface="Courier New" panose="02070309020205020404" pitchFamily="49" charset="0"/>
              <a:buChar char="o"/>
            </a:pPr>
            <a:r>
              <a:rPr lang="en-US" sz="2400" u="sng" kern="0" dirty="0">
                <a:latin typeface="Times New Roman" panose="02020603050405020304" pitchFamily="18" charset="0"/>
                <a:ea typeface="Calibri" panose="020F0502020204030204" pitchFamily="34" charset="0"/>
              </a:rPr>
              <a:t>Bill of Rights</a:t>
            </a:r>
            <a:r>
              <a:rPr lang="en-US" sz="2400" kern="0" dirty="0">
                <a:latin typeface="Times New Roman" panose="02020603050405020304" pitchFamily="18" charset="0"/>
                <a:ea typeface="Calibri" panose="020F0502020204030204" pitchFamily="34" charset="0"/>
              </a:rPr>
              <a:t> </a:t>
            </a:r>
            <a:r>
              <a:rPr lang="pt-BR" sz="2400" kern="0" dirty="0">
                <a:latin typeface="Times New Roman" panose="02020603050405020304" pitchFamily="18" charset="0"/>
                <a:ea typeface="Calibri" panose="020F0502020204030204" pitchFamily="34" charset="0"/>
              </a:rPr>
              <a:t>estadunidense (1791)</a:t>
            </a:r>
          </a:p>
          <a:p>
            <a:pPr>
              <a:lnSpc>
                <a:spcPct val="70000"/>
              </a:lnSpc>
              <a:spcAft>
                <a:spcPts val="800"/>
              </a:spcAft>
              <a:buFont typeface="Courier New" panose="02070309020205020404" pitchFamily="49" charset="0"/>
              <a:buChar char="o"/>
            </a:pPr>
            <a:r>
              <a:rPr lang="pt-BR" sz="2400" u="sng" kern="0" dirty="0">
                <a:latin typeface="Times New Roman" panose="02020603050405020304" pitchFamily="18" charset="0"/>
                <a:ea typeface="Calibri" panose="020F0502020204030204" pitchFamily="34" charset="0"/>
              </a:rPr>
              <a:t>Carta da ONU</a:t>
            </a:r>
            <a:r>
              <a:rPr lang="pt-BR" sz="2400" kern="0" dirty="0">
                <a:latin typeface="Times New Roman" panose="02020603050405020304" pitchFamily="18" charset="0"/>
                <a:ea typeface="Calibri" panose="020F0502020204030204" pitchFamily="34" charset="0"/>
              </a:rPr>
              <a:t> (1945).</a:t>
            </a:r>
            <a:endParaRPr lang="en-US" sz="2400" kern="0" dirty="0">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09435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a:t>
            </a:r>
            <a:br>
              <a:rPr lang="pt-BR" sz="4800" dirty="0"/>
            </a:br>
            <a:r>
              <a:rPr lang="pt-BR" sz="4800" dirty="0"/>
              <a:t>Carta da ONU</a:t>
            </a:r>
            <a:br>
              <a:rPr lang="pt-BR" sz="4800" dirty="0"/>
            </a:br>
            <a:r>
              <a:rPr lang="pt-BR" sz="2800" dirty="0"/>
              <a:t>27º.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2968677"/>
            <a:ext cx="9941319" cy="3275368"/>
          </a:xfrm>
        </p:spPr>
        <p:txBody>
          <a:bodyPr anchor="ctr">
            <a:noAutofit/>
          </a:bodyPr>
          <a:lstStyle/>
          <a:p>
            <a:pPr marL="0" indent="0" algn="just">
              <a:spcAft>
                <a:spcPts val="800"/>
              </a:spcAft>
              <a:buNone/>
            </a:pPr>
            <a:r>
              <a:rPr lang="pt-BR" sz="22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Artigo 55. Com o fim de criar condições de estabilidade e bem estar, necessárias às relações pacíficas e amistosas entre as Nações, baseadas no respeito ao princípio da igualdade de direitos e da autodeterminação dos povos, as Nações Unidas favorecerão:</a:t>
            </a:r>
          </a:p>
          <a:p>
            <a:pPr marL="0" indent="0" algn="just">
              <a:spcAft>
                <a:spcPts val="800"/>
              </a:spcAft>
              <a:buNone/>
            </a:pPr>
            <a:r>
              <a:rPr lang="pt-BR" sz="22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a) níveis mais altos de vida, trabalho efetivo e condições de progresso e desenvolvimento econômico e social;</a:t>
            </a:r>
          </a:p>
          <a:p>
            <a:pPr marL="0" indent="0" algn="just">
              <a:spcAft>
                <a:spcPts val="800"/>
              </a:spcAft>
              <a:buNone/>
            </a:pPr>
            <a:r>
              <a:rPr lang="pt-BR" sz="22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b) a solução dos problemas internacionais econômicos, sociais, sanitários e conexos; a cooperação internacional, de caráter cultural e educacional; e</a:t>
            </a:r>
          </a:p>
          <a:p>
            <a:pPr marL="0" indent="0" algn="just">
              <a:spcAft>
                <a:spcPts val="800"/>
              </a:spcAft>
              <a:buNone/>
            </a:pPr>
            <a:r>
              <a:rPr lang="pt-BR" sz="22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c) o respeito universal e efetivo dos </a:t>
            </a:r>
            <a:r>
              <a:rPr lang="pt-BR" sz="2200" b="1"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direitos humanos e das liberdades fundamentais </a:t>
            </a:r>
            <a:r>
              <a:rPr lang="pt-BR" sz="2200" i="1"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para todos, sem distinção de raça, sexo, língua ou religião.</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602316"/>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Evolução recente</a:t>
            </a:r>
            <a:br>
              <a:rPr lang="pt-BR" sz="4800" dirty="0"/>
            </a:br>
            <a:r>
              <a:rPr lang="pt-BR" sz="2800" dirty="0"/>
              <a:t>28º.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92500"/>
          </a:bodyPr>
          <a:lstStyle/>
          <a:p>
            <a:pPr marL="457200" lvl="1" indent="0">
              <a:buNone/>
            </a:pPr>
            <a:r>
              <a:rPr lang="pt-BR" sz="2800" dirty="0"/>
              <a:t>1. Evolução recente</a:t>
            </a:r>
            <a:endParaRPr lang="en-US" sz="2800" dirty="0"/>
          </a:p>
          <a:p>
            <a:r>
              <a:rPr lang="pt-BR" sz="2400" dirty="0">
                <a:effectLst/>
                <a:latin typeface="Times New Roman" panose="02020603050405020304" pitchFamily="18" charset="0"/>
                <a:ea typeface="Calibri" panose="020F0502020204030204" pitchFamily="34" charset="0"/>
                <a:cs typeface="Times New Roman" panose="02020603050405020304" pitchFamily="18" charset="0"/>
              </a:rPr>
              <a:t>Todos os países membros da ONU, de acordo com o Artigo 56</a:t>
            </a:r>
            <a:r>
              <a:rPr lang="pt-BR" sz="2400" dirty="0">
                <a:latin typeface="Times New Roman" panose="02020603050405020304" pitchFamily="18" charset="0"/>
                <a:ea typeface="Calibri" panose="020F0502020204030204" pitchFamily="34" charset="0"/>
                <a:cs typeface="Times New Roman" panose="02020603050405020304" pitchFamily="18" charset="0"/>
              </a:rPr>
              <a:t> da Carta da ONU (1945)</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estão comprometidos a defender os </a:t>
            </a:r>
            <a:r>
              <a:rPr lang="pt-BR" sz="2400" dirty="0">
                <a:latin typeface="Times New Roman" panose="02020603050405020304" pitchFamily="18" charset="0"/>
                <a:ea typeface="Calibri" panose="020F0502020204030204" pitchFamily="34" charset="0"/>
                <a:cs typeface="Times New Roman" panose="02020603050405020304" pitchFamily="18" charset="0"/>
              </a:rPr>
              <a:t>direitos  descritos no Artigo 55</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pt-BR" sz="2400" dirty="0">
                <a:effectLst/>
                <a:latin typeface="Times New Roman" panose="02020603050405020304" pitchFamily="18" charset="0"/>
                <a:ea typeface="Calibri" panose="020F0502020204030204" pitchFamily="34" charset="0"/>
                <a:cs typeface="Times New Roman" panose="02020603050405020304" pitchFamily="18" charset="0"/>
              </a:rPr>
              <a:t>Mas, a Carta não especificou os direitos humanos a serem protegidos. Por essa razão, a Comissão de Direitos Humanos e a AGNU atuaram para a adoção da </a:t>
            </a:r>
            <a:r>
              <a:rPr lang="pt-BR" sz="2400" u="sng" dirty="0">
                <a:effectLst/>
                <a:latin typeface="Times New Roman" panose="02020603050405020304" pitchFamily="18" charset="0"/>
                <a:ea typeface="Calibri" panose="020F0502020204030204" pitchFamily="34" charset="0"/>
                <a:cs typeface="Times New Roman" panose="02020603050405020304" pitchFamily="18" charset="0"/>
              </a:rPr>
              <a:t>Declaração Universal dos Direitos Humanos</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(1948). </a:t>
            </a:r>
          </a:p>
          <a:p>
            <a:r>
              <a:rPr lang="pt-BR" sz="2400" kern="0" dirty="0">
                <a:effectLst/>
                <a:latin typeface="Times New Roman" panose="02020603050405020304" pitchFamily="18" charset="0"/>
                <a:ea typeface="Calibri" panose="020F0502020204030204" pitchFamily="34" charset="0"/>
              </a:rPr>
              <a:t>A partir de então, inúmeros tratados foram assinados e ratificados por mais de 60 dos 190 países existentes. (Forsythe)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88166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( 9º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1045028" y="3057278"/>
            <a:ext cx="9941319" cy="3124658"/>
          </a:xfrm>
        </p:spPr>
        <p:txBody>
          <a:bodyPr anchor="ctr">
            <a:normAutofit fontScale="92500" lnSpcReduction="20000"/>
          </a:bodyPr>
          <a:lstStyle/>
          <a:p>
            <a:pPr marL="0" indent="0">
              <a:buNone/>
            </a:pPr>
            <a:r>
              <a:rPr lang="pt-BR" b="1" dirty="0"/>
              <a:t>7. Século XX</a:t>
            </a:r>
          </a:p>
          <a:p>
            <a:r>
              <a:rPr lang="pt-BR" sz="2000" dirty="0"/>
              <a:t>Criação da Corte Permanente de Arbitragem (1904)</a:t>
            </a:r>
          </a:p>
          <a:p>
            <a:r>
              <a:rPr lang="pt-BR" sz="2000" b="1" dirty="0"/>
              <a:t>Ruy Barbosa </a:t>
            </a:r>
            <a:r>
              <a:rPr lang="pt-BR" sz="2000" dirty="0"/>
              <a:t>defendeu o princípio da igualdade dos Estados.(1907)</a:t>
            </a:r>
          </a:p>
          <a:p>
            <a:r>
              <a:rPr lang="pt-BR" sz="2000" dirty="0"/>
              <a:t>Alianças de coalizões militares substituem diplomacia do Concerto da Europa</a:t>
            </a:r>
          </a:p>
          <a:p>
            <a:r>
              <a:rPr lang="pt-BR" sz="2000" dirty="0"/>
              <a:t>Esgotamento do potencial do conceito de </a:t>
            </a:r>
            <a:r>
              <a:rPr lang="pt-BR" sz="2000" i="1" dirty="0"/>
              <a:t>equilíbrio de poder</a:t>
            </a:r>
            <a:r>
              <a:rPr lang="pt-BR" sz="2000" dirty="0"/>
              <a:t> (Kissinger)</a:t>
            </a:r>
          </a:p>
          <a:p>
            <a:r>
              <a:rPr lang="pt-BR" sz="2400" u="sng" dirty="0"/>
              <a:t>a) I Guerra Mundial</a:t>
            </a:r>
          </a:p>
          <a:p>
            <a:r>
              <a:rPr lang="pt-BR" sz="2400" dirty="0"/>
              <a:t>Alemanha e Império Austro-húngaro vs. a Tríplice Aliança (França, Rússia e Grã-Bretanha)</a:t>
            </a:r>
          </a:p>
          <a:p>
            <a:r>
              <a:rPr lang="pt-BR" sz="2400" dirty="0"/>
              <a:t>Diplomacia incapaz de desatar a crise</a:t>
            </a:r>
          </a:p>
          <a:p>
            <a:endParaRPr lang="pt-BR" sz="2000" dirty="0"/>
          </a:p>
          <a:p>
            <a:pPr lvl="1"/>
            <a:endParaRPr lang="pt-BR" sz="2000" u="sng"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265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Convenções da ONU</a:t>
            </a:r>
            <a:br>
              <a:rPr lang="pt-BR" sz="4800" dirty="0"/>
            </a:br>
            <a:r>
              <a:rPr lang="pt-BR" sz="2800" dirty="0"/>
              <a:t>29º.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85000" lnSpcReduction="10000"/>
          </a:bodyPr>
          <a:lstStyle/>
          <a:p>
            <a:r>
              <a:rPr lang="pt-BR" sz="2400" kern="0" dirty="0">
                <a:effectLst/>
                <a:latin typeface="Times New Roman" panose="02020603050405020304" pitchFamily="18" charset="0"/>
                <a:ea typeface="Calibri" panose="020F0502020204030204" pitchFamily="34" charset="0"/>
              </a:rPr>
              <a:t>Dois desses documentos, aliás os principais (1966), fortaleceram e deram especificidade ao artigo 55 da ONU sem privilegiar qualquer um desses dois grupos de direitos humanos. </a:t>
            </a:r>
            <a:r>
              <a:rPr lang="pt-BR" sz="2400" kern="0" dirty="0">
                <a:latin typeface="Times New Roman" panose="02020603050405020304" pitchFamily="18" charset="0"/>
                <a:ea typeface="Calibri" panose="020F0502020204030204" pitchFamily="34" charset="0"/>
              </a:rPr>
              <a:t>(Cooper et al)</a:t>
            </a:r>
          </a:p>
          <a:p>
            <a:pPr>
              <a:buFont typeface="Courier New" panose="02070309020205020404" pitchFamily="49" charset="0"/>
              <a:buChar char="o"/>
            </a:pPr>
            <a:r>
              <a:rPr lang="pt-BR" sz="2600" kern="0" dirty="0">
                <a:effectLst/>
                <a:latin typeface="Times New Roman" panose="02020603050405020304" pitchFamily="18" charset="0"/>
                <a:ea typeface="Calibri" panose="020F0502020204030204" pitchFamily="34" charset="0"/>
              </a:rPr>
              <a:t>O primeiro, sobre </a:t>
            </a:r>
            <a:r>
              <a:rPr lang="pt-BR" kern="0" dirty="0">
                <a:latin typeface="Times New Roman" panose="02020603050405020304" pitchFamily="18" charset="0"/>
                <a:ea typeface="Calibri" panose="020F0502020204030204" pitchFamily="34" charset="0"/>
              </a:rPr>
              <a:t> </a:t>
            </a:r>
            <a:r>
              <a:rPr lang="pt-BR" u="sng" kern="0" dirty="0">
                <a:latin typeface="Times New Roman" panose="02020603050405020304" pitchFamily="18" charset="0"/>
                <a:ea typeface="Calibri" panose="020F0502020204030204" pitchFamily="34" charset="0"/>
              </a:rPr>
              <a:t>direitos civis e políticos</a:t>
            </a:r>
            <a:r>
              <a:rPr lang="pt-BR" kern="0" dirty="0">
                <a:latin typeface="Times New Roman" panose="02020603050405020304" pitchFamily="18" charset="0"/>
                <a:ea typeface="Calibri" panose="020F0502020204030204" pitchFamily="34" charset="0"/>
              </a:rPr>
              <a:t>,  </a:t>
            </a:r>
            <a:r>
              <a:rPr lang="pt-BR" sz="2600" kern="0" dirty="0">
                <a:effectLst/>
                <a:latin typeface="Times New Roman" panose="02020603050405020304" pitchFamily="18" charset="0"/>
                <a:ea typeface="Calibri" panose="020F0502020204030204" pitchFamily="34" charset="0"/>
              </a:rPr>
              <a:t>trata daqueles relativos à vida, liberdade, julgamento justo, liberdade de movimento, de pensamento, assembleia pacífica, família, e privacidade. Proíbe escravidão, tortura, tratamento cruel e penas desumanos e degradantes, discriminação, prisão arbitrária e por dívidas. </a:t>
            </a:r>
          </a:p>
          <a:p>
            <a:pPr>
              <a:buFont typeface="Courier New" panose="02070309020205020404" pitchFamily="49" charset="0"/>
              <a:buChar char="o"/>
            </a:pPr>
            <a:r>
              <a:rPr lang="pt-BR" sz="2600" kern="0" dirty="0">
                <a:effectLst/>
                <a:latin typeface="Times New Roman" panose="02020603050405020304" pitchFamily="18" charset="0"/>
                <a:ea typeface="Calibri" panose="020F0502020204030204" pitchFamily="34" charset="0"/>
              </a:rPr>
              <a:t>O segundo, </a:t>
            </a:r>
            <a:r>
              <a:rPr lang="pt-BR" u="sng" kern="0" dirty="0">
                <a:latin typeface="Times New Roman" panose="02020603050405020304" pitchFamily="18" charset="0"/>
                <a:ea typeface="Calibri" panose="020F0502020204030204" pitchFamily="34" charset="0"/>
              </a:rPr>
              <a:t>quanto os sociais, econômicos e culturais, </a:t>
            </a:r>
            <a:r>
              <a:rPr lang="pt-BR" sz="2600" kern="0" dirty="0">
                <a:effectLst/>
                <a:latin typeface="Times New Roman" panose="02020603050405020304" pitchFamily="18" charset="0"/>
                <a:ea typeface="Calibri" panose="020F0502020204030204" pitchFamily="34" charset="0"/>
              </a:rPr>
              <a:t>trata de direitos à educação, a comida, cuidados da saúde e habitação, assim como do direito ao trabalho em condições justas. (</a:t>
            </a:r>
            <a:r>
              <a:rPr lang="pt-BR" sz="2600" kern="0" dirty="0" err="1">
                <a:effectLst/>
                <a:latin typeface="Times New Roman" panose="02020603050405020304" pitchFamily="18" charset="0"/>
                <a:ea typeface="Calibri" panose="020F0502020204030204" pitchFamily="34" charset="0"/>
              </a:rPr>
              <a:t>Verbeke</a:t>
            </a:r>
            <a:r>
              <a:rPr lang="pt-BR" sz="2600" kern="0" dirty="0">
                <a:effectLst/>
                <a:latin typeface="Times New Roman" panose="02020603050405020304" pitchFamily="18" charset="0"/>
                <a:ea typeface="Calibri" panose="020F0502020204030204" pitchFamily="34" charset="0"/>
              </a:rPr>
              <a:t>)</a:t>
            </a:r>
            <a:endParaRPr lang="en-US" sz="2600" kern="0" dirty="0">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661207"/>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Convenções</a:t>
            </a:r>
            <a:br>
              <a:rPr lang="pt-BR" sz="4800" dirty="0"/>
            </a:br>
            <a:r>
              <a:rPr lang="pt-BR" sz="2800" dirty="0"/>
              <a:t>30º.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r>
              <a:rPr lang="pt-BR" sz="2400" kern="0" dirty="0">
                <a:latin typeface="Times New Roman" panose="02020603050405020304" pitchFamily="18" charset="0"/>
                <a:ea typeface="Calibri" panose="020F0502020204030204" pitchFamily="34" charset="0"/>
              </a:rPr>
              <a:t>A</a:t>
            </a:r>
            <a:r>
              <a:rPr lang="pt-BR" sz="2400" kern="0" dirty="0">
                <a:effectLst/>
                <a:latin typeface="Times New Roman" panose="02020603050405020304" pitchFamily="18" charset="0"/>
                <a:ea typeface="Calibri" panose="020F0502020204030204" pitchFamily="34" charset="0"/>
              </a:rPr>
              <a:t>lém dos </a:t>
            </a:r>
            <a:r>
              <a:rPr lang="pt-BR" sz="2400" u="sng" kern="0" dirty="0">
                <a:effectLst/>
                <a:latin typeface="Times New Roman" panose="02020603050405020304" pitchFamily="18" charset="0"/>
                <a:ea typeface="Calibri" panose="020F0502020204030204" pitchFamily="34" charset="0"/>
              </a:rPr>
              <a:t>acordos de 1966</a:t>
            </a:r>
            <a:r>
              <a:rPr lang="pt-BR" sz="2400" kern="0" dirty="0">
                <a:effectLst/>
                <a:latin typeface="Times New Roman" panose="02020603050405020304" pitchFamily="18" charset="0"/>
                <a:ea typeface="Calibri" panose="020F0502020204030204" pitchFamily="34" charset="0"/>
              </a:rPr>
              <a:t>, destacam-se oito instrumentos internacionais que constituem os principais em matéria de direitos humanos</a:t>
            </a:r>
            <a:r>
              <a:rPr lang="pt-BR" sz="2400" kern="0" dirty="0">
                <a:latin typeface="Times New Roman" panose="02020603050405020304" pitchFamily="18" charset="0"/>
                <a:ea typeface="Calibri" panose="020F0502020204030204" pitchFamily="34" charset="0"/>
              </a:rPr>
              <a:t>. (Clooney)</a:t>
            </a:r>
          </a:p>
          <a:p>
            <a:r>
              <a:rPr lang="pt-BR" sz="2400" kern="0" dirty="0">
                <a:effectLst/>
                <a:latin typeface="Times New Roman" panose="02020603050405020304" pitchFamily="18" charset="0"/>
                <a:ea typeface="Calibri" panose="020F0502020204030204" pitchFamily="34" charset="0"/>
              </a:rPr>
              <a:t>O primeiro deles é a </a:t>
            </a:r>
            <a:r>
              <a:rPr lang="pt-BR" sz="2400" u="sng" kern="0" dirty="0">
                <a:effectLst/>
                <a:latin typeface="Times New Roman" panose="02020603050405020304" pitchFamily="18" charset="0"/>
                <a:ea typeface="Calibri" panose="020F0502020204030204" pitchFamily="34" charset="0"/>
              </a:rPr>
              <a:t>Convenção contra a Tortura </a:t>
            </a:r>
            <a:r>
              <a:rPr lang="pt-BR" sz="2400" kern="0" dirty="0">
                <a:effectLst/>
                <a:latin typeface="Times New Roman" panose="02020603050405020304" pitchFamily="18" charset="0"/>
                <a:ea typeface="Calibri" panose="020F0502020204030204" pitchFamily="34" charset="0"/>
              </a:rPr>
              <a:t>(1984) e o </a:t>
            </a:r>
            <a:r>
              <a:rPr lang="pt-BR" sz="2400" u="sng" kern="0" dirty="0">
                <a:effectLst/>
                <a:latin typeface="Times New Roman" panose="02020603050405020304" pitchFamily="18" charset="0"/>
                <a:ea typeface="Calibri" panose="020F0502020204030204" pitchFamily="34" charset="0"/>
              </a:rPr>
              <a:t>Protocolo Adicional </a:t>
            </a:r>
            <a:r>
              <a:rPr lang="pt-BR" sz="2400" kern="0" dirty="0">
                <a:effectLst/>
                <a:latin typeface="Times New Roman" panose="02020603050405020304" pitchFamily="18" charset="0"/>
                <a:ea typeface="Calibri" panose="020F0502020204030204" pitchFamily="34" charset="0"/>
              </a:rPr>
              <a:t>(2002) que proíbem Estados a submeterem cidadãos a tortura e outras formas de tratamento cruel, desumano e degradante. </a:t>
            </a:r>
          </a:p>
          <a:p>
            <a:r>
              <a:rPr lang="pt-BR" sz="2400" kern="0" dirty="0">
                <a:effectLst/>
                <a:latin typeface="Times New Roman" panose="02020603050405020304" pitchFamily="18" charset="0"/>
                <a:ea typeface="Calibri" panose="020F0502020204030204" pitchFamily="34" charset="0"/>
              </a:rPr>
              <a:t>Os demais seis instrumentos tratam de </a:t>
            </a:r>
            <a:r>
              <a:rPr lang="pt-BR" sz="2400" u="sng" kern="0" dirty="0">
                <a:effectLst/>
                <a:latin typeface="Times New Roman" panose="02020603050405020304" pitchFamily="18" charset="0"/>
                <a:ea typeface="Calibri" panose="020F0502020204030204" pitchFamily="34" charset="0"/>
              </a:rPr>
              <a:t>desaparecimento forçado</a:t>
            </a:r>
            <a:r>
              <a:rPr lang="pt-BR" sz="2400" kern="0" dirty="0">
                <a:effectLst/>
                <a:latin typeface="Times New Roman" panose="02020603050405020304" pitchFamily="18" charset="0"/>
                <a:ea typeface="Calibri" panose="020F0502020204030204" pitchFamily="34" charset="0"/>
              </a:rPr>
              <a:t>, </a:t>
            </a:r>
            <a:r>
              <a:rPr lang="pt-BR" sz="2400" u="sng" kern="0" dirty="0">
                <a:effectLst/>
                <a:latin typeface="Times New Roman" panose="02020603050405020304" pitchFamily="18" charset="0"/>
                <a:ea typeface="Calibri" panose="020F0502020204030204" pitchFamily="34" charset="0"/>
              </a:rPr>
              <a:t>discriminação racial</a:t>
            </a:r>
            <a:r>
              <a:rPr lang="pt-BR" sz="2400" kern="0" dirty="0">
                <a:effectLst/>
                <a:latin typeface="Times New Roman" panose="02020603050405020304" pitchFamily="18" charset="0"/>
                <a:ea typeface="Calibri" panose="020F0502020204030204" pitchFamily="34" charset="0"/>
              </a:rPr>
              <a:t>, </a:t>
            </a:r>
            <a:r>
              <a:rPr lang="pt-BR" sz="2400" u="sng" kern="0" dirty="0">
                <a:effectLst/>
                <a:latin typeface="Times New Roman" panose="02020603050405020304" pitchFamily="18" charset="0"/>
                <a:ea typeface="Calibri" panose="020F0502020204030204" pitchFamily="34" charset="0"/>
              </a:rPr>
              <a:t>direitos das mulheres</a:t>
            </a:r>
            <a:r>
              <a:rPr lang="pt-BR" sz="2400" kern="0" dirty="0">
                <a:effectLst/>
                <a:latin typeface="Times New Roman" panose="02020603050405020304" pitchFamily="18" charset="0"/>
                <a:ea typeface="Calibri" panose="020F0502020204030204" pitchFamily="34" charset="0"/>
              </a:rPr>
              <a:t>, </a:t>
            </a:r>
            <a:r>
              <a:rPr lang="pt-BR" sz="2400" u="sng" kern="0" dirty="0">
                <a:effectLst/>
                <a:latin typeface="Times New Roman" panose="02020603050405020304" pitchFamily="18" charset="0"/>
                <a:ea typeface="Calibri" panose="020F0502020204030204" pitchFamily="34" charset="0"/>
              </a:rPr>
              <a:t>direitos das crianças</a:t>
            </a:r>
            <a:r>
              <a:rPr lang="pt-BR" sz="2400" kern="0" dirty="0">
                <a:effectLst/>
                <a:latin typeface="Times New Roman" panose="02020603050405020304" pitchFamily="18" charset="0"/>
                <a:ea typeface="Calibri" panose="020F0502020204030204" pitchFamily="34" charset="0"/>
              </a:rPr>
              <a:t>, </a:t>
            </a:r>
            <a:r>
              <a:rPr lang="pt-BR" sz="2400" u="sng" kern="0" dirty="0">
                <a:effectLst/>
                <a:latin typeface="Times New Roman" panose="02020603050405020304" pitchFamily="18" charset="0"/>
                <a:ea typeface="Calibri" panose="020F0502020204030204" pitchFamily="34" charset="0"/>
              </a:rPr>
              <a:t>trabalhadores migrantes </a:t>
            </a:r>
            <a:r>
              <a:rPr lang="pt-BR" sz="2400" kern="0" dirty="0">
                <a:effectLst/>
                <a:latin typeface="Times New Roman" panose="02020603050405020304" pitchFamily="18" charset="0"/>
                <a:ea typeface="Calibri" panose="020F0502020204030204" pitchFamily="34" charset="0"/>
              </a:rPr>
              <a:t>e </a:t>
            </a:r>
            <a:r>
              <a:rPr lang="pt-BR" sz="2400" u="sng" kern="0" dirty="0">
                <a:effectLst/>
                <a:latin typeface="Times New Roman" panose="02020603050405020304" pitchFamily="18" charset="0"/>
                <a:ea typeface="Calibri" panose="020F0502020204030204" pitchFamily="34" charset="0"/>
              </a:rPr>
              <a:t>deficiente</a:t>
            </a:r>
            <a:r>
              <a:rPr lang="pt-BR" sz="2400" kern="0" dirty="0">
                <a:effectLst/>
                <a:latin typeface="Times New Roman" panose="02020603050405020304" pitchFamily="18" charset="0"/>
                <a:ea typeface="Calibri" panose="020F0502020204030204" pitchFamily="34" charset="0"/>
              </a:rPr>
              <a:t>s. (Clooney)</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5889049"/>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Convenções</a:t>
            </a:r>
            <a:br>
              <a:rPr lang="pt-BR" sz="4800" dirty="0"/>
            </a:br>
            <a:r>
              <a:rPr lang="pt-BR" sz="2800" dirty="0"/>
              <a:t>31º.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92500"/>
          </a:bodyPr>
          <a:lstStyle/>
          <a:p>
            <a:pPr marL="0" indent="0">
              <a:buNone/>
            </a:pPr>
            <a:r>
              <a:rPr lang="pt-BR" sz="2400" kern="0" dirty="0">
                <a:latin typeface="Times New Roman" panose="02020603050405020304" pitchFamily="18" charset="0"/>
                <a:ea typeface="Calibri" panose="020F0502020204030204" pitchFamily="34" charset="0"/>
              </a:rPr>
              <a:t>V</a:t>
            </a:r>
            <a:r>
              <a:rPr lang="pt-BR" sz="2400" kern="0" dirty="0">
                <a:effectLst/>
                <a:latin typeface="Times New Roman" panose="02020603050405020304" pitchFamily="18" charset="0"/>
                <a:ea typeface="Calibri" panose="020F0502020204030204" pitchFamily="34" charset="0"/>
              </a:rPr>
              <a:t>ários outros instrumentos ocupam a diplomacia de direitos humanos, tais como:</a:t>
            </a:r>
          </a:p>
          <a:p>
            <a:r>
              <a:rPr lang="pt-BR" sz="2400" kern="0" dirty="0">
                <a:latin typeface="Times New Roman" panose="02020603050405020304" pitchFamily="18" charset="0"/>
                <a:ea typeface="Calibri" panose="020F0502020204030204" pitchFamily="34" charset="0"/>
              </a:rPr>
              <a:t>A</a:t>
            </a:r>
            <a:r>
              <a:rPr lang="pt-BR" sz="2400" kern="0" dirty="0">
                <a:effectLst/>
                <a:latin typeface="Times New Roman" panose="02020603050405020304" pitchFamily="18" charset="0"/>
                <a:ea typeface="Calibri" panose="020F0502020204030204" pitchFamily="34" charset="0"/>
              </a:rPr>
              <a:t> </a:t>
            </a:r>
            <a:r>
              <a:rPr lang="pt-BR" sz="2400" u="sng" kern="0" dirty="0">
                <a:effectLst/>
                <a:latin typeface="Times New Roman" panose="02020603050405020304" pitchFamily="18" charset="0"/>
                <a:ea typeface="Calibri" panose="020F0502020204030204" pitchFamily="34" charset="0"/>
              </a:rPr>
              <a:t>Convenção sobre o Genocídio</a:t>
            </a:r>
            <a:r>
              <a:rPr lang="pt-BR" sz="2400" kern="0" dirty="0">
                <a:effectLst/>
                <a:latin typeface="Times New Roman" panose="02020603050405020304" pitchFamily="18" charset="0"/>
                <a:ea typeface="Calibri" panose="020F0502020204030204" pitchFamily="34" charset="0"/>
              </a:rPr>
              <a:t> (1948) que exige dos Estados sua prevenção e punição; </a:t>
            </a:r>
          </a:p>
          <a:p>
            <a:r>
              <a:rPr lang="pt-BR" sz="2400" kern="0" dirty="0">
                <a:latin typeface="Times New Roman" panose="02020603050405020304" pitchFamily="18" charset="0"/>
                <a:ea typeface="Calibri" panose="020F0502020204030204" pitchFamily="34" charset="0"/>
              </a:rPr>
              <a:t>A </a:t>
            </a:r>
            <a:r>
              <a:rPr lang="pt-BR" sz="2400" u="sng" kern="0" dirty="0">
                <a:latin typeface="Times New Roman" panose="02020603050405020304" pitchFamily="18" charset="0"/>
                <a:ea typeface="Calibri" panose="020F0502020204030204" pitchFamily="34" charset="0"/>
              </a:rPr>
              <a:t>Convenção sobre Status de Refugiado</a:t>
            </a:r>
            <a:r>
              <a:rPr lang="pt-BR" sz="2400" kern="0" dirty="0">
                <a:latin typeface="Times New Roman" panose="02020603050405020304" pitchFamily="18" charset="0"/>
                <a:ea typeface="Calibri" panose="020F0502020204030204" pitchFamily="34" charset="0"/>
              </a:rPr>
              <a:t> (1951) garante-lhes o direito a não serem forçados a retornar a seus países se suas vidas ou liberdade estiverem ameaçadas por conta de identidade nacional, racial, religiosa, social ou política. </a:t>
            </a:r>
          </a:p>
          <a:p>
            <a:r>
              <a:rPr lang="pt-BR" sz="2400" kern="0" dirty="0">
                <a:latin typeface="Times New Roman" panose="02020603050405020304" pitchFamily="18" charset="0"/>
                <a:ea typeface="Calibri" panose="020F0502020204030204" pitchFamily="34" charset="0"/>
              </a:rPr>
              <a:t>O </a:t>
            </a:r>
            <a:r>
              <a:rPr lang="pt-BR" sz="2400" u="sng" kern="0" dirty="0">
                <a:effectLst/>
                <a:latin typeface="Times New Roman" panose="02020603050405020304" pitchFamily="18" charset="0"/>
                <a:ea typeface="Calibri" panose="020F0502020204030204" pitchFamily="34" charset="0"/>
              </a:rPr>
              <a:t>Estatuto de Roma</a:t>
            </a:r>
            <a:r>
              <a:rPr lang="pt-BR" sz="2400" kern="0" dirty="0">
                <a:effectLst/>
                <a:latin typeface="Times New Roman" panose="02020603050405020304" pitchFamily="18" charset="0"/>
                <a:ea typeface="Calibri" panose="020F0502020204030204" pitchFamily="34" charset="0"/>
              </a:rPr>
              <a:t> (1998) que instituiu o </a:t>
            </a:r>
            <a:r>
              <a:rPr lang="pt-BR" sz="2400" u="sng" kern="0" dirty="0">
                <a:effectLst/>
                <a:latin typeface="Times New Roman" panose="02020603050405020304" pitchFamily="18" charset="0"/>
                <a:ea typeface="Calibri" panose="020F0502020204030204" pitchFamily="34" charset="0"/>
              </a:rPr>
              <a:t>Tribunal Penal Internacional </a:t>
            </a:r>
            <a:r>
              <a:rPr lang="pt-BR" sz="2400" kern="0" dirty="0">
                <a:effectLst/>
                <a:latin typeface="Times New Roman" panose="02020603050405020304" pitchFamily="18" charset="0"/>
                <a:ea typeface="Calibri" panose="020F0502020204030204" pitchFamily="34" charset="0"/>
              </a:rPr>
              <a:t>que estabelece normas para sobre genocídio e outros crimes internacionais.(Clooney)</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762268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Acordos regionais</a:t>
            </a:r>
            <a:br>
              <a:rPr lang="pt-BR" sz="4800" dirty="0"/>
            </a:br>
            <a:r>
              <a:rPr lang="pt-BR" sz="2800" dirty="0"/>
              <a:t>32º.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56603" y="3017522"/>
            <a:ext cx="9941319" cy="3124658"/>
          </a:xfrm>
        </p:spPr>
        <p:txBody>
          <a:bodyPr anchor="ctr">
            <a:noAutofit/>
          </a:bodyPr>
          <a:lstStyle/>
          <a:p>
            <a:pPr marL="0" indent="0">
              <a:buNone/>
            </a:pPr>
            <a:r>
              <a:rPr lang="pt-BR" sz="2400" kern="0" dirty="0">
                <a:effectLst/>
                <a:latin typeface="Times New Roman" panose="02020603050405020304" pitchFamily="18" charset="0"/>
                <a:ea typeface="Calibri" panose="020F0502020204030204" pitchFamily="34" charset="0"/>
              </a:rPr>
              <a:t>Há também </a:t>
            </a:r>
            <a:r>
              <a:rPr lang="pt-BR" sz="2400" u="sng" kern="0" dirty="0">
                <a:effectLst/>
                <a:latin typeface="Times New Roman" panose="02020603050405020304" pitchFamily="18" charset="0"/>
                <a:ea typeface="Calibri" panose="020F0502020204030204" pitchFamily="34" charset="0"/>
              </a:rPr>
              <a:t>instrumentos regionais</a:t>
            </a:r>
            <a:r>
              <a:rPr lang="pt-BR" sz="2400" kern="0" dirty="0">
                <a:effectLst/>
                <a:latin typeface="Times New Roman" panose="02020603050405020304" pitchFamily="18" charset="0"/>
                <a:ea typeface="Calibri" panose="020F0502020204030204" pitchFamily="34" charset="0"/>
              </a:rPr>
              <a:t>. No âmbito da OEA, há três: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a </a:t>
            </a:r>
            <a:r>
              <a:rPr lang="pt-BR" sz="2400" u="sng" kern="0" dirty="0">
                <a:effectLst/>
                <a:latin typeface="Times New Roman" panose="02020603050405020304" pitchFamily="18" charset="0"/>
                <a:ea typeface="Calibri" panose="020F0502020204030204" pitchFamily="34" charset="0"/>
              </a:rPr>
              <a:t>Carta da OEA </a:t>
            </a:r>
            <a:r>
              <a:rPr lang="pt-BR" sz="2400" kern="0" dirty="0">
                <a:effectLst/>
                <a:latin typeface="Times New Roman" panose="02020603050405020304" pitchFamily="18" charset="0"/>
                <a:ea typeface="Calibri" panose="020F0502020204030204" pitchFamily="34" charset="0"/>
              </a:rPr>
              <a:t>(1948) que inclui referências aos direitos humanos;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a </a:t>
            </a:r>
            <a:r>
              <a:rPr lang="pt-BR" sz="2400" u="sng" kern="0" dirty="0">
                <a:effectLst/>
                <a:latin typeface="Times New Roman" panose="02020603050405020304" pitchFamily="18" charset="0"/>
                <a:ea typeface="Calibri" panose="020F0502020204030204" pitchFamily="34" charset="0"/>
              </a:rPr>
              <a:t>Declaração Americana dos Direitos e Deveres do Homem </a:t>
            </a:r>
            <a:r>
              <a:rPr lang="pt-BR" sz="2400" kern="0" dirty="0">
                <a:effectLst/>
                <a:latin typeface="Times New Roman" panose="02020603050405020304" pitchFamily="18" charset="0"/>
                <a:ea typeface="Calibri" panose="020F0502020204030204" pitchFamily="34" charset="0"/>
              </a:rPr>
              <a:t>(1948), focalizada em direitos e anterior à da ONU; e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a </a:t>
            </a:r>
            <a:r>
              <a:rPr lang="pt-BR" sz="2400" u="sng" kern="0" dirty="0">
                <a:effectLst/>
                <a:latin typeface="Times New Roman" panose="02020603050405020304" pitchFamily="18" charset="0"/>
                <a:ea typeface="Calibri" panose="020F0502020204030204" pitchFamily="34" charset="0"/>
              </a:rPr>
              <a:t>Convenção Americana de Direitos Humanos, </a:t>
            </a:r>
            <a:r>
              <a:rPr lang="pt-BR" sz="2400" kern="0" dirty="0">
                <a:effectLst/>
                <a:latin typeface="Times New Roman" panose="02020603050405020304" pitchFamily="18" charset="0"/>
                <a:ea typeface="Calibri" panose="020F0502020204030204" pitchFamily="34" charset="0"/>
              </a:rPr>
              <a:t>derivada da convenção da ONU sobre direitos civis e políticos (1966). </a:t>
            </a:r>
          </a:p>
          <a:p>
            <a:r>
              <a:rPr lang="pt-BR" sz="2400" kern="0" dirty="0">
                <a:effectLst/>
                <a:latin typeface="Times New Roman" panose="02020603050405020304" pitchFamily="18" charset="0"/>
                <a:ea typeface="Calibri" panose="020F0502020204030204" pitchFamily="34" charset="0"/>
              </a:rPr>
              <a:t>O </a:t>
            </a:r>
            <a:r>
              <a:rPr lang="pt-BR" sz="2400" u="sng" kern="0" dirty="0">
                <a:effectLst/>
                <a:latin typeface="Times New Roman" panose="02020603050405020304" pitchFamily="18" charset="0"/>
                <a:ea typeface="Calibri" panose="020F0502020204030204" pitchFamily="34" charset="0"/>
              </a:rPr>
              <a:t>Tribunal Interamericano de Direitos Humano</a:t>
            </a:r>
            <a:r>
              <a:rPr lang="pt-BR" sz="2400" kern="0" dirty="0">
                <a:effectLst/>
                <a:latin typeface="Times New Roman" panose="02020603050405020304" pitchFamily="18" charset="0"/>
                <a:ea typeface="Calibri" panose="020F0502020204030204" pitchFamily="34" charset="0"/>
              </a:rPr>
              <a:t>s (1979), com sede na Costa Rica, julga os casos com base nessa convenção. (Clooney)</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56107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 Acordos – Adesão do Brasil</a:t>
            </a:r>
            <a:br>
              <a:rPr lang="pt-BR" sz="4800" dirty="0"/>
            </a:br>
            <a:r>
              <a:rPr lang="pt-BR" sz="2800" dirty="0"/>
              <a:t>33º.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pPr marL="0" indent="0">
              <a:buNone/>
            </a:pPr>
            <a:r>
              <a:rPr lang="pt-BR" sz="2400" kern="0" dirty="0">
                <a:latin typeface="Times New Roman" panose="02020603050405020304" pitchFamily="18" charset="0"/>
                <a:ea typeface="Calibri" panose="020F0502020204030204" pitchFamily="34" charset="0"/>
              </a:rPr>
              <a:t>Entre 1985 e 1986, após sua redemocratização, o </a:t>
            </a:r>
            <a:r>
              <a:rPr lang="pt-BR" sz="2400" b="1" kern="0" dirty="0">
                <a:latin typeface="Times New Roman" panose="02020603050405020304" pitchFamily="18" charset="0"/>
                <a:ea typeface="Calibri" panose="020F0502020204030204" pitchFamily="34" charset="0"/>
              </a:rPr>
              <a:t>Brasil</a:t>
            </a:r>
            <a:r>
              <a:rPr lang="pt-BR" sz="2400" kern="0" dirty="0">
                <a:latin typeface="Times New Roman" panose="02020603050405020304" pitchFamily="18" charset="0"/>
                <a:ea typeface="Calibri" panose="020F0502020204030204" pitchFamily="34" charset="0"/>
              </a:rPr>
              <a:t> assinou os seguintes acordos relativos a direitos humanos: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a:t>
            </a:r>
            <a:r>
              <a:rPr lang="pt-BR" sz="2400" u="sng" kern="0" dirty="0">
                <a:effectLst/>
                <a:latin typeface="Times New Roman" panose="02020603050405020304" pitchFamily="18" charset="0"/>
                <a:ea typeface="Calibri" panose="020F0502020204030204" pitchFamily="34" charset="0"/>
              </a:rPr>
              <a:t>Pactos Internacionais sobre Direitos Humanos</a:t>
            </a:r>
            <a:r>
              <a:rPr lang="pt-BR" sz="2400" kern="0" dirty="0">
                <a:effectLst/>
                <a:latin typeface="Times New Roman" panose="02020603050405020304" pitchFamily="18" charset="0"/>
                <a:ea typeface="Calibri" panose="020F0502020204030204" pitchFamily="34" charset="0"/>
              </a:rPr>
              <a:t>”, tanto sobre Direitos Civis e Políticos, quanto sobre Direitos Econômicos, Sociais e Culturais</a:t>
            </a:r>
          </a:p>
          <a:p>
            <a:pPr>
              <a:buFont typeface="Courier New" panose="02070309020205020404" pitchFamily="49" charset="0"/>
              <a:buChar char="o"/>
            </a:pPr>
            <a:r>
              <a:rPr lang="pt-BR" sz="2400" kern="0" dirty="0">
                <a:latin typeface="Times New Roman" panose="02020603050405020304" pitchFamily="18" charset="0"/>
                <a:ea typeface="Calibri" panose="020F0502020204030204" pitchFamily="34" charset="0"/>
              </a:rPr>
              <a:t>“</a:t>
            </a:r>
            <a:r>
              <a:rPr lang="pt-BR" sz="2400" u="sng" kern="0" dirty="0">
                <a:latin typeface="Times New Roman" panose="02020603050405020304" pitchFamily="18" charset="0"/>
                <a:ea typeface="Calibri" panose="020F0502020204030204" pitchFamily="34" charset="0"/>
              </a:rPr>
              <a:t>Convenção Americana de Direitos Humanos</a:t>
            </a:r>
            <a:r>
              <a:rPr lang="pt-BR" sz="2400" kern="0" dirty="0">
                <a:latin typeface="Times New Roman" panose="02020603050405020304" pitchFamily="18" charset="0"/>
                <a:ea typeface="Calibri" panose="020F0502020204030204" pitchFamily="34" charset="0"/>
              </a:rPr>
              <a:t>”</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a:t>
            </a:r>
            <a:r>
              <a:rPr lang="pt-BR" sz="2400" u="sng" kern="0" dirty="0">
                <a:effectLst/>
                <a:latin typeface="Times New Roman" panose="02020603050405020304" pitchFamily="18" charset="0"/>
                <a:ea typeface="Calibri" panose="020F0502020204030204" pitchFamily="34" charset="0"/>
              </a:rPr>
              <a:t>Convenção sobre a Tortura e outros Tratamentos ou Penas Cruéis, Desumanos ou Degradantes</a:t>
            </a:r>
            <a:r>
              <a:rPr lang="pt-BR" sz="2400" kern="0" dirty="0">
                <a:effectLst/>
                <a:latin typeface="Times New Roman" panose="02020603050405020304" pitchFamily="18" charset="0"/>
                <a:ea typeface="Calibri" panose="020F0502020204030204" pitchFamily="34" charset="0"/>
              </a:rPr>
              <a:t>” </a:t>
            </a:r>
          </a:p>
          <a:p>
            <a:pPr>
              <a:buFont typeface="Courier New" panose="02070309020205020404" pitchFamily="49" charset="0"/>
              <a:buChar char="o"/>
            </a:pPr>
            <a:r>
              <a:rPr lang="pt-BR" sz="2400" kern="0" dirty="0">
                <a:latin typeface="Times New Roman" panose="02020603050405020304" pitchFamily="18" charset="0"/>
                <a:ea typeface="Calibri" panose="020F0502020204030204" pitchFamily="34" charset="0"/>
              </a:rPr>
              <a:t>“</a:t>
            </a:r>
            <a:r>
              <a:rPr lang="pt-BR" sz="2400" u="sng" kern="0" dirty="0">
                <a:latin typeface="Times New Roman" panose="02020603050405020304" pitchFamily="18" charset="0"/>
                <a:ea typeface="Calibri" panose="020F0502020204030204" pitchFamily="34" charset="0"/>
              </a:rPr>
              <a:t>Convenção Interamericana para Prevenir e Sancionar a Tortura</a:t>
            </a:r>
            <a:r>
              <a:rPr lang="pt-BR" sz="2400" kern="0" dirty="0">
                <a:latin typeface="Times New Roman" panose="02020603050405020304" pitchFamily="18" charset="0"/>
                <a:ea typeface="Calibri" panose="020F0502020204030204" pitchFamily="34" charset="0"/>
              </a:rPr>
              <a:t>”(Mello Barreto)</a:t>
            </a:r>
            <a:endParaRPr lang="pt-BR" sz="2400" kern="0" dirty="0">
              <a:effectLst/>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23989"/>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a:t>
            </a:r>
            <a:br>
              <a:rPr lang="pt-BR" sz="4800" dirty="0"/>
            </a:br>
            <a:r>
              <a:rPr lang="pt-BR" sz="4800" dirty="0"/>
              <a:t>TPI</a:t>
            </a:r>
            <a:br>
              <a:rPr lang="pt-BR" sz="4800" dirty="0"/>
            </a:br>
            <a:r>
              <a:rPr lang="pt-BR" sz="2800" dirty="0"/>
              <a:t>34º.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r>
              <a:rPr lang="pt-BR" sz="2400" kern="0" dirty="0">
                <a:latin typeface="Times New Roman" panose="02020603050405020304" pitchFamily="18" charset="0"/>
                <a:ea typeface="Calibri" panose="020F0502020204030204" pitchFamily="34" charset="0"/>
              </a:rPr>
              <a:t>D</a:t>
            </a:r>
            <a:r>
              <a:rPr lang="pt-BR" sz="2400" kern="0" dirty="0">
                <a:effectLst/>
                <a:latin typeface="Times New Roman" panose="02020603050405020304" pitchFamily="18" charset="0"/>
                <a:ea typeface="Calibri" panose="020F0502020204030204" pitchFamily="34" charset="0"/>
              </a:rPr>
              <a:t>e relevância em matéria de direitos humanos, seria a criação do </a:t>
            </a:r>
            <a:r>
              <a:rPr lang="pt-BR" sz="2400" u="sng" kern="0" dirty="0">
                <a:effectLst/>
                <a:latin typeface="Times New Roman" panose="02020603050405020304" pitchFamily="18" charset="0"/>
                <a:ea typeface="Calibri" panose="020F0502020204030204" pitchFamily="34" charset="0"/>
              </a:rPr>
              <a:t>Tribunal Penal Internacional</a:t>
            </a:r>
            <a:r>
              <a:rPr lang="pt-BR" sz="2400" kern="0" dirty="0">
                <a:effectLst/>
                <a:latin typeface="Times New Roman" panose="02020603050405020304" pitchFamily="18" charset="0"/>
                <a:ea typeface="Calibri" panose="020F0502020204030204" pitchFamily="34" charset="0"/>
              </a:rPr>
              <a:t>. (2002)</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Com forte impulso de ONGs, em 1989, a AGNU pediu à Corte </a:t>
            </a:r>
            <a:r>
              <a:rPr lang="pt-BR" sz="2400" kern="0" dirty="0">
                <a:latin typeface="Times New Roman" panose="02020603050405020304" pitchFamily="18" charset="0"/>
                <a:ea typeface="Calibri" panose="020F0502020204030204" pitchFamily="34" charset="0"/>
              </a:rPr>
              <a:t>Internacional de Justiça um </a:t>
            </a:r>
            <a:r>
              <a:rPr lang="pt-BR" sz="2400" kern="0" dirty="0">
                <a:effectLst/>
                <a:latin typeface="Times New Roman" panose="02020603050405020304" pitchFamily="18" charset="0"/>
                <a:ea typeface="Calibri" panose="020F0502020204030204" pitchFamily="34" charset="0"/>
              </a:rPr>
              <a:t>projeto de estatuto para um </a:t>
            </a:r>
            <a:r>
              <a:rPr lang="pt-BR" sz="2400" kern="0" dirty="0">
                <a:latin typeface="Times New Roman" panose="02020603050405020304" pitchFamily="18" charset="0"/>
                <a:ea typeface="Calibri" panose="020F0502020204030204" pitchFamily="34" charset="0"/>
              </a:rPr>
              <a:t>tribunal</a:t>
            </a:r>
            <a:r>
              <a:rPr lang="pt-BR" sz="2400" kern="0" dirty="0">
                <a:effectLst/>
                <a:latin typeface="Times New Roman" panose="02020603050405020304" pitchFamily="18" charset="0"/>
                <a:ea typeface="Calibri" panose="020F0502020204030204" pitchFamily="34" charset="0"/>
              </a:rPr>
              <a:t> de justiça </a:t>
            </a:r>
            <a:r>
              <a:rPr lang="pt-BR" sz="2400" i="1" kern="0" dirty="0">
                <a:effectLst/>
                <a:latin typeface="Times New Roman" panose="02020603050405020304" pitchFamily="18" charset="0"/>
                <a:ea typeface="Calibri" panose="020F0502020204030204" pitchFamily="34" charset="0"/>
              </a:rPr>
              <a:t>penal.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Uma conferência diplomática em Roma (1998) produziu o </a:t>
            </a:r>
            <a:r>
              <a:rPr lang="pt-BR" sz="2400" u="sng" kern="0" dirty="0">
                <a:effectLst/>
                <a:latin typeface="Times New Roman" panose="02020603050405020304" pitchFamily="18" charset="0"/>
                <a:ea typeface="Calibri" panose="020F0502020204030204" pitchFamily="34" charset="0"/>
              </a:rPr>
              <a:t>Estatuto de Roma </a:t>
            </a:r>
            <a:r>
              <a:rPr lang="pt-BR" sz="2400" kern="0" dirty="0">
                <a:effectLst/>
                <a:latin typeface="Times New Roman" panose="02020603050405020304" pitchFamily="18" charset="0"/>
                <a:ea typeface="Calibri" panose="020F0502020204030204" pitchFamily="34" charset="0"/>
              </a:rPr>
              <a:t>para um Tribunal Penal Internacional - TPI, que entraria em vigor em 2002, após ratificação por 60 países</a:t>
            </a:r>
            <a:r>
              <a:rPr lang="pt-BR" sz="2400" kern="0" dirty="0">
                <a:latin typeface="Times New Roman" panose="02020603050405020304" pitchFamily="18" charset="0"/>
                <a:ea typeface="Calibri" panose="020F0502020204030204" pitchFamily="34" charset="0"/>
              </a:rPr>
              <a:t>. (Schiff)</a:t>
            </a:r>
            <a:endParaRPr lang="pt-BR" sz="2400" kern="0" dirty="0">
              <a:effectLst/>
              <a:latin typeface="Times New Roman" panose="02020603050405020304" pitchFamily="18" charset="0"/>
              <a:ea typeface="Calibri" panose="020F0502020204030204" pitchFamily="34" charset="0"/>
            </a:endParaRPr>
          </a:p>
          <a:p>
            <a:r>
              <a:rPr lang="pt-BR" sz="2400" kern="0" dirty="0">
                <a:latin typeface="Times New Roman" panose="02020603050405020304" pitchFamily="18" charset="0"/>
                <a:ea typeface="Calibri" panose="020F0502020204030204" pitchFamily="34" charset="0"/>
              </a:rPr>
              <a:t>É</a:t>
            </a:r>
            <a:r>
              <a:rPr lang="pt-BR" sz="2400" kern="0" dirty="0">
                <a:effectLst/>
                <a:latin typeface="Times New Roman" panose="02020603050405020304" pitchFamily="18" charset="0"/>
                <a:ea typeface="Calibri" panose="020F0502020204030204" pitchFamily="34" charset="0"/>
              </a:rPr>
              <a:t> um tribunal de último recurso, a ser invocado quando Estados que deveriam exercer jurisdição sobre um crime não o </a:t>
            </a:r>
            <a:r>
              <a:rPr lang="pt-BR" sz="2400" kern="0" dirty="0">
                <a:latin typeface="Times New Roman" panose="02020603050405020304" pitchFamily="18" charset="0"/>
                <a:ea typeface="Calibri" panose="020F0502020204030204" pitchFamily="34" charset="0"/>
              </a:rPr>
              <a:t>fazem. (Schiff),</a:t>
            </a:r>
            <a:endParaRPr lang="pt-BR" sz="2400" kern="0" dirty="0">
              <a:effectLst/>
              <a:latin typeface="Times New Roman" panose="02020603050405020304" pitchFamily="18" charset="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683098"/>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 Soberania</a:t>
            </a:r>
            <a:br>
              <a:rPr lang="pt-BR" sz="4800" dirty="0"/>
            </a:br>
            <a:r>
              <a:rPr lang="pt-BR" sz="2800" dirty="0"/>
              <a:t>35º.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92500" lnSpcReduction="10000"/>
          </a:bodyPr>
          <a:lstStyle/>
          <a:p>
            <a:pPr marL="457200" lvl="1" indent="0">
              <a:buNone/>
            </a:pPr>
            <a:r>
              <a:rPr lang="pt-BR" sz="2800" dirty="0"/>
              <a:t>2. Intervenção versus Soberania</a:t>
            </a:r>
          </a:p>
          <a:p>
            <a:r>
              <a:rPr lang="pt-BR" sz="2400" dirty="0">
                <a:effectLst/>
                <a:latin typeface="Times New Roman" panose="02020603050405020304" pitchFamily="18" charset="0"/>
                <a:ea typeface="Calibri" panose="020F0502020204030204" pitchFamily="34" charset="0"/>
                <a:cs typeface="Times New Roman" panose="02020603050405020304" pitchFamily="18" charset="0"/>
              </a:rPr>
              <a:t>A questão central em matéria de direitos humanos diz respeito a serem estes </a:t>
            </a:r>
            <a:r>
              <a:rPr lang="pt-BR" sz="2400" u="sng" dirty="0">
                <a:effectLst/>
                <a:latin typeface="Times New Roman" panose="02020603050405020304" pitchFamily="18" charset="0"/>
                <a:ea typeface="Calibri" panose="020F0502020204030204" pitchFamily="34" charset="0"/>
                <a:cs typeface="Times New Roman" panose="02020603050405020304" pitchFamily="18" charset="0"/>
              </a:rPr>
              <a:t>universais</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e, por outro de os Estados serem </a:t>
            </a:r>
            <a:r>
              <a:rPr lang="pt-BR" sz="2400" u="sng" dirty="0">
                <a:effectLst/>
                <a:latin typeface="Times New Roman" panose="02020603050405020304" pitchFamily="18" charset="0"/>
                <a:ea typeface="Calibri" panose="020F0502020204030204" pitchFamily="34" charset="0"/>
                <a:cs typeface="Times New Roman" panose="02020603050405020304" pitchFamily="18" charset="0"/>
              </a:rPr>
              <a:t>soberanos</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a:t>
            </a:r>
          </a:p>
          <a:p>
            <a:r>
              <a:rPr lang="pt-BR" sz="2400" dirty="0">
                <a:effectLst/>
                <a:latin typeface="Times New Roman" panose="02020603050405020304" pitchFamily="18" charset="0"/>
                <a:ea typeface="Calibri" panose="020F0502020204030204" pitchFamily="34" charset="0"/>
                <a:cs typeface="Times New Roman" panose="02020603050405020304" pitchFamily="18" charset="0"/>
              </a:rPr>
              <a:t>A Carta da ONU, em seu Artigo 2.7, determinou que “nada” no seu texto, autoriza “às Nações Unidas intervirem em assuntos que são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essencialmente</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no âmbito da jurisdição interna de cada Estado”. </a:t>
            </a:r>
          </a:p>
          <a:p>
            <a:r>
              <a:rPr lang="pt-BR" sz="2400" dirty="0">
                <a:effectLst/>
                <a:latin typeface="Times New Roman" panose="02020603050405020304" pitchFamily="18" charset="0"/>
                <a:ea typeface="Calibri" panose="020F0502020204030204" pitchFamily="34" charset="0"/>
                <a:cs typeface="Times New Roman" panose="02020603050405020304" pitchFamily="18" charset="0"/>
              </a:rPr>
              <a:t>Poder-se-ia argumentar, no entanto, que o advérbio “</a:t>
            </a:r>
            <a:r>
              <a:rPr lang="pt-BR" sz="2400" i="1" dirty="0">
                <a:effectLst/>
                <a:latin typeface="Times New Roman" panose="02020603050405020304" pitchFamily="18" charset="0"/>
                <a:ea typeface="Calibri" panose="020F0502020204030204" pitchFamily="34" charset="0"/>
                <a:cs typeface="Times New Roman" panose="02020603050405020304" pitchFamily="18" charset="0"/>
              </a:rPr>
              <a:t>essencialmente</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pode ser invocado para excetuar a violação de direitos universais dessa proibição de intervenção. </a:t>
            </a:r>
          </a:p>
          <a:p>
            <a:pPr marL="0" indent="0">
              <a:buNone/>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1129405"/>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a:t>
            </a:r>
            <a:br>
              <a:rPr lang="pt-BR" sz="4800" dirty="0"/>
            </a:br>
            <a:r>
              <a:rPr lang="pt-BR" sz="4800" dirty="0"/>
              <a:t> Não interferência</a:t>
            </a:r>
            <a:br>
              <a:rPr lang="pt-BR" sz="4800" dirty="0"/>
            </a:br>
            <a:r>
              <a:rPr lang="pt-BR" sz="2800" dirty="0"/>
              <a:t>36º.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pPr marL="318770" marR="547370" indent="0" algn="just">
              <a:lnSpc>
                <a:spcPct val="150000"/>
              </a:lnSpc>
              <a:spcBef>
                <a:spcPts val="1000"/>
              </a:spcBef>
              <a:spcAft>
                <a:spcPts val="800"/>
              </a:spcAft>
              <a:buNone/>
            </a:pPr>
            <a:r>
              <a:rPr lang="pt-BR" sz="2000" b="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7. Nenhum dispositivo da presente Carta autorizará as Nações Unidas </a:t>
            </a:r>
            <a:r>
              <a:rPr lang="pt-BR" sz="2000" b="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a intervirem</a:t>
            </a:r>
            <a:r>
              <a:rPr lang="pt-BR" sz="2000" b="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em assuntos que dependam </a:t>
            </a:r>
            <a:r>
              <a:rPr lang="pt-BR" sz="2000" b="0" i="1" u="sng"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essencialmente</a:t>
            </a:r>
            <a:r>
              <a:rPr lang="pt-BR" sz="2000" b="0" i="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da jurisdição de qualquer Estado ou obrigará os Membros a submeterem tais assuntos a uma solução, nos termos da presente Carta; este princípio, porém, não prejudicará a aplicação das medidas coercitivas constantes do Capítulo VII.</a:t>
            </a:r>
            <a:r>
              <a:rPr lang="pt-BR" sz="2000" b="0" i="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(grifei)</a:t>
            </a:r>
            <a:endParaRPr lang="en-US" sz="20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727621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Diplomacias de Direitos Humanos </a:t>
            </a:r>
            <a:br>
              <a:rPr lang="pt-BR" sz="4800" dirty="0"/>
            </a:br>
            <a:r>
              <a:rPr lang="pt-BR" sz="4800" dirty="0"/>
              <a:t> Não interferência</a:t>
            </a:r>
            <a:br>
              <a:rPr lang="pt-BR" sz="4800" dirty="0"/>
            </a:br>
            <a:r>
              <a:rPr lang="pt-BR" sz="2800" dirty="0"/>
              <a:t>37º.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fontScale="92500" lnSpcReduction="20000"/>
          </a:bodyPr>
          <a:lstStyle/>
          <a:p>
            <a:r>
              <a:rPr lang="pt-BR" sz="2400" dirty="0">
                <a:effectLst/>
                <a:latin typeface="Times New Roman" panose="02020603050405020304" pitchFamily="18" charset="0"/>
                <a:ea typeface="Calibri" panose="020F0502020204030204" pitchFamily="34" charset="0"/>
                <a:cs typeface="Times New Roman" panose="02020603050405020304" pitchFamily="18" charset="0"/>
              </a:rPr>
              <a:t>Por outro lado, </a:t>
            </a:r>
            <a:r>
              <a:rPr lang="pt-BR" sz="2400" u="sng" dirty="0">
                <a:effectLst/>
                <a:latin typeface="Times New Roman" panose="02020603050405020304" pitchFamily="18" charset="0"/>
                <a:ea typeface="Calibri" panose="020F0502020204030204" pitchFamily="34" charset="0"/>
                <a:cs typeface="Times New Roman" panose="02020603050405020304" pitchFamily="18" charset="0"/>
              </a:rPr>
              <a:t>não se trata de exceção explícita</a:t>
            </a:r>
            <a:r>
              <a:rPr lang="pt-BR" sz="2400" dirty="0">
                <a:effectLst/>
                <a:latin typeface="Times New Roman" panose="02020603050405020304" pitchFamily="18" charset="0"/>
                <a:ea typeface="Calibri" panose="020F0502020204030204" pitchFamily="34" charset="0"/>
                <a:cs typeface="Times New Roman" panose="02020603050405020304" pitchFamily="18" charset="0"/>
              </a:rPr>
              <a:t> como é o caso daquela incluída no Artigo 2.7 da Carta que excetua da proibição de intervenção [apenas] a “aplicação de medidas [adotadas pelo CSNU] previstas no Capítulo VII da Carta para manter ou restaurar a paz e a segurança”. </a:t>
            </a:r>
            <a:endParaRPr lang="pt-BR" sz="2400" kern="0" dirty="0">
              <a:latin typeface="Times New Roman" panose="02020603050405020304" pitchFamily="18" charset="0"/>
              <a:ea typeface="Calibri" panose="020F0502020204030204" pitchFamily="34" charset="0"/>
            </a:endParaRPr>
          </a:p>
          <a:p>
            <a:pPr>
              <a:buFont typeface="Courier New" panose="02070309020205020404" pitchFamily="49" charset="0"/>
              <a:buChar char="o"/>
            </a:pPr>
            <a:r>
              <a:rPr lang="pt-BR" sz="2400" kern="0" dirty="0">
                <a:latin typeface="Times New Roman" panose="02020603050405020304" pitchFamily="18" charset="0"/>
                <a:ea typeface="Calibri" panose="020F0502020204030204" pitchFamily="34" charset="0"/>
              </a:rPr>
              <a:t>O</a:t>
            </a:r>
            <a:r>
              <a:rPr lang="pt-BR" sz="2400" kern="0" dirty="0">
                <a:effectLst/>
                <a:latin typeface="Times New Roman" panose="02020603050405020304" pitchFamily="18" charset="0"/>
                <a:ea typeface="Calibri" panose="020F0502020204030204" pitchFamily="34" charset="0"/>
              </a:rPr>
              <a:t>s diplomatas dos países ocidentais tentam promover os direitos humanos em países onde há deles necessidade.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Interferem nos assuntos internos do país anfitrião pois (alegam) tentar proteger cidadãos deste contra seu próprio governo. </a:t>
            </a:r>
          </a:p>
          <a:p>
            <a:pPr>
              <a:buFont typeface="Courier New" panose="02070309020205020404" pitchFamily="49" charset="0"/>
              <a:buChar char="o"/>
            </a:pPr>
            <a:r>
              <a:rPr lang="pt-BR" sz="2400" kern="0" dirty="0">
                <a:effectLst/>
                <a:latin typeface="Times New Roman" panose="02020603050405020304" pitchFamily="18" charset="0"/>
                <a:ea typeface="Calibri" panose="020F0502020204030204" pitchFamily="34" charset="0"/>
              </a:rPr>
              <a:t>Argumentam, por vezes, que se o sistema nega aos cidadãos direitos políticos básicos, então não se trataria mais de ser considerado assunto interno.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9188185"/>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Diplomacias de Direitos Humanos </a:t>
            </a:r>
            <a:br>
              <a:rPr lang="pt-BR" sz="4800" dirty="0"/>
            </a:br>
            <a:r>
              <a:rPr lang="pt-BR" sz="4800" dirty="0"/>
              <a:t> Não interferência</a:t>
            </a:r>
            <a:br>
              <a:rPr lang="pt-BR" sz="4800" dirty="0"/>
            </a:br>
            <a:r>
              <a:rPr lang="pt-BR" sz="2800" dirty="0"/>
              <a:t>38º.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r>
              <a:rPr lang="pt-BR" sz="2400" kern="0" dirty="0">
                <a:effectLst/>
                <a:latin typeface="Times New Roman" panose="02020603050405020304" pitchFamily="18" charset="0"/>
                <a:ea typeface="Calibri" panose="020F0502020204030204" pitchFamily="34" charset="0"/>
              </a:rPr>
              <a:t>Mas, a prática internacional não confirma essa nova regra uma vez que os países que descumprem os direitos humanos utilizam o </a:t>
            </a:r>
            <a:r>
              <a:rPr lang="pt-BR" sz="2400" u="sng" kern="0" dirty="0">
                <a:effectLst/>
                <a:latin typeface="Times New Roman" panose="02020603050405020304" pitchFamily="18" charset="0"/>
                <a:ea typeface="Calibri" panose="020F0502020204030204" pitchFamily="34" charset="0"/>
              </a:rPr>
              <a:t>princípio da não interferência</a:t>
            </a:r>
            <a:r>
              <a:rPr lang="pt-BR" sz="2400" kern="0" dirty="0">
                <a:effectLst/>
                <a:latin typeface="Times New Roman" panose="02020603050405020304" pitchFamily="18" charset="0"/>
                <a:ea typeface="Calibri" panose="020F0502020204030204" pitchFamily="34" charset="0"/>
              </a:rPr>
              <a:t> para afastar os esforços estrangeiros para mudar estruturas autoritárias. </a:t>
            </a:r>
          </a:p>
          <a:p>
            <a:r>
              <a:rPr lang="pt-BR" sz="2400" kern="0" dirty="0">
                <a:effectLst/>
                <a:latin typeface="Times New Roman" panose="02020603050405020304" pitchFamily="18" charset="0"/>
                <a:ea typeface="Calibri" panose="020F0502020204030204" pitchFamily="34" charset="0"/>
              </a:rPr>
              <a:t>Uma declaração da Comunidade Europeia de que “a proteção dos direitos humanos e liberdades fundamentais não pode de nenhuma forma ser considerada uma </a:t>
            </a:r>
            <a:r>
              <a:rPr lang="pt-BR" sz="2400" i="1" kern="0" dirty="0">
                <a:effectLst/>
                <a:latin typeface="Times New Roman" panose="02020603050405020304" pitchFamily="18" charset="0"/>
                <a:ea typeface="Calibri" panose="020F0502020204030204" pitchFamily="34" charset="0"/>
              </a:rPr>
              <a:t>interferência</a:t>
            </a:r>
            <a:r>
              <a:rPr lang="pt-BR" sz="2400" kern="0" dirty="0">
                <a:effectLst/>
                <a:latin typeface="Times New Roman" panose="02020603050405020304" pitchFamily="18" charset="0"/>
                <a:ea typeface="Calibri" panose="020F0502020204030204" pitchFamily="34" charset="0"/>
              </a:rPr>
              <a:t> nos assuntos internos de um país” não constitui um argumento jurídico. (Kleiner)</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071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( 10º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1045028" y="3057278"/>
            <a:ext cx="9941319" cy="3124658"/>
          </a:xfrm>
        </p:spPr>
        <p:txBody>
          <a:bodyPr anchor="ctr">
            <a:normAutofit/>
          </a:bodyPr>
          <a:lstStyle/>
          <a:p>
            <a:r>
              <a:rPr lang="pt-BR" sz="2400" u="sng" dirty="0"/>
              <a:t>b) Conferência de Paris</a:t>
            </a:r>
          </a:p>
          <a:p>
            <a:r>
              <a:rPr lang="pt-BR" sz="2200" dirty="0"/>
              <a:t>Wilson retirou sua proposta de conferência aberta. Plenárias a portas fechadas.</a:t>
            </a:r>
          </a:p>
          <a:p>
            <a:r>
              <a:rPr lang="pt-BR" sz="2200" dirty="0"/>
              <a:t>Diferenciação entre potências, reuniões privadas, </a:t>
            </a:r>
          </a:p>
          <a:p>
            <a:r>
              <a:rPr lang="pt-BR" sz="2200" dirty="0"/>
              <a:t>Paridade de inglês e francês como idiomas oficiais</a:t>
            </a:r>
          </a:p>
          <a:p>
            <a:r>
              <a:rPr lang="pt-BR" sz="2200" b="1" dirty="0"/>
              <a:t>Brasil: questões do café e dos navios </a:t>
            </a:r>
          </a:p>
          <a:p>
            <a:r>
              <a:rPr lang="pt-BR" sz="2200" dirty="0"/>
              <a:t>Grã-Bretanha elevou legação no Rio de legação para embaixada.</a:t>
            </a:r>
          </a:p>
          <a:p>
            <a:endParaRPr lang="pt-BR" sz="2000" dirty="0"/>
          </a:p>
          <a:p>
            <a:pPr lvl="1"/>
            <a:endParaRPr lang="pt-BR" sz="2000" u="sng"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6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 Conselho</a:t>
            </a:r>
            <a:br>
              <a:rPr lang="pt-BR" sz="4800" dirty="0"/>
            </a:br>
            <a:r>
              <a:rPr lang="pt-BR" sz="2800" dirty="0"/>
              <a:t>39º.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r>
              <a:rPr lang="pt-BR" sz="2200" kern="0" dirty="0">
                <a:effectLst/>
                <a:latin typeface="Times New Roman" panose="02020603050405020304" pitchFamily="18" charset="0"/>
                <a:ea typeface="Calibri" panose="020F0502020204030204" pitchFamily="34" charset="0"/>
              </a:rPr>
              <a:t>A atividade diplomática principal se concentra no </a:t>
            </a:r>
            <a:r>
              <a:rPr lang="pt-BR" sz="2200" u="sng" kern="0" dirty="0">
                <a:effectLst/>
                <a:latin typeface="Times New Roman" panose="02020603050405020304" pitchFamily="18" charset="0"/>
                <a:ea typeface="Calibri" panose="020F0502020204030204" pitchFamily="34" charset="0"/>
              </a:rPr>
              <a:t>Conselho de Direitos Humanos</a:t>
            </a:r>
            <a:r>
              <a:rPr lang="pt-BR" sz="2200" kern="0" dirty="0">
                <a:effectLst/>
                <a:latin typeface="Times New Roman" panose="02020603050405020304" pitchFamily="18" charset="0"/>
                <a:ea typeface="Calibri" panose="020F0502020204030204" pitchFamily="34" charset="0"/>
              </a:rPr>
              <a:t>, em Genebra, e na </a:t>
            </a:r>
            <a:r>
              <a:rPr lang="pt-BR" sz="2200" u="sng" kern="0" dirty="0">
                <a:effectLst/>
                <a:latin typeface="Times New Roman" panose="02020603050405020304" pitchFamily="18" charset="0"/>
                <a:ea typeface="Calibri" panose="020F0502020204030204" pitchFamily="34" charset="0"/>
              </a:rPr>
              <a:t>AGNU</a:t>
            </a:r>
            <a:r>
              <a:rPr lang="pt-BR" sz="2200" kern="0" dirty="0">
                <a:effectLst/>
                <a:latin typeface="Times New Roman" panose="02020603050405020304" pitchFamily="18" charset="0"/>
                <a:ea typeface="Calibri" panose="020F0502020204030204" pitchFamily="34" charset="0"/>
              </a:rPr>
              <a:t>, em Nova York. Mas, é também tratada de alguma forma no </a:t>
            </a:r>
            <a:r>
              <a:rPr lang="pt-BR" sz="2200" u="sng" kern="0" dirty="0">
                <a:effectLst/>
                <a:latin typeface="Times New Roman" panose="02020603050405020304" pitchFamily="18" charset="0"/>
                <a:ea typeface="Calibri" panose="020F0502020204030204" pitchFamily="34" charset="0"/>
              </a:rPr>
              <a:t>TPI</a:t>
            </a:r>
            <a:r>
              <a:rPr lang="pt-BR" sz="2200" kern="0" dirty="0">
                <a:effectLst/>
                <a:latin typeface="Times New Roman" panose="02020603050405020304" pitchFamily="18" charset="0"/>
                <a:ea typeface="Calibri" panose="020F0502020204030204" pitchFamily="34" charset="0"/>
              </a:rPr>
              <a:t> e, sob a referida doutrina da </a:t>
            </a:r>
            <a:r>
              <a:rPr lang="pt-BR" sz="2200" u="sng" kern="0" dirty="0">
                <a:effectLst/>
                <a:latin typeface="Times New Roman" panose="02020603050405020304" pitchFamily="18" charset="0"/>
                <a:ea typeface="Calibri" panose="020F0502020204030204" pitchFamily="34" charset="0"/>
              </a:rPr>
              <a:t>Responsabilidade de Proteger</a:t>
            </a:r>
            <a:r>
              <a:rPr lang="pt-BR" sz="2200" kern="0" dirty="0">
                <a:effectLst/>
                <a:latin typeface="Times New Roman" panose="02020603050405020304" pitchFamily="18" charset="0"/>
                <a:ea typeface="Calibri" panose="020F0502020204030204" pitchFamily="34" charset="0"/>
              </a:rPr>
              <a:t>.</a:t>
            </a:r>
          </a:p>
          <a:p>
            <a:pPr marL="457200" lvl="1" indent="0">
              <a:buNone/>
            </a:pPr>
            <a:r>
              <a:rPr lang="pt-BR" sz="2800" dirty="0"/>
              <a:t>3. Conselho de Direitos Humanos</a:t>
            </a:r>
          </a:p>
          <a:p>
            <a:r>
              <a:rPr lang="pt-BR" sz="2200" kern="0" dirty="0">
                <a:effectLst/>
                <a:latin typeface="Times New Roman" panose="02020603050405020304" pitchFamily="18" charset="0"/>
                <a:ea typeface="Calibri" panose="020F0502020204030204" pitchFamily="34" charset="0"/>
              </a:rPr>
              <a:t>O </a:t>
            </a:r>
            <a:r>
              <a:rPr lang="pt-BR" sz="2200" u="sng" kern="0" dirty="0">
                <a:effectLst/>
                <a:latin typeface="Times New Roman" panose="02020603050405020304" pitchFamily="18" charset="0"/>
                <a:ea typeface="Calibri" panose="020F0502020204030204" pitchFamily="34" charset="0"/>
              </a:rPr>
              <a:t>Conselho de Direitos Humanos</a:t>
            </a:r>
            <a:r>
              <a:rPr lang="pt-BR" sz="2200" kern="0" dirty="0">
                <a:effectLst/>
                <a:latin typeface="Times New Roman" panose="02020603050405020304" pitchFamily="18" charset="0"/>
                <a:ea typeface="Calibri" panose="020F0502020204030204" pitchFamily="34" charset="0"/>
              </a:rPr>
              <a:t> (2006) da ONU é o órgão principal da ONU com a tarefa de monitorar e exigir a aplicações dos deveres constantes dos tratados internacionais.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274353"/>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 Conselho</a:t>
            </a:r>
            <a:br>
              <a:rPr lang="pt-BR" sz="4800" dirty="0"/>
            </a:br>
            <a:r>
              <a:rPr lang="pt-BR" sz="2800" dirty="0"/>
              <a:t>40º.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r>
              <a:rPr lang="pt-BR" sz="2200" kern="0" dirty="0">
                <a:effectLst/>
                <a:latin typeface="Times New Roman" panose="02020603050405020304" pitchFamily="18" charset="0"/>
                <a:ea typeface="Calibri" panose="020F0502020204030204" pitchFamily="34" charset="0"/>
              </a:rPr>
              <a:t>Foi estabelecido em substituição à Comissão do mesmo nome, que, nas palavras do Secretário-Geral Kofi Annan, havido “sombreado a reputação do Sistema das Nações Unidas como um todo”</a:t>
            </a:r>
            <a:r>
              <a:rPr lang="pt-BR" sz="2400" kern="0" dirty="0">
                <a:latin typeface="Times New Roman" panose="02020603050405020304" pitchFamily="18" charset="0"/>
                <a:ea typeface="Calibri" panose="020F0502020204030204" pitchFamily="34" charset="0"/>
              </a:rPr>
              <a:t> (Clooney)</a:t>
            </a:r>
          </a:p>
          <a:p>
            <a:r>
              <a:rPr lang="pt-BR" sz="2200" kern="0" dirty="0">
                <a:latin typeface="Times New Roman" panose="02020603050405020304" pitchFamily="18" charset="0"/>
                <a:ea typeface="Calibri" panose="020F0502020204030204" pitchFamily="34" charset="0"/>
              </a:rPr>
              <a:t>A criação foi aprovada por 170 dos então 190 membros da ONU – formada. Entre os países que votaram contra estavam os Estados Unidos e Israel. Entre os que se abstiveram estavam Irã e Venezuela. </a:t>
            </a:r>
          </a:p>
          <a:p>
            <a:r>
              <a:rPr lang="pt-BR" sz="2200" kern="0" dirty="0">
                <a:latin typeface="Times New Roman" panose="02020603050405020304" pitchFamily="18" charset="0"/>
                <a:ea typeface="Calibri" panose="020F0502020204030204" pitchFamily="34" charset="0"/>
              </a:rPr>
              <a:t>O Conselho dos Direitos Humanos é formado por 47 países, enquanto a Comissão de Direitos Humanos contava com 53 países membros. </a:t>
            </a:r>
          </a:p>
          <a:p>
            <a:pPr marL="0" indent="0">
              <a:buNone/>
            </a:pP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0271357"/>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 Conselho</a:t>
            </a:r>
            <a:br>
              <a:rPr lang="pt-BR" sz="4800" dirty="0"/>
            </a:br>
            <a:r>
              <a:rPr lang="pt-BR" sz="2800" dirty="0"/>
              <a:t>41º.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Autofit/>
          </a:bodyPr>
          <a:lstStyle/>
          <a:p>
            <a:r>
              <a:rPr lang="pt-BR" sz="2400" kern="0" dirty="0">
                <a:latin typeface="Times New Roman" panose="02020603050405020304" pitchFamily="18" charset="0"/>
                <a:ea typeface="Calibri" panose="020F0502020204030204" pitchFamily="34" charset="0"/>
              </a:rPr>
              <a:t>A</a:t>
            </a:r>
            <a:r>
              <a:rPr lang="pt-BR" sz="2400" kern="0" dirty="0">
                <a:effectLst/>
                <a:latin typeface="Times New Roman" panose="02020603050405020304" pitchFamily="18" charset="0"/>
                <a:ea typeface="Calibri" panose="020F0502020204030204" pitchFamily="34" charset="0"/>
              </a:rPr>
              <a:t> função principal do Conselho é </a:t>
            </a:r>
            <a:r>
              <a:rPr lang="pt-BR" sz="2400" u="sng" kern="0" dirty="0">
                <a:effectLst/>
                <a:latin typeface="Times New Roman" panose="02020603050405020304" pitchFamily="18" charset="0"/>
                <a:ea typeface="Calibri" panose="020F0502020204030204" pitchFamily="34" charset="0"/>
              </a:rPr>
              <a:t>investigar e relatar o desempenho dos Estados em matéria de direitos humanos</a:t>
            </a:r>
            <a:r>
              <a:rPr lang="pt-BR" sz="2400" kern="0" dirty="0">
                <a:effectLst/>
                <a:latin typeface="Times New Roman" panose="02020603050405020304" pitchFamily="18" charset="0"/>
                <a:ea typeface="Calibri" panose="020F0502020204030204" pitchFamily="34" charset="0"/>
              </a:rPr>
              <a:t>. </a:t>
            </a:r>
          </a:p>
          <a:p>
            <a:r>
              <a:rPr lang="pt-BR" sz="2400" kern="0" dirty="0">
                <a:effectLst/>
                <a:latin typeface="Times New Roman" panose="02020603050405020304" pitchFamily="18" charset="0"/>
                <a:ea typeface="Calibri" panose="020F0502020204030204" pitchFamily="34" charset="0"/>
              </a:rPr>
              <a:t>Supervisiona o processo de </a:t>
            </a:r>
            <a:r>
              <a:rPr lang="pt-BR" sz="2400" u="sng" kern="0" dirty="0">
                <a:effectLst/>
                <a:latin typeface="Times New Roman" panose="02020603050405020304" pitchFamily="18" charset="0"/>
                <a:ea typeface="Calibri" panose="020F0502020204030204" pitchFamily="34" charset="0"/>
              </a:rPr>
              <a:t>Revisão Periódica Universal</a:t>
            </a:r>
            <a:r>
              <a:rPr lang="pt-BR" sz="2400" kern="0" dirty="0">
                <a:effectLst/>
                <a:latin typeface="Times New Roman" panose="02020603050405020304" pitchFamily="18" charset="0"/>
                <a:ea typeface="Calibri" panose="020F0502020204030204" pitchFamily="34" charset="0"/>
              </a:rPr>
              <a:t>, uma avaliação pública dos direitos humanos dos 193 países membros da ONU. </a:t>
            </a:r>
          </a:p>
          <a:p>
            <a:r>
              <a:rPr lang="pt-BR" sz="2400" kern="0" dirty="0">
                <a:effectLst/>
                <a:latin typeface="Times New Roman" panose="02020603050405020304" pitchFamily="18" charset="0"/>
                <a:ea typeface="Calibri" panose="020F0502020204030204" pitchFamily="34" charset="0"/>
              </a:rPr>
              <a:t>Trata-se de processo de </a:t>
            </a:r>
            <a:r>
              <a:rPr lang="pt-BR" sz="2400" u="sng" kern="0" dirty="0">
                <a:effectLst/>
                <a:latin typeface="Times New Roman" panose="02020603050405020304" pitchFamily="18" charset="0"/>
                <a:ea typeface="Calibri" panose="020F0502020204030204" pitchFamily="34" charset="0"/>
              </a:rPr>
              <a:t>revisão por pares</a:t>
            </a:r>
            <a:r>
              <a:rPr lang="pt-BR" sz="2400" kern="0" dirty="0">
                <a:effectLst/>
                <a:latin typeface="Times New Roman" panose="02020603050405020304" pitchFamily="18" charset="0"/>
                <a:ea typeface="Calibri" panose="020F0502020204030204" pitchFamily="34" charset="0"/>
              </a:rPr>
              <a:t>, ou seja, cada membro tem direito de comentar sobre os direitos humanos de outros e propor recomendações. </a:t>
            </a:r>
          </a:p>
          <a:p>
            <a:r>
              <a:rPr lang="pt-BR" sz="2400" kern="0" dirty="0">
                <a:effectLst/>
                <a:latin typeface="Times New Roman" panose="02020603050405020304" pitchFamily="18" charset="0"/>
                <a:ea typeface="Calibri" panose="020F0502020204030204" pitchFamily="34" charset="0"/>
              </a:rPr>
              <a:t>O Conselho examina também </a:t>
            </a:r>
            <a:r>
              <a:rPr lang="pt-BR" sz="2400" u="sng" kern="0" dirty="0">
                <a:effectLst/>
                <a:latin typeface="Times New Roman" panose="02020603050405020304" pitchFamily="18" charset="0"/>
                <a:ea typeface="Calibri" panose="020F0502020204030204" pitchFamily="34" charset="0"/>
              </a:rPr>
              <a:t>declarações de instituições nacionais de direitos humanos e de ONGs</a:t>
            </a:r>
            <a:r>
              <a:rPr lang="pt-BR" sz="2400" kern="0" dirty="0">
                <a:effectLst/>
                <a:latin typeface="Times New Roman" panose="02020603050405020304" pitchFamily="18" charset="0"/>
                <a:ea typeface="Calibri" panose="020F0502020204030204" pitchFamily="34" charset="0"/>
              </a:rPr>
              <a:t> que tenham </a:t>
            </a:r>
            <a:r>
              <a:rPr lang="pt-BR" sz="2400" i="1" kern="0" dirty="0">
                <a:effectLst/>
                <a:latin typeface="Times New Roman" panose="02020603050405020304" pitchFamily="18" charset="0"/>
                <a:ea typeface="Calibri" panose="020F0502020204030204" pitchFamily="34" charset="0"/>
              </a:rPr>
              <a:t>status</a:t>
            </a:r>
            <a:r>
              <a:rPr lang="pt-BR" sz="2400" kern="0" dirty="0">
                <a:effectLst/>
                <a:latin typeface="Times New Roman" panose="02020603050405020304" pitchFamily="18" charset="0"/>
                <a:ea typeface="Calibri" panose="020F0502020204030204" pitchFamily="34" charset="0"/>
              </a:rPr>
              <a:t> de consultoras no Conselho Econômico e Social.</a:t>
            </a:r>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7765338"/>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 Alto Comissariado</a:t>
            </a:r>
            <a:br>
              <a:rPr lang="pt-BR" sz="4800" dirty="0"/>
            </a:br>
            <a:r>
              <a:rPr lang="pt-BR" sz="2800" dirty="0"/>
              <a:t>42º.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lnSpcReduction="10000"/>
          </a:bodyPr>
          <a:lstStyle/>
          <a:p>
            <a:pPr marL="457200" lvl="1" indent="0">
              <a:buNone/>
            </a:pPr>
            <a:r>
              <a:rPr lang="pt-BR" sz="2800" dirty="0"/>
              <a:t>4. Outros órgãos</a:t>
            </a:r>
          </a:p>
          <a:p>
            <a:r>
              <a:rPr lang="pt-BR" sz="2400" kern="0" dirty="0">
                <a:effectLst/>
                <a:latin typeface="Times New Roman" panose="02020603050405020304" pitchFamily="18" charset="0"/>
                <a:ea typeface="Calibri" panose="020F0502020204030204" pitchFamily="34" charset="0"/>
              </a:rPr>
              <a:t>Outro órgão da ONU na matéria é o </a:t>
            </a:r>
            <a:r>
              <a:rPr lang="pt-BR" sz="2400" u="sng" kern="0" dirty="0">
                <a:effectLst/>
                <a:latin typeface="Times New Roman" panose="02020603050405020304" pitchFamily="18" charset="0"/>
                <a:ea typeface="Calibri" panose="020F0502020204030204" pitchFamily="34" charset="0"/>
              </a:rPr>
              <a:t>Escritório do Alto (a) Comissário (a) de Direitos Humanos</a:t>
            </a:r>
            <a:r>
              <a:rPr lang="pt-BR" sz="2400" kern="0" dirty="0">
                <a:effectLst/>
                <a:latin typeface="Times New Roman" panose="02020603050405020304" pitchFamily="18" charset="0"/>
                <a:ea typeface="Calibri" panose="020F0502020204030204" pitchFamily="34" charset="0"/>
              </a:rPr>
              <a:t>. </a:t>
            </a:r>
          </a:p>
          <a:p>
            <a:r>
              <a:rPr lang="pt-BR" sz="2400" kern="0" dirty="0">
                <a:effectLst/>
                <a:latin typeface="Times New Roman" panose="02020603050405020304" pitchFamily="18" charset="0"/>
                <a:ea typeface="Calibri" panose="020F0502020204030204" pitchFamily="34" charset="0"/>
              </a:rPr>
              <a:t>Estabelecido em 1993, </a:t>
            </a:r>
            <a:r>
              <a:rPr lang="pt-BR" sz="2400" kern="0" dirty="0">
                <a:latin typeface="Times New Roman" panose="02020603050405020304" pitchFamily="18" charset="0"/>
                <a:ea typeface="Calibri" panose="020F0502020204030204" pitchFamily="34" charset="0"/>
              </a:rPr>
              <a:t>também tem </a:t>
            </a:r>
            <a:r>
              <a:rPr lang="pt-BR" sz="2400" kern="0" dirty="0">
                <a:effectLst/>
                <a:latin typeface="Times New Roman" panose="02020603050405020304" pitchFamily="18" charset="0"/>
                <a:ea typeface="Calibri" panose="020F0502020204030204" pitchFamily="34" charset="0"/>
              </a:rPr>
              <a:t>base em </a:t>
            </a:r>
            <a:r>
              <a:rPr lang="pt-BR" sz="2400" u="sng" kern="0" dirty="0">
                <a:effectLst/>
                <a:latin typeface="Times New Roman" panose="02020603050405020304" pitchFamily="18" charset="0"/>
                <a:ea typeface="Calibri" panose="020F0502020204030204" pitchFamily="34" charset="0"/>
              </a:rPr>
              <a:t>Genebra</a:t>
            </a:r>
            <a:r>
              <a:rPr lang="pt-BR" sz="2400" kern="0" dirty="0">
                <a:effectLst/>
                <a:latin typeface="Times New Roman" panose="02020603050405020304" pitchFamily="18" charset="0"/>
                <a:ea typeface="Calibri" panose="020F0502020204030204" pitchFamily="34" charset="0"/>
              </a:rPr>
              <a:t>. </a:t>
            </a:r>
          </a:p>
          <a:p>
            <a:r>
              <a:rPr lang="pt-BR" sz="2400" kern="0" dirty="0">
                <a:effectLst/>
                <a:latin typeface="Times New Roman" panose="02020603050405020304" pitchFamily="18" charset="0"/>
                <a:ea typeface="Calibri" panose="020F0502020204030204" pitchFamily="34" charset="0"/>
              </a:rPr>
              <a:t>Apoia administrativamente o Conselho e órgãos associados. </a:t>
            </a:r>
          </a:p>
          <a:p>
            <a:r>
              <a:rPr lang="pt-BR" sz="2400" kern="0" dirty="0">
                <a:effectLst/>
                <a:latin typeface="Times New Roman" panose="02020603050405020304" pitchFamily="18" charset="0"/>
                <a:ea typeface="Calibri" panose="020F0502020204030204" pitchFamily="34" charset="0"/>
              </a:rPr>
              <a:t>Mantem </a:t>
            </a:r>
            <a:r>
              <a:rPr lang="pt-BR" sz="2400" u="sng" kern="0" dirty="0">
                <a:effectLst/>
                <a:latin typeface="Times New Roman" panose="02020603050405020304" pitchFamily="18" charset="0"/>
                <a:ea typeface="Calibri" panose="020F0502020204030204" pitchFamily="34" charset="0"/>
              </a:rPr>
              <a:t>escritórios</a:t>
            </a:r>
            <a:r>
              <a:rPr lang="pt-BR" sz="2400" kern="0" dirty="0">
                <a:effectLst/>
                <a:latin typeface="Times New Roman" panose="02020603050405020304" pitchFamily="18" charset="0"/>
                <a:ea typeface="Calibri" panose="020F0502020204030204" pitchFamily="34" charset="0"/>
              </a:rPr>
              <a:t> em uma dúzia de países e oito escritórios regionais que monitoram e relatam abusos de direitos humanos e os relatam para o Alto Comissariado</a:t>
            </a:r>
            <a:r>
              <a:rPr lang="en-US" sz="2400" kern="0" dirty="0">
                <a:latin typeface="Times New Roman" panose="02020603050405020304" pitchFamily="18" charset="0"/>
                <a:ea typeface="Calibri" panose="020F0502020204030204" pitchFamily="34" charset="0"/>
              </a:rPr>
              <a:t>.(Clooney)</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250636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4DC6051-91FD-99E5-E2F3-49402FA4EEA2}"/>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 Diplomacia de Direitos Humanos – Peritos e Grupos</a:t>
            </a:r>
            <a:br>
              <a:rPr lang="pt-BR" sz="4800" dirty="0"/>
            </a:br>
            <a:r>
              <a:rPr lang="pt-BR" sz="2800" dirty="0"/>
              <a:t>43º. Slide</a:t>
            </a:r>
          </a:p>
        </p:txBody>
      </p:sp>
      <p:sp>
        <p:nvSpPr>
          <p:cNvPr id="3" name="Espaço Reservado para Conteúdo 2">
            <a:extLst>
              <a:ext uri="{FF2B5EF4-FFF2-40B4-BE49-F238E27FC236}">
                <a16:creationId xmlns:a16="http://schemas.microsoft.com/office/drawing/2014/main" id="{1780ED05-19CF-D811-8D5E-9FF1DAE8A631}"/>
              </a:ext>
            </a:extLst>
          </p:cNvPr>
          <p:cNvSpPr>
            <a:spLocks noGrp="1"/>
          </p:cNvSpPr>
          <p:nvPr>
            <p:ph idx="1"/>
          </p:nvPr>
        </p:nvSpPr>
        <p:spPr>
          <a:xfrm>
            <a:off x="1045028" y="3017522"/>
            <a:ext cx="9941319" cy="3124658"/>
          </a:xfrm>
        </p:spPr>
        <p:txBody>
          <a:bodyPr anchor="ctr">
            <a:normAutofit/>
          </a:bodyPr>
          <a:lstStyle/>
          <a:p>
            <a:r>
              <a:rPr lang="pt-BR" kern="0" dirty="0">
                <a:effectLst/>
                <a:latin typeface="Times New Roman" panose="02020603050405020304" pitchFamily="18" charset="0"/>
                <a:ea typeface="Calibri" panose="020F0502020204030204" pitchFamily="34" charset="0"/>
              </a:rPr>
              <a:t>O sistema da ONU dispõe ainda de </a:t>
            </a:r>
            <a:r>
              <a:rPr lang="pt-BR" u="sng" kern="0" dirty="0">
                <a:effectLst/>
                <a:latin typeface="Times New Roman" panose="02020603050405020304" pitchFamily="18" charset="0"/>
                <a:ea typeface="Calibri" panose="020F0502020204030204" pitchFamily="34" charset="0"/>
              </a:rPr>
              <a:t>comitês de peritos</a:t>
            </a:r>
            <a:r>
              <a:rPr lang="pt-BR" kern="0" dirty="0">
                <a:effectLst/>
                <a:latin typeface="Times New Roman" panose="02020603050405020304" pitchFamily="18" charset="0"/>
                <a:ea typeface="Calibri" panose="020F0502020204030204" pitchFamily="34" charset="0"/>
              </a:rPr>
              <a:t> não remunerados que monitoram a implementação de direitos humanos dos oito principais instrumentos internacionais. </a:t>
            </a:r>
          </a:p>
          <a:p>
            <a:r>
              <a:rPr lang="pt-BR" kern="0" dirty="0">
                <a:effectLst/>
                <a:latin typeface="Times New Roman" panose="02020603050405020304" pitchFamily="18" charset="0"/>
                <a:ea typeface="Calibri" panose="020F0502020204030204" pitchFamily="34" charset="0"/>
              </a:rPr>
              <a:t>Há também 55 </a:t>
            </a:r>
            <a:r>
              <a:rPr lang="pt-BR" u="sng" kern="0" dirty="0">
                <a:effectLst/>
                <a:latin typeface="Times New Roman" panose="02020603050405020304" pitchFamily="18" charset="0"/>
                <a:ea typeface="Calibri" panose="020F0502020204030204" pitchFamily="34" charset="0"/>
              </a:rPr>
              <a:t>grupos procedimentais</a:t>
            </a:r>
            <a:r>
              <a:rPr lang="pt-BR" kern="0" dirty="0">
                <a:effectLst/>
                <a:latin typeface="Times New Roman" panose="02020603050405020304" pitchFamily="18" charset="0"/>
                <a:ea typeface="Calibri" panose="020F0502020204030204" pitchFamily="34" charset="0"/>
              </a:rPr>
              <a:t> compostos de peritos independentes igualmente não remunerados nomeados pelo Conselho para relatar e aconselhar sob a perspectiva temática ou de países específicos</a:t>
            </a:r>
            <a:r>
              <a:rPr lang="en-US" kern="0" dirty="0">
                <a:effectLst/>
                <a:latin typeface="Times New Roman" panose="02020603050405020304" pitchFamily="18" charset="0"/>
                <a:ea typeface="Calibri" panose="020F0502020204030204" pitchFamily="34" charset="0"/>
              </a:rPr>
              <a:t>. (Clooney)</a:t>
            </a:r>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395164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000" dirty="0"/>
              <a:t>Conceito</a:t>
            </a:r>
            <a:br>
              <a:rPr lang="pt-BR" sz="4800" dirty="0"/>
            </a:br>
            <a:r>
              <a:rPr lang="pt-BR" sz="2800" dirty="0"/>
              <a:t>1º.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5028" y="3017522"/>
            <a:ext cx="9941319" cy="3124658"/>
          </a:xfrm>
        </p:spPr>
        <p:txBody>
          <a:bodyPr anchor="ctr">
            <a:noAutofit/>
          </a:bodyPr>
          <a:lstStyle/>
          <a:p>
            <a:pPr>
              <a:lnSpc>
                <a:spcPct val="120000"/>
              </a:lnSpc>
              <a:spcAft>
                <a:spcPts val="800"/>
              </a:spcAft>
            </a:pPr>
            <a:r>
              <a:rPr lang="pt-BR" sz="2400" kern="0" dirty="0">
                <a:ea typeface="Calibri" panose="020F0502020204030204" pitchFamily="34" charset="0"/>
              </a:rPr>
              <a:t>A área econômica é relativamente </a:t>
            </a:r>
            <a:r>
              <a:rPr lang="pt-BR" sz="2400" b="1" kern="0" dirty="0">
                <a:ea typeface="Calibri" panose="020F0502020204030204" pitchFamily="34" charset="0"/>
              </a:rPr>
              <a:t>nova</a:t>
            </a:r>
            <a:r>
              <a:rPr lang="pt-BR" sz="2400" kern="0" dirty="0">
                <a:ea typeface="Calibri" panose="020F0502020204030204" pitchFamily="34" charset="0"/>
              </a:rPr>
              <a:t> na longa história da diplomacia. </a:t>
            </a:r>
            <a:endParaRPr lang="pt-BR" sz="2400" b="1" u="sng" kern="0" dirty="0">
              <a:ea typeface="Calibri" panose="020F0502020204030204" pitchFamily="34" charset="0"/>
            </a:endParaRPr>
          </a:p>
          <a:p>
            <a:pPr>
              <a:lnSpc>
                <a:spcPct val="120000"/>
              </a:lnSpc>
              <a:spcAft>
                <a:spcPts val="800"/>
              </a:spcAft>
            </a:pPr>
            <a:r>
              <a:rPr lang="pt-BR" sz="2400" b="1" u="sng" kern="0" dirty="0">
                <a:ea typeface="Calibri" panose="020F0502020204030204" pitchFamily="34" charset="0"/>
              </a:rPr>
              <a:t>Diplomacia econômica </a:t>
            </a:r>
            <a:r>
              <a:rPr lang="pt-BR" sz="2400" kern="0" dirty="0">
                <a:ea typeface="Calibri" panose="020F0502020204030204" pitchFamily="34" charset="0"/>
              </a:rPr>
              <a:t>:“</a:t>
            </a:r>
            <a:r>
              <a:rPr lang="pt-BR" sz="2400" i="1" kern="0" dirty="0">
                <a:ea typeface="Calibri" panose="020F0502020204030204" pitchFamily="34" charset="0"/>
              </a:rPr>
              <a:t>um processo de tomada de decisão e negociação em relações internacionais econômicas concentrado em temas tais como </a:t>
            </a:r>
            <a:r>
              <a:rPr lang="pt-BR" sz="2400" b="1" i="1" kern="0" dirty="0">
                <a:ea typeface="Calibri" panose="020F0502020204030204" pitchFamily="34" charset="0"/>
              </a:rPr>
              <a:t>comércio, investimento e finanças</a:t>
            </a:r>
            <a:r>
              <a:rPr lang="pt-BR" sz="2400" kern="0" dirty="0">
                <a:ea typeface="Calibri" panose="020F0502020204030204" pitchFamily="34" charset="0"/>
              </a:rPr>
              <a:t>”. (</a:t>
            </a:r>
            <a:r>
              <a:rPr lang="en-US" sz="2400" kern="0" dirty="0">
                <a:ea typeface="Calibri" panose="020F0502020204030204" pitchFamily="34" charset="0"/>
              </a:rPr>
              <a:t>Woolcock)</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94197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200" dirty="0"/>
              <a:t>Conceito</a:t>
            </a:r>
            <a:br>
              <a:rPr lang="pt-BR" sz="4800" dirty="0"/>
            </a:br>
            <a:r>
              <a:rPr lang="pt-BR" sz="2800" dirty="0"/>
              <a:t>2º.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5028" y="3017522"/>
            <a:ext cx="9941319" cy="3124658"/>
          </a:xfrm>
        </p:spPr>
        <p:txBody>
          <a:bodyPr anchor="ctr">
            <a:noAutofit/>
          </a:bodyPr>
          <a:lstStyle/>
          <a:p>
            <a:pPr>
              <a:lnSpc>
                <a:spcPct val="120000"/>
              </a:lnSpc>
              <a:spcAft>
                <a:spcPts val="800"/>
              </a:spcAft>
            </a:pPr>
            <a:r>
              <a:rPr lang="pt-BR" sz="2400" kern="0" dirty="0">
                <a:ea typeface="Calibri" panose="020F0502020204030204" pitchFamily="34" charset="0"/>
              </a:rPr>
              <a:t>Além de </a:t>
            </a:r>
            <a:r>
              <a:rPr lang="pt-BR" sz="2400" b="1" kern="0" dirty="0">
                <a:ea typeface="Calibri" panose="020F0502020204030204" pitchFamily="34" charset="0"/>
              </a:rPr>
              <a:t>comércio, investimentos e finanças</a:t>
            </a:r>
            <a:r>
              <a:rPr lang="pt-BR" sz="2400" kern="0" dirty="0">
                <a:ea typeface="Calibri" panose="020F0502020204030204" pitchFamily="34" charset="0"/>
              </a:rPr>
              <a:t>, algumas definições de diplomacia econômica, incluem também a </a:t>
            </a:r>
            <a:r>
              <a:rPr lang="pt-BR" sz="2400" b="1" kern="0" dirty="0">
                <a:ea typeface="Calibri" panose="020F0502020204030204" pitchFamily="34" charset="0"/>
              </a:rPr>
              <a:t>cooperação</a:t>
            </a:r>
            <a:r>
              <a:rPr lang="pt-BR" sz="2400" kern="0" dirty="0">
                <a:ea typeface="Calibri" panose="020F0502020204030204" pitchFamily="34" charset="0"/>
              </a:rPr>
              <a:t> econômica entre países. </a:t>
            </a:r>
          </a:p>
          <a:p>
            <a:pPr>
              <a:lnSpc>
                <a:spcPct val="120000"/>
              </a:lnSpc>
              <a:spcAft>
                <a:spcPts val="800"/>
              </a:spcAft>
            </a:pPr>
            <a:r>
              <a:rPr lang="pt-BR" sz="2400" kern="0" dirty="0">
                <a:ea typeface="Calibri" panose="020F0502020204030204" pitchFamily="34" charset="0"/>
              </a:rPr>
              <a:t>Em alguns países - tais como Austrália, Canadá, Países Baixos e Dinamarca -houve </a:t>
            </a:r>
            <a:r>
              <a:rPr lang="pt-BR" sz="2400" u="sng" kern="0" dirty="0">
                <a:ea typeface="Calibri" panose="020F0502020204030204" pitchFamily="34" charset="0"/>
              </a:rPr>
              <a:t>fusões de ministérios </a:t>
            </a:r>
            <a:r>
              <a:rPr lang="pt-BR" sz="2400" kern="0" dirty="0">
                <a:ea typeface="Calibri" panose="020F0502020204030204" pitchFamily="34" charset="0"/>
              </a:rPr>
              <a:t>de </a:t>
            </a:r>
            <a:r>
              <a:rPr lang="pt-BR" sz="2400" u="sng" kern="0" dirty="0">
                <a:ea typeface="Calibri" panose="020F0502020204030204" pitchFamily="34" charset="0"/>
              </a:rPr>
              <a:t>cooperação</a:t>
            </a:r>
            <a:r>
              <a:rPr lang="pt-BR" sz="2400" kern="0" dirty="0">
                <a:ea typeface="Calibri" panose="020F0502020204030204" pitchFamily="34" charset="0"/>
              </a:rPr>
              <a:t> para o desenvolvimento com o ministério do </a:t>
            </a:r>
            <a:r>
              <a:rPr lang="pt-BR" sz="2400" u="sng" kern="0" dirty="0">
                <a:ea typeface="Calibri" panose="020F0502020204030204" pitchFamily="34" charset="0"/>
              </a:rPr>
              <a:t>exterior</a:t>
            </a:r>
            <a:r>
              <a:rPr lang="en-US" sz="2400" kern="0" dirty="0">
                <a:ea typeface="Calibri" panose="020F0502020204030204" pitchFamily="34" charset="0"/>
              </a:rPr>
              <a:t>. (Okano-</a:t>
            </a:r>
            <a:r>
              <a:rPr lang="en-US" sz="2400" kern="0" dirty="0" err="1">
                <a:ea typeface="Calibri" panose="020F0502020204030204" pitchFamily="34" charset="0"/>
              </a:rPr>
              <a:t>Heijmans</a:t>
            </a:r>
            <a:r>
              <a:rPr lang="en-US" sz="2400" kern="0" dirty="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3057322"/>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a:t>
            </a:r>
            <a:r>
              <a:rPr lang="pt-BR" sz="4200" dirty="0"/>
              <a:t>Características</a:t>
            </a:r>
            <a:br>
              <a:rPr lang="pt-BR" sz="4800" dirty="0"/>
            </a:br>
            <a:r>
              <a:rPr lang="pt-BR" sz="3100" dirty="0"/>
              <a:t>3º.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80256" y="3043280"/>
            <a:ext cx="9941319" cy="3124658"/>
          </a:xfrm>
        </p:spPr>
        <p:txBody>
          <a:bodyPr anchor="ctr">
            <a:noAutofit/>
          </a:bodyPr>
          <a:lstStyle/>
          <a:p>
            <a:pPr>
              <a:lnSpc>
                <a:spcPct val="140000"/>
              </a:lnSpc>
              <a:spcAft>
                <a:spcPts val="800"/>
              </a:spcAft>
            </a:pPr>
            <a:r>
              <a:rPr lang="pt-BR" sz="2400" kern="0" dirty="0">
                <a:ea typeface="Calibri" panose="020F0502020204030204" pitchFamily="34" charset="0"/>
              </a:rPr>
              <a:t>Talvez mais do que outros tipos de diplomacia, a econômica </a:t>
            </a:r>
            <a:r>
              <a:rPr lang="pt-BR" sz="2400" u="sng" kern="0" dirty="0">
                <a:ea typeface="Calibri" panose="020F0502020204030204" pitchFamily="34" charset="0"/>
              </a:rPr>
              <a:t>exige conciliar políticas nacionais com internacionais</a:t>
            </a:r>
            <a:r>
              <a:rPr lang="pt-BR" sz="2400" kern="0" dirty="0">
                <a:ea typeface="Calibri" panose="020F0502020204030204" pitchFamily="34" charset="0"/>
              </a:rPr>
              <a:t> uma vez que, quase todas as negociações econômicas internacionais envolvem algum tipo de </a:t>
            </a:r>
            <a:r>
              <a:rPr lang="pt-BR" sz="2400" u="sng" kern="0" dirty="0">
                <a:ea typeface="Calibri" panose="020F0502020204030204" pitchFamily="34" charset="0"/>
              </a:rPr>
              <a:t>reciprocidade</a:t>
            </a:r>
            <a:r>
              <a:rPr lang="pt-BR" sz="2400" kern="0" dirty="0">
                <a:ea typeface="Calibri" panose="020F0502020204030204" pitchFamily="34" charset="0"/>
              </a:rPr>
              <a:t>, como objetivo explícito ou implícito.</a:t>
            </a:r>
            <a:r>
              <a:rPr lang="en-US" sz="2400" kern="0" dirty="0">
                <a:ea typeface="Calibri" panose="020F0502020204030204" pitchFamily="34" charset="0"/>
              </a:rPr>
              <a:t>  (Woolcock e Bayne)</a:t>
            </a:r>
          </a:p>
          <a:p>
            <a:pPr>
              <a:lnSpc>
                <a:spcPct val="140000"/>
              </a:lnSpc>
              <a:spcAft>
                <a:spcPts val="800"/>
              </a:spcAft>
            </a:pPr>
            <a:endParaRPr lang="en-US" sz="2400" kern="0" dirty="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67061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200" dirty="0"/>
              <a:t>Características</a:t>
            </a:r>
            <a:br>
              <a:rPr lang="pt-BR" sz="4800" dirty="0"/>
            </a:br>
            <a:r>
              <a:rPr lang="pt-BR" sz="3100" dirty="0"/>
              <a:t>4º.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80256" y="3043280"/>
            <a:ext cx="9941319" cy="3124658"/>
          </a:xfrm>
        </p:spPr>
        <p:txBody>
          <a:bodyPr anchor="ctr">
            <a:noAutofit/>
          </a:bodyPr>
          <a:lstStyle/>
          <a:p>
            <a:pPr>
              <a:lnSpc>
                <a:spcPct val="140000"/>
              </a:lnSpc>
              <a:spcAft>
                <a:spcPts val="800"/>
              </a:spcAft>
            </a:pPr>
            <a:r>
              <a:rPr lang="pt-BR" sz="2200" kern="0" dirty="0">
                <a:ea typeface="Calibri" panose="020F0502020204030204" pitchFamily="34" charset="0"/>
              </a:rPr>
              <a:t>A necessidade de conciliação entre o interno e o externo poderia explicar também a </a:t>
            </a:r>
            <a:r>
              <a:rPr lang="pt-BR" sz="2200" u="sng" kern="0" dirty="0">
                <a:ea typeface="Calibri" panose="020F0502020204030204" pitchFamily="34" charset="0"/>
              </a:rPr>
              <a:t>necessidade de especial coordenação</a:t>
            </a:r>
            <a:r>
              <a:rPr lang="pt-BR" sz="2200" kern="0" dirty="0">
                <a:ea typeface="Calibri" panose="020F0502020204030204" pitchFamily="34" charset="0"/>
              </a:rPr>
              <a:t> entre o </a:t>
            </a:r>
            <a:r>
              <a:rPr lang="pt-BR" sz="2200" u="sng" kern="0" dirty="0">
                <a:ea typeface="Calibri" panose="020F0502020204030204" pitchFamily="34" charset="0"/>
              </a:rPr>
              <a:t>ministério do exterior </a:t>
            </a:r>
            <a:r>
              <a:rPr lang="pt-BR" sz="2200" kern="0" dirty="0">
                <a:ea typeface="Calibri" panose="020F0502020204030204" pitchFamily="34" charset="0"/>
              </a:rPr>
              <a:t>e </a:t>
            </a:r>
            <a:r>
              <a:rPr lang="pt-BR" sz="2200" u="sng" kern="0" dirty="0">
                <a:ea typeface="Calibri" panose="020F0502020204030204" pitchFamily="34" charset="0"/>
              </a:rPr>
              <a:t>outros ministérios</a:t>
            </a:r>
            <a:r>
              <a:rPr lang="pt-BR" sz="2200" kern="0" dirty="0">
                <a:ea typeface="Calibri" panose="020F0502020204030204" pitchFamily="34" charset="0"/>
              </a:rPr>
              <a:t>. </a:t>
            </a:r>
          </a:p>
          <a:p>
            <a:pPr>
              <a:lnSpc>
                <a:spcPct val="140000"/>
              </a:lnSpc>
              <a:spcAft>
                <a:spcPts val="800"/>
              </a:spcAft>
            </a:pPr>
            <a:r>
              <a:rPr lang="pt-BR" sz="2200" kern="0" dirty="0">
                <a:ea typeface="Calibri" panose="020F0502020204030204" pitchFamily="34" charset="0"/>
              </a:rPr>
              <a:t>Para melhorar a coordenação, alguns países experimentaram o estabelecimento de </a:t>
            </a:r>
            <a:r>
              <a:rPr lang="pt-BR" sz="2200" u="sng" kern="0" dirty="0">
                <a:ea typeface="Calibri" panose="020F0502020204030204" pitchFamily="34" charset="0"/>
              </a:rPr>
              <a:t>arranjos interministeriais</a:t>
            </a:r>
            <a:r>
              <a:rPr lang="pt-BR" sz="2200" kern="0" dirty="0">
                <a:ea typeface="Calibri" panose="020F0502020204030204" pitchFamily="34" charset="0"/>
              </a:rPr>
              <a:t> formais, como foi o caso dos Países Baixos. (</a:t>
            </a:r>
            <a:r>
              <a:rPr lang="en-US" sz="2200" kern="0" dirty="0">
                <a:ea typeface="Calibri" panose="020F0502020204030204" pitchFamily="34" charset="0"/>
              </a:rPr>
              <a:t>Okano-</a:t>
            </a:r>
            <a:r>
              <a:rPr lang="en-US" sz="2200" kern="0" dirty="0" err="1">
                <a:ea typeface="Calibri" panose="020F0502020204030204" pitchFamily="34" charset="0"/>
              </a:rPr>
              <a:t>Heijmans</a:t>
            </a:r>
            <a:r>
              <a:rPr lang="en-US" sz="2200" kern="0" dirty="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69626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200" dirty="0"/>
              <a:t>Foros</a:t>
            </a:r>
            <a:r>
              <a:rPr lang="pt-BR" sz="4800" dirty="0"/>
              <a:t> - </a:t>
            </a:r>
            <a:r>
              <a:rPr lang="pt-BR" sz="3600" dirty="0"/>
              <a:t>ONU</a:t>
            </a:r>
            <a:br>
              <a:rPr lang="pt-BR" sz="4800" dirty="0"/>
            </a:br>
            <a:r>
              <a:rPr lang="pt-BR" sz="2800" dirty="0"/>
              <a:t>5º.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a:bodyPr>
          <a:lstStyle/>
          <a:p>
            <a:pPr>
              <a:lnSpc>
                <a:spcPct val="100000"/>
              </a:lnSpc>
              <a:spcAft>
                <a:spcPts val="800"/>
              </a:spcAft>
            </a:pPr>
            <a:r>
              <a:rPr lang="pt-BR" sz="2400" kern="0" dirty="0">
                <a:ea typeface="Calibri" panose="020F0502020204030204" pitchFamily="34" charset="0"/>
              </a:rPr>
              <a:t>No âmbito do sistema da ONU, as discussões e deliberações econômicas se dão na </a:t>
            </a:r>
            <a:r>
              <a:rPr lang="pt-BR" sz="2400" b="1" kern="0" dirty="0">
                <a:ea typeface="Calibri" panose="020F0502020204030204" pitchFamily="34" charset="0"/>
              </a:rPr>
              <a:t>2ª. Comissão da AGNU</a:t>
            </a:r>
            <a:r>
              <a:rPr lang="pt-BR" sz="2400" kern="0" dirty="0">
                <a:ea typeface="Calibri" panose="020F0502020204030204" pitchFamily="34" charset="0"/>
              </a:rPr>
              <a:t>, onde o </a:t>
            </a:r>
            <a:r>
              <a:rPr lang="pt-BR" sz="2400" u="sng" kern="0" dirty="0">
                <a:ea typeface="Calibri" panose="020F0502020204030204" pitchFamily="34" charset="0"/>
              </a:rPr>
              <a:t>Grupo dos 77</a:t>
            </a:r>
            <a:r>
              <a:rPr lang="pt-BR" sz="2400" kern="0" dirty="0">
                <a:ea typeface="Calibri" panose="020F0502020204030204" pitchFamily="34" charset="0"/>
              </a:rPr>
              <a:t>, composto pelos países em desenvolvimento, domina, na fase final, a votação de resoluções relativas ao desenvolvimento econômico, ainda que os temas provenham de outros foros, tais como o </a:t>
            </a:r>
            <a:r>
              <a:rPr lang="pt-BR" sz="2400" b="1" kern="0" dirty="0">
                <a:ea typeface="Calibri" panose="020F0502020204030204" pitchFamily="34" charset="0"/>
              </a:rPr>
              <a:t>Conselho Econômico e Social da ONU</a:t>
            </a:r>
            <a:r>
              <a:rPr lang="pt-BR" sz="2400" kern="0" dirty="0">
                <a:ea typeface="Calibri" panose="020F0502020204030204" pitchFamily="34" charset="0"/>
              </a:rPr>
              <a:t>, em Genebra. (</a:t>
            </a:r>
            <a:r>
              <a:rPr lang="de-DE" sz="2400" kern="0" dirty="0">
                <a:ea typeface="Calibri" panose="020F0502020204030204" pitchFamily="34" charset="0"/>
              </a:rPr>
              <a:t>Wiseman e Basu</a:t>
            </a:r>
            <a:r>
              <a:rPr lang="en-US" sz="2400" kern="0" dirty="0">
                <a:ea typeface="Calibri" panose="020F0502020204030204" pitchFamily="34"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40712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21E110F-E449-D255-04BA-9A3B52C9678C}"/>
              </a:ext>
            </a:extLst>
          </p:cNvPr>
          <p:cNvSpPr>
            <a:spLocks noGrp="1"/>
          </p:cNvSpPr>
          <p:nvPr>
            <p:ph type="title"/>
          </p:nvPr>
        </p:nvSpPr>
        <p:spPr>
          <a:xfrm>
            <a:off x="1043631" y="809898"/>
            <a:ext cx="9942716" cy="1554480"/>
          </a:xfrm>
        </p:spPr>
        <p:txBody>
          <a:bodyPr anchor="ctr">
            <a:normAutofit fontScale="90000"/>
          </a:bodyPr>
          <a:lstStyle/>
          <a:p>
            <a:pPr algn="ctr"/>
            <a:br>
              <a:rPr lang="pt-BR" sz="4800" dirty="0"/>
            </a:br>
            <a:r>
              <a:rPr lang="pt-BR" sz="4800" dirty="0"/>
              <a:t>I </a:t>
            </a:r>
            <a:r>
              <a:rPr lang="pt-BR" sz="4800" b="1" dirty="0"/>
              <a:t>Introdução</a:t>
            </a:r>
            <a:br>
              <a:rPr lang="pt-BR" sz="4800" b="1" dirty="0"/>
            </a:br>
            <a:r>
              <a:rPr lang="pt-BR" sz="4800" dirty="0"/>
              <a:t> </a:t>
            </a:r>
            <a:r>
              <a:rPr lang="pt-BR" sz="2400" dirty="0"/>
              <a:t>(1º  slide)</a:t>
            </a:r>
          </a:p>
        </p:txBody>
      </p:sp>
      <p:sp>
        <p:nvSpPr>
          <p:cNvPr id="3" name="Espaço Reservado para Conteúdo 2">
            <a:extLst>
              <a:ext uri="{FF2B5EF4-FFF2-40B4-BE49-F238E27FC236}">
                <a16:creationId xmlns:a16="http://schemas.microsoft.com/office/drawing/2014/main" id="{23919196-7813-F7D0-BDA3-FCEB9492032D}"/>
              </a:ext>
            </a:extLst>
          </p:cNvPr>
          <p:cNvSpPr>
            <a:spLocks noGrp="1"/>
          </p:cNvSpPr>
          <p:nvPr>
            <p:ph idx="1"/>
          </p:nvPr>
        </p:nvSpPr>
        <p:spPr>
          <a:xfrm>
            <a:off x="1045028" y="3017522"/>
            <a:ext cx="9941319" cy="3124658"/>
          </a:xfrm>
        </p:spPr>
        <p:txBody>
          <a:bodyPr anchor="ctr">
            <a:normAutofit/>
          </a:bodyPr>
          <a:lstStyle/>
          <a:p>
            <a:pPr marL="0" indent="0">
              <a:buNone/>
            </a:pPr>
            <a:r>
              <a:rPr lang="pt-BR" sz="3200" dirty="0"/>
              <a:t>Diplomacia:</a:t>
            </a:r>
            <a:r>
              <a:rPr lang="pt-BR" sz="2400" dirty="0"/>
              <a:t> </a:t>
            </a:r>
          </a:p>
          <a:p>
            <a:pPr marL="514350" indent="-514350">
              <a:buFont typeface="+mj-lt"/>
              <a:buAutoNum type="romanUcPeriod"/>
            </a:pPr>
            <a:r>
              <a:rPr lang="pt-BR" sz="2400" u="sng" dirty="0"/>
              <a:t>Conceito</a:t>
            </a:r>
            <a:r>
              <a:rPr lang="pt-BR" sz="2400" dirty="0"/>
              <a:t> e </a:t>
            </a:r>
            <a:r>
              <a:rPr lang="pt-BR" sz="2400" u="sng" dirty="0"/>
              <a:t>evolução</a:t>
            </a:r>
            <a:r>
              <a:rPr lang="pt-BR" sz="2400" dirty="0"/>
              <a:t>, </a:t>
            </a:r>
          </a:p>
          <a:p>
            <a:pPr marL="514350" indent="-514350">
              <a:buFont typeface="+mj-lt"/>
              <a:buAutoNum type="romanUcPeriod"/>
            </a:pPr>
            <a:r>
              <a:rPr lang="pt-BR" sz="2400" u="sng" dirty="0"/>
              <a:t>Ministérios do Exterior</a:t>
            </a:r>
            <a:r>
              <a:rPr lang="pt-BR" sz="2400" dirty="0"/>
              <a:t>, </a:t>
            </a:r>
            <a:r>
              <a:rPr lang="pt-BR" sz="2400" u="sng" dirty="0"/>
              <a:t>Diplomatas</a:t>
            </a:r>
            <a:r>
              <a:rPr lang="pt-BR" sz="2400" dirty="0"/>
              <a:t> (Direitos e deveres, Funções , Seleção, treinamento e carreira). </a:t>
            </a:r>
          </a:p>
          <a:p>
            <a:pPr marL="514350" indent="-514350">
              <a:buFont typeface="+mj-lt"/>
              <a:buAutoNum type="romanUcPeriod"/>
            </a:pPr>
            <a:r>
              <a:rPr lang="pt-BR" sz="2400" u="sng" dirty="0"/>
              <a:t>Áreas da diplomacia</a:t>
            </a:r>
            <a:r>
              <a:rPr lang="pt-BR" sz="2400" dirty="0"/>
              <a:t>: política, econômica, social, ambiental, cultural, de cooperação e a subnacional. </a:t>
            </a:r>
          </a:p>
          <a:p>
            <a:pPr marL="514350" indent="-514350">
              <a:buFont typeface="+mj-lt"/>
              <a:buAutoNum type="romanUcPeriod"/>
            </a:pPr>
            <a:r>
              <a:rPr lang="pt-BR" sz="2400" u="sng" dirty="0"/>
              <a:t>Desafios</a:t>
            </a:r>
            <a:r>
              <a:rPr lang="pt-BR" sz="2400" dirty="0"/>
              <a:t>, </a:t>
            </a:r>
            <a:r>
              <a:rPr lang="pt-BR" sz="2400" u="sng" dirty="0"/>
              <a:t>Mudanças</a:t>
            </a:r>
            <a:r>
              <a:rPr lang="pt-BR" sz="2400" dirty="0"/>
              <a:t> e </a:t>
            </a:r>
            <a:r>
              <a:rPr lang="pt-BR" sz="2400" u="sng" dirty="0"/>
              <a:t>Perspectiva</a:t>
            </a:r>
            <a:r>
              <a:rPr lang="pt-BR" sz="2400" dirty="0"/>
              <a:t>s.</a:t>
            </a:r>
          </a:p>
          <a:p>
            <a:endParaRPr lang="en-US"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702622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( 11º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1123162" y="2934362"/>
            <a:ext cx="9941319" cy="3124658"/>
          </a:xfrm>
        </p:spPr>
        <p:txBody>
          <a:bodyPr anchor="ctr">
            <a:normAutofit fontScale="85000" lnSpcReduction="10000"/>
          </a:bodyPr>
          <a:lstStyle/>
          <a:p>
            <a:r>
              <a:rPr lang="pt-BR" sz="2400" u="sng" dirty="0"/>
              <a:t>c) Liga das Nações</a:t>
            </a:r>
          </a:p>
          <a:p>
            <a:r>
              <a:rPr lang="pt-BR" sz="2400" dirty="0"/>
              <a:t>Registro de tratados. Diplomacia pública</a:t>
            </a:r>
          </a:p>
          <a:p>
            <a:r>
              <a:rPr lang="pt-BR" sz="2400" dirty="0"/>
              <a:t>1ª diplomacia multilateral com secretariado e funcionários permanentes</a:t>
            </a:r>
          </a:p>
          <a:p>
            <a:r>
              <a:rPr lang="pt-BR" sz="2400" dirty="0"/>
              <a:t>Pacto das Nações proibiu guerra de conquista. Força, só em legítima defesa</a:t>
            </a:r>
          </a:p>
          <a:p>
            <a:r>
              <a:rPr lang="pt-BR" sz="2400" dirty="0"/>
              <a:t>Aceitação da língua inglesa como idioma oficial, junto com a língua francesa</a:t>
            </a:r>
          </a:p>
          <a:p>
            <a:r>
              <a:rPr lang="pt-BR" sz="2400" dirty="0"/>
              <a:t>OIT (1919) – organização intergovernamental  e Corte Internacional de Justiça (1921)</a:t>
            </a:r>
          </a:p>
          <a:p>
            <a:r>
              <a:rPr lang="pt-BR" sz="2400" b="1" dirty="0"/>
              <a:t>Brasil : pleiteou mas não conseguiu assento permanente no Conselho</a:t>
            </a:r>
            <a:r>
              <a:rPr lang="pt-BR" sz="2400" dirty="0"/>
              <a:t>. Saiu da Liga (1926)</a:t>
            </a:r>
          </a:p>
          <a:p>
            <a:r>
              <a:rPr lang="pt-BR" sz="2400" dirty="0"/>
              <a:t>Saíram da  Liga: Japão (1931), Alemanha (1933) e Itália (1937)</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6516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Foros </a:t>
            </a:r>
            <a:r>
              <a:rPr lang="pt-BR" sz="4000" dirty="0"/>
              <a:t>– </a:t>
            </a:r>
            <a:r>
              <a:rPr lang="pt-BR" sz="3600" dirty="0"/>
              <a:t>G-7</a:t>
            </a:r>
            <a:br>
              <a:rPr lang="pt-BR" sz="4800" dirty="0"/>
            </a:br>
            <a:r>
              <a:rPr lang="pt-BR" sz="2800" dirty="0"/>
              <a:t>6º.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353016"/>
          </a:xfrm>
        </p:spPr>
        <p:txBody>
          <a:bodyPr anchor="ctr">
            <a:noAutofit/>
          </a:bodyPr>
          <a:lstStyle/>
          <a:p>
            <a:pPr>
              <a:lnSpc>
                <a:spcPct val="100000"/>
              </a:lnSpc>
              <a:spcAft>
                <a:spcPts val="800"/>
              </a:spcAft>
            </a:pPr>
            <a:r>
              <a:rPr lang="pt-BR" sz="2000" kern="0" dirty="0">
                <a:ea typeface="Calibri" panose="020F0502020204030204" pitchFamily="34" charset="0"/>
              </a:rPr>
              <a:t>A criação das cúpulas econômicas dos países ocidentais (</a:t>
            </a:r>
            <a:r>
              <a:rPr lang="pt-BR" sz="2000" b="1" kern="0" dirty="0">
                <a:ea typeface="Calibri" panose="020F0502020204030204" pitchFamily="34" charset="0"/>
              </a:rPr>
              <a:t>G-7</a:t>
            </a:r>
            <a:r>
              <a:rPr lang="pt-BR" sz="2000" kern="0" dirty="0">
                <a:ea typeface="Calibri" panose="020F0502020204030204" pitchFamily="34" charset="0"/>
              </a:rPr>
              <a:t>) teve origem na crise do petróleo e na recessão econômica mundial após 1973. </a:t>
            </a:r>
            <a:r>
              <a:rPr lang="en-US" sz="2000" kern="0" dirty="0">
                <a:ea typeface="Calibri" panose="020F0502020204030204" pitchFamily="34" charset="0"/>
              </a:rPr>
              <a:t>(Roberts)</a:t>
            </a:r>
            <a:endParaRPr lang="pt-BR" sz="2000" kern="0" dirty="0">
              <a:ea typeface="Calibri" panose="020F0502020204030204" pitchFamily="34" charset="0"/>
            </a:endParaRPr>
          </a:p>
          <a:p>
            <a:pPr>
              <a:lnSpc>
                <a:spcPct val="100000"/>
              </a:lnSpc>
              <a:spcAft>
                <a:spcPts val="800"/>
              </a:spcAft>
            </a:pPr>
            <a:r>
              <a:rPr lang="pt-BR" sz="2000" kern="0" dirty="0">
                <a:ea typeface="Calibri" panose="020F0502020204030204" pitchFamily="34" charset="0"/>
              </a:rPr>
              <a:t>As reuniões começaram na França em 1975 e foram formalizadas em 1977 com a participação de </a:t>
            </a:r>
            <a:r>
              <a:rPr lang="pt-BR" sz="2000" u="sng" kern="0" dirty="0">
                <a:ea typeface="Calibri" panose="020F0502020204030204" pitchFamily="34" charset="0"/>
              </a:rPr>
              <a:t>Estados Unidos</a:t>
            </a:r>
            <a:r>
              <a:rPr lang="pt-BR" sz="2000" kern="0" dirty="0">
                <a:ea typeface="Calibri" panose="020F0502020204030204" pitchFamily="34" charset="0"/>
              </a:rPr>
              <a:t>, </a:t>
            </a:r>
            <a:r>
              <a:rPr lang="pt-BR" sz="2000" u="sng" kern="0" dirty="0">
                <a:ea typeface="Calibri" panose="020F0502020204030204" pitchFamily="34" charset="0"/>
              </a:rPr>
              <a:t>Reino Unido</a:t>
            </a:r>
            <a:r>
              <a:rPr lang="pt-BR" sz="2000" kern="0" dirty="0">
                <a:ea typeface="Calibri" panose="020F0502020204030204" pitchFamily="34" charset="0"/>
              </a:rPr>
              <a:t>, </a:t>
            </a:r>
            <a:r>
              <a:rPr lang="pt-BR" sz="2000" u="sng" kern="0" dirty="0">
                <a:ea typeface="Calibri" panose="020F0502020204030204" pitchFamily="34" charset="0"/>
              </a:rPr>
              <a:t>França</a:t>
            </a:r>
            <a:r>
              <a:rPr lang="pt-BR" sz="2000" kern="0" dirty="0">
                <a:ea typeface="Calibri" panose="020F0502020204030204" pitchFamily="34" charset="0"/>
              </a:rPr>
              <a:t>, </a:t>
            </a:r>
            <a:r>
              <a:rPr lang="pt-BR" sz="2000" u="sng" kern="0" dirty="0">
                <a:ea typeface="Calibri" panose="020F0502020204030204" pitchFamily="34" charset="0"/>
              </a:rPr>
              <a:t>Itália</a:t>
            </a:r>
            <a:r>
              <a:rPr lang="pt-BR" sz="2000" kern="0" dirty="0">
                <a:ea typeface="Calibri" panose="020F0502020204030204" pitchFamily="34" charset="0"/>
              </a:rPr>
              <a:t>, República Federal da </a:t>
            </a:r>
            <a:r>
              <a:rPr lang="pt-BR" sz="2000" u="sng" kern="0" dirty="0">
                <a:ea typeface="Calibri" panose="020F0502020204030204" pitchFamily="34" charset="0"/>
              </a:rPr>
              <a:t>Alemanha</a:t>
            </a:r>
            <a:r>
              <a:rPr lang="pt-BR" sz="2000" kern="0" dirty="0">
                <a:ea typeface="Calibri" panose="020F0502020204030204" pitchFamily="34" charset="0"/>
              </a:rPr>
              <a:t> e </a:t>
            </a:r>
            <a:r>
              <a:rPr lang="pt-BR" sz="2000" u="sng" kern="0" dirty="0">
                <a:ea typeface="Calibri" panose="020F0502020204030204" pitchFamily="34" charset="0"/>
              </a:rPr>
              <a:t>Japão.</a:t>
            </a:r>
            <a:r>
              <a:rPr lang="pt-BR" sz="2000" kern="0" dirty="0">
                <a:ea typeface="Calibri" panose="020F0502020204030204" pitchFamily="34" charset="0"/>
              </a:rPr>
              <a:t> Seriam incluídos progressivamente o </a:t>
            </a:r>
            <a:r>
              <a:rPr lang="pt-BR" sz="2000" u="sng" kern="0" dirty="0">
                <a:ea typeface="Calibri" panose="020F0502020204030204" pitchFamily="34" charset="0"/>
              </a:rPr>
              <a:t>Canadá</a:t>
            </a:r>
            <a:r>
              <a:rPr lang="pt-BR" sz="2000" kern="0" dirty="0">
                <a:ea typeface="Calibri" panose="020F0502020204030204" pitchFamily="34" charset="0"/>
              </a:rPr>
              <a:t>, </a:t>
            </a:r>
            <a:r>
              <a:rPr lang="pt-BR" sz="2000" u="sng" kern="0" dirty="0">
                <a:ea typeface="Calibri" panose="020F0502020204030204" pitchFamily="34" charset="0"/>
              </a:rPr>
              <a:t>a Comunidade Europeia</a:t>
            </a:r>
            <a:r>
              <a:rPr lang="pt-BR" sz="2000" kern="0" dirty="0">
                <a:ea typeface="Calibri" panose="020F0502020204030204" pitchFamily="34" charset="0"/>
              </a:rPr>
              <a:t> e, duas décadas mais tarde, a </a:t>
            </a:r>
            <a:r>
              <a:rPr lang="pt-BR" sz="2000" u="sng" kern="0" dirty="0">
                <a:ea typeface="Calibri" panose="020F0502020204030204" pitchFamily="34" charset="0"/>
              </a:rPr>
              <a:t>Rússia</a:t>
            </a:r>
            <a:r>
              <a:rPr lang="pt-BR" sz="2000" kern="0" dirty="0">
                <a:ea typeface="Calibri" panose="020F0502020204030204" pitchFamily="34" charset="0"/>
              </a:rPr>
              <a:t>, expulsa (2014) após invadir a Crimeia. (</a:t>
            </a:r>
            <a:r>
              <a:rPr lang="de-DE" sz="2000" kern="0" dirty="0">
                <a:ea typeface="Calibri" panose="020F0502020204030204" pitchFamily="34" charset="0"/>
              </a:rPr>
              <a:t>Barston)</a:t>
            </a:r>
          </a:p>
          <a:p>
            <a:pPr>
              <a:lnSpc>
                <a:spcPct val="100000"/>
              </a:lnSpc>
              <a:spcAft>
                <a:spcPts val="800"/>
              </a:spcAft>
            </a:pPr>
            <a:r>
              <a:rPr lang="pt-BR" sz="2000" kern="0" dirty="0">
                <a:effectLst/>
                <a:latin typeface="Times New Roman" panose="02020603050405020304" pitchFamily="18" charset="0"/>
                <a:ea typeface="Calibri" panose="020F0502020204030204" pitchFamily="34" charset="0"/>
              </a:rPr>
              <a:t>Têm sido convidados para reuniões de “alcance” países em crescimento mais rápidos, tais como </a:t>
            </a:r>
            <a:r>
              <a:rPr lang="pt-BR" sz="2000" u="sng" kern="0" dirty="0">
                <a:effectLst/>
                <a:latin typeface="Times New Roman" panose="02020603050405020304" pitchFamily="18" charset="0"/>
                <a:ea typeface="Calibri" panose="020F0502020204030204" pitchFamily="34" charset="0"/>
              </a:rPr>
              <a:t>China, Brasil, México e África do Sul</a:t>
            </a:r>
            <a:r>
              <a:rPr lang="pt-BR" sz="2000" kern="0" dirty="0">
                <a:effectLst/>
                <a:latin typeface="Times New Roman" panose="02020603050405020304" pitchFamily="18" charset="0"/>
                <a:ea typeface="Calibri" panose="020F0502020204030204" pitchFamily="34" charset="0"/>
              </a:rPr>
              <a:t>, bem como alguns líderes africanos.</a:t>
            </a:r>
            <a:r>
              <a:rPr lang="en-US" sz="2000" dirty="0">
                <a:effectLst/>
              </a:rPr>
              <a:t> </a:t>
            </a:r>
            <a:r>
              <a:rPr lang="en-US" sz="2000" dirty="0">
                <a:latin typeface="Times New Roman" panose="02020603050405020304" pitchFamily="18" charset="0"/>
                <a:ea typeface="Calibri" panose="020F0502020204030204" pitchFamily="34" charset="0"/>
                <a:cs typeface="Times New Roman" panose="02020603050405020304" pitchFamily="18" charset="0"/>
              </a:rPr>
              <a:t>(Roberts)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9423787"/>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Foros – </a:t>
            </a:r>
            <a:r>
              <a:rPr lang="pt-BR" sz="3600" dirty="0"/>
              <a:t>G-20</a:t>
            </a:r>
            <a:br>
              <a:rPr lang="pt-BR" sz="4800" dirty="0"/>
            </a:br>
            <a:r>
              <a:rPr lang="pt-BR" sz="2800" dirty="0"/>
              <a:t>7º.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Autofit/>
          </a:bodyPr>
          <a:lstStyle/>
          <a:p>
            <a:pPr>
              <a:lnSpc>
                <a:spcPct val="150000"/>
              </a:lnSpc>
              <a:spcAft>
                <a:spcPts val="800"/>
              </a:spcAft>
            </a:pPr>
            <a:r>
              <a:rPr lang="pt-BR" sz="2000" dirty="0">
                <a:effectLst/>
                <a:ea typeface="Calibri" panose="020F0502020204030204" pitchFamily="34" charset="0"/>
                <a:cs typeface="Times New Roman" panose="02020603050405020304" pitchFamily="18" charset="0"/>
              </a:rPr>
              <a:t>O </a:t>
            </a:r>
            <a:r>
              <a:rPr lang="pt-BR" sz="2000" b="1" dirty="0">
                <a:effectLst/>
                <a:ea typeface="Calibri" panose="020F0502020204030204" pitchFamily="34" charset="0"/>
                <a:cs typeface="Times New Roman" panose="02020603050405020304" pitchFamily="18" charset="0"/>
              </a:rPr>
              <a:t>G-20</a:t>
            </a:r>
            <a:r>
              <a:rPr lang="pt-BR" sz="2000" dirty="0">
                <a:effectLst/>
                <a:ea typeface="Calibri" panose="020F0502020204030204" pitchFamily="34" charset="0"/>
                <a:cs typeface="Times New Roman" panose="02020603050405020304" pitchFamily="18" charset="0"/>
              </a:rPr>
              <a:t> teve origem em </a:t>
            </a:r>
            <a:r>
              <a:rPr lang="pt-BR" sz="2000" u="sng" dirty="0">
                <a:effectLst/>
                <a:ea typeface="Calibri" panose="020F0502020204030204" pitchFamily="34" charset="0"/>
                <a:cs typeface="Times New Roman" panose="02020603050405020304" pitchFamily="18" charset="0"/>
              </a:rPr>
              <a:t>1999</a:t>
            </a:r>
            <a:r>
              <a:rPr lang="pt-BR" sz="2000" dirty="0">
                <a:effectLst/>
                <a:ea typeface="Calibri" panose="020F0502020204030204" pitchFamily="34" charset="0"/>
                <a:cs typeface="Times New Roman" panose="02020603050405020304" pitchFamily="18" charset="0"/>
              </a:rPr>
              <a:t>, com reuniões de ministros das finanças e presidentes de bancos centrais de 19 países e a União Europeia. </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Seu objetivo era </a:t>
            </a:r>
            <a:r>
              <a:rPr lang="pt-BR" sz="2000" u="sng" dirty="0">
                <a:effectLst/>
                <a:ea typeface="Calibri" panose="020F0502020204030204" pitchFamily="34" charset="0"/>
                <a:cs typeface="Times New Roman" panose="02020603050405020304" pitchFamily="18" charset="0"/>
              </a:rPr>
              <a:t>expandir o G-8</a:t>
            </a:r>
            <a:r>
              <a:rPr lang="pt-BR" sz="2000" dirty="0">
                <a:effectLst/>
                <a:ea typeface="Calibri" panose="020F0502020204030204" pitchFamily="34" charset="0"/>
                <a:cs typeface="Times New Roman" panose="02020603050405020304" pitchFamily="18" charset="0"/>
              </a:rPr>
              <a:t> em resposta a críticas de sua falta de representatividade. </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A partir da </a:t>
            </a:r>
            <a:r>
              <a:rPr lang="pt-BR" sz="2000" u="sng" dirty="0">
                <a:effectLst/>
                <a:ea typeface="Calibri" panose="020F0502020204030204" pitchFamily="34" charset="0"/>
                <a:cs typeface="Times New Roman" panose="02020603050405020304" pitchFamily="18" charset="0"/>
              </a:rPr>
              <a:t>crise financeira de 2008</a:t>
            </a:r>
            <a:r>
              <a:rPr lang="pt-BR" sz="2000" dirty="0">
                <a:effectLst/>
                <a:ea typeface="Calibri" panose="020F0502020204030204" pitchFamily="34" charset="0"/>
                <a:cs typeface="Times New Roman" panose="02020603050405020304" pitchFamily="18" charset="0"/>
              </a:rPr>
              <a:t>, o G-20 passou a se realizar </a:t>
            </a:r>
            <a:r>
              <a:rPr lang="pt-BR" sz="2000" u="sng" dirty="0">
                <a:effectLst/>
                <a:ea typeface="Calibri" panose="020F0502020204030204" pitchFamily="34" charset="0"/>
                <a:cs typeface="Times New Roman" panose="02020603050405020304" pitchFamily="18" charset="0"/>
              </a:rPr>
              <a:t>reuniões de cúpula</a:t>
            </a:r>
            <a:r>
              <a:rPr lang="pt-BR" sz="2000" dirty="0">
                <a:effectLst/>
                <a:ea typeface="Calibri" panose="020F0502020204030204" pitchFamily="34" charset="0"/>
                <a:cs typeface="Times New Roman" panose="02020603050405020304" pitchFamily="18" charset="0"/>
              </a:rPr>
              <a:t>. </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Coletivamente, passaria a representa </a:t>
            </a:r>
            <a:r>
              <a:rPr lang="pt-BR" sz="2000" b="1" dirty="0">
                <a:effectLst/>
                <a:ea typeface="Calibri" panose="020F0502020204030204" pitchFamily="34" charset="0"/>
                <a:cs typeface="Times New Roman" panose="02020603050405020304" pitchFamily="18" charset="0"/>
              </a:rPr>
              <a:t>85% do PIB global</a:t>
            </a:r>
            <a:r>
              <a:rPr lang="pt-BR" sz="2000" dirty="0">
                <a:effectLst/>
                <a:ea typeface="Calibri" panose="020F0502020204030204" pitchFamily="34" charset="0"/>
                <a:cs typeface="Times New Roman" panose="02020603050405020304" pitchFamily="18" charset="0"/>
              </a:rPr>
              <a:t>.</a:t>
            </a:r>
            <a:r>
              <a:rPr lang="en-US" sz="2000" dirty="0">
                <a:ea typeface="Calibri" panose="020F0502020204030204" pitchFamily="34" charset="0"/>
                <a:cs typeface="Times New Roman" panose="02020603050405020304" pitchFamily="18" charset="0"/>
              </a:rPr>
              <a:t> (Roberts)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86144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Foros – </a:t>
            </a:r>
            <a:r>
              <a:rPr lang="pt-BR" sz="3600" dirty="0"/>
              <a:t>BRICS</a:t>
            </a:r>
            <a:br>
              <a:rPr lang="pt-BR" sz="4800" dirty="0"/>
            </a:br>
            <a:r>
              <a:rPr lang="pt-BR" sz="2800" dirty="0"/>
              <a:t>8º.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a:bodyPr>
          <a:lstStyle/>
          <a:p>
            <a:pPr>
              <a:lnSpc>
                <a:spcPct val="100000"/>
              </a:lnSpc>
              <a:spcAft>
                <a:spcPts val="800"/>
              </a:spcAft>
            </a:pPr>
            <a:r>
              <a:rPr lang="pt-BR" sz="2000" kern="0" dirty="0">
                <a:ea typeface="Calibri" panose="020F0502020204030204" pitchFamily="34" charset="0"/>
              </a:rPr>
              <a:t>O </a:t>
            </a:r>
            <a:r>
              <a:rPr lang="pt-BR" sz="2000" b="1" kern="0" dirty="0">
                <a:ea typeface="Calibri" panose="020F0502020204030204" pitchFamily="34" charset="0"/>
              </a:rPr>
              <a:t>BRICS</a:t>
            </a:r>
            <a:r>
              <a:rPr lang="pt-BR" sz="2000" kern="0" dirty="0">
                <a:ea typeface="Calibri" panose="020F0502020204030204" pitchFamily="34" charset="0"/>
              </a:rPr>
              <a:t> teve origem num acrônimo utilizado pelo economista, Jim O’Neill, num relatório sobre as perspectivas de crescimento das economias do Brasil, Rússia, Índia e China, países que, em conjunto, representavam percentual considerável do PIB mundial. (Roberts)</a:t>
            </a:r>
          </a:p>
          <a:p>
            <a:pPr>
              <a:lnSpc>
                <a:spcPct val="100000"/>
              </a:lnSpc>
              <a:spcAft>
                <a:spcPts val="800"/>
              </a:spcAft>
            </a:pPr>
            <a:r>
              <a:rPr lang="pt-BR" sz="2000" kern="0" dirty="0">
                <a:effectLst/>
                <a:ea typeface="Calibri" panose="020F0502020204030204" pitchFamily="34" charset="0"/>
              </a:rPr>
              <a:t>Em 2006, os quatro países decidiram reunir-se anualmente para coordenação. </a:t>
            </a:r>
          </a:p>
          <a:p>
            <a:pPr>
              <a:lnSpc>
                <a:spcPct val="100000"/>
              </a:lnSpc>
              <a:spcAft>
                <a:spcPts val="800"/>
              </a:spcAft>
            </a:pPr>
            <a:r>
              <a:rPr lang="pt-BR" sz="2000" kern="0" dirty="0">
                <a:effectLst/>
                <a:ea typeface="Calibri" panose="020F0502020204030204" pitchFamily="34" charset="0"/>
              </a:rPr>
              <a:t>Em 2009, decidiram elevar os encontros a reuniões de cúpula. </a:t>
            </a:r>
          </a:p>
          <a:p>
            <a:pPr>
              <a:lnSpc>
                <a:spcPct val="100000"/>
              </a:lnSpc>
              <a:spcAft>
                <a:spcPts val="800"/>
              </a:spcAft>
            </a:pPr>
            <a:r>
              <a:rPr lang="pt-BR" sz="2000" kern="0" dirty="0">
                <a:effectLst/>
                <a:ea typeface="Calibri" panose="020F0502020204030204" pitchFamily="34" charset="0"/>
              </a:rPr>
              <a:t>Em 2014, lançaram seu Novo Banco de Desenvolvimento</a:t>
            </a:r>
            <a:r>
              <a:rPr lang="pt-BR" sz="2000" kern="0" dirty="0">
                <a:ea typeface="Calibri" panose="020F0502020204030204" pitchFamily="34" charset="0"/>
              </a:rPr>
              <a:t>.</a:t>
            </a:r>
            <a:r>
              <a:rPr lang="en-US" sz="2000" kern="0" dirty="0">
                <a:ea typeface="Calibri" panose="020F0502020204030204" pitchFamily="34" charset="0"/>
              </a:rPr>
              <a:t> (</a:t>
            </a:r>
            <a:r>
              <a:rPr lang="en-US" sz="2000" dirty="0">
                <a:effectLst/>
                <a:ea typeface="Calibri" panose="020F0502020204030204" pitchFamily="34" charset="0"/>
                <a:cs typeface="Times New Roman" panose="02020603050405020304" pitchFamily="18" charset="0"/>
              </a:rPr>
              <a:t>Roberts)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524874"/>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Foros – </a:t>
            </a:r>
            <a:r>
              <a:rPr lang="pt-BR" sz="3600" dirty="0"/>
              <a:t>OCDE</a:t>
            </a:r>
            <a:br>
              <a:rPr lang="pt-BR" sz="4800" dirty="0"/>
            </a:br>
            <a:r>
              <a:rPr lang="pt-BR" sz="2800" dirty="0"/>
              <a:t>9º.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Autofit/>
          </a:bodyPr>
          <a:lstStyle/>
          <a:p>
            <a:pPr>
              <a:lnSpc>
                <a:spcPct val="150000"/>
              </a:lnSpc>
              <a:spcAft>
                <a:spcPts val="800"/>
              </a:spcAft>
            </a:pPr>
            <a:r>
              <a:rPr lang="pt-BR" sz="1800" dirty="0">
                <a:effectLst/>
                <a:ea typeface="Calibri" panose="020F0502020204030204" pitchFamily="34" charset="0"/>
                <a:cs typeface="Times New Roman" panose="02020603050405020304" pitchFamily="18" charset="0"/>
              </a:rPr>
              <a:t>Diplomatas atuam também na </a:t>
            </a:r>
            <a:r>
              <a:rPr lang="pt-BR" sz="1800" b="1" dirty="0">
                <a:effectLst/>
                <a:ea typeface="Calibri" panose="020F0502020204030204" pitchFamily="34" charset="0"/>
                <a:cs typeface="Times New Roman" panose="02020603050405020304" pitchFamily="18" charset="0"/>
              </a:rPr>
              <a:t>OCDE,</a:t>
            </a:r>
            <a:r>
              <a:rPr lang="pt-BR" sz="1800" dirty="0">
                <a:effectLst/>
                <a:ea typeface="Calibri" panose="020F0502020204030204" pitchFamily="34" charset="0"/>
                <a:cs typeface="Times New Roman" panose="02020603050405020304" pitchFamily="18" charset="0"/>
              </a:rPr>
              <a:t> uma organização que teve origem no Plano Marshall, após a II Guerra Mundial e teve o objetivo inicial de assistência mútua no âmbito da economia europeia. </a:t>
            </a:r>
          </a:p>
          <a:p>
            <a:pPr>
              <a:lnSpc>
                <a:spcPct val="150000"/>
              </a:lnSpc>
              <a:spcAft>
                <a:spcPts val="800"/>
              </a:spcAft>
            </a:pPr>
            <a:r>
              <a:rPr lang="pt-BR" sz="1800" dirty="0">
                <a:effectLst/>
                <a:ea typeface="Calibri" panose="020F0502020204030204" pitchFamily="34" charset="0"/>
                <a:cs typeface="Times New Roman" panose="02020603050405020304" pitchFamily="18" charset="0"/>
              </a:rPr>
              <a:t>Criada em 1948, ampliou sua atuação em 1959 quando a então República Federal da Alemanha, a França, o Reino Unido e os Estados Unidos acordaram que seus próximos passos seriam tomados para tratar de políticas para comércio e desenvolvimento de países menos desenvolvidos. </a:t>
            </a:r>
          </a:p>
          <a:p>
            <a:pPr>
              <a:lnSpc>
                <a:spcPct val="150000"/>
              </a:lnSpc>
              <a:spcAft>
                <a:spcPts val="800"/>
              </a:spcAft>
            </a:pPr>
            <a:r>
              <a:rPr lang="pt-BR" sz="1800" dirty="0">
                <a:effectLst/>
                <a:ea typeface="Calibri" panose="020F0502020204030204" pitchFamily="34" charset="0"/>
                <a:cs typeface="Times New Roman" panose="02020603050405020304" pitchFamily="18" charset="0"/>
              </a:rPr>
              <a:t>Dois anos depois, em 1961, alterou seu nome para OCDE. Sua missão atual é a de ajudar países membros a alcançarem desenvolvimento econômico sustentável e elevar seu padrão de vida ao mesmo tempo em que mantêm estabilidade financeira. (</a:t>
            </a:r>
            <a:r>
              <a:rPr lang="en-US" sz="1800" dirty="0">
                <a:effectLst/>
                <a:ea typeface="Calibri" panose="020F0502020204030204" pitchFamily="34" charset="0"/>
                <a:cs typeface="Times New Roman" panose="02020603050405020304" pitchFamily="18" charset="0"/>
              </a:rPr>
              <a:t>Roberts)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890112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Comércio</a:t>
            </a:r>
            <a:br>
              <a:rPr lang="pt-BR" sz="4800" dirty="0"/>
            </a:br>
            <a:r>
              <a:rPr lang="pt-BR" sz="2800" dirty="0"/>
              <a:t>10º.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fontScale="55000" lnSpcReduction="20000"/>
          </a:bodyPr>
          <a:lstStyle/>
          <a:p>
            <a:pPr marL="0" indent="0">
              <a:lnSpc>
                <a:spcPct val="120000"/>
              </a:lnSpc>
              <a:spcAft>
                <a:spcPts val="800"/>
              </a:spcAft>
              <a:buNone/>
            </a:pPr>
            <a:r>
              <a:rPr lang="pt-BR" sz="3600" kern="0" dirty="0">
                <a:ea typeface="Calibri" panose="020F0502020204030204" pitchFamily="34" charset="0"/>
              </a:rPr>
              <a:t>A. Comércio</a:t>
            </a:r>
          </a:p>
          <a:p>
            <a:pPr>
              <a:lnSpc>
                <a:spcPct val="120000"/>
              </a:lnSpc>
              <a:spcAft>
                <a:spcPts val="800"/>
              </a:spcAft>
            </a:pPr>
            <a:r>
              <a:rPr lang="pt-BR" sz="3200" kern="0" dirty="0">
                <a:ea typeface="Calibri" panose="020F0502020204030204" pitchFamily="34" charset="0"/>
              </a:rPr>
              <a:t>O comércio exterior tem sido tema de interesse tradicional da diplomacia ainda que nem a </a:t>
            </a:r>
            <a:r>
              <a:rPr lang="pt-BR" sz="3200" u="sng" kern="0" dirty="0">
                <a:ea typeface="Calibri" panose="020F0502020204030204" pitchFamily="34" charset="0"/>
              </a:rPr>
              <a:t>política comercial</a:t>
            </a:r>
            <a:r>
              <a:rPr lang="pt-BR" sz="3200" kern="0" dirty="0">
                <a:ea typeface="Calibri" panose="020F0502020204030204" pitchFamily="34" charset="0"/>
              </a:rPr>
              <a:t> nem a </a:t>
            </a:r>
            <a:r>
              <a:rPr lang="pt-BR" sz="3200" u="sng" kern="0" dirty="0">
                <a:ea typeface="Calibri" panose="020F0502020204030204" pitchFamily="34" charset="0"/>
              </a:rPr>
              <a:t>promoção de exportações</a:t>
            </a:r>
            <a:r>
              <a:rPr lang="pt-BR" sz="3200" kern="0" dirty="0">
                <a:ea typeface="Calibri" panose="020F0502020204030204" pitchFamily="34" charset="0"/>
              </a:rPr>
              <a:t> venham sendo tratadas em muitos países por diplomatas de carreira, e sim por funcionários provenientes de ministérios do comércio ou de outros órgãos governamentais. (</a:t>
            </a:r>
            <a:r>
              <a:rPr lang="pt-BR" sz="3200" kern="0" dirty="0" err="1">
                <a:ea typeface="Calibri" panose="020F0502020204030204" pitchFamily="34" charset="0"/>
              </a:rPr>
              <a:t>Barston</a:t>
            </a:r>
            <a:r>
              <a:rPr lang="pt-BR" sz="3200" kern="0" dirty="0">
                <a:ea typeface="Calibri" panose="020F0502020204030204" pitchFamily="34" charset="0"/>
              </a:rPr>
              <a:t>) </a:t>
            </a:r>
          </a:p>
          <a:p>
            <a:pPr>
              <a:lnSpc>
                <a:spcPct val="120000"/>
              </a:lnSpc>
              <a:spcAft>
                <a:spcPts val="800"/>
              </a:spcAft>
            </a:pPr>
            <a:r>
              <a:rPr lang="pt-BR" sz="3200" kern="0" dirty="0">
                <a:ea typeface="Calibri" panose="020F0502020204030204" pitchFamily="34" charset="0"/>
              </a:rPr>
              <a:t>Em alguns países, tais como o Canadá, Austrália, Nova Zelândia e Argentina, os ministérios do exterior e do comércio se fundiram e mantém uma só estrutura na capital e nos postos no exterior, embora cada uma dessas pastas tenha um titular diferente, algo possível em sistemas parlamentaristas de governo. (Mills) (</a:t>
            </a:r>
            <a:r>
              <a:rPr lang="pt-BR" sz="3200" kern="0" dirty="0" err="1">
                <a:ea typeface="Calibri" panose="020F0502020204030204" pitchFamily="34" charset="0"/>
              </a:rPr>
              <a:t>Okano-Heijmans</a:t>
            </a:r>
            <a:r>
              <a:rPr lang="pt-BR" sz="3200" kern="0" dirty="0">
                <a:ea typeface="Calibri" panose="020F0502020204030204" pitchFamily="34" charset="0"/>
              </a:rPr>
              <a:t>) (</a:t>
            </a:r>
            <a:r>
              <a:rPr lang="pt-BR" sz="3200" kern="0" dirty="0" err="1">
                <a:ea typeface="Calibri" panose="020F0502020204030204" pitchFamily="34" charset="0"/>
              </a:rPr>
              <a:t>Woolcock</a:t>
            </a:r>
            <a:r>
              <a:rPr lang="pt-BR" sz="3200" kern="0" dirty="0">
                <a:ea typeface="Calibri" panose="020F0502020204030204" pitchFamily="34" charset="0"/>
              </a:rPr>
              <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1595153"/>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Comércio</a:t>
            </a:r>
            <a:br>
              <a:rPr lang="pt-BR" sz="4800" dirty="0"/>
            </a:br>
            <a:r>
              <a:rPr lang="pt-BR" sz="2800" dirty="0"/>
              <a:t>11º.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Autofit/>
          </a:bodyPr>
          <a:lstStyle/>
          <a:p>
            <a:pPr>
              <a:lnSpc>
                <a:spcPct val="110000"/>
              </a:lnSpc>
              <a:spcAft>
                <a:spcPts val="800"/>
              </a:spcAft>
            </a:pPr>
            <a:r>
              <a:rPr lang="pt-BR" sz="2000" kern="0" dirty="0">
                <a:ea typeface="Calibri" panose="020F0502020204030204" pitchFamily="34" charset="0"/>
              </a:rPr>
              <a:t>Os países têm apresentado soluções diferentes para a questão das </a:t>
            </a:r>
            <a:r>
              <a:rPr lang="pt-BR" sz="2000" u="sng" kern="0" dirty="0">
                <a:ea typeface="Calibri" panose="020F0502020204030204" pitchFamily="34" charset="0"/>
              </a:rPr>
              <a:t>negociações comerciais</a:t>
            </a:r>
            <a:r>
              <a:rPr lang="pt-BR" sz="2000" kern="0" dirty="0">
                <a:ea typeface="Calibri" panose="020F0502020204030204" pitchFamily="34" charset="0"/>
              </a:rPr>
              <a:t>. </a:t>
            </a:r>
          </a:p>
          <a:p>
            <a:pPr lvl="1">
              <a:lnSpc>
                <a:spcPct val="110000"/>
              </a:lnSpc>
              <a:spcAft>
                <a:spcPts val="800"/>
              </a:spcAft>
              <a:buFont typeface="Courier New" panose="02070309020205020404" pitchFamily="49" charset="0"/>
              <a:buChar char="o"/>
            </a:pPr>
            <a:r>
              <a:rPr lang="pt-BR" sz="2000" kern="0" dirty="0">
                <a:ea typeface="Calibri" panose="020F0502020204030204" pitchFamily="34" charset="0"/>
              </a:rPr>
              <a:t>No </a:t>
            </a:r>
            <a:r>
              <a:rPr lang="pt-BR" sz="2000" u="sng" kern="0" dirty="0">
                <a:ea typeface="Calibri" panose="020F0502020204030204" pitchFamily="34" charset="0"/>
              </a:rPr>
              <a:t>Japão</a:t>
            </a:r>
            <a:r>
              <a:rPr lang="pt-BR" sz="2000" kern="0" dirty="0">
                <a:ea typeface="Calibri" panose="020F0502020204030204" pitchFamily="34" charset="0"/>
              </a:rPr>
              <a:t>, o ministério do exterior tem a liderança; </a:t>
            </a:r>
          </a:p>
          <a:p>
            <a:pPr lvl="1">
              <a:lnSpc>
                <a:spcPct val="110000"/>
              </a:lnSpc>
              <a:spcAft>
                <a:spcPts val="800"/>
              </a:spcAft>
              <a:buFont typeface="Courier New" panose="02070309020205020404" pitchFamily="49" charset="0"/>
              <a:buChar char="o"/>
            </a:pPr>
            <a:r>
              <a:rPr lang="pt-BR" sz="2000" kern="0" dirty="0">
                <a:ea typeface="Calibri" panose="020F0502020204030204" pitchFamily="34" charset="0"/>
              </a:rPr>
              <a:t>Na </a:t>
            </a:r>
            <a:r>
              <a:rPr lang="pt-BR" sz="2000" u="sng" kern="0" dirty="0">
                <a:ea typeface="Calibri" panose="020F0502020204030204" pitchFamily="34" charset="0"/>
              </a:rPr>
              <a:t>Noruega</a:t>
            </a:r>
            <a:r>
              <a:rPr lang="pt-BR" sz="2000" kern="0" dirty="0">
                <a:ea typeface="Calibri" panose="020F0502020204030204" pitchFamily="34" charset="0"/>
              </a:rPr>
              <a:t>, o do exterior trata das negociações multilaterais e o do comércio, as bilaterais; </a:t>
            </a:r>
          </a:p>
          <a:p>
            <a:pPr lvl="1">
              <a:lnSpc>
                <a:spcPct val="110000"/>
              </a:lnSpc>
              <a:spcAft>
                <a:spcPts val="800"/>
              </a:spcAft>
              <a:buFont typeface="Courier New" panose="02070309020205020404" pitchFamily="49" charset="0"/>
              <a:buChar char="o"/>
            </a:pPr>
            <a:r>
              <a:rPr lang="pt-BR" sz="2000" kern="0" dirty="0">
                <a:ea typeface="Calibri" panose="020F0502020204030204" pitchFamily="34" charset="0"/>
              </a:rPr>
              <a:t>Nos </a:t>
            </a:r>
            <a:r>
              <a:rPr lang="pt-BR" sz="2000" u="sng" kern="0" dirty="0">
                <a:ea typeface="Calibri" panose="020F0502020204030204" pitchFamily="34" charset="0"/>
              </a:rPr>
              <a:t>Estados Unidos</a:t>
            </a:r>
            <a:r>
              <a:rPr lang="pt-BR" sz="2000" kern="0" dirty="0">
                <a:ea typeface="Calibri" panose="020F0502020204030204" pitchFamily="34" charset="0"/>
              </a:rPr>
              <a:t>, o Escritório do Representante Comercial (USTR na sigla em inglês), subordina-se diretamente à Presidência. (</a:t>
            </a:r>
            <a:r>
              <a:rPr lang="pt-BR" sz="2000" kern="0" dirty="0" err="1">
                <a:ea typeface="Calibri" panose="020F0502020204030204" pitchFamily="34" charset="0"/>
              </a:rPr>
              <a:t>Okano-Heijmans</a:t>
            </a:r>
            <a:r>
              <a:rPr lang="pt-BR" sz="2000" kern="0" dirty="0">
                <a:ea typeface="Calibri" panose="020F0502020204030204" pitchFamily="34" charset="0"/>
              </a:rPr>
              <a:t>) </a:t>
            </a:r>
          </a:p>
          <a:p>
            <a:pPr lvl="1">
              <a:lnSpc>
                <a:spcPct val="110000"/>
              </a:lnSpc>
              <a:spcAft>
                <a:spcPts val="800"/>
              </a:spcAft>
              <a:buFont typeface="Courier New" panose="02070309020205020404" pitchFamily="49" charset="0"/>
              <a:buChar char="o"/>
            </a:pPr>
            <a:r>
              <a:rPr lang="pt-BR" sz="2000" kern="0" dirty="0">
                <a:ea typeface="Calibri" panose="020F0502020204030204" pitchFamily="34" charset="0"/>
              </a:rPr>
              <a:t>No </a:t>
            </a:r>
            <a:r>
              <a:rPr lang="pt-BR" sz="2000" b="1" u="sng" kern="0" dirty="0">
                <a:ea typeface="Calibri" panose="020F0502020204030204" pitchFamily="34" charset="0"/>
              </a:rPr>
              <a:t>Brasil</a:t>
            </a:r>
            <a:r>
              <a:rPr lang="pt-BR" sz="2000" kern="0" dirty="0">
                <a:ea typeface="Calibri" panose="020F0502020204030204" pitchFamily="34" charset="0"/>
              </a:rPr>
              <a:t>, foi criada a CAMEX (1995)</a:t>
            </a:r>
            <a:endParaRPr lang="en-US" sz="2000" kern="0" dirty="0">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8644852"/>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Comércio - </a:t>
            </a:r>
            <a:r>
              <a:rPr lang="pt-BR" sz="4000" dirty="0"/>
              <a:t>Foros</a:t>
            </a:r>
            <a:r>
              <a:rPr lang="pt-BR" sz="4800" dirty="0"/>
              <a:t> - </a:t>
            </a:r>
            <a:r>
              <a:rPr lang="pt-BR" sz="3600" dirty="0"/>
              <a:t>GATT</a:t>
            </a:r>
            <a:br>
              <a:rPr lang="pt-BR" sz="4800" dirty="0"/>
            </a:br>
            <a:r>
              <a:rPr lang="pt-BR" sz="2800" dirty="0"/>
              <a:t>12º.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fontScale="62500" lnSpcReduction="20000"/>
          </a:bodyPr>
          <a:lstStyle/>
          <a:p>
            <a:pPr marL="514350" indent="-514350">
              <a:spcAft>
                <a:spcPts val="800"/>
              </a:spcAft>
              <a:buAutoNum type="arabicPeriod"/>
            </a:pPr>
            <a:r>
              <a:rPr lang="pt-BR" sz="3800" kern="0" dirty="0">
                <a:ea typeface="Calibri" panose="020F0502020204030204" pitchFamily="34" charset="0"/>
              </a:rPr>
              <a:t>Política comercial</a:t>
            </a:r>
          </a:p>
          <a:p>
            <a:pPr>
              <a:lnSpc>
                <a:spcPct val="140000"/>
              </a:lnSpc>
              <a:spcAft>
                <a:spcPts val="800"/>
              </a:spcAft>
            </a:pPr>
            <a:r>
              <a:rPr lang="pt-BR" dirty="0">
                <a:ea typeface="Calibri" panose="020F0502020204030204" pitchFamily="34" charset="0"/>
                <a:cs typeface="Times New Roman" panose="02020603050405020304" pitchFamily="18" charset="0"/>
              </a:rPr>
              <a:t>Após práticas protecionistas terem agravado a grande depressão mundial da década de 1930, os erros cometidos por tais políticas ensinaram lições que o século XX tentou corrigir logo após a II Guerra Mundial com a assinatura do </a:t>
            </a:r>
            <a:r>
              <a:rPr lang="pt-BR" b="1" dirty="0">
                <a:ea typeface="Calibri" panose="020F0502020204030204" pitchFamily="34" charset="0"/>
                <a:cs typeface="Times New Roman" panose="02020603050405020304" pitchFamily="18" charset="0"/>
              </a:rPr>
              <a:t>Acordo Geral sobre Tarifas e Comércio </a:t>
            </a:r>
            <a:r>
              <a:rPr lang="pt-BR" dirty="0">
                <a:ea typeface="Calibri" panose="020F0502020204030204" pitchFamily="34" charset="0"/>
                <a:cs typeface="Times New Roman" panose="02020603050405020304" pitchFamily="18" charset="0"/>
              </a:rPr>
              <a:t>(1947), conhecido por sua sigla em inglês </a:t>
            </a:r>
            <a:r>
              <a:rPr lang="pt-BR" b="1" dirty="0">
                <a:ea typeface="Calibri" panose="020F0502020204030204" pitchFamily="34" charset="0"/>
                <a:cs typeface="Times New Roman" panose="02020603050405020304" pitchFamily="18" charset="0"/>
              </a:rPr>
              <a:t>GATT.</a:t>
            </a:r>
            <a:r>
              <a:rPr lang="pt-BR" dirty="0">
                <a:ea typeface="Calibri" panose="020F0502020204030204" pitchFamily="34" charset="0"/>
                <a:cs typeface="Times New Roman" panose="02020603050405020304" pitchFamily="18" charset="0"/>
              </a:rPr>
              <a:t> </a:t>
            </a:r>
            <a:endParaRPr lang="en-US" dirty="0">
              <a:ea typeface="Calibri" panose="020F0502020204030204" pitchFamily="34" charset="0"/>
              <a:cs typeface="Times New Roman" panose="02020603050405020304" pitchFamily="18" charset="0"/>
            </a:endParaRPr>
          </a:p>
          <a:p>
            <a:pPr>
              <a:lnSpc>
                <a:spcPct val="140000"/>
              </a:lnSpc>
              <a:spcAft>
                <a:spcPts val="800"/>
              </a:spcAft>
            </a:pPr>
            <a:r>
              <a:rPr lang="pt-BR" dirty="0">
                <a:ea typeface="Calibri" panose="020F0502020204030204" pitchFamily="34" charset="0"/>
                <a:cs typeface="Times New Roman" panose="02020603050405020304" pitchFamily="18" charset="0"/>
              </a:rPr>
              <a:t>O </a:t>
            </a:r>
            <a:r>
              <a:rPr lang="pt-BR" b="1" dirty="0">
                <a:ea typeface="Calibri" panose="020F0502020204030204" pitchFamily="34" charset="0"/>
                <a:cs typeface="Times New Roman" panose="02020603050405020304" pitchFamily="18" charset="0"/>
              </a:rPr>
              <a:t>GATT</a:t>
            </a:r>
            <a:r>
              <a:rPr lang="pt-BR" dirty="0">
                <a:ea typeface="Calibri" panose="020F0502020204030204" pitchFamily="34" charset="0"/>
                <a:cs typeface="Times New Roman" panose="02020603050405020304" pitchFamily="18" charset="0"/>
              </a:rPr>
              <a:t> deu início a prática, depois continuada pela OMC, de </a:t>
            </a:r>
            <a:r>
              <a:rPr lang="pt-BR" b="1" dirty="0">
                <a:ea typeface="Calibri" panose="020F0502020204030204" pitchFamily="34" charset="0"/>
                <a:cs typeface="Times New Roman" panose="02020603050405020304" pitchFamily="18" charset="0"/>
              </a:rPr>
              <a:t>rodadas de negociações</a:t>
            </a:r>
            <a:r>
              <a:rPr lang="pt-BR" dirty="0">
                <a:ea typeface="Calibri" panose="020F0502020204030204" pitchFamily="34" charset="0"/>
                <a:cs typeface="Times New Roman" panose="02020603050405020304" pitchFamily="18" charset="0"/>
              </a:rPr>
              <a:t> periódicas. Cada rodada tardava mais do que anterior: a </a:t>
            </a:r>
            <a:r>
              <a:rPr lang="pt-BR" u="sng" dirty="0">
                <a:ea typeface="Calibri" panose="020F0502020204030204" pitchFamily="34" charset="0"/>
                <a:cs typeface="Times New Roman" panose="02020603050405020304" pitchFamily="18" charset="0"/>
              </a:rPr>
              <a:t>Rodada Kennedy</a:t>
            </a:r>
            <a:r>
              <a:rPr lang="pt-BR" dirty="0">
                <a:ea typeface="Calibri" panose="020F0502020204030204" pitchFamily="34" charset="0"/>
                <a:cs typeface="Times New Roman" panose="02020603050405020304" pitchFamily="18" charset="0"/>
              </a:rPr>
              <a:t> durou três anos (1964-1967); a de </a:t>
            </a:r>
            <a:r>
              <a:rPr lang="pt-BR" u="sng" dirty="0">
                <a:ea typeface="Calibri" panose="020F0502020204030204" pitchFamily="34" charset="0"/>
                <a:cs typeface="Times New Roman" panose="02020603050405020304" pitchFamily="18" charset="0"/>
              </a:rPr>
              <a:t>Tóquio</a:t>
            </a:r>
            <a:r>
              <a:rPr lang="pt-BR" dirty="0">
                <a:ea typeface="Calibri" panose="020F0502020204030204" pitchFamily="34" charset="0"/>
                <a:cs typeface="Times New Roman" panose="02020603050405020304" pitchFamily="18" charset="0"/>
              </a:rPr>
              <a:t>, seis anos (1973-1979) e a </a:t>
            </a:r>
            <a:r>
              <a:rPr lang="pt-BR" u="sng" dirty="0">
                <a:ea typeface="Calibri" panose="020F0502020204030204" pitchFamily="34" charset="0"/>
                <a:cs typeface="Times New Roman" panose="02020603050405020304" pitchFamily="18" charset="0"/>
              </a:rPr>
              <a:t>Uruguai</a:t>
            </a:r>
            <a:r>
              <a:rPr lang="pt-BR" dirty="0">
                <a:ea typeface="Calibri" panose="020F0502020204030204" pitchFamily="34" charset="0"/>
                <a:cs typeface="Times New Roman" panose="02020603050405020304" pitchFamily="18" charset="0"/>
              </a:rPr>
              <a:t>, se prolongaria por oito anos (1986-1994).(</a:t>
            </a:r>
            <a:r>
              <a:rPr lang="en-US" dirty="0" err="1">
                <a:ea typeface="Calibri" panose="020F0502020204030204" pitchFamily="34" charset="0"/>
                <a:cs typeface="Times New Roman" panose="02020603050405020304" pitchFamily="18" charset="0"/>
              </a:rPr>
              <a:t>Narlikar</a:t>
            </a:r>
            <a:r>
              <a:rPr lang="en-US" dirty="0">
                <a:ea typeface="Calibri" panose="020F0502020204030204" pitchFamily="34" charset="0"/>
                <a:cs typeface="Times New Roman" panose="02020603050405020304" pitchFamily="18" charset="0"/>
              </a:rPr>
              <a:t>)</a:t>
            </a:r>
            <a:endParaRPr lang="pt-BR" dirty="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121524"/>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Comércio </a:t>
            </a:r>
            <a:br>
              <a:rPr lang="pt-BR" sz="4800" dirty="0"/>
            </a:br>
            <a:r>
              <a:rPr lang="pt-BR" sz="4800" dirty="0"/>
              <a:t> </a:t>
            </a:r>
            <a:r>
              <a:rPr lang="pt-BR" sz="4000" dirty="0"/>
              <a:t>GATT</a:t>
            </a:r>
            <a:r>
              <a:rPr lang="pt-BR" sz="4800" dirty="0"/>
              <a:t> - </a:t>
            </a:r>
            <a:r>
              <a:rPr lang="pt-BR" sz="4000" dirty="0"/>
              <a:t>Rodadas</a:t>
            </a:r>
            <a:br>
              <a:rPr lang="pt-BR" sz="4800" dirty="0"/>
            </a:br>
            <a:r>
              <a:rPr lang="pt-BR" sz="2800" dirty="0"/>
              <a:t>13º.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Autofit/>
          </a:bodyPr>
          <a:lstStyle/>
          <a:p>
            <a:pPr>
              <a:lnSpc>
                <a:spcPct val="160000"/>
              </a:lnSpc>
              <a:spcAft>
                <a:spcPts val="800"/>
              </a:spcAft>
            </a:pPr>
            <a:r>
              <a:rPr lang="pt-BR" sz="1800" dirty="0">
                <a:ea typeface="Calibri" panose="020F0502020204030204" pitchFamily="34" charset="0"/>
                <a:cs typeface="Times New Roman" panose="02020603050405020304" pitchFamily="18" charset="0"/>
              </a:rPr>
              <a:t>As negociações comerciais sobre </a:t>
            </a:r>
            <a:r>
              <a:rPr lang="pt-BR" sz="1800" b="1" dirty="0">
                <a:ea typeface="Calibri" panose="020F0502020204030204" pitchFamily="34" charset="0"/>
                <a:cs typeface="Times New Roman" panose="02020603050405020304" pitchFamily="18" charset="0"/>
              </a:rPr>
              <a:t>tarifas</a:t>
            </a:r>
            <a:r>
              <a:rPr lang="pt-BR" sz="1800" dirty="0">
                <a:ea typeface="Calibri" panose="020F0502020204030204" pitchFamily="34" charset="0"/>
                <a:cs typeface="Times New Roman" panose="02020603050405020304" pitchFamily="18" charset="0"/>
              </a:rPr>
              <a:t> e </a:t>
            </a:r>
            <a:r>
              <a:rPr lang="pt-BR" sz="1800" b="1" dirty="0">
                <a:ea typeface="Calibri" panose="020F0502020204030204" pitchFamily="34" charset="0"/>
                <a:cs typeface="Times New Roman" panose="02020603050405020304" pitchFamily="18" charset="0"/>
              </a:rPr>
              <a:t>acesso a mercados </a:t>
            </a:r>
            <a:r>
              <a:rPr lang="pt-BR" sz="1800" dirty="0">
                <a:ea typeface="Calibri" panose="020F0502020204030204" pitchFamily="34" charset="0"/>
                <a:cs typeface="Times New Roman" panose="02020603050405020304" pitchFamily="18" charset="0"/>
              </a:rPr>
              <a:t>assumiram uma importância cada vez maior.</a:t>
            </a:r>
            <a:r>
              <a:rPr lang="en-US" sz="1800" dirty="0">
                <a:ea typeface="Calibri" panose="020F0502020204030204" pitchFamily="34" charset="0"/>
                <a:cs typeface="Times New Roman" panose="02020603050405020304" pitchFamily="18" charset="0"/>
              </a:rPr>
              <a:t> (</a:t>
            </a:r>
            <a:r>
              <a:rPr lang="pt-BR" sz="1800" dirty="0">
                <a:ea typeface="Calibri" panose="020F0502020204030204" pitchFamily="34" charset="0"/>
                <a:cs typeface="Times New Roman" panose="02020603050405020304" pitchFamily="18" charset="0"/>
              </a:rPr>
              <a:t>Freeman). </a:t>
            </a:r>
          </a:p>
          <a:p>
            <a:pPr>
              <a:lnSpc>
                <a:spcPct val="160000"/>
              </a:lnSpc>
              <a:spcAft>
                <a:spcPts val="800"/>
              </a:spcAft>
              <a:buFont typeface="Courier New" panose="02070309020205020404" pitchFamily="49" charset="0"/>
              <a:buChar char="o"/>
            </a:pPr>
            <a:r>
              <a:rPr lang="pt-BR" sz="1600" dirty="0">
                <a:ea typeface="Calibri" panose="020F0502020204030204" pitchFamily="34" charset="0"/>
                <a:cs typeface="Times New Roman" panose="02020603050405020304" pitchFamily="18" charset="0"/>
              </a:rPr>
              <a:t>Na década de 1980, as regras multilaterais de comércio, essencialmente tarifárias, foram ampliadas para tratar também de </a:t>
            </a:r>
            <a:r>
              <a:rPr lang="pt-BR" sz="1600" b="1" u="sng" dirty="0">
                <a:ea typeface="Calibri" panose="020F0502020204030204" pitchFamily="34" charset="0"/>
                <a:cs typeface="Times New Roman" panose="02020603050405020304" pitchFamily="18" charset="0"/>
              </a:rPr>
              <a:t>medidas não-tarifárias</a:t>
            </a:r>
            <a:r>
              <a:rPr lang="pt-BR" sz="1600" dirty="0">
                <a:ea typeface="Calibri" panose="020F0502020204030204" pitchFamily="34" charset="0"/>
                <a:cs typeface="Times New Roman" panose="02020603050405020304" pitchFamily="18" charset="0"/>
              </a:rPr>
              <a:t>, tais como </a:t>
            </a:r>
            <a:r>
              <a:rPr lang="pt-BR" sz="1600" b="1" u="sng" dirty="0">
                <a:ea typeface="Calibri" panose="020F0502020204030204" pitchFamily="34" charset="0"/>
                <a:cs typeface="Times New Roman" panose="02020603050405020304" pitchFamily="18" charset="0"/>
              </a:rPr>
              <a:t>subsídios industriais, barreiras técnicas ao comércio e compras governamentais</a:t>
            </a:r>
            <a:r>
              <a:rPr lang="pt-BR" sz="1600" dirty="0">
                <a:ea typeface="Calibri" panose="020F0502020204030204" pitchFamily="34" charset="0"/>
                <a:cs typeface="Times New Roman" panose="02020603050405020304" pitchFamily="18" charset="0"/>
              </a:rPr>
              <a:t>. </a:t>
            </a:r>
          </a:p>
          <a:p>
            <a:pPr>
              <a:lnSpc>
                <a:spcPct val="160000"/>
              </a:lnSpc>
              <a:spcAft>
                <a:spcPts val="800"/>
              </a:spcAft>
              <a:buFont typeface="Courier New" panose="02070309020205020404" pitchFamily="49" charset="0"/>
              <a:buChar char="o"/>
            </a:pPr>
            <a:r>
              <a:rPr lang="pt-BR" sz="1600" dirty="0">
                <a:ea typeface="Calibri" panose="020F0502020204030204" pitchFamily="34" charset="0"/>
                <a:cs typeface="Times New Roman" panose="02020603050405020304" pitchFamily="18" charset="0"/>
              </a:rPr>
              <a:t>Na década de 1990, passaram a incorporar </a:t>
            </a:r>
            <a:r>
              <a:rPr lang="pt-BR" sz="1600" b="1" u="sng" dirty="0">
                <a:ea typeface="Calibri" panose="020F0502020204030204" pitchFamily="34" charset="0"/>
                <a:cs typeface="Times New Roman" panose="02020603050405020304" pitchFamily="18" charset="0"/>
              </a:rPr>
              <a:t>medidas fitossanitárias, serviços, direitos de propriedade intelectual relacionadas ao comércio e medidas de investimentos relativas ao comércio</a:t>
            </a:r>
            <a:r>
              <a:rPr lang="pt-BR" sz="1600" dirty="0">
                <a:ea typeface="Calibri" panose="020F0502020204030204" pitchFamily="34" charset="0"/>
                <a:cs typeface="Times New Roman" panose="02020603050405020304" pitchFamily="18" charset="0"/>
              </a:rPr>
              <a:t>. (</a:t>
            </a:r>
            <a:r>
              <a:rPr lang="de-DE" sz="1600" dirty="0">
                <a:ea typeface="Calibri" panose="020F0502020204030204" pitchFamily="34" charset="0"/>
                <a:cs typeface="Times New Roman" panose="02020603050405020304" pitchFamily="18" charset="0"/>
              </a:rPr>
              <a:t>Woolcock e Bayne).</a:t>
            </a:r>
            <a:endParaRPr lang="en-US" sz="1600" dirty="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899120"/>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Comércio – </a:t>
            </a:r>
            <a:r>
              <a:rPr lang="pt-BR" sz="4000" dirty="0"/>
              <a:t>Acordos Regionais</a:t>
            </a:r>
            <a:br>
              <a:rPr lang="pt-BR" sz="4800" dirty="0"/>
            </a:br>
            <a:r>
              <a:rPr lang="pt-BR" sz="2800" dirty="0"/>
              <a:t>14º.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Autofit/>
          </a:bodyPr>
          <a:lstStyle/>
          <a:p>
            <a:pPr>
              <a:lnSpc>
                <a:spcPct val="160000"/>
              </a:lnSpc>
              <a:spcAft>
                <a:spcPts val="800"/>
              </a:spcAft>
            </a:pPr>
            <a:r>
              <a:rPr lang="pt-BR" sz="2400" dirty="0">
                <a:ea typeface="Calibri" panose="020F0502020204030204" pitchFamily="34" charset="0"/>
                <a:cs typeface="Times New Roman" panose="02020603050405020304" pitchFamily="18" charset="0"/>
              </a:rPr>
              <a:t>Depois da desintegração da União Soviética em 1990, aumentaram as </a:t>
            </a:r>
            <a:r>
              <a:rPr lang="pt-BR" sz="2400" b="1" u="sng" dirty="0">
                <a:ea typeface="Calibri" panose="020F0502020204030204" pitchFamily="34" charset="0"/>
                <a:cs typeface="Times New Roman" panose="02020603050405020304" pitchFamily="18" charset="0"/>
              </a:rPr>
              <a:t>negociais comerciais regionais</a:t>
            </a:r>
            <a:r>
              <a:rPr lang="pt-BR" sz="2400" dirty="0">
                <a:ea typeface="Calibri" panose="020F0502020204030204" pitchFamily="34" charset="0"/>
                <a:cs typeface="Times New Roman" panose="02020603050405020304" pitchFamily="18" charset="0"/>
              </a:rPr>
              <a:t>, entre as quais, nas Américas, as relativas a:</a:t>
            </a:r>
          </a:p>
          <a:p>
            <a:pPr lvl="1">
              <a:lnSpc>
                <a:spcPct val="160000"/>
              </a:lnSpc>
              <a:spcAft>
                <a:spcPts val="800"/>
              </a:spcAft>
              <a:buFont typeface="Courier New" panose="02070309020205020404" pitchFamily="49" charset="0"/>
              <a:buChar char="o"/>
            </a:pPr>
            <a:r>
              <a:rPr lang="pt-BR" sz="1600" dirty="0">
                <a:ea typeface="Calibri" panose="020F0502020204030204" pitchFamily="34" charset="0"/>
                <a:cs typeface="Times New Roman" panose="02020603050405020304" pitchFamily="18" charset="0"/>
              </a:rPr>
              <a:t> </a:t>
            </a:r>
            <a:r>
              <a:rPr lang="pt-BR" sz="2000" dirty="0">
                <a:ea typeface="Calibri" panose="020F0502020204030204" pitchFamily="34" charset="0"/>
                <a:cs typeface="Times New Roman" panose="02020603050405020304" pitchFamily="18" charset="0"/>
              </a:rPr>
              <a:t>o Acordo de Livre Comércio da América do Norte – </a:t>
            </a:r>
            <a:r>
              <a:rPr lang="pt-BR" sz="2000" b="1" u="sng" dirty="0">
                <a:ea typeface="Calibri" panose="020F0502020204030204" pitchFamily="34" charset="0"/>
                <a:cs typeface="Times New Roman" panose="02020603050405020304" pitchFamily="18" charset="0"/>
              </a:rPr>
              <a:t>NAFTA</a:t>
            </a:r>
            <a:r>
              <a:rPr lang="pt-BR" sz="2000" dirty="0">
                <a:ea typeface="Calibri" panose="020F0502020204030204" pitchFamily="34" charset="0"/>
                <a:cs typeface="Times New Roman" panose="02020603050405020304" pitchFamily="18" charset="0"/>
              </a:rPr>
              <a:t> (1990), </a:t>
            </a:r>
          </a:p>
          <a:p>
            <a:pPr lvl="1">
              <a:lnSpc>
                <a:spcPct val="160000"/>
              </a:lnSpc>
              <a:spcAft>
                <a:spcPts val="800"/>
              </a:spcAft>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O Mercado Comum do Sul - </a:t>
            </a:r>
            <a:r>
              <a:rPr lang="pt-BR" sz="2000" b="1" u="sng" dirty="0">
                <a:ea typeface="Calibri" panose="020F0502020204030204" pitchFamily="34" charset="0"/>
                <a:cs typeface="Times New Roman" panose="02020603050405020304" pitchFamily="18" charset="0"/>
              </a:rPr>
              <a:t>MERCOSUL</a:t>
            </a:r>
            <a:r>
              <a:rPr lang="pt-BR" sz="2000" dirty="0">
                <a:ea typeface="Calibri" panose="020F0502020204030204" pitchFamily="34" charset="0"/>
                <a:cs typeface="Times New Roman" panose="02020603050405020304" pitchFamily="18" charset="0"/>
              </a:rPr>
              <a:t> (1991) e </a:t>
            </a:r>
          </a:p>
          <a:p>
            <a:pPr lvl="1">
              <a:lnSpc>
                <a:spcPct val="160000"/>
              </a:lnSpc>
              <a:spcAft>
                <a:spcPts val="800"/>
              </a:spcAft>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a fracassada Area de Livre Comércio das América - </a:t>
            </a:r>
            <a:r>
              <a:rPr lang="pt-BR" sz="2000" b="1" u="sng" dirty="0">
                <a:ea typeface="Calibri" panose="020F0502020204030204" pitchFamily="34" charset="0"/>
                <a:cs typeface="Times New Roman" panose="02020603050405020304" pitchFamily="18" charset="0"/>
              </a:rPr>
              <a:t>ALCA</a:t>
            </a:r>
            <a:r>
              <a:rPr lang="pt-BR" sz="2000" b="1" dirty="0">
                <a:ea typeface="Calibri" panose="020F0502020204030204" pitchFamily="34" charset="0"/>
                <a:cs typeface="Times New Roman" panose="02020603050405020304" pitchFamily="18" charset="0"/>
              </a:rPr>
              <a:t> </a:t>
            </a:r>
            <a:r>
              <a:rPr lang="pt-BR" sz="2000" dirty="0">
                <a:ea typeface="Calibri" panose="020F0502020204030204" pitchFamily="34" charset="0"/>
                <a:cs typeface="Times New Roman" panose="02020603050405020304" pitchFamily="18" charset="0"/>
              </a:rPr>
              <a:t>(1994-2005). (</a:t>
            </a:r>
            <a:r>
              <a:rPr lang="de-DE" sz="2000" dirty="0">
                <a:ea typeface="Calibri" panose="020F0502020204030204" pitchFamily="34" charset="0"/>
                <a:cs typeface="Times New Roman" panose="02020603050405020304" pitchFamily="18" charset="0"/>
              </a:rPr>
              <a:t>Tussie)</a:t>
            </a:r>
            <a:endParaRPr lang="en-US" sz="2000" dirty="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315541"/>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Comércio - </a:t>
            </a:r>
            <a:r>
              <a:rPr lang="pt-BR" sz="4000" dirty="0"/>
              <a:t>OMC</a:t>
            </a:r>
            <a:br>
              <a:rPr lang="pt-BR" sz="4800" dirty="0"/>
            </a:br>
            <a:r>
              <a:rPr lang="pt-BR" sz="2800" dirty="0"/>
              <a:t>15º.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Autofit/>
          </a:bodyPr>
          <a:lstStyle/>
          <a:p>
            <a:pPr>
              <a:lnSpc>
                <a:spcPct val="150000"/>
              </a:lnSpc>
              <a:spcAft>
                <a:spcPts val="800"/>
              </a:spcAft>
            </a:pPr>
            <a:r>
              <a:rPr lang="pt-BR" sz="2000" dirty="0">
                <a:ea typeface="Calibri" panose="020F0502020204030204" pitchFamily="34" charset="0"/>
                <a:cs typeface="Times New Roman" panose="02020603050405020304" pitchFamily="18" charset="0"/>
              </a:rPr>
              <a:t>Como resultado da Rodada Uruguai, o </a:t>
            </a:r>
            <a:r>
              <a:rPr lang="pt-BR" sz="2000" b="1" dirty="0">
                <a:ea typeface="Calibri" panose="020F0502020204030204" pitchFamily="34" charset="0"/>
                <a:cs typeface="Times New Roman" panose="02020603050405020304" pitchFamily="18" charset="0"/>
              </a:rPr>
              <a:t>GATT</a:t>
            </a:r>
            <a:r>
              <a:rPr lang="pt-BR" sz="2000" dirty="0">
                <a:ea typeface="Calibri" panose="020F0502020204030204" pitchFamily="34" charset="0"/>
                <a:cs typeface="Times New Roman" panose="02020603050405020304" pitchFamily="18" charset="0"/>
              </a:rPr>
              <a:t> seria substituído pela </a:t>
            </a:r>
            <a:r>
              <a:rPr lang="pt-BR" sz="2000" b="1" u="sng" dirty="0">
                <a:ea typeface="Calibri" panose="020F0502020204030204" pitchFamily="34" charset="0"/>
                <a:cs typeface="Times New Roman" panose="02020603050405020304" pitchFamily="18" charset="0"/>
              </a:rPr>
              <a:t>Organização Mundial do Comércio - OMC</a:t>
            </a:r>
            <a:r>
              <a:rPr lang="pt-BR" sz="2000" b="1" dirty="0">
                <a:ea typeface="Calibri" panose="020F0502020204030204" pitchFamily="34" charset="0"/>
                <a:cs typeface="Times New Roman" panose="02020603050405020304" pitchFamily="18" charset="0"/>
              </a:rPr>
              <a:t> </a:t>
            </a:r>
            <a:r>
              <a:rPr lang="pt-BR" sz="2000" dirty="0">
                <a:ea typeface="Calibri" panose="020F0502020204030204" pitchFamily="34" charset="0"/>
                <a:cs typeface="Times New Roman" panose="02020603050405020304" pitchFamily="18" charset="0"/>
              </a:rPr>
              <a:t>(1995). Na nova organização seriam negociadas regras multilaterais para todas as formas de comércio, </a:t>
            </a:r>
            <a:r>
              <a:rPr lang="pt-BR" sz="2000" b="1" u="sng" dirty="0">
                <a:ea typeface="Calibri" panose="020F0502020204030204" pitchFamily="34" charset="0"/>
                <a:cs typeface="Times New Roman" panose="02020603050405020304" pitchFamily="18" charset="0"/>
              </a:rPr>
              <a:t>bens industriais,</a:t>
            </a:r>
            <a:r>
              <a:rPr lang="pt-BR" sz="2000" b="1" dirty="0">
                <a:ea typeface="Calibri" panose="020F0502020204030204" pitchFamily="34" charset="0"/>
                <a:cs typeface="Times New Roman" panose="02020603050405020304" pitchFamily="18" charset="0"/>
              </a:rPr>
              <a:t> </a:t>
            </a:r>
            <a:r>
              <a:rPr lang="pt-BR" sz="2000" b="1" u="sng" dirty="0">
                <a:ea typeface="Calibri" panose="020F0502020204030204" pitchFamily="34" charset="0"/>
                <a:cs typeface="Times New Roman" panose="02020603050405020304" pitchFamily="18" charset="0"/>
              </a:rPr>
              <a:t>agricultura </a:t>
            </a:r>
            <a:r>
              <a:rPr lang="pt-BR" sz="2000" b="1" dirty="0">
                <a:ea typeface="Calibri" panose="020F0502020204030204" pitchFamily="34" charset="0"/>
                <a:cs typeface="Times New Roman" panose="02020603050405020304" pitchFamily="18" charset="0"/>
              </a:rPr>
              <a:t>e </a:t>
            </a:r>
            <a:r>
              <a:rPr lang="pt-BR" sz="2000" b="1" u="sng" dirty="0">
                <a:ea typeface="Calibri" panose="020F0502020204030204" pitchFamily="34" charset="0"/>
                <a:cs typeface="Times New Roman" panose="02020603050405020304" pitchFamily="18" charset="0"/>
              </a:rPr>
              <a:t>serviços</a:t>
            </a:r>
            <a:r>
              <a:rPr lang="pt-BR" sz="2000" dirty="0">
                <a:ea typeface="Calibri" panose="020F0502020204030204" pitchFamily="34" charset="0"/>
                <a:cs typeface="Times New Roman" panose="02020603050405020304" pitchFamily="18" charset="0"/>
              </a:rPr>
              <a:t>.</a:t>
            </a:r>
            <a:r>
              <a:rPr lang="en-US" sz="2000" dirty="0">
                <a:ea typeface="Calibri" panose="020F0502020204030204" pitchFamily="34" charset="0"/>
                <a:cs typeface="Times New Roman" panose="02020603050405020304" pitchFamily="18" charset="0"/>
              </a:rPr>
              <a:t> (Malone). </a:t>
            </a:r>
          </a:p>
          <a:p>
            <a:pPr>
              <a:lnSpc>
                <a:spcPct val="150000"/>
              </a:lnSpc>
              <a:spcAft>
                <a:spcPts val="800"/>
              </a:spcAft>
            </a:pPr>
            <a:r>
              <a:rPr lang="pt-BR" sz="2000" dirty="0">
                <a:ea typeface="Calibri" panose="020F0502020204030204" pitchFamily="34" charset="0"/>
                <a:cs typeface="Times New Roman" panose="02020603050405020304" pitchFamily="18" charset="0"/>
              </a:rPr>
              <a:t>Além disso, os compromissos passariam a ser </a:t>
            </a:r>
            <a:r>
              <a:rPr lang="pt-BR" sz="2000" u="sng" dirty="0">
                <a:ea typeface="Calibri" panose="020F0502020204030204" pitchFamily="34" charset="0"/>
                <a:cs typeface="Times New Roman" panose="02020603050405020304" pitchFamily="18" charset="0"/>
              </a:rPr>
              <a:t>obrigatórios</a:t>
            </a:r>
            <a:r>
              <a:rPr lang="pt-BR" sz="2000" dirty="0">
                <a:ea typeface="Calibri" panose="020F0502020204030204" pitchFamily="34" charset="0"/>
                <a:cs typeface="Times New Roman" panose="02020603050405020304" pitchFamily="18" charset="0"/>
              </a:rPr>
              <a:t>, sob pena de custo considerável, se não fossem cumpridos. (</a:t>
            </a:r>
            <a:r>
              <a:rPr lang="en-US" sz="2000" dirty="0">
                <a:ea typeface="Calibri" panose="020F0502020204030204" pitchFamily="34" charset="0"/>
                <a:cs typeface="Times New Roman" panose="02020603050405020304" pitchFamily="18" charset="0"/>
              </a:rPr>
              <a:t>Woolcock e Bayne). </a:t>
            </a:r>
            <a:r>
              <a:rPr lang="pt-BR" sz="2000" dirty="0">
                <a:effectLst/>
                <a:ea typeface="Calibri" panose="020F0502020204030204" pitchFamily="34" charset="0"/>
                <a:cs typeface="Times New Roman" panose="02020603050405020304" pitchFamily="18" charset="0"/>
              </a:rPr>
              <a:t>Aprovou-se, para essa finalidade, um </a:t>
            </a:r>
            <a:r>
              <a:rPr lang="pt-BR" sz="2000" u="sng" dirty="0">
                <a:effectLst/>
                <a:ea typeface="Calibri" panose="020F0502020204030204" pitchFamily="34" charset="0"/>
                <a:cs typeface="Times New Roman" panose="02020603050405020304" pitchFamily="18" charset="0"/>
              </a:rPr>
              <a:t>Entendimento da OMC sobre </a:t>
            </a:r>
            <a:r>
              <a:rPr lang="pt-BR" sz="2000" b="1" u="sng" dirty="0">
                <a:effectLst/>
                <a:ea typeface="Calibri" panose="020F0502020204030204" pitchFamily="34" charset="0"/>
                <a:cs typeface="Times New Roman" panose="02020603050405020304" pitchFamily="18" charset="0"/>
              </a:rPr>
              <a:t>Solução de Controvérsias</a:t>
            </a:r>
            <a:r>
              <a:rPr lang="pt-BR" sz="2000" u="sng" dirty="0">
                <a:effectLst/>
                <a:ea typeface="Calibri" panose="020F0502020204030204" pitchFamily="34" charset="0"/>
                <a:cs typeface="Times New Roman" panose="02020603050405020304" pitchFamily="18" charset="0"/>
              </a:rPr>
              <a:t>.</a:t>
            </a:r>
            <a:r>
              <a:rPr lang="pt-BR" sz="2000" dirty="0">
                <a:effectLst/>
                <a:ea typeface="Calibri" panose="020F0502020204030204" pitchFamily="34" charset="0"/>
                <a:cs typeface="Times New Roman" panose="02020603050405020304" pitchFamily="18" charset="0"/>
              </a:rPr>
              <a:t> Houve também um crescimento de regimes de nível plurilateral tais como um </a:t>
            </a:r>
            <a:r>
              <a:rPr lang="pt-BR" sz="2000" u="sng" dirty="0">
                <a:effectLst/>
                <a:ea typeface="Calibri" panose="020F0502020204030204" pitchFamily="34" charset="0"/>
                <a:cs typeface="Times New Roman" panose="02020603050405020304" pitchFamily="18" charset="0"/>
              </a:rPr>
              <a:t>Acordo sobre Tecnologia da Informação</a:t>
            </a:r>
            <a:r>
              <a:rPr lang="pt-BR" sz="2000" dirty="0">
                <a:effectLst/>
                <a:ea typeface="Calibri" panose="020F0502020204030204" pitchFamily="34" charset="0"/>
                <a:cs typeface="Times New Roman" panose="02020603050405020304" pitchFamily="18" charset="0"/>
              </a:rPr>
              <a:t> e um </a:t>
            </a:r>
            <a:r>
              <a:rPr lang="pt-BR" sz="2000" u="sng" dirty="0">
                <a:effectLst/>
                <a:ea typeface="Calibri" panose="020F0502020204030204" pitchFamily="34" charset="0"/>
                <a:cs typeface="Times New Roman" panose="02020603050405020304" pitchFamily="18" charset="0"/>
              </a:rPr>
              <a:t>Acordo sobre Compras Governamentais</a:t>
            </a:r>
            <a:r>
              <a:rPr lang="pt-BR" sz="20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Woolcock e Bayne)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49263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( 12º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1123162" y="2787602"/>
            <a:ext cx="9941319" cy="3124658"/>
          </a:xfrm>
        </p:spPr>
        <p:txBody>
          <a:bodyPr anchor="ctr">
            <a:normAutofit fontScale="40000" lnSpcReduction="20000"/>
          </a:bodyPr>
          <a:lstStyle/>
          <a:p>
            <a:pPr marL="0" indent="0">
              <a:buNone/>
            </a:pPr>
            <a:r>
              <a:rPr lang="pt-BR" sz="6000" u="sng" dirty="0"/>
              <a:t>d) II Guerra Mundial</a:t>
            </a:r>
          </a:p>
          <a:p>
            <a:r>
              <a:rPr lang="pt-BR" sz="4800" dirty="0"/>
              <a:t>Pacto Tripartite Alemanha, Itália e Japão (1940)</a:t>
            </a:r>
          </a:p>
          <a:p>
            <a:r>
              <a:rPr lang="pt-BR" sz="4800" dirty="0"/>
              <a:t>Fim do Pacto Molotov- </a:t>
            </a:r>
            <a:r>
              <a:rPr lang="pt-BR" sz="4800" dirty="0" err="1"/>
              <a:t>Ribbentrop</a:t>
            </a:r>
            <a:r>
              <a:rPr lang="pt-BR" sz="4800" dirty="0"/>
              <a:t> (1941) de não agressão entre URSS e Alemanha</a:t>
            </a:r>
          </a:p>
          <a:p>
            <a:r>
              <a:rPr lang="pt-BR" sz="4800" dirty="0"/>
              <a:t>Conferência de Teerã (1943) – decisão sobre cerco da Alemanha</a:t>
            </a:r>
          </a:p>
          <a:p>
            <a:r>
              <a:rPr lang="pt-BR" sz="4800" dirty="0"/>
              <a:t>Acordos de Bretton Woods (7/1944) – Criação do FMI e Banco Mundial</a:t>
            </a:r>
          </a:p>
          <a:p>
            <a:r>
              <a:rPr lang="pt-BR" sz="4800" dirty="0"/>
              <a:t>Conferência de </a:t>
            </a:r>
            <a:r>
              <a:rPr lang="pt-BR" sz="4800" dirty="0" err="1"/>
              <a:t>Dumbarton</a:t>
            </a:r>
            <a:r>
              <a:rPr lang="pt-BR" sz="4800" dirty="0"/>
              <a:t> Oaks (8-10/1944) elaboração da Carta da ONU</a:t>
            </a:r>
          </a:p>
          <a:p>
            <a:r>
              <a:rPr lang="pt-BR" sz="4800" dirty="0"/>
              <a:t>Conferência de </a:t>
            </a:r>
            <a:r>
              <a:rPr lang="pt-BR" sz="4800" dirty="0" err="1"/>
              <a:t>Ialta</a:t>
            </a:r>
            <a:r>
              <a:rPr lang="pt-BR" sz="4800" dirty="0"/>
              <a:t> (2/1945) – repartição de zonas de influência</a:t>
            </a:r>
          </a:p>
          <a:p>
            <a:r>
              <a:rPr lang="pt-BR" sz="4800" dirty="0"/>
              <a:t>Conferência de Potsdam (7-8/1945) -estabeleceu zonas de ocupação da Alemanha</a:t>
            </a:r>
            <a:endParaRPr lang="pt-BR" u="sng"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15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Comércio – </a:t>
            </a:r>
            <a:r>
              <a:rPr lang="pt-BR" sz="4000" dirty="0"/>
              <a:t>OMC</a:t>
            </a:r>
            <a:r>
              <a:rPr lang="pt-BR" sz="4800" dirty="0"/>
              <a:t> </a:t>
            </a:r>
            <a:br>
              <a:rPr lang="pt-BR" sz="4800" dirty="0"/>
            </a:br>
            <a:r>
              <a:rPr lang="pt-BR" sz="2800" dirty="0"/>
              <a:t>16º.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lnSpcReduction="10000"/>
          </a:bodyPr>
          <a:lstStyle/>
          <a:p>
            <a:pPr>
              <a:lnSpc>
                <a:spcPct val="150000"/>
              </a:lnSpc>
              <a:spcAft>
                <a:spcPts val="800"/>
              </a:spcAft>
            </a:pPr>
            <a:r>
              <a:rPr lang="pt-BR" sz="2000" dirty="0">
                <a:effectLst/>
                <a:ea typeface="Calibri" panose="020F0502020204030204" pitchFamily="34" charset="0"/>
                <a:cs typeface="Times New Roman" panose="02020603050405020304" pitchFamily="18" charset="0"/>
              </a:rPr>
              <a:t>As reuniões multilaterais passaram a ser administradas principalmente por </a:t>
            </a:r>
            <a:r>
              <a:rPr lang="pt-BR" sz="2000" b="1" u="sng" dirty="0">
                <a:effectLst/>
                <a:ea typeface="Calibri" panose="020F0502020204030204" pitchFamily="34" charset="0"/>
                <a:cs typeface="Times New Roman" panose="02020603050405020304" pitchFamily="18" charset="0"/>
              </a:rPr>
              <a:t>negociadores</a:t>
            </a:r>
            <a:r>
              <a:rPr lang="pt-BR" sz="2000" u="sng" dirty="0">
                <a:effectLst/>
                <a:ea typeface="Calibri" panose="020F0502020204030204" pitchFamily="34" charset="0"/>
                <a:cs typeface="Times New Roman" panose="02020603050405020304" pitchFamily="18" charset="0"/>
              </a:rPr>
              <a:t> sêniores enviados das capitais</a:t>
            </a:r>
            <a:r>
              <a:rPr lang="pt-BR" sz="2000" dirty="0">
                <a:effectLst/>
                <a:ea typeface="Calibri" panose="020F0502020204030204" pitchFamily="34" charset="0"/>
                <a:cs typeface="Times New Roman" panose="02020603050405020304" pitchFamily="18" charset="0"/>
              </a:rPr>
              <a:t>, ainda que essas equipes fossem apoiadas por </a:t>
            </a:r>
            <a:r>
              <a:rPr lang="pt-BR" sz="2000" b="1" dirty="0">
                <a:effectLst/>
                <a:ea typeface="Calibri" panose="020F0502020204030204" pitchFamily="34" charset="0"/>
                <a:cs typeface="Times New Roman" panose="02020603050405020304" pitchFamily="18" charset="0"/>
              </a:rPr>
              <a:t>diplomatas </a:t>
            </a:r>
            <a:r>
              <a:rPr lang="pt-BR" sz="2000" dirty="0">
                <a:effectLst/>
                <a:ea typeface="Calibri" panose="020F0502020204030204" pitchFamily="34" charset="0"/>
                <a:cs typeface="Times New Roman" panose="02020603050405020304" pitchFamily="18" charset="0"/>
              </a:rPr>
              <a:t>acreditados na OMC em Genebra, ou junto a UE, em Bruxelas.</a:t>
            </a:r>
            <a:r>
              <a:rPr lang="en-US" sz="2000" dirty="0">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Malone)</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A medida em que a OMC ganhava importância e aumentava seu número de membros tornou-se mais controversa</a:t>
            </a:r>
            <a:r>
              <a:rPr lang="pt-BR" sz="2000" dirty="0">
                <a:ea typeface="Calibri" panose="020F0502020204030204" pitchFamily="34" charset="0"/>
                <a:cs typeface="Times New Roman" panose="02020603050405020304" pitchFamily="18" charset="0"/>
              </a:rPr>
              <a:t> e objeto de</a:t>
            </a:r>
            <a:r>
              <a:rPr lang="pt-BR" sz="2000" dirty="0">
                <a:effectLst/>
                <a:ea typeface="Calibri" panose="020F0502020204030204" pitchFamily="34" charset="0"/>
                <a:cs typeface="Times New Roman" panose="02020603050405020304" pitchFamily="18" charset="0"/>
              </a:rPr>
              <a:t> </a:t>
            </a:r>
            <a:r>
              <a:rPr lang="pt-BR" sz="2000" b="1" dirty="0">
                <a:effectLst/>
                <a:ea typeface="Calibri" panose="020F0502020204030204" pitchFamily="34" charset="0"/>
                <a:cs typeface="Times New Roman" panose="02020603050405020304" pitchFamily="18" charset="0"/>
              </a:rPr>
              <a:t>manifestações</a:t>
            </a:r>
            <a:r>
              <a:rPr lang="pt-BR" sz="2000" dirty="0">
                <a:effectLst/>
                <a:ea typeface="Calibri" panose="020F0502020204030204" pitchFamily="34" charset="0"/>
                <a:cs typeface="Times New Roman" panose="02020603050405020304" pitchFamily="18" charset="0"/>
              </a:rPr>
              <a:t>, tais como a havida em </a:t>
            </a:r>
            <a:r>
              <a:rPr lang="pt-BR" sz="2000" u="sng" dirty="0">
                <a:effectLst/>
                <a:ea typeface="Calibri" panose="020F0502020204030204" pitchFamily="34" charset="0"/>
                <a:cs typeface="Times New Roman" panose="02020603050405020304" pitchFamily="18" charset="0"/>
              </a:rPr>
              <a:t>Seattle</a:t>
            </a:r>
            <a:r>
              <a:rPr lang="pt-BR" sz="2000" dirty="0">
                <a:effectLst/>
                <a:ea typeface="Calibri" panose="020F0502020204030204" pitchFamily="34" charset="0"/>
                <a:cs typeface="Times New Roman" panose="02020603050405020304" pitchFamily="18" charset="0"/>
              </a:rPr>
              <a:t> em novembro de </a:t>
            </a:r>
            <a:r>
              <a:rPr lang="pt-BR" sz="2000" u="sng" dirty="0">
                <a:effectLst/>
                <a:ea typeface="Calibri" panose="020F0502020204030204" pitchFamily="34" charset="0"/>
                <a:cs typeface="Times New Roman" panose="02020603050405020304" pitchFamily="18" charset="0"/>
              </a:rPr>
              <a:t>1999</a:t>
            </a:r>
            <a:r>
              <a:rPr lang="pt-BR" sz="2000" dirty="0">
                <a:effectLst/>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t>
            </a:r>
            <a:r>
              <a:rPr lang="en-US" sz="2000" dirty="0" err="1">
                <a:effectLst/>
                <a:ea typeface="Calibri" panose="020F0502020204030204" pitchFamily="34" charset="0"/>
                <a:cs typeface="Times New Roman" panose="02020603050405020304" pitchFamily="18" charset="0"/>
              </a:rPr>
              <a:t>Tussie</a:t>
            </a:r>
            <a:r>
              <a:rPr lang="en-US" sz="2000" dirty="0">
                <a:effectLst/>
                <a:ea typeface="Calibri" panose="020F0502020204030204" pitchFamily="34"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222219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Comércio – </a:t>
            </a:r>
            <a:r>
              <a:rPr lang="pt-BR" sz="4000" dirty="0"/>
              <a:t>OMC</a:t>
            </a:r>
            <a:r>
              <a:rPr lang="pt-BR" sz="4800" dirty="0"/>
              <a:t> - </a:t>
            </a:r>
            <a:r>
              <a:rPr lang="pt-BR" sz="4000" dirty="0"/>
              <a:t>Rodada Doha</a:t>
            </a:r>
            <a:br>
              <a:rPr lang="pt-BR" sz="4800" dirty="0"/>
            </a:br>
            <a:r>
              <a:rPr lang="pt-BR" sz="2800" dirty="0"/>
              <a:t>17º.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fontScale="85000" lnSpcReduction="10000"/>
          </a:bodyPr>
          <a:lstStyle/>
          <a:p>
            <a:pPr>
              <a:lnSpc>
                <a:spcPct val="150000"/>
              </a:lnSpc>
              <a:spcAft>
                <a:spcPts val="800"/>
              </a:spcAft>
            </a:pPr>
            <a:r>
              <a:rPr lang="pt-BR" sz="2200" dirty="0">
                <a:effectLst/>
                <a:ea typeface="Calibri" panose="020F0502020204030204" pitchFamily="34" charset="0"/>
                <a:cs typeface="Times New Roman" panose="02020603050405020304" pitchFamily="18" charset="0"/>
              </a:rPr>
              <a:t>A reunião ministerial no </a:t>
            </a:r>
            <a:r>
              <a:rPr lang="pt-BR" sz="2200" b="1" dirty="0">
                <a:effectLst/>
                <a:ea typeface="Calibri" panose="020F0502020204030204" pitchFamily="34" charset="0"/>
                <a:cs typeface="Times New Roman" panose="02020603050405020304" pitchFamily="18" charset="0"/>
              </a:rPr>
              <a:t>Qatar,</a:t>
            </a:r>
            <a:r>
              <a:rPr lang="pt-BR" sz="2200" dirty="0">
                <a:effectLst/>
                <a:ea typeface="Calibri" panose="020F0502020204030204" pitchFamily="34" charset="0"/>
                <a:cs typeface="Times New Roman" panose="02020603050405020304" pitchFamily="18" charset="0"/>
              </a:rPr>
              <a:t> na qual teve início a </a:t>
            </a:r>
            <a:r>
              <a:rPr lang="pt-BR" sz="2200" b="1" u="sng" dirty="0">
                <a:effectLst/>
                <a:ea typeface="Calibri" panose="020F0502020204030204" pitchFamily="34" charset="0"/>
                <a:cs typeface="Times New Roman" panose="02020603050405020304" pitchFamily="18" charset="0"/>
              </a:rPr>
              <a:t>Rodada Doha (2001)</a:t>
            </a:r>
            <a:r>
              <a:rPr lang="pt-BR" sz="2200" dirty="0">
                <a:effectLst/>
                <a:ea typeface="Calibri" panose="020F0502020204030204" pitchFamily="34" charset="0"/>
                <a:cs typeface="Times New Roman" panose="02020603050405020304" pitchFamily="18" charset="0"/>
              </a:rPr>
              <a:t>, não foi conturbada, pois não houve manifestações pelo público. (</a:t>
            </a:r>
            <a:r>
              <a:rPr lang="pt-BR" sz="2200" dirty="0" err="1">
                <a:effectLst/>
                <a:ea typeface="Calibri" panose="020F0502020204030204" pitchFamily="34" charset="0"/>
                <a:cs typeface="Times New Roman" panose="02020603050405020304" pitchFamily="18" charset="0"/>
              </a:rPr>
              <a:t>Tussie</a:t>
            </a:r>
            <a:r>
              <a:rPr lang="pt-BR" sz="2200" dirty="0">
                <a:effectLst/>
                <a:ea typeface="Calibri" panose="020F0502020204030204" pitchFamily="34" charset="0"/>
                <a:cs typeface="Times New Roman" panose="02020603050405020304" pitchFamily="18" charset="0"/>
              </a:rPr>
              <a:t>)</a:t>
            </a:r>
          </a:p>
          <a:p>
            <a:pPr algn="just">
              <a:lnSpc>
                <a:spcPct val="150000"/>
              </a:lnSpc>
              <a:spcAft>
                <a:spcPts val="800"/>
              </a:spcAft>
            </a:pPr>
            <a:r>
              <a:rPr lang="pt-BR" sz="2200" dirty="0">
                <a:effectLst/>
                <a:ea typeface="Calibri" panose="020F0502020204030204" pitchFamily="34" charset="0"/>
                <a:cs typeface="Times New Roman" panose="02020603050405020304" pitchFamily="18" charset="0"/>
              </a:rPr>
              <a:t>A segunda reunião ministerial, durante a Rodada, realizada em </a:t>
            </a:r>
            <a:r>
              <a:rPr lang="pt-BR" sz="2200" b="1" dirty="0">
                <a:effectLst/>
                <a:ea typeface="Calibri" panose="020F0502020204030204" pitchFamily="34" charset="0"/>
                <a:cs typeface="Times New Roman" panose="02020603050405020304" pitchFamily="18" charset="0"/>
              </a:rPr>
              <a:t>Cancun (2003), </a:t>
            </a:r>
            <a:r>
              <a:rPr lang="pt-BR" sz="2200" dirty="0">
                <a:effectLst/>
                <a:ea typeface="Calibri" panose="020F0502020204030204" pitchFamily="34" charset="0"/>
                <a:cs typeface="Times New Roman" panose="02020603050405020304" pitchFamily="18" charset="0"/>
              </a:rPr>
              <a:t>foi considerada um fracasso. (</a:t>
            </a:r>
            <a:r>
              <a:rPr lang="pt-BR" sz="2200" dirty="0" err="1">
                <a:effectLst/>
                <a:ea typeface="Calibri" panose="020F0502020204030204" pitchFamily="34" charset="0"/>
                <a:cs typeface="Times New Roman" panose="02020603050405020304" pitchFamily="18" charset="0"/>
              </a:rPr>
              <a:t>Narlijar</a:t>
            </a:r>
            <a:r>
              <a:rPr lang="pt-BR" sz="2200" dirty="0">
                <a:effectLst/>
                <a:ea typeface="Calibri" panose="020F0502020204030204" pitchFamily="34" charset="0"/>
                <a:cs typeface="Times New Roman" panose="02020603050405020304" pitchFamily="18" charset="0"/>
              </a:rPr>
              <a:t>) Nela destacou-se a participação dos países do Globo Sul. “As </a:t>
            </a:r>
            <a:r>
              <a:rPr lang="pt-BR" sz="2200" u="sng" dirty="0">
                <a:effectLst/>
                <a:ea typeface="Calibri" panose="020F0502020204030204" pitchFamily="34" charset="0"/>
                <a:cs typeface="Times New Roman" panose="02020603050405020304" pitchFamily="18" charset="0"/>
              </a:rPr>
              <a:t>pressões das ONGs</a:t>
            </a:r>
            <a:r>
              <a:rPr lang="pt-BR" sz="2200" dirty="0">
                <a:effectLst/>
                <a:ea typeface="Calibri" panose="020F0502020204030204" pitchFamily="34" charset="0"/>
                <a:cs typeface="Times New Roman" panose="02020603050405020304" pitchFamily="18" charset="0"/>
              </a:rPr>
              <a:t> e o </a:t>
            </a:r>
            <a:r>
              <a:rPr lang="pt-BR" sz="2200" u="sng" dirty="0">
                <a:effectLst/>
                <a:ea typeface="Calibri" panose="020F0502020204030204" pitchFamily="34" charset="0"/>
                <a:cs typeface="Times New Roman" panose="02020603050405020304" pitchFamily="18" charset="0"/>
              </a:rPr>
              <a:t>crescimento exponencial do número de membros da OMC </a:t>
            </a:r>
            <a:r>
              <a:rPr lang="pt-BR" sz="2200" dirty="0">
                <a:effectLst/>
                <a:ea typeface="Calibri" panose="020F0502020204030204" pitchFamily="34" charset="0"/>
                <a:cs typeface="Times New Roman" panose="02020603050405020304" pitchFamily="18" charset="0"/>
              </a:rPr>
              <a:t>haviam abalado o terreno diplomático e permitiam as manifestações do público fora das salas de reunião”. (</a:t>
            </a:r>
            <a:r>
              <a:rPr lang="pt-BR" sz="2200" dirty="0" err="1">
                <a:effectLst/>
                <a:ea typeface="Calibri" panose="020F0502020204030204" pitchFamily="34" charset="0"/>
                <a:cs typeface="Times New Roman" panose="02020603050405020304" pitchFamily="18" charset="0"/>
              </a:rPr>
              <a:t>Tussie</a:t>
            </a:r>
            <a:r>
              <a:rPr lang="pt-BR" sz="2200" dirty="0">
                <a:effectLst/>
                <a:ea typeface="Calibri" panose="020F0502020204030204" pitchFamily="34" charset="0"/>
                <a:cs typeface="Times New Roman" panose="02020603050405020304" pitchFamily="18" charset="0"/>
              </a:rPr>
              <a:t>)</a:t>
            </a: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1058064"/>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Comércio – </a:t>
            </a:r>
            <a:r>
              <a:rPr lang="pt-BR" sz="4000" dirty="0"/>
              <a:t>Doha</a:t>
            </a:r>
            <a:r>
              <a:rPr lang="pt-BR" sz="4800" dirty="0"/>
              <a:t>- </a:t>
            </a:r>
            <a:r>
              <a:rPr lang="pt-BR" sz="4000" dirty="0"/>
              <a:t>Grupos</a:t>
            </a:r>
            <a:br>
              <a:rPr lang="pt-BR" sz="4800" dirty="0"/>
            </a:br>
            <a:r>
              <a:rPr lang="pt-BR" sz="2800" dirty="0"/>
              <a:t>18º.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Autofit/>
          </a:bodyPr>
          <a:lstStyle/>
          <a:p>
            <a:pPr>
              <a:lnSpc>
                <a:spcPct val="150000"/>
              </a:lnSpc>
              <a:spcAft>
                <a:spcPts val="800"/>
              </a:spcAft>
            </a:pPr>
            <a:r>
              <a:rPr lang="pt-BR" sz="1800" dirty="0">
                <a:effectLst/>
                <a:ea typeface="Calibri" panose="020F0502020204030204" pitchFamily="34" charset="0"/>
                <a:cs typeface="Times New Roman" panose="02020603050405020304" pitchFamily="18" charset="0"/>
              </a:rPr>
              <a:t>Surgiram, entre outras, quatro coalizões: o </a:t>
            </a:r>
            <a:r>
              <a:rPr lang="pt-BR" sz="1800" b="1" dirty="0">
                <a:effectLst/>
                <a:ea typeface="Calibri" panose="020F0502020204030204" pitchFamily="34" charset="0"/>
                <a:cs typeface="Times New Roman" panose="02020603050405020304" pitchFamily="18" charset="0"/>
              </a:rPr>
              <a:t>G20</a:t>
            </a:r>
            <a:r>
              <a:rPr lang="pt-BR" sz="1800" dirty="0">
                <a:effectLst/>
                <a:ea typeface="Calibri" panose="020F0502020204030204" pitchFamily="34" charset="0"/>
                <a:cs typeface="Times New Roman" panose="02020603050405020304" pitchFamily="18" charset="0"/>
              </a:rPr>
              <a:t>, o </a:t>
            </a:r>
            <a:r>
              <a:rPr lang="pt-BR" sz="1800" b="1" dirty="0">
                <a:effectLst/>
                <a:ea typeface="Calibri" panose="020F0502020204030204" pitchFamily="34" charset="0"/>
                <a:cs typeface="Times New Roman" panose="02020603050405020304" pitchFamily="18" charset="0"/>
              </a:rPr>
              <a:t>G33</a:t>
            </a:r>
            <a:r>
              <a:rPr lang="pt-BR" sz="1800" dirty="0">
                <a:effectLst/>
                <a:ea typeface="Calibri" panose="020F0502020204030204" pitchFamily="34" charset="0"/>
                <a:cs typeface="Times New Roman" panose="02020603050405020304" pitchFamily="18" charset="0"/>
              </a:rPr>
              <a:t>, o </a:t>
            </a:r>
            <a:r>
              <a:rPr lang="pt-BR" sz="1800" b="1" dirty="0">
                <a:effectLst/>
                <a:ea typeface="Calibri" panose="020F0502020204030204" pitchFamily="34" charset="0"/>
                <a:cs typeface="Times New Roman" panose="02020603050405020304" pitchFamily="18" charset="0"/>
              </a:rPr>
              <a:t>Grupo Central dos Temas de Cingapura </a:t>
            </a:r>
            <a:r>
              <a:rPr lang="pt-BR" sz="1800" dirty="0">
                <a:effectLst/>
                <a:ea typeface="Calibri" panose="020F0502020204030204" pitchFamily="34" charset="0"/>
                <a:cs typeface="Times New Roman" panose="02020603050405020304" pitchFamily="18" charset="0"/>
              </a:rPr>
              <a:t>e o </a:t>
            </a:r>
            <a:r>
              <a:rPr lang="pt-BR" sz="1800" b="1" dirty="0">
                <a:effectLst/>
                <a:ea typeface="Calibri" panose="020F0502020204030204" pitchFamily="34" charset="0"/>
                <a:cs typeface="Times New Roman" panose="02020603050405020304" pitchFamily="18" charset="0"/>
              </a:rPr>
              <a:t>Grupo do Algodão</a:t>
            </a:r>
            <a:r>
              <a:rPr lang="pt-BR" sz="1800" dirty="0">
                <a:effectLst/>
                <a:ea typeface="Calibri" panose="020F0502020204030204" pitchFamily="34" charset="0"/>
                <a:cs typeface="Times New Roman" panose="02020603050405020304" pitchFamily="18" charset="0"/>
              </a:rPr>
              <a:t>. </a:t>
            </a:r>
          </a:p>
          <a:p>
            <a:pPr lvl="1">
              <a:lnSpc>
                <a:spcPct val="150000"/>
              </a:lnSpc>
              <a:spcAft>
                <a:spcPts val="800"/>
              </a:spcAft>
              <a:buFont typeface="Courier New" panose="02070309020205020404" pitchFamily="49" charset="0"/>
              <a:buChar char="o"/>
            </a:pPr>
            <a:r>
              <a:rPr lang="pt-BR" sz="1800" dirty="0">
                <a:effectLst/>
                <a:ea typeface="Calibri" panose="020F0502020204030204" pitchFamily="34" charset="0"/>
                <a:cs typeface="Times New Roman" panose="02020603050405020304" pitchFamily="18" charset="0"/>
              </a:rPr>
              <a:t>O </a:t>
            </a:r>
            <a:r>
              <a:rPr lang="pt-BR" sz="1800" b="1" dirty="0">
                <a:effectLst/>
                <a:ea typeface="Calibri" panose="020F0502020204030204" pitchFamily="34" charset="0"/>
                <a:cs typeface="Times New Roman" panose="02020603050405020304" pitchFamily="18" charset="0"/>
              </a:rPr>
              <a:t>G33 </a:t>
            </a:r>
            <a:r>
              <a:rPr lang="pt-BR" sz="1800" dirty="0">
                <a:effectLst/>
                <a:ea typeface="Calibri" panose="020F0502020204030204" pitchFamily="34" charset="0"/>
                <a:cs typeface="Times New Roman" panose="02020603050405020304" pitchFamily="18" charset="0"/>
              </a:rPr>
              <a:t>composto de pequenos fazendeiros, ONGs, acadêmicos para os quais a liberalização econômica havia sido negativa a segurança alimentar e comunidades rurais. </a:t>
            </a:r>
          </a:p>
          <a:p>
            <a:pPr lvl="1">
              <a:lnSpc>
                <a:spcPct val="150000"/>
              </a:lnSpc>
              <a:spcAft>
                <a:spcPts val="800"/>
              </a:spcAft>
              <a:buFont typeface="Courier New" panose="02070309020205020404" pitchFamily="49" charset="0"/>
              <a:buChar char="o"/>
            </a:pPr>
            <a:r>
              <a:rPr lang="pt-BR" sz="1800" dirty="0">
                <a:effectLst/>
                <a:ea typeface="Calibri" panose="020F0502020204030204" pitchFamily="34" charset="0"/>
                <a:cs typeface="Times New Roman" panose="02020603050405020304" pitchFamily="18" charset="0"/>
              </a:rPr>
              <a:t>O </a:t>
            </a:r>
            <a:r>
              <a:rPr lang="pt-BR" sz="1800" b="1" dirty="0">
                <a:effectLst/>
                <a:ea typeface="Calibri" panose="020F0502020204030204" pitchFamily="34" charset="0"/>
                <a:cs typeface="Times New Roman" panose="02020603050405020304" pitchFamily="18" charset="0"/>
              </a:rPr>
              <a:t>G20</a:t>
            </a:r>
            <a:r>
              <a:rPr lang="pt-BR" sz="1800" dirty="0">
                <a:effectLst/>
                <a:ea typeface="Calibri" panose="020F0502020204030204" pitchFamily="34" charset="0"/>
                <a:cs typeface="Times New Roman" panose="02020603050405020304" pitchFamily="18" charset="0"/>
              </a:rPr>
              <a:t> dirigido pelo agronegócio, formado em reação à inadequação dos Estados Unidos e as propostas da EU para liberalizar a agricultura nas vésperas da reunião de Cancun. </a:t>
            </a:r>
          </a:p>
          <a:p>
            <a:pPr>
              <a:lnSpc>
                <a:spcPct val="150000"/>
              </a:lnSpc>
              <a:spcAft>
                <a:spcPts val="800"/>
              </a:spcAft>
            </a:pPr>
            <a:r>
              <a:rPr lang="pt-BR" sz="1800" dirty="0">
                <a:ea typeface="Calibri" panose="020F0502020204030204" pitchFamily="34" charset="0"/>
                <a:cs typeface="Times New Roman" panose="02020603050405020304" pitchFamily="18" charset="0"/>
              </a:rPr>
              <a:t>C</a:t>
            </a:r>
            <a:r>
              <a:rPr lang="pt-BR" sz="1800" dirty="0">
                <a:effectLst/>
                <a:ea typeface="Calibri" panose="020F0502020204030204" pitchFamily="34" charset="0"/>
                <a:cs typeface="Times New Roman" panose="02020603050405020304" pitchFamily="18" charset="0"/>
              </a:rPr>
              <a:t>onseguiram retirar das negociações </a:t>
            </a:r>
            <a:r>
              <a:rPr lang="pt-BR" sz="1800" b="1" dirty="0">
                <a:effectLst/>
                <a:ea typeface="Calibri" panose="020F0502020204030204" pitchFamily="34" charset="0"/>
                <a:cs typeface="Times New Roman" panose="02020603050405020304" pitchFamily="18" charset="0"/>
              </a:rPr>
              <a:t>investimentos, política de concorrência e transparência em compras governamentais</a:t>
            </a:r>
            <a:r>
              <a:rPr lang="pt-BR" sz="1800" dirty="0">
                <a:effectLst/>
                <a:ea typeface="Calibri" panose="020F0502020204030204" pitchFamily="34" charset="0"/>
                <a:cs typeface="Times New Roman" panose="02020603050405020304" pitchFamily="18" charset="0"/>
              </a:rPr>
              <a:t>.  </a:t>
            </a:r>
            <a:r>
              <a:rPr lang="pt-BR" sz="1800" dirty="0">
                <a:ea typeface="Calibri" panose="020F0502020204030204" pitchFamily="34" charset="0"/>
                <a:cs typeface="Times New Roman" panose="02020603050405020304" pitchFamily="18" charset="0"/>
              </a:rPr>
              <a:t>Restou </a:t>
            </a:r>
            <a:r>
              <a:rPr lang="pt-BR" sz="1800" dirty="0">
                <a:effectLst/>
                <a:ea typeface="Calibri" panose="020F0502020204030204" pitchFamily="34" charset="0"/>
                <a:cs typeface="Times New Roman" panose="02020603050405020304" pitchFamily="18" charset="0"/>
              </a:rPr>
              <a:t>apenas a </a:t>
            </a:r>
            <a:r>
              <a:rPr lang="pt-BR" sz="1800" b="1" dirty="0">
                <a:effectLst/>
                <a:ea typeface="Calibri" panose="020F0502020204030204" pitchFamily="34" charset="0"/>
                <a:cs typeface="Times New Roman" panose="02020603050405020304" pitchFamily="18" charset="0"/>
              </a:rPr>
              <a:t>facilitação de comércio</a:t>
            </a:r>
            <a:r>
              <a:rPr lang="pt-BR" sz="1800" dirty="0">
                <a:effectLst/>
                <a:ea typeface="Calibri" panose="020F0502020204030204" pitchFamily="34"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46478855"/>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Comércio –</a:t>
            </a:r>
            <a:r>
              <a:rPr lang="pt-BR" sz="4000" dirty="0"/>
              <a:t>OMC</a:t>
            </a:r>
            <a:r>
              <a:rPr lang="pt-BR" sz="4800" dirty="0"/>
              <a:t> -</a:t>
            </a:r>
            <a:r>
              <a:rPr lang="pt-BR" sz="4000" dirty="0"/>
              <a:t> ONGs</a:t>
            </a:r>
            <a:br>
              <a:rPr lang="pt-BR" sz="4800" dirty="0"/>
            </a:br>
            <a:r>
              <a:rPr lang="pt-BR" sz="2800" dirty="0"/>
              <a:t>19º.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a:bodyPr>
          <a:lstStyle/>
          <a:p>
            <a:r>
              <a:rPr lang="pt-BR" sz="2000" kern="0" dirty="0">
                <a:effectLst/>
                <a:ea typeface="Calibri" panose="020F0502020204030204" pitchFamily="34" charset="0"/>
              </a:rPr>
              <a:t>Paralelamente, havia crescido o número de </a:t>
            </a:r>
            <a:r>
              <a:rPr lang="pt-BR" sz="2000" b="1" kern="0" dirty="0">
                <a:effectLst/>
                <a:ea typeface="Calibri" panose="020F0502020204030204" pitchFamily="34" charset="0"/>
              </a:rPr>
              <a:t>organizações não-governamentais </a:t>
            </a:r>
            <a:r>
              <a:rPr lang="pt-BR" sz="2000" kern="0" dirty="0">
                <a:effectLst/>
                <a:ea typeface="Calibri" panose="020F0502020204030204" pitchFamily="34" charset="0"/>
              </a:rPr>
              <a:t>que se faziam representar em reuniões ministeriais. Assim, por exemplo, para a reunião ministerial de Hong Kong (2005), foram </a:t>
            </a:r>
            <a:r>
              <a:rPr lang="pt-BR" sz="2000" kern="0" dirty="0">
                <a:ea typeface="Calibri" panose="020F0502020204030204" pitchFamily="34" charset="0"/>
              </a:rPr>
              <a:t>acreditadas  </a:t>
            </a:r>
            <a:r>
              <a:rPr lang="pt-BR" sz="2000" u="sng" kern="0" dirty="0">
                <a:ea typeface="Calibri" panose="020F0502020204030204" pitchFamily="34" charset="0"/>
              </a:rPr>
              <a:t>1065</a:t>
            </a:r>
            <a:r>
              <a:rPr lang="pt-BR" sz="2000" u="sng" kern="0" dirty="0">
                <a:effectLst/>
                <a:ea typeface="Calibri" panose="020F0502020204030204" pitchFamily="34" charset="0"/>
              </a:rPr>
              <a:t> ONGs</a:t>
            </a:r>
            <a:r>
              <a:rPr lang="pt-BR" sz="2000" kern="0" dirty="0">
                <a:effectLst/>
                <a:ea typeface="Calibri" panose="020F0502020204030204" pitchFamily="34" charset="0"/>
              </a:rPr>
              <a:t>, das quais 836 compareceram ao encontro. (</a:t>
            </a:r>
            <a:r>
              <a:rPr lang="en-US" sz="2000" dirty="0" err="1">
                <a:effectLst/>
                <a:ea typeface="Calibri" panose="020F0502020204030204" pitchFamily="34" charset="0"/>
                <a:cs typeface="Times New Roman" panose="02020603050405020304" pitchFamily="18" charset="0"/>
              </a:rPr>
              <a:t>Tussie</a:t>
            </a:r>
            <a:r>
              <a:rPr lang="en-US" sz="2000" dirty="0">
                <a:effectLst/>
                <a:ea typeface="Calibri" panose="020F0502020204030204" pitchFamily="34" charset="0"/>
                <a:cs typeface="Times New Roman" panose="02020603050405020304" pitchFamily="18" charset="0"/>
              </a:rPr>
              <a:t>). </a:t>
            </a:r>
          </a:p>
          <a:p>
            <a:r>
              <a:rPr lang="pt-BR" sz="2000" kern="0" dirty="0">
                <a:effectLst/>
                <a:ea typeface="Calibri" panose="020F0502020204030204" pitchFamily="34" charset="0"/>
              </a:rPr>
              <a:t>Algumas como </a:t>
            </a:r>
            <a:r>
              <a:rPr lang="en-US" sz="2000" i="1" u="sng" kern="0" dirty="0">
                <a:effectLst/>
                <a:ea typeface="Calibri" panose="020F0502020204030204" pitchFamily="34" charset="0"/>
              </a:rPr>
              <a:t>Consumer Project on Technology</a:t>
            </a:r>
            <a:r>
              <a:rPr lang="pt-BR" sz="2000" i="1" kern="0" dirty="0">
                <a:effectLst/>
                <a:ea typeface="Calibri" panose="020F0502020204030204" pitchFamily="34" charset="0"/>
              </a:rPr>
              <a:t>, </a:t>
            </a:r>
            <a:r>
              <a:rPr lang="fr-FR" sz="2000" i="1" u="sng" kern="0" dirty="0">
                <a:effectLst/>
                <a:ea typeface="Calibri" panose="020F0502020204030204" pitchFamily="34" charset="0"/>
              </a:rPr>
              <a:t>Médecins sans Frontières</a:t>
            </a:r>
            <a:r>
              <a:rPr lang="fr-FR" sz="2000" kern="0" dirty="0">
                <a:effectLst/>
                <a:ea typeface="Calibri" panose="020F0502020204030204" pitchFamily="34" charset="0"/>
              </a:rPr>
              <a:t> </a:t>
            </a:r>
            <a:r>
              <a:rPr lang="pt-BR" sz="2000" kern="0" dirty="0">
                <a:effectLst/>
                <a:ea typeface="Calibri" panose="020F0502020204030204" pitchFamily="34" charset="0"/>
              </a:rPr>
              <a:t>e </a:t>
            </a:r>
            <a:r>
              <a:rPr lang="pt-BR" sz="2000" i="1" u="sng" kern="0" dirty="0">
                <a:effectLst/>
                <a:ea typeface="Calibri" panose="020F0502020204030204" pitchFamily="34" charset="0"/>
              </a:rPr>
              <a:t>Oxfam</a:t>
            </a:r>
            <a:r>
              <a:rPr lang="pt-BR" sz="2000" kern="0" dirty="0">
                <a:effectLst/>
                <a:ea typeface="Calibri" panose="020F0502020204030204" pitchFamily="34" charset="0"/>
              </a:rPr>
              <a:t> pressionaram para a aprovação de uma declaração sobre </a:t>
            </a:r>
            <a:r>
              <a:rPr lang="pt-BR" sz="2000" i="1" kern="0" dirty="0">
                <a:effectLst/>
                <a:ea typeface="Calibri" panose="020F0502020204030204" pitchFamily="34" charset="0"/>
              </a:rPr>
              <a:t>medidas de propriedade intelectual relacionadas ao comércio </a:t>
            </a:r>
            <a:r>
              <a:rPr lang="pt-BR" sz="2000" kern="0" dirty="0">
                <a:effectLst/>
                <a:ea typeface="Calibri" panose="020F0502020204030204" pitchFamily="34" charset="0"/>
              </a:rPr>
              <a:t>que eram consideradas excessivamente parciais em favor dos interesses das </a:t>
            </a:r>
            <a:r>
              <a:rPr lang="pt-BR" sz="2000" u="sng" kern="0" dirty="0">
                <a:effectLst/>
                <a:ea typeface="Calibri" panose="020F0502020204030204" pitchFamily="34" charset="0"/>
              </a:rPr>
              <a:t>indústrias farmacêuticas</a:t>
            </a:r>
            <a:r>
              <a:rPr lang="pt-BR" sz="2000" kern="0" dirty="0">
                <a:effectLst/>
                <a:ea typeface="Calibri" panose="020F0502020204030204" pitchFamily="34" charset="0"/>
              </a:rPr>
              <a:t>. (</a:t>
            </a:r>
            <a:r>
              <a:rPr lang="en-US" sz="2000" dirty="0" err="1">
                <a:effectLst/>
                <a:ea typeface="Calibri" panose="020F0502020204030204" pitchFamily="34" charset="0"/>
                <a:cs typeface="Times New Roman" panose="02020603050405020304" pitchFamily="18" charset="0"/>
              </a:rPr>
              <a:t>Tussie</a:t>
            </a:r>
            <a:r>
              <a:rPr lang="en-US" sz="2000" dirty="0">
                <a:effectLst/>
                <a:ea typeface="Calibri" panose="020F0502020204030204" pitchFamily="34" charset="0"/>
                <a:cs typeface="Times New Roman" panose="02020603050405020304" pitchFamily="18" charset="0"/>
              </a:rPr>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974237"/>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Comércio -</a:t>
            </a:r>
            <a:r>
              <a:rPr lang="pt-BR" sz="4000" dirty="0"/>
              <a:t>Rodada Doha </a:t>
            </a:r>
            <a:r>
              <a:rPr lang="pt-BR" sz="4800" dirty="0"/>
              <a:t>- </a:t>
            </a:r>
            <a:r>
              <a:rPr lang="pt-BR" sz="3600" dirty="0"/>
              <a:t>Dificuldades</a:t>
            </a:r>
            <a:br>
              <a:rPr lang="pt-BR" sz="4800" dirty="0"/>
            </a:br>
            <a:r>
              <a:rPr lang="pt-BR" sz="2800" dirty="0"/>
              <a:t>19º.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fontScale="92500"/>
          </a:bodyPr>
          <a:lstStyle/>
          <a:p>
            <a:pPr>
              <a:lnSpc>
                <a:spcPct val="150000"/>
              </a:lnSpc>
              <a:spcAft>
                <a:spcPts val="800"/>
              </a:spcAft>
            </a:pPr>
            <a:r>
              <a:rPr lang="pt-BR" sz="2200" dirty="0">
                <a:effectLst/>
                <a:ea typeface="Calibri" panose="020F0502020204030204" pitchFamily="34" charset="0"/>
                <a:cs typeface="Times New Roman" panose="02020603050405020304" pitchFamily="18" charset="0"/>
              </a:rPr>
              <a:t>Não foram convocadas reuniões ministeriais em 2007 e 2008. (</a:t>
            </a:r>
            <a:r>
              <a:rPr lang="en-US" sz="2200" dirty="0" err="1">
                <a:effectLst/>
                <a:ea typeface="Calibri" panose="020F0502020204030204" pitchFamily="34" charset="0"/>
                <a:cs typeface="Times New Roman" panose="02020603050405020304" pitchFamily="18" charset="0"/>
              </a:rPr>
              <a:t>Tussie</a:t>
            </a:r>
            <a:r>
              <a:rPr lang="en-US" sz="2200" dirty="0">
                <a:effectLst/>
                <a:ea typeface="Calibri" panose="020F0502020204030204" pitchFamily="34" charset="0"/>
                <a:cs typeface="Times New Roman" panose="02020603050405020304" pitchFamily="18" charset="0"/>
              </a:rPr>
              <a:t>)</a:t>
            </a:r>
            <a:endParaRPr lang="pt-BR" sz="2200" dirty="0">
              <a:effectLst/>
              <a:ea typeface="Calibri" panose="020F0502020204030204" pitchFamily="34" charset="0"/>
              <a:cs typeface="Calibri" panose="020F0502020204030204" pitchFamily="34" charset="0"/>
            </a:endParaRPr>
          </a:p>
          <a:p>
            <a:pPr>
              <a:lnSpc>
                <a:spcPct val="150000"/>
              </a:lnSpc>
              <a:spcAft>
                <a:spcPts val="800"/>
              </a:spcAft>
            </a:pPr>
            <a:r>
              <a:rPr lang="pt-BR" sz="2200" dirty="0">
                <a:effectLst/>
                <a:ea typeface="Calibri" panose="020F0502020204030204" pitchFamily="34" charset="0"/>
                <a:cs typeface="Calibri" panose="020F0502020204030204" pitchFamily="34" charset="0"/>
              </a:rPr>
              <a:t>D</a:t>
            </a:r>
            <a:r>
              <a:rPr lang="pt-BR" sz="2200" dirty="0">
                <a:effectLst/>
                <a:ea typeface="Calibri" panose="020F0502020204030204" pitchFamily="34" charset="0"/>
                <a:cs typeface="Times New Roman" panose="02020603050405020304" pitchFamily="18" charset="0"/>
              </a:rPr>
              <a:t>ificuldades para a conclusão da </a:t>
            </a:r>
            <a:r>
              <a:rPr lang="pt-BR" sz="2200" b="1" dirty="0">
                <a:effectLst/>
                <a:ea typeface="Calibri" panose="020F0502020204030204" pitchFamily="34" charset="0"/>
                <a:cs typeface="Times New Roman" panose="02020603050405020304" pitchFamily="18" charset="0"/>
              </a:rPr>
              <a:t>Rodada de Doha</a:t>
            </a:r>
            <a:r>
              <a:rPr lang="pt-BR" sz="2200" dirty="0">
                <a:effectLst/>
                <a:ea typeface="Calibri" panose="020F0502020204030204" pitchFamily="34" charset="0"/>
                <a:cs typeface="Times New Roman" panose="02020603050405020304" pitchFamily="18" charset="0"/>
              </a:rPr>
              <a:t> revelaram </a:t>
            </a:r>
            <a:r>
              <a:rPr lang="pt-BR" sz="2200" u="sng" dirty="0">
                <a:effectLst/>
                <a:ea typeface="Calibri" panose="020F0502020204030204" pitchFamily="34" charset="0"/>
                <a:cs typeface="Times New Roman" panose="02020603050405020304" pitchFamily="18" charset="0"/>
              </a:rPr>
              <a:t>divergências</a:t>
            </a:r>
            <a:r>
              <a:rPr lang="pt-BR" sz="2200" dirty="0">
                <a:effectLst/>
                <a:ea typeface="Calibri" panose="020F0502020204030204" pitchFamily="34" charset="0"/>
                <a:cs typeface="Times New Roman" panose="02020603050405020304" pitchFamily="18" charset="0"/>
              </a:rPr>
              <a:t> de visão sobre </a:t>
            </a:r>
            <a:r>
              <a:rPr lang="pt-BR" sz="2200" b="1" dirty="0">
                <a:effectLst/>
                <a:ea typeface="Calibri" panose="020F0502020204030204" pitchFamily="34" charset="0"/>
                <a:cs typeface="Times New Roman" panose="02020603050405020304" pitchFamily="18" charset="0"/>
              </a:rPr>
              <a:t>regras de comércio </a:t>
            </a:r>
            <a:r>
              <a:rPr lang="pt-BR" sz="2200" dirty="0">
                <a:effectLst/>
                <a:ea typeface="Calibri" panose="020F0502020204030204" pitchFamily="34" charset="0"/>
                <a:cs typeface="Times New Roman" panose="02020603050405020304" pitchFamily="18" charset="0"/>
              </a:rPr>
              <a:t>em diversos setores, inclusive </a:t>
            </a:r>
            <a:r>
              <a:rPr lang="pt-BR" sz="2200" u="sng" dirty="0">
                <a:effectLst/>
                <a:ea typeface="Calibri" panose="020F0502020204030204" pitchFamily="34" charset="0"/>
                <a:cs typeface="Times New Roman" panose="02020603050405020304" pitchFamily="18" charset="0"/>
              </a:rPr>
              <a:t>acesso a mercados</a:t>
            </a:r>
            <a:r>
              <a:rPr lang="pt-BR" sz="2200" dirty="0">
                <a:effectLst/>
                <a:ea typeface="Calibri" panose="020F0502020204030204" pitchFamily="34" charset="0"/>
                <a:cs typeface="Times New Roman" panose="02020603050405020304" pitchFamily="18" charset="0"/>
              </a:rPr>
              <a:t> e </a:t>
            </a:r>
            <a:r>
              <a:rPr lang="pt-BR" sz="2200" u="sng" dirty="0">
                <a:effectLst/>
                <a:ea typeface="Calibri" panose="020F0502020204030204" pitchFamily="34" charset="0"/>
                <a:cs typeface="Times New Roman" panose="02020603050405020304" pitchFamily="18" charset="0"/>
              </a:rPr>
              <a:t>agricultura</a:t>
            </a:r>
            <a:r>
              <a:rPr lang="pt-BR" sz="2200" dirty="0">
                <a:effectLst/>
                <a:ea typeface="Calibri" panose="020F0502020204030204" pitchFamily="34" charset="0"/>
                <a:cs typeface="Times New Roman" panose="02020603050405020304" pitchFamily="18" charset="0"/>
              </a:rPr>
              <a:t>. </a:t>
            </a:r>
          </a:p>
          <a:p>
            <a:pPr marL="0" indent="0">
              <a:lnSpc>
                <a:spcPct val="150000"/>
              </a:lnSpc>
              <a:spcAft>
                <a:spcPts val="800"/>
              </a:spcAft>
              <a:buNone/>
            </a:pPr>
            <a:r>
              <a:rPr lang="pt-BR" sz="2200" dirty="0">
                <a:ea typeface="Calibri" panose="020F0502020204030204" pitchFamily="34" charset="0"/>
                <a:cs typeface="Times New Roman" panose="02020603050405020304" pitchFamily="18" charset="0"/>
              </a:rPr>
              <a:t>	“O </a:t>
            </a:r>
            <a:r>
              <a:rPr lang="pt-BR" sz="2200" dirty="0">
                <a:effectLst/>
                <a:ea typeface="Calibri" panose="020F0502020204030204" pitchFamily="34" charset="0"/>
                <a:cs typeface="Times New Roman" panose="02020603050405020304" pitchFamily="18" charset="0"/>
              </a:rPr>
              <a:t>sistema de </a:t>
            </a:r>
            <a:r>
              <a:rPr lang="pt-BR" sz="2200" u="sng" dirty="0">
                <a:effectLst/>
                <a:ea typeface="Calibri" panose="020F0502020204030204" pitchFamily="34" charset="0"/>
                <a:cs typeface="Times New Roman" panose="02020603050405020304" pitchFamily="18" charset="0"/>
              </a:rPr>
              <a:t>reuniões não abertas </a:t>
            </a:r>
            <a:r>
              <a:rPr lang="pt-BR" sz="2200" dirty="0">
                <a:effectLst/>
                <a:ea typeface="Calibri" panose="020F0502020204030204" pitchFamily="34" charset="0"/>
                <a:cs typeface="Times New Roman" panose="02020603050405020304" pitchFamily="18" charset="0"/>
              </a:rPr>
              <a:t>de países mais influentes (</a:t>
            </a:r>
            <a:r>
              <a:rPr lang="pt-BR" sz="2200" i="1" dirty="0" err="1">
                <a:effectLst/>
                <a:ea typeface="Calibri" panose="020F0502020204030204" pitchFamily="34" charset="0"/>
                <a:cs typeface="Times New Roman" panose="02020603050405020304" pitchFamily="18" charset="0"/>
              </a:rPr>
              <a:t>green</a:t>
            </a:r>
            <a:r>
              <a:rPr lang="pt-BR" sz="2200" i="1" dirty="0">
                <a:effectLst/>
                <a:ea typeface="Calibri" panose="020F0502020204030204" pitchFamily="34" charset="0"/>
                <a:cs typeface="Times New Roman" panose="02020603050405020304" pitchFamily="18" charset="0"/>
              </a:rPr>
              <a:t> </a:t>
            </a:r>
            <a:r>
              <a:rPr lang="pt-BR" sz="2200" i="1" dirty="0" err="1">
                <a:effectLst/>
                <a:ea typeface="Calibri" panose="020F0502020204030204" pitchFamily="34" charset="0"/>
                <a:cs typeface="Times New Roman" panose="02020603050405020304" pitchFamily="18" charset="0"/>
              </a:rPr>
              <a:t>room</a:t>
            </a:r>
            <a:r>
              <a:rPr lang="pt-BR" sz="2200" dirty="0">
                <a:effectLst/>
                <a:ea typeface="Calibri" panose="020F0502020204030204" pitchFamily="34" charset="0"/>
                <a:cs typeface="Times New Roman" panose="02020603050405020304" pitchFamily="18" charset="0"/>
              </a:rPr>
              <a:t>) não mais 	funcionaria depois da “implosão” ocorrida em Seattle”. (</a:t>
            </a:r>
            <a:r>
              <a:rPr lang="pt-BR" sz="2200" dirty="0" err="1">
                <a:effectLst/>
                <a:ea typeface="Calibri" panose="020F0502020204030204" pitchFamily="34" charset="0"/>
                <a:cs typeface="Times New Roman" panose="02020603050405020304" pitchFamily="18" charset="0"/>
              </a:rPr>
              <a:t>Tussie</a:t>
            </a:r>
            <a:r>
              <a:rPr lang="pt-BR" sz="2200" dirty="0">
                <a:effectLst/>
                <a:ea typeface="Calibri" panose="020F0502020204030204" pitchFamily="34" charset="0"/>
                <a:cs typeface="Times New Roman" panose="02020603050405020304" pitchFamily="18" charset="0"/>
              </a:rPr>
              <a:t>)</a:t>
            </a:r>
            <a:endParaRPr lang="en-US" sz="2200" dirty="0">
              <a:effectLst/>
              <a:ea typeface="Calibri" panose="020F0502020204030204" pitchFamily="34" charset="0"/>
              <a:cs typeface="Times New Roman" panose="02020603050405020304" pitchFamily="18" charset="0"/>
            </a:endParaRP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740019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Comércio – </a:t>
            </a:r>
            <a:r>
              <a:rPr lang="pt-BR" sz="4000" dirty="0"/>
              <a:t>Pós-Doha</a:t>
            </a:r>
            <a:r>
              <a:rPr lang="pt-BR" sz="4800" dirty="0"/>
              <a:t> - </a:t>
            </a:r>
            <a:r>
              <a:rPr lang="pt-BR" sz="3600" dirty="0"/>
              <a:t>Dificuldades</a:t>
            </a:r>
            <a:br>
              <a:rPr lang="pt-BR" sz="4800" dirty="0"/>
            </a:br>
            <a:r>
              <a:rPr lang="pt-BR" sz="2800" dirty="0"/>
              <a:t>20º.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fontScale="92500" lnSpcReduction="10000"/>
          </a:bodyPr>
          <a:lstStyle/>
          <a:p>
            <a:pPr>
              <a:lnSpc>
                <a:spcPct val="15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effectLst/>
                <a:ea typeface="Calibri" panose="020F0502020204030204" pitchFamily="34" charset="0"/>
                <a:cs typeface="Times New Roman" panose="02020603050405020304" pitchFamily="18" charset="0"/>
              </a:rPr>
              <a:t>Desde a </a:t>
            </a:r>
            <a:r>
              <a:rPr lang="pt-BR" sz="2000" b="1" dirty="0">
                <a:effectLst/>
                <a:ea typeface="Calibri" panose="020F0502020204030204" pitchFamily="34" charset="0"/>
                <a:cs typeface="Times New Roman" panose="02020603050405020304" pitchFamily="18" charset="0"/>
              </a:rPr>
              <a:t>crise financeira de 2008-2009</a:t>
            </a:r>
            <a:r>
              <a:rPr lang="pt-BR" sz="2000" dirty="0">
                <a:effectLst/>
                <a:ea typeface="Calibri" panose="020F0502020204030204" pitchFamily="34" charset="0"/>
                <a:cs typeface="Times New Roman" panose="02020603050405020304" pitchFamily="18" charset="0"/>
              </a:rPr>
              <a:t>, tem-se observado significativo </a:t>
            </a:r>
            <a:r>
              <a:rPr lang="pt-BR" sz="2000" u="sng" dirty="0">
                <a:effectLst/>
                <a:ea typeface="Calibri" panose="020F0502020204030204" pitchFamily="34" charset="0"/>
                <a:cs typeface="Times New Roman" panose="02020603050405020304" pitchFamily="18" charset="0"/>
              </a:rPr>
              <a:t>retrocesso em muitos países para políticas de protecionismo</a:t>
            </a:r>
            <a:r>
              <a:rPr lang="pt-BR" sz="2000" dirty="0">
                <a:effectLst/>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Mahbubani)</a:t>
            </a:r>
            <a:endParaRPr lang="pt-BR" sz="2000" dirty="0">
              <a:effectLst/>
              <a:ea typeface="Calibri" panose="020F0502020204030204" pitchFamily="34" charset="0"/>
              <a:cs typeface="Times New Roman" panose="02020603050405020304" pitchFamily="18" charset="0"/>
            </a:endParaRPr>
          </a:p>
          <a:p>
            <a:pPr>
              <a:lnSpc>
                <a:spcPct val="150000"/>
              </a:lnSpc>
              <a:spcAft>
                <a:spcPts val="800"/>
              </a:spcAft>
            </a:pPr>
            <a:r>
              <a:rPr lang="pt-BR" sz="2000" dirty="0">
                <a:effectLst/>
                <a:ea typeface="Calibri" panose="020F0502020204030204" pitchFamily="34" charset="0"/>
                <a:cs typeface="Times New Roman" panose="02020603050405020304" pitchFamily="18" charset="0"/>
              </a:rPr>
              <a:t>A partir de então, </a:t>
            </a:r>
            <a:r>
              <a:rPr lang="pt-BR" sz="2000" u="sng" dirty="0">
                <a:effectLst/>
                <a:ea typeface="Calibri" panose="020F0502020204030204" pitchFamily="34" charset="0"/>
                <a:cs typeface="Times New Roman" panose="02020603050405020304" pitchFamily="18" charset="0"/>
              </a:rPr>
              <a:t>poucos resultados</a:t>
            </a:r>
            <a:r>
              <a:rPr lang="pt-BR" sz="2000" dirty="0">
                <a:effectLst/>
                <a:ea typeface="Calibri" panose="020F0502020204030204" pitchFamily="34" charset="0"/>
                <a:cs typeface="Times New Roman" panose="02020603050405020304" pitchFamily="18" charset="0"/>
              </a:rPr>
              <a:t> seriam obtidos apesar de negociações extensas. Várias causas teriam contribuído para a paralização pós Doha, entre as quais a </a:t>
            </a:r>
            <a:r>
              <a:rPr lang="pt-BR" sz="2000" u="sng" dirty="0">
                <a:effectLst/>
                <a:ea typeface="Calibri" panose="020F0502020204030204" pitchFamily="34" charset="0"/>
                <a:cs typeface="Times New Roman" panose="02020603050405020304" pitchFamily="18" charset="0"/>
              </a:rPr>
              <a:t>complexidade das agendas</a:t>
            </a:r>
            <a:r>
              <a:rPr lang="pt-BR" sz="2000" dirty="0">
                <a:effectLst/>
                <a:ea typeface="Calibri" panose="020F0502020204030204" pitchFamily="34" charset="0"/>
                <a:cs typeface="Times New Roman" panose="02020603050405020304" pitchFamily="18" charset="0"/>
              </a:rPr>
              <a:t>, mas sobretudo a </a:t>
            </a:r>
            <a:r>
              <a:rPr lang="pt-BR" sz="2000" u="sng" dirty="0">
                <a:effectLst/>
                <a:ea typeface="Calibri" panose="020F0502020204030204" pitchFamily="34" charset="0"/>
                <a:cs typeface="Times New Roman" panose="02020603050405020304" pitchFamily="18" charset="0"/>
              </a:rPr>
              <a:t>falta de desejo político</a:t>
            </a:r>
            <a:r>
              <a:rPr lang="pt-BR" sz="2000" dirty="0">
                <a:effectLst/>
                <a:ea typeface="Calibri" panose="020F0502020204030204" pitchFamily="34" charset="0"/>
                <a:cs typeface="Times New Roman" panose="02020603050405020304" pitchFamily="18" charset="0"/>
              </a:rPr>
              <a:t> das capitais. (</a:t>
            </a:r>
            <a:r>
              <a:rPr lang="de-DE" sz="2000" dirty="0">
                <a:ea typeface="Calibri" panose="020F0502020204030204" pitchFamily="34" charset="0"/>
                <a:cs typeface="Times New Roman" panose="02020603050405020304" pitchFamily="18" charset="0"/>
              </a:rPr>
              <a:t>Barston)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79589"/>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Comércio –</a:t>
            </a:r>
            <a:r>
              <a:rPr lang="pt-BR" sz="4000" dirty="0"/>
              <a:t>Pós- Doha </a:t>
            </a:r>
            <a:r>
              <a:rPr lang="pt-BR" sz="4800" dirty="0"/>
              <a:t>-  </a:t>
            </a:r>
            <a:r>
              <a:rPr lang="pt-BR" sz="3600" dirty="0"/>
              <a:t>Acordos Regionais</a:t>
            </a:r>
            <a:br>
              <a:rPr lang="pt-BR" sz="4800" dirty="0"/>
            </a:br>
            <a:r>
              <a:rPr lang="pt-BR" sz="2800" dirty="0"/>
              <a:t>21º.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fontScale="25000" lnSpcReduction="20000"/>
          </a:bodyPr>
          <a:lstStyle/>
          <a:p>
            <a:pPr>
              <a:lnSpc>
                <a:spcPct val="15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7200" kern="0" dirty="0">
                <a:effectLst/>
                <a:ea typeface="Calibri" panose="020F0502020204030204" pitchFamily="34" charset="0"/>
              </a:rPr>
              <a:t>Diante dessa realidade, muitos países reduziram sua atuação multilateral e voltaram-se para negociações de </a:t>
            </a:r>
            <a:r>
              <a:rPr lang="pt-BR" sz="7200" b="1" kern="0" dirty="0">
                <a:effectLst/>
                <a:ea typeface="Calibri" panose="020F0502020204030204" pitchFamily="34" charset="0"/>
              </a:rPr>
              <a:t>âmbito regional ou bilateral</a:t>
            </a:r>
            <a:r>
              <a:rPr lang="pt-BR" sz="7200" kern="0" dirty="0">
                <a:effectLst/>
                <a:ea typeface="Calibri" panose="020F0502020204030204" pitchFamily="34" charset="0"/>
              </a:rPr>
              <a:t>. </a:t>
            </a:r>
            <a:r>
              <a:rPr lang="pt-BR" sz="6800" kern="0" dirty="0">
                <a:effectLst/>
                <a:ea typeface="Calibri" panose="020F0502020204030204" pitchFamily="34" charset="0"/>
              </a:rPr>
              <a:t>Cerca de </a:t>
            </a:r>
            <a:r>
              <a:rPr lang="pt-BR" sz="6800" b="1" kern="0" dirty="0">
                <a:effectLst/>
                <a:ea typeface="Calibri" panose="020F0502020204030204" pitchFamily="34" charset="0"/>
              </a:rPr>
              <a:t>300 acordos regionais </a:t>
            </a:r>
            <a:r>
              <a:rPr lang="pt-BR" sz="6800" kern="0" dirty="0">
                <a:effectLst/>
                <a:ea typeface="Calibri" panose="020F0502020204030204" pitchFamily="34" charset="0"/>
              </a:rPr>
              <a:t>seriam registrados na OMC, desde o ano 2000. (</a:t>
            </a:r>
            <a:r>
              <a:rPr lang="de-DE" sz="6800" dirty="0">
                <a:effectLst/>
                <a:ea typeface="Calibri" panose="020F0502020204030204" pitchFamily="34" charset="0"/>
                <a:cs typeface="Times New Roman" panose="02020603050405020304" pitchFamily="18" charset="0"/>
              </a:rPr>
              <a:t>Barston)</a:t>
            </a:r>
            <a:endParaRPr lang="en-US" sz="6800" dirty="0">
              <a:effectLst/>
              <a:ea typeface="Calibri" panose="020F0502020204030204" pitchFamily="34" charset="0"/>
              <a:cs typeface="Times New Roman" panose="02020603050405020304" pitchFamily="18" charset="0"/>
            </a:endParaRPr>
          </a:p>
          <a:p>
            <a:pPr>
              <a:lnSpc>
                <a:spcPct val="150000"/>
              </a:lnSpc>
              <a:spcAft>
                <a:spcPts val="800"/>
              </a:spcAft>
            </a:pPr>
            <a:r>
              <a:rPr lang="pt-BR" sz="7200" kern="0" dirty="0">
                <a:effectLst/>
                <a:ea typeface="Calibri" panose="020F0502020204030204" pitchFamily="34" charset="0"/>
              </a:rPr>
              <a:t>Por um tempo, restou à OMC sua atuação no processo de </a:t>
            </a:r>
            <a:r>
              <a:rPr lang="pt-BR" sz="7200" u="sng" kern="0" dirty="0">
                <a:effectLst/>
                <a:ea typeface="Calibri" panose="020F0502020204030204" pitchFamily="34" charset="0"/>
              </a:rPr>
              <a:t>solução de controvérsias</a:t>
            </a:r>
            <a:r>
              <a:rPr lang="pt-BR" sz="7200" kern="0" dirty="0">
                <a:effectLst/>
                <a:ea typeface="Calibri" panose="020F0502020204030204" pitchFamily="34" charset="0"/>
              </a:rPr>
              <a:t>, mas também este sofreria revezes políticos. </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Nesse quadro de desalento nas negociações comerciais, seria uma exceção a conclusão em </a:t>
            </a:r>
            <a:r>
              <a:rPr lang="pt-BR" sz="7200" b="1" dirty="0">
                <a:effectLst/>
                <a:ea typeface="Calibri" panose="020F0502020204030204" pitchFamily="34" charset="0"/>
                <a:cs typeface="Times New Roman" panose="02020603050405020304" pitchFamily="18" charset="0"/>
              </a:rPr>
              <a:t>2019</a:t>
            </a:r>
            <a:r>
              <a:rPr lang="pt-BR" sz="7200" dirty="0">
                <a:effectLst/>
                <a:ea typeface="Calibri" panose="020F0502020204030204" pitchFamily="34" charset="0"/>
                <a:cs typeface="Times New Roman" panose="02020603050405020304" pitchFamily="18" charset="0"/>
              </a:rPr>
              <a:t> do acordo </a:t>
            </a:r>
            <a:r>
              <a:rPr lang="pt-BR" sz="7200" u="sng" dirty="0">
                <a:effectLst/>
                <a:ea typeface="Calibri" panose="020F0502020204030204" pitchFamily="34" charset="0"/>
                <a:cs typeface="Times New Roman" panose="02020603050405020304" pitchFamily="18" charset="0"/>
              </a:rPr>
              <a:t>MERCOSUL – UNIÃO EUROPEIA</a:t>
            </a:r>
            <a:endParaRPr lang="en-US" sz="7200" u="sng" dirty="0">
              <a:effectLst/>
              <a:ea typeface="Calibri" panose="020F0502020204030204" pitchFamily="34" charset="0"/>
              <a:cs typeface="Times New Roman" panose="02020603050405020304" pitchFamily="18" charset="0"/>
            </a:endParaRPr>
          </a:p>
          <a:p>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437285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a:t>
            </a:r>
            <a:r>
              <a:rPr lang="pt-BR" sz="4000" dirty="0"/>
              <a:t>Comércio</a:t>
            </a:r>
            <a:r>
              <a:rPr lang="pt-BR" sz="4800" dirty="0"/>
              <a:t> – </a:t>
            </a:r>
            <a:r>
              <a:rPr lang="pt-BR" sz="3600" dirty="0"/>
              <a:t>Promoção Comercial</a:t>
            </a:r>
            <a:br>
              <a:rPr lang="pt-BR" sz="4800" dirty="0"/>
            </a:br>
            <a:r>
              <a:rPr lang="pt-BR" sz="2800" dirty="0"/>
              <a:t>22º.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fontScale="25000" lnSpcReduction="20000"/>
          </a:bodyPr>
          <a:lstStyle/>
          <a:p>
            <a:pPr>
              <a:lnSpc>
                <a:spcPct val="150000"/>
              </a:lnSpc>
              <a:spcAft>
                <a:spcPts val="800"/>
              </a:spcAft>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50000"/>
              </a:lnSpc>
              <a:spcBef>
                <a:spcPts val="200"/>
              </a:spcBef>
              <a:buNone/>
              <a:tabLst>
                <a:tab pos="228600" algn="l"/>
              </a:tabLst>
            </a:pPr>
            <a:endParaRPr lang="en-US" sz="1800" b="1" i="1" dirty="0">
              <a:solidFill>
                <a:srgbClr val="2F5496"/>
              </a:solidFill>
              <a:effectLst/>
              <a:ea typeface="Times New Roman" panose="02020603050405020304" pitchFamily="18" charset="0"/>
              <a:cs typeface="Times New Roman" panose="02020603050405020304" pitchFamily="18" charset="0"/>
            </a:endParaRPr>
          </a:p>
          <a:p>
            <a:pPr marL="0" indent="0">
              <a:lnSpc>
                <a:spcPct val="150000"/>
              </a:lnSpc>
              <a:spcAft>
                <a:spcPts val="800"/>
              </a:spcAft>
              <a:buNone/>
            </a:pPr>
            <a:r>
              <a:rPr lang="pt-BR" sz="11200" dirty="0">
                <a:effectLst/>
                <a:ea typeface="Calibri" panose="020F0502020204030204" pitchFamily="34" charset="0"/>
                <a:cs typeface="Times New Roman" panose="02020603050405020304" pitchFamily="18" charset="0"/>
              </a:rPr>
              <a:t>2. Promoção Comercial</a:t>
            </a:r>
          </a:p>
          <a:p>
            <a:pPr>
              <a:lnSpc>
                <a:spcPct val="150000"/>
              </a:lnSpc>
              <a:spcAft>
                <a:spcPts val="800"/>
              </a:spcAft>
            </a:pPr>
            <a:r>
              <a:rPr lang="pt-BR" sz="7400" dirty="0">
                <a:effectLst/>
                <a:ea typeface="Calibri" panose="020F0502020204030204" pitchFamily="34" charset="0"/>
                <a:cs typeface="Times New Roman" panose="02020603050405020304" pitchFamily="18" charset="0"/>
              </a:rPr>
              <a:t>Alguns países apoiam exportadores, facilitam espaço em embaixadas para promoção de produtos e serviços e divulgam possibilidades de exportação. Empresas buscam orientações sobre o país, seu mercado, sugestões de pessoas a encontrar, e visões políticas locais que possam vir a afetar a situação.</a:t>
            </a:r>
            <a:r>
              <a:rPr lang="en-US" sz="7400" dirty="0">
                <a:ea typeface="Calibri" panose="020F0502020204030204" pitchFamily="34" charset="0"/>
                <a:cs typeface="Times New Roman" panose="02020603050405020304" pitchFamily="18" charset="0"/>
              </a:rPr>
              <a:t> (</a:t>
            </a:r>
            <a:r>
              <a:rPr lang="de-DE" sz="7400" dirty="0">
                <a:effectLst/>
                <a:ea typeface="Calibri" panose="020F0502020204030204" pitchFamily="34" charset="0"/>
                <a:cs typeface="Times New Roman" panose="02020603050405020304" pitchFamily="18" charset="0"/>
              </a:rPr>
              <a:t>Roberts)</a:t>
            </a:r>
            <a:endParaRPr lang="en-US" sz="7400" dirty="0">
              <a:effectLst/>
              <a:ea typeface="Calibri" panose="020F0502020204030204" pitchFamily="34" charset="0"/>
              <a:cs typeface="Times New Roman" panose="02020603050405020304" pitchFamily="18" charset="0"/>
            </a:endParaRPr>
          </a:p>
          <a:p>
            <a:pPr>
              <a:lnSpc>
                <a:spcPct val="150000"/>
              </a:lnSpc>
              <a:spcAft>
                <a:spcPts val="800"/>
              </a:spcAft>
            </a:pPr>
            <a:r>
              <a:rPr lang="pt-BR" sz="7400" dirty="0">
                <a:effectLst/>
                <a:ea typeface="Calibri" panose="020F0502020204030204" pitchFamily="34" charset="0"/>
                <a:cs typeface="Times New Roman" panose="02020603050405020304" pitchFamily="18" charset="0"/>
              </a:rPr>
              <a:t>Em países dotados de certas características, a </a:t>
            </a:r>
            <a:r>
              <a:rPr lang="pt-BR" sz="7400" u="sng" dirty="0">
                <a:effectLst/>
                <a:ea typeface="Calibri" panose="020F0502020204030204" pitchFamily="34" charset="0"/>
                <a:cs typeface="Times New Roman" panose="02020603050405020304" pitchFamily="18" charset="0"/>
              </a:rPr>
              <a:t>promoção comercial pode ser útil</a:t>
            </a:r>
            <a:r>
              <a:rPr lang="pt-BR" sz="7400" dirty="0">
                <a:effectLst/>
                <a:ea typeface="Calibri" panose="020F0502020204030204" pitchFamily="34" charset="0"/>
                <a:cs typeface="Times New Roman" panose="02020603050405020304" pitchFamily="18" charset="0"/>
              </a:rPr>
              <a:t>. Noutros os resultados são desiguais. Geram mais benefícios para empresas de pequeno e médio porte que podem se beneficiar, por exemplo, de missões comerciais.(</a:t>
            </a:r>
            <a:r>
              <a:rPr lang="de-DE" sz="7400" dirty="0">
                <a:effectLst/>
                <a:ea typeface="Calibri" panose="020F0502020204030204" pitchFamily="34" charset="0"/>
                <a:cs typeface="Times New Roman" panose="02020603050405020304" pitchFamily="18" charset="0"/>
              </a:rPr>
              <a:t>Malone)</a:t>
            </a:r>
            <a:endParaRPr lang="en-US" sz="7400" dirty="0">
              <a:effectLst/>
              <a:ea typeface="Calibri" panose="020F0502020204030204" pitchFamily="34" charset="0"/>
              <a:cs typeface="Times New Roman" panose="02020603050405020304" pitchFamily="18" charset="0"/>
            </a:endParaRPr>
          </a:p>
          <a:p>
            <a:pPr>
              <a:lnSpc>
                <a:spcPct val="150000"/>
              </a:lnSpc>
              <a:spcAft>
                <a:spcPts val="800"/>
              </a:spcAft>
            </a:pPr>
            <a:endParaRPr lang="en-US" sz="7200" kern="0" dirty="0">
              <a:effectLst/>
              <a:latin typeface="Times New Roman" panose="02020603050405020304" pitchFamily="18" charset="0"/>
              <a:ea typeface="Calibri" panose="020F0502020204030204" pitchFamily="34" charset="0"/>
            </a:endParaRPr>
          </a:p>
          <a:p>
            <a:pPr marL="0" indent="0">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9729059"/>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000" dirty="0"/>
              <a:t>Comércio</a:t>
            </a:r>
            <a:r>
              <a:rPr lang="pt-BR" sz="4800" dirty="0"/>
              <a:t> – </a:t>
            </a:r>
            <a:r>
              <a:rPr lang="pt-BR" sz="3600" dirty="0"/>
              <a:t>Promoção Comercial</a:t>
            </a:r>
            <a:br>
              <a:rPr lang="pt-BR" sz="4800" dirty="0"/>
            </a:br>
            <a:r>
              <a:rPr lang="pt-BR" sz="2800" dirty="0"/>
              <a:t>23º.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043631" y="2988604"/>
            <a:ext cx="9941319" cy="3124658"/>
          </a:xfrm>
        </p:spPr>
        <p:txBody>
          <a:bodyPr anchor="ctr">
            <a:normAutofit lnSpcReduction="10000"/>
          </a:bodyPr>
          <a:lstStyle/>
          <a:p>
            <a:pPr marL="0" lvl="0" indent="0">
              <a:lnSpc>
                <a:spcPct val="150000"/>
              </a:lnSpc>
              <a:spcBef>
                <a:spcPts val="200"/>
              </a:spcBef>
              <a:buNone/>
              <a:tabLst>
                <a:tab pos="228600" algn="l"/>
              </a:tabLst>
            </a:pPr>
            <a:endParaRPr lang="en-US" sz="1800" b="1" i="1" dirty="0">
              <a:solidFill>
                <a:srgbClr val="2F5496"/>
              </a:solidFill>
              <a:effectLst/>
              <a:ea typeface="Times New Roman" panose="02020603050405020304" pitchFamily="18" charset="0"/>
              <a:cs typeface="Times New Roman" panose="02020603050405020304" pitchFamily="18" charset="0"/>
            </a:endParaRPr>
          </a:p>
          <a:p>
            <a:pPr>
              <a:lnSpc>
                <a:spcPct val="150000"/>
              </a:lnSpc>
              <a:spcAft>
                <a:spcPts val="800"/>
              </a:spcAft>
            </a:pPr>
            <a:r>
              <a:rPr lang="pt-BR" sz="2000" dirty="0">
                <a:ea typeface="Calibri" panose="020F0502020204030204" pitchFamily="34" charset="0"/>
                <a:cs typeface="Times New Roman" panose="02020603050405020304" pitchFamily="18" charset="0"/>
              </a:rPr>
              <a:t>A</a:t>
            </a:r>
            <a:r>
              <a:rPr lang="pt-BR" sz="2000" dirty="0">
                <a:effectLst/>
                <a:ea typeface="Calibri" panose="020F0502020204030204" pitchFamily="34" charset="0"/>
                <a:cs typeface="Times New Roman" panose="02020603050405020304" pitchFamily="18" charset="0"/>
              </a:rPr>
              <a:t>s embaixadas podem expressar seu interesse genérico de que uma companhia de seu país obtenha um contrato, mas </a:t>
            </a:r>
            <a:r>
              <a:rPr lang="pt-BR" sz="2000" u="sng" dirty="0">
                <a:effectLst/>
                <a:ea typeface="Calibri" panose="020F0502020204030204" pitchFamily="34" charset="0"/>
                <a:cs typeface="Times New Roman" panose="02020603050405020304" pitchFamily="18" charset="0"/>
              </a:rPr>
              <a:t>devem evitar que o próprio governo garanta a capacidade econômica e financeira da empresa</a:t>
            </a:r>
            <a:r>
              <a:rPr lang="pt-BR" sz="2000" dirty="0">
                <a:effectLst/>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t>
            </a:r>
            <a:r>
              <a:rPr lang="de-DE" sz="2000" dirty="0">
                <a:effectLst/>
                <a:ea typeface="Calibri" panose="020F0502020204030204" pitchFamily="34" charset="0"/>
                <a:cs typeface="Times New Roman" panose="02020603050405020304" pitchFamily="18" charset="0"/>
              </a:rPr>
              <a:t>Kleiner)</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O </a:t>
            </a:r>
            <a:r>
              <a:rPr lang="pt-BR" sz="2000" b="1" dirty="0">
                <a:effectLst/>
                <a:ea typeface="Calibri" panose="020F0502020204030204" pitchFamily="34" charset="0"/>
                <a:cs typeface="Times New Roman" panose="02020603050405020304" pitchFamily="18" charset="0"/>
              </a:rPr>
              <a:t>Brasi</a:t>
            </a:r>
            <a:r>
              <a:rPr lang="pt-BR" sz="2000" b="1" dirty="0">
                <a:ea typeface="Calibri" panose="020F0502020204030204" pitchFamily="34" charset="0"/>
                <a:cs typeface="Times New Roman" panose="02020603050405020304" pitchFamily="18" charset="0"/>
              </a:rPr>
              <a:t>l</a:t>
            </a:r>
            <a:r>
              <a:rPr lang="pt-BR" sz="2000" dirty="0">
                <a:ea typeface="Calibri" panose="020F0502020204030204" pitchFamily="34" charset="0"/>
                <a:cs typeface="Times New Roman" panose="02020603050405020304" pitchFamily="18" charset="0"/>
              </a:rPr>
              <a:t> tem tradição de promoção de exportações, agora na </a:t>
            </a:r>
            <a:r>
              <a:rPr lang="pt-BR" sz="2000" u="sng" dirty="0">
                <a:ea typeface="Calibri" panose="020F0502020204030204" pitchFamily="34" charset="0"/>
                <a:cs typeface="Times New Roman" panose="02020603050405020304" pitchFamily="18" charset="0"/>
              </a:rPr>
              <a:t>Agência de Promoção de Exportações </a:t>
            </a:r>
            <a:r>
              <a:rPr lang="pt-BR" sz="2000" dirty="0">
                <a:ea typeface="Calibri" panose="020F0502020204030204" pitchFamily="34" charset="0"/>
                <a:cs typeface="Times New Roman" panose="02020603050405020304" pitchFamily="18" charset="0"/>
              </a:rPr>
              <a:t>(APEX)</a:t>
            </a:r>
            <a:endParaRPr lang="en-US" sz="2000" kern="0" dirty="0">
              <a:effectLst/>
              <a:ea typeface="Calibri" panose="020F0502020204030204" pitchFamily="34" charset="0"/>
            </a:endParaRPr>
          </a:p>
          <a:p>
            <a:pPr marL="0" indent="0">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2990478"/>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a:t>
            </a:r>
            <a:br>
              <a:rPr lang="pt-BR" sz="4800" dirty="0"/>
            </a:br>
            <a:r>
              <a:rPr lang="pt-BR" sz="4800" dirty="0"/>
              <a:t> </a:t>
            </a:r>
            <a:r>
              <a:rPr lang="pt-BR" sz="4000" dirty="0"/>
              <a:t>Investimentos</a:t>
            </a:r>
            <a:br>
              <a:rPr lang="pt-BR" sz="4800" dirty="0"/>
            </a:br>
            <a:r>
              <a:rPr lang="pt-BR" sz="2800" dirty="0"/>
              <a:t>24 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fontScale="25000" lnSpcReduction="20000"/>
          </a:bodyPr>
          <a:lstStyle/>
          <a:p>
            <a:pPr>
              <a:lnSpc>
                <a:spcPct val="150000"/>
              </a:lnSpc>
              <a:spcAft>
                <a:spcPts val="800"/>
              </a:spcAft>
            </a:pPr>
            <a:endParaRPr lang="en-US" sz="9600" dirty="0">
              <a:effectLst/>
              <a:ea typeface="Calibri" panose="020F0502020204030204" pitchFamily="34" charset="0"/>
              <a:cs typeface="Times New Roman" panose="02020603050405020304" pitchFamily="18" charset="0"/>
            </a:endParaRPr>
          </a:p>
          <a:p>
            <a:pPr marL="0" lvl="0" indent="0">
              <a:lnSpc>
                <a:spcPct val="150000"/>
              </a:lnSpc>
              <a:spcBef>
                <a:spcPts val="200"/>
              </a:spcBef>
              <a:buNone/>
              <a:tabLst>
                <a:tab pos="228600" algn="l"/>
              </a:tabLst>
            </a:pPr>
            <a:r>
              <a:rPr lang="pt-BR" sz="9600" dirty="0">
                <a:effectLst/>
                <a:ea typeface="Times New Roman" panose="02020603050405020304" pitchFamily="18" charset="0"/>
                <a:cs typeface="Times New Roman" panose="02020603050405020304" pitchFamily="18" charset="0"/>
              </a:rPr>
              <a:t>B. Investimentos</a:t>
            </a:r>
          </a:p>
          <a:p>
            <a:pPr>
              <a:lnSpc>
                <a:spcPct val="150000"/>
              </a:lnSpc>
              <a:spcAft>
                <a:spcPts val="800"/>
              </a:spcAft>
            </a:pPr>
            <a:r>
              <a:rPr lang="pt-BR" sz="8000" dirty="0">
                <a:effectLst/>
                <a:ea typeface="Calibri" panose="020F0502020204030204" pitchFamily="34" charset="0"/>
                <a:cs typeface="Times New Roman" panose="02020603050405020304" pitchFamily="18" charset="0"/>
              </a:rPr>
              <a:t>Na segunda metade do século XX, os </a:t>
            </a:r>
            <a:r>
              <a:rPr lang="pt-BR" sz="8000" u="sng" dirty="0">
                <a:effectLst/>
                <a:ea typeface="Calibri" panose="020F0502020204030204" pitchFamily="34" charset="0"/>
                <a:cs typeface="Times New Roman" panose="02020603050405020304" pitchFamily="18" charset="0"/>
              </a:rPr>
              <a:t>fluxos de investimentos transfronteiriços excederam os de comércio</a:t>
            </a:r>
            <a:r>
              <a:rPr lang="pt-BR" sz="8000" dirty="0">
                <a:effectLst/>
                <a:ea typeface="Calibri" panose="020F0502020204030204" pitchFamily="34" charset="0"/>
                <a:cs typeface="Times New Roman" panose="02020603050405020304" pitchFamily="18" charset="0"/>
              </a:rPr>
              <a:t> nos seus efeitos positivos e tem se provado maiores do que os do comércio de bens e serviços.</a:t>
            </a:r>
            <a:r>
              <a:rPr lang="en-US" sz="8000" dirty="0">
                <a:ea typeface="Calibri" panose="020F0502020204030204" pitchFamily="34" charset="0"/>
                <a:cs typeface="Times New Roman" panose="02020603050405020304" pitchFamily="18" charset="0"/>
              </a:rPr>
              <a:t> (</a:t>
            </a:r>
            <a:r>
              <a:rPr lang="en-US" sz="8000" dirty="0">
                <a:effectLst/>
                <a:ea typeface="Calibri" panose="020F0502020204030204" pitchFamily="34" charset="0"/>
                <a:cs typeface="Times New Roman" panose="02020603050405020304" pitchFamily="18" charset="0"/>
              </a:rPr>
              <a:t>Malone)</a:t>
            </a:r>
          </a:p>
          <a:p>
            <a:pPr>
              <a:lnSpc>
                <a:spcPct val="150000"/>
              </a:lnSpc>
              <a:spcAft>
                <a:spcPts val="800"/>
              </a:spcAft>
            </a:pPr>
            <a:r>
              <a:rPr lang="pt-BR" sz="8000" dirty="0">
                <a:effectLst/>
                <a:ea typeface="Calibri" panose="020F0502020204030204" pitchFamily="34" charset="0"/>
                <a:cs typeface="Times New Roman" panose="02020603050405020304" pitchFamily="18" charset="0"/>
              </a:rPr>
              <a:t>A </a:t>
            </a:r>
            <a:r>
              <a:rPr lang="pt-BR" sz="8000" b="1" dirty="0">
                <a:effectLst/>
                <a:ea typeface="Calibri" panose="020F0502020204030204" pitchFamily="34" charset="0"/>
                <a:cs typeface="Times New Roman" panose="02020603050405020304" pitchFamily="18" charset="0"/>
              </a:rPr>
              <a:t>atração de investimentos </a:t>
            </a:r>
            <a:r>
              <a:rPr lang="pt-BR" sz="8000" dirty="0">
                <a:effectLst/>
                <a:ea typeface="Calibri" panose="020F0502020204030204" pitchFamily="34" charset="0"/>
                <a:cs typeface="Times New Roman" panose="02020603050405020304" pitchFamily="18" charset="0"/>
              </a:rPr>
              <a:t>externos encontra-se, em muitos países, entre as tarefas a serem desempenhadas por postos no exterior. Os diplomatas recebem, nesses casos, tarefas de </a:t>
            </a:r>
            <a:r>
              <a:rPr lang="pt-BR" sz="8000" u="sng" dirty="0">
                <a:effectLst/>
                <a:ea typeface="Calibri" panose="020F0502020204030204" pitchFamily="34" charset="0"/>
                <a:cs typeface="Times New Roman" panose="02020603050405020304" pitchFamily="18" charset="0"/>
              </a:rPr>
              <a:t>identificar oportunidades </a:t>
            </a:r>
            <a:r>
              <a:rPr lang="pt-BR" sz="8000" dirty="0">
                <a:effectLst/>
                <a:ea typeface="Calibri" panose="020F0502020204030204" pitchFamily="34" charset="0"/>
                <a:cs typeface="Times New Roman" panose="02020603050405020304" pitchFamily="18" charset="0"/>
              </a:rPr>
              <a:t>para buscar investimentos estrangeiros. (</a:t>
            </a:r>
            <a:r>
              <a:rPr lang="en-US" sz="8000" dirty="0">
                <a:effectLst/>
                <a:ea typeface="Calibri" panose="020F0502020204030204" pitchFamily="34" charset="0"/>
                <a:cs typeface="Times New Roman" panose="02020603050405020304" pitchFamily="18" charset="0"/>
              </a:rPr>
              <a:t>Roberts)</a:t>
            </a:r>
            <a:endParaRPr lang="en-US" sz="8000" kern="0" dirty="0">
              <a:effectLst/>
              <a:ea typeface="Calibri" panose="020F0502020204030204" pitchFamily="34"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1453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( 13º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1412481" y="2787602"/>
            <a:ext cx="9941319" cy="3124658"/>
          </a:xfrm>
        </p:spPr>
        <p:txBody>
          <a:bodyPr anchor="ctr">
            <a:normAutofit fontScale="92500" lnSpcReduction="20000"/>
          </a:bodyPr>
          <a:lstStyle/>
          <a:p>
            <a:pPr marL="0" indent="0">
              <a:buNone/>
            </a:pPr>
            <a:r>
              <a:rPr lang="pt-BR" u="sng" dirty="0"/>
              <a:t>e) Nações Unidas </a:t>
            </a:r>
          </a:p>
          <a:p>
            <a:r>
              <a:rPr lang="pt-BR" sz="2400" dirty="0"/>
              <a:t>Aprovação da</a:t>
            </a:r>
            <a:r>
              <a:rPr lang="pt-BR" sz="2400" u="sng" dirty="0"/>
              <a:t> Carta da ONU </a:t>
            </a:r>
            <a:r>
              <a:rPr lang="pt-BR" sz="2400" dirty="0"/>
              <a:t>em São Francisco (1945). 51 membros</a:t>
            </a:r>
            <a:endParaRPr lang="pt-BR" dirty="0"/>
          </a:p>
          <a:p>
            <a:r>
              <a:rPr lang="pt-BR" sz="2400" dirty="0"/>
              <a:t>Princípios: Igualdade soberana dos Estados. Não intervenção. Solução pacífica de litígios. Não utilização da força.</a:t>
            </a:r>
          </a:p>
          <a:p>
            <a:r>
              <a:rPr lang="pt-BR" sz="2400" dirty="0"/>
              <a:t>AGNU igualdade de votos. CSNU veto dos 5 membros permanentes (China, URSS, França, Reino Unido e EUA)</a:t>
            </a:r>
          </a:p>
          <a:p>
            <a:r>
              <a:rPr lang="pt-BR" sz="2400" dirty="0"/>
              <a:t>Acordo Geral de Tarifas e Comércio - GATT (1947)</a:t>
            </a:r>
          </a:p>
          <a:p>
            <a:r>
              <a:rPr lang="pt-BR" sz="2400" dirty="0"/>
              <a:t>Oswaldo Aranha, ONU. Criação do Estado de Israel.(1948)</a:t>
            </a:r>
          </a:p>
          <a:p>
            <a:r>
              <a:rPr lang="pt-BR" sz="2400" dirty="0"/>
              <a:t>Início da diplomacia preventiva. Dag </a:t>
            </a:r>
            <a:r>
              <a:rPr lang="pt-BR" sz="2400" dirty="0" err="1"/>
              <a:t>Hammarskjóld</a:t>
            </a:r>
            <a:r>
              <a:rPr lang="pt-BR" sz="2400" dirty="0"/>
              <a:t> (1953-1961)</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262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a:t>
            </a:r>
            <a:br>
              <a:rPr lang="pt-BR" sz="4800" dirty="0"/>
            </a:br>
            <a:r>
              <a:rPr lang="pt-BR" sz="4800" dirty="0"/>
              <a:t> </a:t>
            </a:r>
            <a:r>
              <a:rPr lang="pt-BR" sz="4000" dirty="0"/>
              <a:t>Investimentos</a:t>
            </a:r>
            <a:br>
              <a:rPr lang="pt-BR" sz="4800" dirty="0"/>
            </a:br>
            <a:r>
              <a:rPr lang="pt-BR" sz="2800" dirty="0"/>
              <a:t>25 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fontScale="25000" lnSpcReduction="20000"/>
          </a:bodyPr>
          <a:lstStyle/>
          <a:p>
            <a:pPr>
              <a:lnSpc>
                <a:spcPct val="150000"/>
              </a:lnSpc>
              <a:spcAft>
                <a:spcPts val="800"/>
              </a:spcAft>
            </a:pPr>
            <a:endParaRPr lang="en-US" sz="1800" dirty="0">
              <a:effectLst/>
              <a:ea typeface="Calibri" panose="020F0502020204030204" pitchFamily="34" charset="0"/>
              <a:cs typeface="Times New Roman" panose="02020603050405020304" pitchFamily="18" charset="0"/>
            </a:endParaRPr>
          </a:p>
          <a:p>
            <a:pPr>
              <a:lnSpc>
                <a:spcPct val="150000"/>
              </a:lnSpc>
              <a:spcAft>
                <a:spcPts val="800"/>
              </a:spcAft>
            </a:pPr>
            <a:r>
              <a:rPr lang="pt-BR" sz="6400" b="1" kern="0" dirty="0">
                <a:effectLst/>
                <a:ea typeface="Calibri" panose="020F0502020204030204" pitchFamily="34" charset="0"/>
              </a:rPr>
              <a:t>Acordos bilaterais de investimentos</a:t>
            </a:r>
            <a:r>
              <a:rPr lang="pt-BR" sz="6400" kern="0" dirty="0">
                <a:effectLst/>
                <a:ea typeface="Calibri" panose="020F0502020204030204" pitchFamily="34" charset="0"/>
              </a:rPr>
              <a:t>, dos quais havia recentemente cerca de 3.000 em vigor, impõem obrigações a governos sujeitos a arbitragem internacional e podem sujeitar governos nacionais ao pagamento de indenizações a companhias investidoras. (</a:t>
            </a:r>
            <a:r>
              <a:rPr lang="pt-BR" sz="6400" kern="0" dirty="0" err="1">
                <a:effectLst/>
                <a:ea typeface="Calibri" panose="020F0502020204030204" pitchFamily="34" charset="0"/>
              </a:rPr>
              <a:t>Woolcock</a:t>
            </a:r>
            <a:r>
              <a:rPr lang="pt-BR" sz="6400" kern="0" dirty="0">
                <a:effectLst/>
                <a:ea typeface="Calibri" panose="020F0502020204030204" pitchFamily="34" charset="0"/>
              </a:rPr>
              <a:t>). </a:t>
            </a:r>
          </a:p>
          <a:p>
            <a:pPr>
              <a:lnSpc>
                <a:spcPct val="150000"/>
              </a:lnSpc>
              <a:spcAft>
                <a:spcPts val="800"/>
              </a:spcAft>
            </a:pPr>
            <a:r>
              <a:rPr lang="pt-BR" sz="6400" dirty="0">
                <a:effectLst/>
                <a:ea typeface="Calibri" panose="020F0502020204030204" pitchFamily="34" charset="0"/>
                <a:cs typeface="Times New Roman" panose="02020603050405020304" pitchFamily="18" charset="0"/>
              </a:rPr>
              <a:t>A UNCTAD, e não a OMC, desenvolveu um papel nesse tema, com secretariado e um </a:t>
            </a:r>
            <a:r>
              <a:rPr lang="pt-BR" sz="6400" u="sng" dirty="0">
                <a:effectLst/>
                <a:ea typeface="Calibri" panose="020F0502020204030204" pitchFamily="34" charset="0"/>
                <a:cs typeface="Times New Roman" panose="02020603050405020304" pitchFamily="18" charset="0"/>
              </a:rPr>
              <a:t>registro público de acordos de investimentos</a:t>
            </a:r>
            <a:r>
              <a:rPr lang="pt-BR" sz="6400" dirty="0">
                <a:effectLst/>
                <a:ea typeface="Calibri" panose="020F0502020204030204" pitchFamily="34" charset="0"/>
                <a:cs typeface="Times New Roman" panose="02020603050405020304" pitchFamily="18" charset="0"/>
              </a:rPr>
              <a:t>. (</a:t>
            </a:r>
            <a:r>
              <a:rPr lang="de-DE" sz="6400" dirty="0">
                <a:effectLst/>
                <a:ea typeface="Calibri" panose="020F0502020204030204" pitchFamily="34" charset="0"/>
                <a:cs typeface="Times New Roman" panose="02020603050405020304" pitchFamily="18" charset="0"/>
              </a:rPr>
              <a:t>Barston)</a:t>
            </a:r>
          </a:p>
          <a:p>
            <a:pPr>
              <a:lnSpc>
                <a:spcPct val="150000"/>
              </a:lnSpc>
              <a:spcAft>
                <a:spcPts val="800"/>
              </a:spcAft>
            </a:pPr>
            <a:r>
              <a:rPr lang="pt-BR" sz="6400" dirty="0">
                <a:effectLst/>
                <a:ea typeface="Calibri" panose="020F0502020204030204" pitchFamily="34" charset="0"/>
                <a:cs typeface="Times New Roman" panose="02020603050405020304" pitchFamily="18" charset="0"/>
              </a:rPr>
              <a:t>Após a Rodada Uruguai de negociações, entidades da sociedade civil passaram a concentrar-se</a:t>
            </a:r>
            <a:r>
              <a:rPr lang="pt-BR" sz="6400" dirty="0">
                <a:ea typeface="Calibri" panose="020F0502020204030204" pitchFamily="34" charset="0"/>
                <a:cs typeface="Times New Roman" panose="02020603050405020304" pitchFamily="18" charset="0"/>
              </a:rPr>
              <a:t> </a:t>
            </a:r>
            <a:r>
              <a:rPr lang="pt-BR" sz="6400" dirty="0">
                <a:effectLst/>
                <a:ea typeface="Calibri" panose="020F0502020204030204" pitchFamily="34" charset="0"/>
                <a:cs typeface="Times New Roman" panose="02020603050405020304" pitchFamily="18" charset="0"/>
              </a:rPr>
              <a:t>em negociações de um </a:t>
            </a:r>
            <a:r>
              <a:rPr lang="pt-BR" sz="6400" b="1" dirty="0">
                <a:effectLst/>
                <a:ea typeface="Calibri" panose="020F0502020204030204" pitchFamily="34" charset="0"/>
                <a:cs typeface="Times New Roman" panose="02020603050405020304" pitchFamily="18" charset="0"/>
              </a:rPr>
              <a:t>Acordo Multilateral de Investimentos </a:t>
            </a:r>
            <a:r>
              <a:rPr lang="pt-BR" sz="6400" dirty="0">
                <a:effectLst/>
                <a:ea typeface="Calibri" panose="020F0502020204030204" pitchFamily="34" charset="0"/>
                <a:cs typeface="Times New Roman" panose="02020603050405020304" pitchFamily="18" charset="0"/>
              </a:rPr>
              <a:t>(</a:t>
            </a:r>
            <a:r>
              <a:rPr lang="pt-BR" sz="6400" dirty="0">
                <a:ea typeface="Calibri" panose="020F0502020204030204" pitchFamily="34" charset="0"/>
                <a:cs typeface="Times New Roman" panose="02020603050405020304" pitchFamily="18" charset="0"/>
              </a:rPr>
              <a:t>1995-1998</a:t>
            </a:r>
            <a:r>
              <a:rPr lang="pt-BR" sz="6400" dirty="0">
                <a:effectLst/>
                <a:ea typeface="Calibri" panose="020F0502020204030204" pitchFamily="34" charset="0"/>
                <a:cs typeface="Times New Roman" panose="02020603050405020304" pitchFamily="18" charset="0"/>
              </a:rPr>
              <a:t>), com o intuito de fortalecer o regime de investimentos desenvolvido nas três décadas anteriores no âmbito da OCDE que usariam como modelo para regime mais amplo. </a:t>
            </a:r>
            <a:r>
              <a:rPr lang="en-US" sz="6400" dirty="0">
                <a:ea typeface="Calibri" panose="020F0502020204030204" pitchFamily="34" charset="0"/>
                <a:cs typeface="Times New Roman" panose="02020603050405020304" pitchFamily="18" charset="0"/>
              </a:rPr>
              <a:t>(</a:t>
            </a:r>
            <a:r>
              <a:rPr lang="de-DE" sz="6400" dirty="0">
                <a:ea typeface="Calibri" panose="020F0502020204030204" pitchFamily="34" charset="0"/>
                <a:cs typeface="Times New Roman" panose="02020603050405020304" pitchFamily="18" charset="0"/>
              </a:rPr>
              <a:t>W</a:t>
            </a:r>
            <a:r>
              <a:rPr lang="de-DE" sz="6400" dirty="0">
                <a:effectLst/>
                <a:ea typeface="Calibri" panose="020F0502020204030204" pitchFamily="34" charset="0"/>
                <a:cs typeface="Times New Roman" panose="02020603050405020304" pitchFamily="18" charset="0"/>
              </a:rPr>
              <a:t>oolcock e Bayne).</a:t>
            </a:r>
            <a:endParaRPr lang="en-US" sz="6400" dirty="0">
              <a:effectLst/>
              <a:ea typeface="Calibri" panose="020F0502020204030204" pitchFamily="34" charset="0"/>
              <a:cs typeface="Times New Roman" panose="02020603050405020304" pitchFamily="18" charset="0"/>
            </a:endParaRPr>
          </a:p>
          <a:p>
            <a:pPr>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6740241"/>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a:t>
            </a:r>
            <a:br>
              <a:rPr lang="pt-BR" sz="4800" dirty="0"/>
            </a:br>
            <a:r>
              <a:rPr lang="pt-BR" sz="4000" dirty="0"/>
              <a:t> Finanças</a:t>
            </a:r>
            <a:br>
              <a:rPr lang="pt-BR" sz="4800" dirty="0"/>
            </a:br>
            <a:r>
              <a:rPr lang="pt-BR" sz="2800" dirty="0"/>
              <a:t>26 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fontScale="25000" lnSpcReduction="20000"/>
          </a:bodyPr>
          <a:lstStyle/>
          <a:p>
            <a:pPr>
              <a:lnSpc>
                <a:spcPct val="150000"/>
              </a:lnSpc>
              <a:spcAft>
                <a:spcPts val="800"/>
              </a:spcAft>
            </a:pPr>
            <a:endParaRPr lang="en-US" sz="1800" dirty="0">
              <a:effectLst/>
              <a:ea typeface="Calibri" panose="020F0502020204030204" pitchFamily="34" charset="0"/>
              <a:cs typeface="Times New Roman" panose="02020603050405020304" pitchFamily="18" charset="0"/>
            </a:endParaRPr>
          </a:p>
          <a:p>
            <a:pPr marL="0" indent="0">
              <a:lnSpc>
                <a:spcPct val="150000"/>
              </a:lnSpc>
              <a:spcAft>
                <a:spcPts val="800"/>
              </a:spcAft>
              <a:buNone/>
            </a:pPr>
            <a:r>
              <a:rPr lang="pt-BR" sz="9600" dirty="0">
                <a:effectLst/>
                <a:ea typeface="Calibri" panose="020F0502020204030204" pitchFamily="34" charset="0"/>
                <a:cs typeface="Times New Roman" panose="02020603050405020304" pitchFamily="18" charset="0"/>
              </a:rPr>
              <a:t>C. Finanças</a:t>
            </a:r>
          </a:p>
          <a:p>
            <a:pPr>
              <a:lnSpc>
                <a:spcPct val="150000"/>
              </a:lnSpc>
              <a:spcAft>
                <a:spcPts val="800"/>
              </a:spcAft>
            </a:pPr>
            <a:r>
              <a:rPr lang="pt-BR" sz="8000" dirty="0">
                <a:effectLst/>
                <a:ea typeface="Calibri" panose="020F0502020204030204" pitchFamily="34" charset="0"/>
                <a:cs typeface="Times New Roman" panose="02020603050405020304" pitchFamily="18" charset="0"/>
              </a:rPr>
              <a:t>A tradição de ser a diplomacia financeira </a:t>
            </a:r>
            <a:r>
              <a:rPr lang="pt-BR" sz="8000" b="1" dirty="0">
                <a:effectLst/>
                <a:ea typeface="Calibri" panose="020F0502020204030204" pitchFamily="34" charset="0"/>
                <a:cs typeface="Times New Roman" panose="02020603050405020304" pitchFamily="18" charset="0"/>
              </a:rPr>
              <a:t>exercida não por diplomatas</a:t>
            </a:r>
            <a:r>
              <a:rPr lang="pt-BR" sz="8000" dirty="0">
                <a:effectLst/>
                <a:ea typeface="Calibri" panose="020F0502020204030204" pitchFamily="34" charset="0"/>
                <a:cs typeface="Times New Roman" panose="02020603050405020304" pitchFamily="18" charset="0"/>
              </a:rPr>
              <a:t>, mas por </a:t>
            </a:r>
            <a:r>
              <a:rPr lang="pt-BR" sz="8000" u="sng" dirty="0">
                <a:effectLst/>
                <a:ea typeface="Calibri" panose="020F0502020204030204" pitchFamily="34" charset="0"/>
                <a:cs typeface="Times New Roman" panose="02020603050405020304" pitchFamily="18" charset="0"/>
              </a:rPr>
              <a:t>funcionários de ministérios das finanças ou de bancos centrais</a:t>
            </a:r>
            <a:r>
              <a:rPr lang="pt-BR" sz="8000" dirty="0">
                <a:effectLst/>
                <a:ea typeface="Calibri" panose="020F0502020204030204" pitchFamily="34" charset="0"/>
                <a:cs typeface="Times New Roman" panose="02020603050405020304" pitchFamily="18" charset="0"/>
              </a:rPr>
              <a:t>, advém dos documentos constitutivos das organizações de Bretton Woods, o FMI e Banco Mundial (1945). </a:t>
            </a:r>
          </a:p>
          <a:p>
            <a:pPr>
              <a:lnSpc>
                <a:spcPct val="150000"/>
              </a:lnSpc>
              <a:spcAft>
                <a:spcPts val="800"/>
              </a:spcAft>
            </a:pPr>
            <a:r>
              <a:rPr lang="pt-BR" sz="8000" dirty="0">
                <a:effectLst/>
                <a:ea typeface="Calibri" panose="020F0502020204030204" pitchFamily="34" charset="0"/>
                <a:cs typeface="Times New Roman" panose="02020603050405020304" pitchFamily="18" charset="0"/>
              </a:rPr>
              <a:t>Assim, por exemplo, segundo os artigos do acordo que criou o FMI, seu principal órgão decisório é a Junta de Governadores (Artigo12). Consiste em um governador e um vice-governador nomeados por cada país membro do FMI, </a:t>
            </a:r>
            <a:r>
              <a:rPr lang="pt-BR" sz="8000" u="sng" dirty="0">
                <a:effectLst/>
                <a:ea typeface="Calibri" panose="020F0502020204030204" pitchFamily="34" charset="0"/>
                <a:cs typeface="Times New Roman" panose="02020603050405020304" pitchFamily="18" charset="0"/>
              </a:rPr>
              <a:t>normalmente o ministro das finanças ou presidente do banco central. </a:t>
            </a:r>
            <a:r>
              <a:rPr lang="pt-BR" sz="8000" dirty="0">
                <a:effectLst/>
                <a:ea typeface="Calibri" panose="020F0502020204030204" pitchFamily="34" charset="0"/>
                <a:cs typeface="Times New Roman" panose="02020603050405020304" pitchFamily="18" charset="0"/>
              </a:rPr>
              <a:t>(</a:t>
            </a:r>
            <a:r>
              <a:rPr lang="de-DE" sz="8000" dirty="0">
                <a:effectLst/>
                <a:ea typeface="Calibri" panose="020F0502020204030204" pitchFamily="34" charset="0"/>
                <a:cs typeface="Times New Roman" panose="02020603050405020304" pitchFamily="18" charset="0"/>
              </a:rPr>
              <a:t>Barston)</a:t>
            </a:r>
            <a:endParaRPr lang="en-US" sz="80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102932"/>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a:t>
            </a:r>
            <a:br>
              <a:rPr lang="pt-BR" sz="4800" dirty="0"/>
            </a:br>
            <a:r>
              <a:rPr lang="pt-BR" sz="4000" dirty="0"/>
              <a:t> Finanças – </a:t>
            </a:r>
            <a:r>
              <a:rPr lang="pt-BR" sz="3600" dirty="0"/>
              <a:t>G-7</a:t>
            </a:r>
            <a:br>
              <a:rPr lang="pt-BR" sz="4800" dirty="0"/>
            </a:br>
            <a:r>
              <a:rPr lang="pt-BR" sz="2800" dirty="0"/>
              <a:t>27 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fontScale="85000" lnSpcReduction="20000"/>
          </a:bodyPr>
          <a:lstStyle/>
          <a:p>
            <a:pPr>
              <a:lnSpc>
                <a:spcPct val="150000"/>
              </a:lnSpc>
              <a:spcAft>
                <a:spcPts val="800"/>
              </a:spcAft>
            </a:pPr>
            <a:endParaRPr lang="en-US" sz="1800" dirty="0">
              <a:effectLst/>
              <a:ea typeface="Calibri" panose="020F0502020204030204" pitchFamily="34" charset="0"/>
              <a:cs typeface="Times New Roman" panose="02020603050405020304" pitchFamily="18" charset="0"/>
            </a:endParaRPr>
          </a:p>
          <a:p>
            <a:pPr>
              <a:lnSpc>
                <a:spcPct val="150000"/>
              </a:lnSpc>
              <a:spcAft>
                <a:spcPts val="800"/>
              </a:spcAft>
            </a:pPr>
            <a:r>
              <a:rPr lang="pt-BR" sz="2100" dirty="0">
                <a:effectLst/>
                <a:ea typeface="Calibri" panose="020F0502020204030204" pitchFamily="34" charset="0"/>
                <a:cs typeface="Times New Roman" panose="02020603050405020304" pitchFamily="18" charset="0"/>
              </a:rPr>
              <a:t>A partir da reunião do </a:t>
            </a:r>
            <a:r>
              <a:rPr lang="pt-BR" sz="2100" b="1" dirty="0">
                <a:effectLst/>
                <a:ea typeface="Calibri" panose="020F0502020204030204" pitchFamily="34" charset="0"/>
                <a:cs typeface="Times New Roman" panose="02020603050405020304" pitchFamily="18" charset="0"/>
              </a:rPr>
              <a:t>G-7 r</a:t>
            </a:r>
            <a:r>
              <a:rPr lang="pt-BR" sz="2100" dirty="0">
                <a:effectLst/>
                <a:ea typeface="Calibri" panose="020F0502020204030204" pitchFamily="34" charset="0"/>
                <a:cs typeface="Times New Roman" panose="02020603050405020304" pitchFamily="18" charset="0"/>
              </a:rPr>
              <a:t>ealizada em Toronto em 1987, quando se politizou a questão da dívida externa de vários países, </a:t>
            </a:r>
            <a:r>
              <a:rPr lang="pt-BR" sz="2100" u="sng" dirty="0">
                <a:effectLst/>
                <a:ea typeface="Calibri" panose="020F0502020204030204" pitchFamily="34" charset="0"/>
                <a:cs typeface="Times New Roman" panose="02020603050405020304" pitchFamily="18" charset="0"/>
              </a:rPr>
              <a:t>diplomatas foram envolvidos em reuniões financeiras</a:t>
            </a:r>
            <a:r>
              <a:rPr lang="pt-BR" sz="2100" dirty="0">
                <a:effectLst/>
                <a:ea typeface="Calibri" panose="020F0502020204030204" pitchFamily="34" charset="0"/>
                <a:cs typeface="Times New Roman" panose="02020603050405020304" pitchFamily="18" charset="0"/>
              </a:rPr>
              <a:t>, em especial as relativas a dívidas estatais discutidas no Clube de Paris. </a:t>
            </a:r>
          </a:p>
          <a:p>
            <a:pPr>
              <a:lnSpc>
                <a:spcPct val="150000"/>
              </a:lnSpc>
              <a:spcAft>
                <a:spcPts val="800"/>
              </a:spcAft>
            </a:pPr>
            <a:r>
              <a:rPr lang="pt-BR" sz="2100" dirty="0">
                <a:effectLst/>
                <a:ea typeface="Calibri" panose="020F0502020204030204" pitchFamily="34" charset="0"/>
                <a:cs typeface="Times New Roman" panose="02020603050405020304" pitchFamily="18" charset="0"/>
              </a:rPr>
              <a:t>Também nas reuniões de cúpula, ainda que essencialmente financeiras, os diplomatas receberam incumbências ao serem nomeados para serem um de dois </a:t>
            </a:r>
            <a:r>
              <a:rPr lang="pt-BR" sz="2100" b="1" u="sng" dirty="0">
                <a:effectLst/>
                <a:ea typeface="Calibri" panose="020F0502020204030204" pitchFamily="34" charset="0"/>
                <a:cs typeface="Times New Roman" panose="02020603050405020304" pitchFamily="18" charset="0"/>
              </a:rPr>
              <a:t>sub-sherpa</a:t>
            </a:r>
            <a:r>
              <a:rPr lang="pt-BR" sz="2100" u="sng" dirty="0">
                <a:effectLst/>
                <a:ea typeface="Calibri" panose="020F0502020204030204" pitchFamily="34" charset="0"/>
                <a:cs typeface="Times New Roman" panose="02020603050405020304" pitchFamily="18" charset="0"/>
              </a:rPr>
              <a:t>s das reuniões do G-8</a:t>
            </a:r>
            <a:r>
              <a:rPr lang="pt-BR" sz="2100" dirty="0">
                <a:effectLst/>
                <a:ea typeface="Calibri" panose="020F0502020204030204" pitchFamily="34" charset="0"/>
                <a:cs typeface="Times New Roman" panose="02020603050405020304" pitchFamily="18" charset="0"/>
              </a:rPr>
              <a:t>, sendo o outro um funcionário do ministério das finanças.</a:t>
            </a:r>
            <a:r>
              <a:rPr lang="en-US" sz="2100" dirty="0">
                <a:ea typeface="Calibri" panose="020F0502020204030204" pitchFamily="34" charset="0"/>
                <a:cs typeface="Times New Roman" panose="02020603050405020304" pitchFamily="18" charset="0"/>
              </a:rPr>
              <a:t> (</a:t>
            </a:r>
            <a:r>
              <a:rPr lang="de-DE" sz="2100" dirty="0">
                <a:effectLst/>
                <a:ea typeface="Calibri" panose="020F0502020204030204" pitchFamily="34" charset="0"/>
                <a:cs typeface="Times New Roman" panose="02020603050405020304" pitchFamily="18" charset="0"/>
              </a:rPr>
              <a:t>Woolcock e Bayne)</a:t>
            </a:r>
            <a:endParaRPr lang="en-US" sz="2100" dirty="0">
              <a:effectLst/>
              <a:ea typeface="Calibri" panose="020F0502020204030204" pitchFamily="34" charset="0"/>
              <a:cs typeface="Times New Roman" panose="02020603050405020304" pitchFamily="18" charset="0"/>
            </a:endParaRPr>
          </a:p>
          <a:p>
            <a:pPr>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929329"/>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000" dirty="0"/>
              <a:t>Finanças</a:t>
            </a:r>
            <a:r>
              <a:rPr lang="pt-BR" sz="4800" dirty="0"/>
              <a:t> – </a:t>
            </a:r>
            <a:r>
              <a:rPr lang="pt-BR" sz="3600" dirty="0"/>
              <a:t>G-20</a:t>
            </a:r>
            <a:br>
              <a:rPr lang="pt-BR" sz="4800" dirty="0"/>
            </a:br>
            <a:r>
              <a:rPr lang="pt-BR" sz="2800" dirty="0"/>
              <a:t>28 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a:bodyPr>
          <a:lstStyle/>
          <a:p>
            <a:pPr>
              <a:lnSpc>
                <a:spcPct val="150000"/>
              </a:lnSpc>
              <a:spcAft>
                <a:spcPts val="800"/>
              </a:spcAft>
            </a:pPr>
            <a:endParaRPr lang="en-US" sz="1800" dirty="0">
              <a:effectLst/>
              <a:ea typeface="Calibri" panose="020F0502020204030204" pitchFamily="34" charset="0"/>
              <a:cs typeface="Times New Roman" panose="02020603050405020304" pitchFamily="18" charset="0"/>
            </a:endParaRPr>
          </a:p>
          <a:p>
            <a:pPr>
              <a:lnSpc>
                <a:spcPct val="150000"/>
              </a:lnSpc>
              <a:spcAft>
                <a:spcPts val="800"/>
              </a:spcAft>
            </a:pPr>
            <a:r>
              <a:rPr lang="pt-BR" sz="1800" dirty="0">
                <a:effectLst/>
                <a:ea typeface="Calibri" panose="020F0502020204030204" pitchFamily="34" charset="0"/>
                <a:cs typeface="Times New Roman" panose="02020603050405020304" pitchFamily="18" charset="0"/>
              </a:rPr>
              <a:t>Em 2009, as </a:t>
            </a:r>
            <a:r>
              <a:rPr lang="pt-BR" sz="1800" u="sng" dirty="0">
                <a:effectLst/>
                <a:ea typeface="Calibri" panose="020F0502020204030204" pitchFamily="34" charset="0"/>
                <a:cs typeface="Times New Roman" panose="02020603050405020304" pitchFamily="18" charset="0"/>
              </a:rPr>
              <a:t>crises bancárias financeiras</a:t>
            </a:r>
            <a:r>
              <a:rPr lang="pt-BR" sz="1800" dirty="0">
                <a:effectLst/>
                <a:ea typeface="Calibri" panose="020F0502020204030204" pitchFamily="34" charset="0"/>
                <a:cs typeface="Times New Roman" panose="02020603050405020304" pitchFamily="18" charset="0"/>
              </a:rPr>
              <a:t>, assim como o </a:t>
            </a:r>
            <a:r>
              <a:rPr lang="pt-BR" sz="1800" u="sng" dirty="0">
                <a:effectLst/>
                <a:ea typeface="Calibri" panose="020F0502020204030204" pitchFamily="34" charset="0"/>
                <a:cs typeface="Times New Roman" panose="02020603050405020304" pitchFamily="18" charset="0"/>
              </a:rPr>
              <a:t>crescimento rápido de economias emergentes </a:t>
            </a:r>
            <a:r>
              <a:rPr lang="pt-BR" sz="1800" dirty="0">
                <a:effectLst/>
                <a:ea typeface="Calibri" panose="020F0502020204030204" pitchFamily="34" charset="0"/>
                <a:cs typeface="Times New Roman" panose="02020603050405020304" pitchFamily="18" charset="0"/>
              </a:rPr>
              <a:t>colocaram em questão o formato do G-8 e este seria suplantado pelo </a:t>
            </a:r>
            <a:r>
              <a:rPr lang="pt-BR" sz="1800" b="1" dirty="0">
                <a:effectLst/>
                <a:ea typeface="Calibri" panose="020F0502020204030204" pitchFamily="34" charset="0"/>
                <a:cs typeface="Times New Roman" panose="02020603050405020304" pitchFamily="18" charset="0"/>
              </a:rPr>
              <a:t>G-20</a:t>
            </a:r>
            <a:r>
              <a:rPr lang="pt-BR" sz="1800" dirty="0">
                <a:effectLst/>
                <a:ea typeface="Calibri" panose="020F0502020204030204" pitchFamily="34" charset="0"/>
                <a:cs typeface="Times New Roman" panose="02020603050405020304" pitchFamily="18" charset="0"/>
              </a:rPr>
              <a:t>. (</a:t>
            </a:r>
            <a:r>
              <a:rPr lang="de-DE" sz="1800" dirty="0">
                <a:ea typeface="Calibri" panose="020F0502020204030204" pitchFamily="34" charset="0"/>
                <a:cs typeface="Times New Roman" panose="02020603050405020304" pitchFamily="18" charset="0"/>
              </a:rPr>
              <a:t>B</a:t>
            </a:r>
            <a:r>
              <a:rPr lang="de-DE" sz="1600" dirty="0">
                <a:ea typeface="Calibri" panose="020F0502020204030204" pitchFamily="34" charset="0"/>
                <a:cs typeface="Times New Roman" panose="02020603050405020304" pitchFamily="18" charset="0"/>
              </a:rPr>
              <a:t>arston</a:t>
            </a:r>
            <a:r>
              <a:rPr lang="de-DE" sz="1800" dirty="0">
                <a:ea typeface="Calibri" panose="020F0502020204030204" pitchFamily="34" charset="0"/>
                <a:cs typeface="Times New Roman" panose="02020603050405020304" pitchFamily="18" charset="0"/>
              </a:rPr>
              <a:t>)</a:t>
            </a:r>
            <a:endParaRPr lang="pt-BR" sz="1800" dirty="0">
              <a:effectLst/>
              <a:ea typeface="Calibri" panose="020F0502020204030204" pitchFamily="34" charset="0"/>
              <a:cs typeface="Times New Roman" panose="02020603050405020304" pitchFamily="18" charset="0"/>
            </a:endParaRPr>
          </a:p>
          <a:p>
            <a:pPr>
              <a:lnSpc>
                <a:spcPct val="150000"/>
              </a:lnSpc>
              <a:spcAft>
                <a:spcPts val="800"/>
              </a:spcAft>
            </a:pPr>
            <a:r>
              <a:rPr lang="pt-BR" sz="1800" dirty="0">
                <a:effectLst/>
                <a:ea typeface="Calibri" panose="020F0502020204030204" pitchFamily="34" charset="0"/>
                <a:cs typeface="Times New Roman" panose="02020603050405020304" pitchFamily="18" charset="0"/>
              </a:rPr>
              <a:t>Conduzidos, até então sem publicidade, dada a volatilidade dos mercados financeiros, os encontros  se tornariam frequentes e se expandiriam até atingirem o nível de </a:t>
            </a:r>
            <a:r>
              <a:rPr lang="pt-BR" sz="1800" b="1" dirty="0">
                <a:effectLst/>
                <a:ea typeface="Calibri" panose="020F0502020204030204" pitchFamily="34" charset="0"/>
                <a:cs typeface="Times New Roman" panose="02020603050405020304" pitchFamily="18" charset="0"/>
              </a:rPr>
              <a:t>reuniões de cúpula</a:t>
            </a:r>
            <a:r>
              <a:rPr lang="pt-BR" sz="1800" dirty="0">
                <a:effectLst/>
                <a:ea typeface="Calibri" panose="020F0502020204030204" pitchFamily="34" charset="0"/>
                <a:cs typeface="Times New Roman" panose="02020603050405020304" pitchFamily="18" charset="0"/>
              </a:rPr>
              <a:t>. Para prepará-las, alguns países nomearam </a:t>
            </a:r>
            <a:r>
              <a:rPr lang="pt-BR" sz="1800" u="sng" dirty="0">
                <a:effectLst/>
                <a:ea typeface="Calibri" panose="020F0502020204030204" pitchFamily="34" charset="0"/>
                <a:cs typeface="Times New Roman" panose="02020603050405020304" pitchFamily="18" charset="0"/>
              </a:rPr>
              <a:t>diplomatas</a:t>
            </a:r>
            <a:r>
              <a:rPr lang="pt-BR" sz="1800" dirty="0">
                <a:effectLst/>
                <a:ea typeface="Calibri" panose="020F0502020204030204" pitchFamily="34" charset="0"/>
                <a:cs typeface="Times New Roman" panose="02020603050405020304" pitchFamily="18" charset="0"/>
              </a:rPr>
              <a:t>, seja nas capitais, seja em alguns postos no </a:t>
            </a:r>
            <a:r>
              <a:rPr lang="pt-BR" sz="1800" dirty="0">
                <a:ea typeface="Calibri" panose="020F0502020204030204" pitchFamily="34" charset="0"/>
                <a:cs typeface="Times New Roman" panose="02020603050405020304" pitchFamily="18" charset="0"/>
              </a:rPr>
              <a:t>exterior. (</a:t>
            </a:r>
            <a:r>
              <a:rPr lang="es-ES" sz="1800" dirty="0">
                <a:ea typeface="Calibri" panose="020F0502020204030204" pitchFamily="34" charset="0"/>
                <a:cs typeface="Times New Roman" panose="02020603050405020304" pitchFamily="18" charset="0"/>
              </a:rPr>
              <a:t>Malone</a:t>
            </a:r>
            <a:r>
              <a:rPr lang="es-ES" sz="1800" dirty="0">
                <a:effectLst/>
                <a:ea typeface="Calibri" panose="020F0502020204030204" pitchFamily="34" charset="0"/>
                <a:cs typeface="Times New Roman" panose="02020603050405020304" pitchFamily="18" charset="0"/>
              </a:rPr>
              <a:t>)</a:t>
            </a:r>
            <a:endParaRPr lang="en-US" sz="1800" dirty="0">
              <a:effectLst/>
              <a:ea typeface="Calibri" panose="020F0502020204030204" pitchFamily="34" charset="0"/>
              <a:cs typeface="Times New Roman" panose="02020603050405020304" pitchFamily="18" charset="0"/>
            </a:endParaRPr>
          </a:p>
          <a:p>
            <a:pPr>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6473465"/>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a:t>
            </a:r>
            <a:r>
              <a:rPr lang="pt-BR" sz="4000" dirty="0"/>
              <a:t>Cooperação </a:t>
            </a:r>
            <a:r>
              <a:rPr lang="pt-BR" sz="4800" dirty="0"/>
              <a:t>- </a:t>
            </a:r>
            <a:r>
              <a:rPr lang="pt-BR" sz="3600" dirty="0"/>
              <a:t>Evolução</a:t>
            </a:r>
            <a:br>
              <a:rPr lang="pt-BR" sz="4800" dirty="0"/>
            </a:br>
            <a:r>
              <a:rPr lang="pt-BR" sz="2800" dirty="0"/>
              <a:t>29 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fontScale="25000" lnSpcReduction="20000"/>
          </a:bodyPr>
          <a:lstStyle/>
          <a:p>
            <a:pPr>
              <a:lnSpc>
                <a:spcPct val="150000"/>
              </a:lnSpc>
              <a:spcAft>
                <a:spcPts val="800"/>
              </a:spcAft>
            </a:pPr>
            <a:endParaRPr lang="en-US" sz="1800" dirty="0">
              <a:effectLst/>
              <a:ea typeface="Calibri" panose="020F0502020204030204" pitchFamily="34" charset="0"/>
              <a:cs typeface="Times New Roman" panose="02020603050405020304" pitchFamily="18" charset="0"/>
            </a:endParaRPr>
          </a:p>
          <a:p>
            <a:pPr>
              <a:lnSpc>
                <a:spcPct val="150000"/>
              </a:lnSpc>
              <a:spcAft>
                <a:spcPts val="800"/>
              </a:spcAft>
            </a:pPr>
            <a:r>
              <a:rPr lang="pt-BR" sz="7200" dirty="0">
                <a:ea typeface="Calibri" panose="020F0502020204030204" pitchFamily="34" charset="0"/>
                <a:cs typeface="Times New Roman" panose="02020603050405020304" pitchFamily="18" charset="0"/>
              </a:rPr>
              <a:t>D</a:t>
            </a:r>
            <a:r>
              <a:rPr lang="pt-BR" sz="7200" dirty="0">
                <a:effectLst/>
                <a:ea typeface="Calibri" panose="020F0502020204030204" pitchFamily="34" charset="0"/>
                <a:cs typeface="Times New Roman" panose="02020603050405020304" pitchFamily="18" charset="0"/>
              </a:rPr>
              <a:t>epois da II Guerra Mundial tornou-se uma tarefa aceita de política internacional reduzir a diferença entre o Norte e o Sul, isto é, países desenvolvidos </a:t>
            </a:r>
            <a:r>
              <a:rPr lang="pt-BR" sz="7200" b="1" dirty="0">
                <a:effectLst/>
                <a:ea typeface="Calibri" panose="020F0502020204030204" pitchFamily="34" charset="0"/>
                <a:cs typeface="Times New Roman" panose="02020603050405020304" pitchFamily="18" charset="0"/>
              </a:rPr>
              <a:t>assistirem aos em desenvolvimento</a:t>
            </a:r>
            <a:r>
              <a:rPr lang="pt-BR" sz="7200" dirty="0">
                <a:effectLst/>
                <a:ea typeface="Calibri" panose="020F0502020204030204" pitchFamily="34" charset="0"/>
                <a:cs typeface="Times New Roman" panose="02020603050405020304" pitchFamily="18" charset="0"/>
              </a:rPr>
              <a:t>. Os industrializados passaram a ver como de seu interesse prover tal </a:t>
            </a:r>
            <a:r>
              <a:rPr lang="pt-BR" sz="7200" b="1" dirty="0">
                <a:effectLst/>
                <a:ea typeface="Calibri" panose="020F0502020204030204" pitchFamily="34" charset="0"/>
                <a:cs typeface="Times New Roman" panose="02020603050405020304" pitchFamily="18" charset="0"/>
              </a:rPr>
              <a:t>assistência</a:t>
            </a:r>
            <a:r>
              <a:rPr lang="pt-BR" sz="7200" dirty="0">
                <a:effectLst/>
                <a:ea typeface="Calibri" panose="020F0502020204030204" pitchFamily="34" charset="0"/>
                <a:cs typeface="Times New Roman" panose="02020603050405020304" pitchFamily="18" charset="0"/>
              </a:rPr>
              <a:t>. </a:t>
            </a:r>
            <a:r>
              <a:rPr lang="pt-BR" sz="7200" dirty="0">
                <a:ea typeface="Calibri" panose="020F0502020204030204" pitchFamily="34" charset="0"/>
                <a:cs typeface="Times New Roman" panose="02020603050405020304" pitchFamily="18" charset="0"/>
              </a:rPr>
              <a:t>E</a:t>
            </a:r>
            <a:r>
              <a:rPr lang="pt-BR" sz="7200" dirty="0">
                <a:effectLst/>
                <a:ea typeface="Calibri" panose="020F0502020204030204" pitchFamily="34" charset="0"/>
                <a:cs typeface="Times New Roman" panose="02020603050405020304" pitchFamily="18" charset="0"/>
              </a:rPr>
              <a:t>sse interesse aumentou com a pressão da </a:t>
            </a:r>
            <a:r>
              <a:rPr lang="pt-BR" sz="7200" u="sng" dirty="0">
                <a:effectLst/>
                <a:ea typeface="Calibri" panose="020F0502020204030204" pitchFamily="34" charset="0"/>
                <a:cs typeface="Times New Roman" panose="02020603050405020304" pitchFamily="18" charset="0"/>
              </a:rPr>
              <a:t>migração</a:t>
            </a:r>
            <a:r>
              <a:rPr lang="pt-BR" sz="7200" dirty="0">
                <a:effectLst/>
                <a:ea typeface="Calibri" panose="020F0502020204030204" pitchFamily="34" charset="0"/>
                <a:cs typeface="Times New Roman" panose="02020603050405020304" pitchFamily="18" charset="0"/>
              </a:rPr>
              <a:t> do Sul para o Norte, pois passaram a prestar assistência na esperança de que as pessoas prefeririam continuar nos seus países e contribuir para seu desenvolvimento</a:t>
            </a:r>
            <a:r>
              <a:rPr lang="pt-BR" sz="7200" dirty="0">
                <a:ea typeface="Calibri" panose="020F0502020204030204" pitchFamily="34" charset="0"/>
                <a:cs typeface="Times New Roman" panose="02020603050405020304" pitchFamily="18" charset="0"/>
              </a:rPr>
              <a:t>. (Kleiner)</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Desde a </a:t>
            </a:r>
            <a:r>
              <a:rPr lang="pt-BR" sz="7200" u="sng" dirty="0">
                <a:effectLst/>
                <a:ea typeface="Calibri" panose="020F0502020204030204" pitchFamily="34" charset="0"/>
                <a:cs typeface="Times New Roman" panose="02020603050405020304" pitchFamily="18" charset="0"/>
              </a:rPr>
              <a:t>crise financeira de 2008</a:t>
            </a:r>
            <a:r>
              <a:rPr lang="pt-BR" sz="7200" dirty="0">
                <a:effectLst/>
                <a:ea typeface="Calibri" panose="020F0502020204030204" pitchFamily="34" charset="0"/>
                <a:cs typeface="Times New Roman" panose="02020603050405020304" pitchFamily="18" charset="0"/>
              </a:rPr>
              <a:t>, tem se percebido um </a:t>
            </a:r>
            <a:r>
              <a:rPr lang="pt-BR" sz="7200" b="1" dirty="0">
                <a:effectLst/>
                <a:ea typeface="Calibri" panose="020F0502020204030204" pitchFamily="34" charset="0"/>
                <a:cs typeface="Times New Roman" panose="02020603050405020304" pitchFamily="18" charset="0"/>
              </a:rPr>
              <a:t>declínio da cooperação </a:t>
            </a:r>
            <a:r>
              <a:rPr lang="pt-BR" sz="7200" dirty="0">
                <a:effectLst/>
                <a:ea typeface="Calibri" panose="020F0502020204030204" pitchFamily="34" charset="0"/>
                <a:cs typeface="Times New Roman" panose="02020603050405020304" pitchFamily="18" charset="0"/>
              </a:rPr>
              <a:t>prestada por países desenvolvidos, ao mesmo tempo em que aumentou aquela prestada por países como China, Índia e África do Sul.(</a:t>
            </a:r>
            <a:r>
              <a:rPr lang="es-ES" sz="7200" dirty="0">
                <a:effectLst/>
                <a:ea typeface="Calibri" panose="020F0502020204030204" pitchFamily="34" charset="0"/>
                <a:cs typeface="Times New Roman" panose="02020603050405020304" pitchFamily="18" charset="0"/>
              </a:rPr>
              <a:t>Malone</a:t>
            </a:r>
            <a:r>
              <a:rPr lang="es-ES" sz="7200" dirty="0">
                <a:ea typeface="Calibri" panose="020F0502020204030204" pitchFamily="34" charset="0"/>
                <a:cs typeface="Times New Roman" panose="02020603050405020304" pitchFamily="18" charset="0"/>
              </a:rPr>
              <a:t>)</a:t>
            </a:r>
            <a:r>
              <a:rPr lang="es-ES" sz="7200" dirty="0">
                <a:effectLst/>
                <a:ea typeface="Calibri" panose="020F0502020204030204" pitchFamily="34" charset="0"/>
                <a:cs typeface="Times New Roman" panose="02020603050405020304" pitchFamily="18" charset="0"/>
              </a:rPr>
              <a:t> </a:t>
            </a:r>
            <a:endParaRPr lang="en-US" sz="7200" dirty="0">
              <a:effectLst/>
              <a:ea typeface="Calibri" panose="020F0502020204030204" pitchFamily="34" charset="0"/>
              <a:cs typeface="Times New Roman" panose="02020603050405020304" pitchFamily="18" charset="0"/>
            </a:endParaRPr>
          </a:p>
          <a:p>
            <a:pPr>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4774236"/>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000" dirty="0"/>
              <a:t>Cooperação</a:t>
            </a:r>
            <a:r>
              <a:rPr lang="pt-BR" sz="4800" dirty="0"/>
              <a:t> - </a:t>
            </a:r>
            <a:r>
              <a:rPr lang="pt-BR" sz="3600" dirty="0"/>
              <a:t>Objetivos</a:t>
            </a:r>
            <a:br>
              <a:rPr lang="pt-BR" sz="4800" dirty="0"/>
            </a:br>
            <a:r>
              <a:rPr lang="pt-BR" sz="2800" dirty="0"/>
              <a:t>30 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fontScale="25000" lnSpcReduction="20000"/>
          </a:bodyPr>
          <a:lstStyle/>
          <a:p>
            <a:pPr>
              <a:lnSpc>
                <a:spcPct val="150000"/>
              </a:lnSpc>
              <a:spcAft>
                <a:spcPts val="800"/>
              </a:spcAft>
            </a:pPr>
            <a:endParaRPr lang="en-US" sz="1800" dirty="0">
              <a:effectLst/>
              <a:ea typeface="Calibri" panose="020F0502020204030204" pitchFamily="34" charset="0"/>
              <a:cs typeface="Times New Roman" panose="02020603050405020304" pitchFamily="18" charset="0"/>
            </a:endParaRPr>
          </a:p>
          <a:p>
            <a:pPr marL="0" indent="0">
              <a:lnSpc>
                <a:spcPct val="150000"/>
              </a:lnSpc>
              <a:spcAft>
                <a:spcPts val="800"/>
              </a:spcAft>
              <a:buNone/>
            </a:pPr>
            <a:r>
              <a:rPr lang="pt-BR" sz="9600" dirty="0">
                <a:effectLst/>
                <a:ea typeface="Calibri" panose="020F0502020204030204" pitchFamily="34" charset="0"/>
                <a:cs typeface="Times New Roman" panose="02020603050405020304" pitchFamily="18" charset="0"/>
              </a:rPr>
              <a:t>2. Objetivos</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A cooperação para o desenvolvimento pode ser uma expressão da diplomacia econômica de duas maneiras distintas, mas não exclusivas quando vistas da perspectiva do país provedor da assistência. </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A </a:t>
            </a:r>
            <a:r>
              <a:rPr lang="pt-BR" sz="7200" i="1" dirty="0">
                <a:effectLst/>
                <a:ea typeface="Calibri" panose="020F0502020204030204" pitchFamily="34" charset="0"/>
                <a:cs typeface="Times New Roman" panose="02020603050405020304" pitchFamily="18" charset="0"/>
              </a:rPr>
              <a:t>primeira</a:t>
            </a:r>
            <a:r>
              <a:rPr lang="pt-BR" sz="7200" dirty="0">
                <a:effectLst/>
                <a:ea typeface="Calibri" panose="020F0502020204030204" pitchFamily="34" charset="0"/>
                <a:cs typeface="Times New Roman" panose="02020603050405020304" pitchFamily="18" charset="0"/>
              </a:rPr>
              <a:t> maneira seria a voltada a empregar a assistência para promover </a:t>
            </a:r>
            <a:r>
              <a:rPr lang="pt-BR" sz="7200" b="1" u="sng" dirty="0">
                <a:effectLst/>
                <a:ea typeface="Calibri" panose="020F0502020204030204" pitchFamily="34" charset="0"/>
                <a:cs typeface="Times New Roman" panose="02020603050405020304" pitchFamily="18" charset="0"/>
              </a:rPr>
              <a:t>objetivos políticos</a:t>
            </a:r>
            <a:r>
              <a:rPr lang="pt-BR" sz="7200" dirty="0">
                <a:effectLst/>
                <a:ea typeface="Calibri" panose="020F0502020204030204" pitchFamily="34" charset="0"/>
                <a:cs typeface="Times New Roman" panose="02020603050405020304" pitchFamily="18" charset="0"/>
              </a:rPr>
              <a:t>, tais como </a:t>
            </a:r>
            <a:r>
              <a:rPr lang="pt-BR" sz="7200" u="sng" dirty="0">
                <a:effectLst/>
                <a:ea typeface="Calibri" panose="020F0502020204030204" pitchFamily="34" charset="0"/>
                <a:cs typeface="Times New Roman" panose="02020603050405020304" pitchFamily="18" charset="0"/>
              </a:rPr>
              <a:t>governança, democracia e direitos humanos</a:t>
            </a:r>
            <a:r>
              <a:rPr lang="pt-BR" sz="7200" dirty="0">
                <a:effectLst/>
                <a:ea typeface="Calibri" panose="020F0502020204030204" pitchFamily="34" charset="0"/>
                <a:cs typeface="Times New Roman" panose="02020603050405020304" pitchFamily="18" charset="0"/>
              </a:rPr>
              <a:t>. </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A </a:t>
            </a:r>
            <a:r>
              <a:rPr lang="pt-BR" sz="7200" i="1" dirty="0">
                <a:effectLst/>
                <a:ea typeface="Calibri" panose="020F0502020204030204" pitchFamily="34" charset="0"/>
                <a:cs typeface="Times New Roman" panose="02020603050405020304" pitchFamily="18" charset="0"/>
              </a:rPr>
              <a:t>segunda</a:t>
            </a:r>
            <a:r>
              <a:rPr lang="pt-BR" sz="7200" dirty="0">
                <a:effectLst/>
                <a:ea typeface="Calibri" panose="020F0502020204030204" pitchFamily="34" charset="0"/>
                <a:cs typeface="Times New Roman" panose="02020603050405020304" pitchFamily="18" charset="0"/>
              </a:rPr>
              <a:t> seria dar ênfase a </a:t>
            </a:r>
            <a:r>
              <a:rPr lang="pt-BR" sz="7200" b="1" u="sng" dirty="0">
                <a:effectLst/>
                <a:ea typeface="Calibri" panose="020F0502020204030204" pitchFamily="34" charset="0"/>
                <a:cs typeface="Times New Roman" panose="02020603050405020304" pitchFamily="18" charset="0"/>
              </a:rPr>
              <a:t>objetivos econômicos </a:t>
            </a:r>
            <a:r>
              <a:rPr lang="pt-BR" sz="7200" dirty="0">
                <a:effectLst/>
                <a:ea typeface="Calibri" panose="020F0502020204030204" pitchFamily="34" charset="0"/>
                <a:cs typeface="Times New Roman" panose="02020603050405020304" pitchFamily="18" charset="0"/>
              </a:rPr>
              <a:t>do país assistido ao vincular a assistência ao </a:t>
            </a:r>
            <a:r>
              <a:rPr lang="pt-BR" sz="7200" u="sng" dirty="0">
                <a:effectLst/>
                <a:ea typeface="Calibri" panose="020F0502020204030204" pitchFamily="34" charset="0"/>
                <a:cs typeface="Times New Roman" panose="02020603050405020304" pitchFamily="18" charset="0"/>
              </a:rPr>
              <a:t>comércio e aos investimentos.</a:t>
            </a:r>
            <a:r>
              <a:rPr lang="pt-BR" sz="7200" dirty="0">
                <a:effectLst/>
                <a:ea typeface="Calibri" panose="020F0502020204030204" pitchFamily="34" charset="0"/>
                <a:cs typeface="Times New Roman" panose="02020603050405020304" pitchFamily="18" charset="0"/>
              </a:rPr>
              <a:t> </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Os países desenvolvidos tem aumentado essa ligação pragmática entre diplomacia comercial e cooperação econômica. (</a:t>
            </a:r>
            <a:r>
              <a:rPr lang="es-ES" sz="7200" dirty="0" err="1">
                <a:effectLst/>
                <a:ea typeface="Calibri" panose="020F0502020204030204" pitchFamily="34" charset="0"/>
                <a:cs typeface="Times New Roman" panose="02020603050405020304" pitchFamily="18" charset="0"/>
              </a:rPr>
              <a:t>Okano-Heijmans</a:t>
            </a:r>
            <a:r>
              <a:rPr lang="es-ES" sz="7200" dirty="0">
                <a:effectLst/>
                <a:ea typeface="Calibri" panose="020F0502020204030204" pitchFamily="34" charset="0"/>
                <a:cs typeface="Times New Roman" panose="02020603050405020304" pitchFamily="18" charset="0"/>
              </a:rPr>
              <a:t>)</a:t>
            </a:r>
            <a:endParaRPr lang="en-US" sz="7200" dirty="0">
              <a:effectLst/>
              <a:ea typeface="Calibri" panose="020F0502020204030204" pitchFamily="34" charset="0"/>
              <a:cs typeface="Times New Roman" panose="02020603050405020304" pitchFamily="18" charset="0"/>
            </a:endParaRPr>
          </a:p>
          <a:p>
            <a:pPr marL="0" indent="0">
              <a:lnSpc>
                <a:spcPct val="150000"/>
              </a:lnSpc>
              <a:spcAft>
                <a:spcPts val="800"/>
              </a:spcAft>
              <a:buNone/>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478342"/>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a:t>
            </a:r>
            <a:r>
              <a:rPr lang="pt-BR" sz="4000" dirty="0"/>
              <a:t>Cooperação</a:t>
            </a:r>
            <a:r>
              <a:rPr lang="pt-BR" sz="4800" dirty="0"/>
              <a:t> - </a:t>
            </a:r>
            <a:r>
              <a:rPr lang="pt-BR" sz="3600" dirty="0"/>
              <a:t>Formas</a:t>
            </a:r>
            <a:br>
              <a:rPr lang="pt-BR" sz="4800" dirty="0"/>
            </a:br>
            <a:r>
              <a:rPr lang="pt-BR" sz="2800" dirty="0"/>
              <a:t>31º.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fontScale="25000" lnSpcReduction="20000"/>
          </a:bodyPr>
          <a:lstStyle/>
          <a:p>
            <a:pPr>
              <a:lnSpc>
                <a:spcPct val="150000"/>
              </a:lnSpc>
              <a:spcAft>
                <a:spcPts val="800"/>
              </a:spcAft>
            </a:pPr>
            <a:endParaRPr lang="en-US" sz="1800" dirty="0">
              <a:effectLst/>
              <a:ea typeface="Calibri" panose="020F0502020204030204" pitchFamily="34" charset="0"/>
              <a:cs typeface="Times New Roman" panose="02020603050405020304" pitchFamily="18" charset="0"/>
            </a:endParaRPr>
          </a:p>
          <a:p>
            <a:pPr marL="0" indent="0">
              <a:lnSpc>
                <a:spcPct val="150000"/>
              </a:lnSpc>
              <a:spcAft>
                <a:spcPts val="800"/>
              </a:spcAft>
              <a:buNone/>
            </a:pPr>
            <a:r>
              <a:rPr lang="pt-BR" sz="9600" dirty="0">
                <a:latin typeface="Times New Roman" panose="02020603050405020304" pitchFamily="18" charset="0"/>
                <a:ea typeface="Calibri" panose="020F0502020204030204" pitchFamily="34" charset="0"/>
                <a:cs typeface="Times New Roman" panose="02020603050405020304" pitchFamily="18" charset="0"/>
              </a:rPr>
              <a:t>3</a:t>
            </a:r>
            <a:r>
              <a:rPr lang="pt-BR" sz="9600" dirty="0">
                <a:ea typeface="Calibri" panose="020F0502020204030204" pitchFamily="34" charset="0"/>
                <a:cs typeface="Times New Roman" panose="02020603050405020304" pitchFamily="18" charset="0"/>
              </a:rPr>
              <a:t>. Formas</a:t>
            </a:r>
          </a:p>
          <a:p>
            <a:pPr>
              <a:lnSpc>
                <a:spcPct val="150000"/>
              </a:lnSpc>
              <a:spcAft>
                <a:spcPts val="800"/>
              </a:spcAft>
              <a:tabLst>
                <a:tab pos="1917700" algn="l"/>
              </a:tabLst>
            </a:pPr>
            <a:r>
              <a:rPr lang="pt-BR" sz="7200" dirty="0">
                <a:ea typeface="Calibri" panose="020F0502020204030204" pitchFamily="34" charset="0"/>
                <a:cs typeface="Times New Roman" panose="02020603050405020304" pitchFamily="18" charset="0"/>
              </a:rPr>
              <a:t>A</a:t>
            </a:r>
            <a:r>
              <a:rPr lang="pt-BR" sz="7200" dirty="0">
                <a:effectLst/>
                <a:ea typeface="Calibri" panose="020F0502020204030204" pitchFamily="34" charset="0"/>
                <a:cs typeface="Times New Roman" panose="02020603050405020304" pitchFamily="18" charset="0"/>
              </a:rPr>
              <a:t> ajuda para o desenvolvimento se dá principalmente por meio de </a:t>
            </a:r>
            <a:r>
              <a:rPr lang="pt-BR" sz="7200" b="1" u="sng" dirty="0">
                <a:effectLst/>
                <a:ea typeface="Calibri" panose="020F0502020204030204" pitchFamily="34" charset="0"/>
                <a:cs typeface="Times New Roman" panose="02020603050405020304" pitchFamily="18" charset="0"/>
              </a:rPr>
              <a:t>assistência técnica </a:t>
            </a:r>
            <a:r>
              <a:rPr lang="pt-BR" sz="7200" dirty="0">
                <a:effectLst/>
                <a:ea typeface="Calibri" panose="020F0502020204030204" pitchFamily="34" charset="0"/>
                <a:cs typeface="Times New Roman" panose="02020603050405020304" pitchFamily="18" charset="0"/>
              </a:rPr>
              <a:t>ou </a:t>
            </a:r>
            <a:r>
              <a:rPr lang="pt-BR" sz="7200" b="1" u="sng" dirty="0">
                <a:effectLst/>
                <a:ea typeface="Calibri" panose="020F0502020204030204" pitchFamily="34" charset="0"/>
                <a:cs typeface="Times New Roman" panose="02020603050405020304" pitchFamily="18" charset="0"/>
              </a:rPr>
              <a:t>financeira</a:t>
            </a:r>
            <a:r>
              <a:rPr lang="pt-BR" sz="7200" dirty="0">
                <a:effectLst/>
                <a:ea typeface="Calibri" panose="020F0502020204030204" pitchFamily="34" charset="0"/>
                <a:cs typeface="Times New Roman" panose="02020603050405020304" pitchFamily="18" charset="0"/>
              </a:rPr>
              <a:t>. </a:t>
            </a:r>
          </a:p>
          <a:p>
            <a:pPr>
              <a:lnSpc>
                <a:spcPct val="150000"/>
              </a:lnSpc>
              <a:spcAft>
                <a:spcPts val="800"/>
              </a:spcAft>
              <a:tabLst>
                <a:tab pos="1917700" algn="l"/>
              </a:tabLst>
            </a:pPr>
            <a:r>
              <a:rPr lang="pt-BR" sz="7200" dirty="0">
                <a:effectLst/>
                <a:ea typeface="Calibri" panose="020F0502020204030204" pitchFamily="34" charset="0"/>
                <a:cs typeface="Times New Roman" panose="02020603050405020304" pitchFamily="18" charset="0"/>
              </a:rPr>
              <a:t>A </a:t>
            </a:r>
            <a:r>
              <a:rPr lang="pt-BR" sz="7200" b="1" dirty="0">
                <a:effectLst/>
                <a:ea typeface="Calibri" panose="020F0502020204030204" pitchFamily="34" charset="0"/>
                <a:cs typeface="Times New Roman" panose="02020603050405020304" pitchFamily="18" charset="0"/>
              </a:rPr>
              <a:t>financeira</a:t>
            </a:r>
            <a:r>
              <a:rPr lang="pt-BR" sz="7200" dirty="0">
                <a:effectLst/>
                <a:ea typeface="Calibri" panose="020F0502020204030204" pitchFamily="34" charset="0"/>
                <a:cs typeface="Times New Roman" panose="02020603050405020304" pitchFamily="18" charset="0"/>
              </a:rPr>
              <a:t> por meio de </a:t>
            </a:r>
            <a:r>
              <a:rPr lang="pt-BR" sz="7200" u="sng" dirty="0">
                <a:effectLst/>
                <a:ea typeface="Calibri" panose="020F0502020204030204" pitchFamily="34" charset="0"/>
                <a:cs typeface="Times New Roman" panose="02020603050405020304" pitchFamily="18" charset="0"/>
              </a:rPr>
              <a:t>empréstimos de juros baixos </a:t>
            </a:r>
            <a:r>
              <a:rPr lang="pt-BR" sz="7200" dirty="0">
                <a:effectLst/>
                <a:ea typeface="Calibri" panose="020F0502020204030204" pitchFamily="34" charset="0"/>
                <a:cs typeface="Times New Roman" panose="02020603050405020304" pitchFamily="18" charset="0"/>
              </a:rPr>
              <a:t>ou de </a:t>
            </a:r>
            <a:r>
              <a:rPr lang="pt-BR" sz="7200" u="sng" dirty="0">
                <a:effectLst/>
                <a:ea typeface="Calibri" panose="020F0502020204030204" pitchFamily="34" charset="0"/>
                <a:cs typeface="Times New Roman" panose="02020603050405020304" pitchFamily="18" charset="0"/>
              </a:rPr>
              <a:t>concessões não reembolsáveis</a:t>
            </a:r>
            <a:r>
              <a:rPr lang="pt-BR" sz="7200" dirty="0">
                <a:effectLst/>
                <a:ea typeface="Calibri" panose="020F0502020204030204" pitchFamily="34" charset="0"/>
                <a:cs typeface="Times New Roman" panose="02020603050405020304" pitchFamily="18" charset="0"/>
              </a:rPr>
              <a:t>. </a:t>
            </a:r>
          </a:p>
          <a:p>
            <a:pPr>
              <a:lnSpc>
                <a:spcPct val="150000"/>
              </a:lnSpc>
              <a:spcAft>
                <a:spcPts val="800"/>
              </a:spcAft>
              <a:tabLst>
                <a:tab pos="1917700" algn="l"/>
              </a:tabLst>
            </a:pPr>
            <a:r>
              <a:rPr lang="pt-BR" sz="7200" dirty="0">
                <a:effectLst/>
                <a:ea typeface="Calibri" panose="020F0502020204030204" pitchFamily="34" charset="0"/>
                <a:cs typeface="Times New Roman" panose="02020603050405020304" pitchFamily="18" charset="0"/>
              </a:rPr>
              <a:t>A </a:t>
            </a:r>
            <a:r>
              <a:rPr lang="pt-BR" sz="7200" b="1" dirty="0">
                <a:effectLst/>
                <a:ea typeface="Calibri" panose="020F0502020204030204" pitchFamily="34" charset="0"/>
                <a:cs typeface="Times New Roman" panose="02020603050405020304" pitchFamily="18" charset="0"/>
              </a:rPr>
              <a:t>técnica</a:t>
            </a:r>
            <a:r>
              <a:rPr lang="pt-BR" sz="7200" dirty="0">
                <a:effectLst/>
                <a:ea typeface="Calibri" panose="020F0502020204030204" pitchFamily="34" charset="0"/>
                <a:cs typeface="Times New Roman" panose="02020603050405020304" pitchFamily="18" charset="0"/>
              </a:rPr>
              <a:t> tem por objetivo aumentar a capacidade de organização por meio do </a:t>
            </a:r>
            <a:r>
              <a:rPr lang="pt-BR" sz="7200" u="sng" dirty="0">
                <a:effectLst/>
                <a:ea typeface="Calibri" panose="020F0502020204030204" pitchFamily="34" charset="0"/>
                <a:cs typeface="Times New Roman" panose="02020603050405020304" pitchFamily="18" charset="0"/>
              </a:rPr>
              <a:t>ensino de ofícios e habilidades</a:t>
            </a:r>
            <a:r>
              <a:rPr lang="pt-BR" sz="7200" dirty="0">
                <a:effectLst/>
                <a:ea typeface="Calibri" panose="020F0502020204030204" pitchFamily="34" charset="0"/>
                <a:cs typeface="Times New Roman" panose="02020603050405020304" pitchFamily="18" charset="0"/>
              </a:rPr>
              <a:t>. (</a:t>
            </a:r>
            <a:r>
              <a:rPr lang="de-DE" sz="7200" dirty="0">
                <a:effectLst/>
                <a:ea typeface="Calibri" panose="020F0502020204030204" pitchFamily="34" charset="0"/>
                <a:cs typeface="Times New Roman" panose="02020603050405020304" pitchFamily="18" charset="0"/>
              </a:rPr>
              <a:t>Kleiner)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1787822"/>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A1766B28-44F7-AD75-2A6C-E11A65B5293C}"/>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VIII Diplomacia Econômica </a:t>
            </a:r>
            <a:br>
              <a:rPr lang="pt-BR" sz="4800" dirty="0"/>
            </a:br>
            <a:r>
              <a:rPr lang="pt-BR" sz="4800" dirty="0"/>
              <a:t> </a:t>
            </a:r>
            <a:r>
              <a:rPr lang="pt-BR" sz="4000" dirty="0"/>
              <a:t>Cooperação</a:t>
            </a:r>
            <a:r>
              <a:rPr lang="pt-BR" sz="4800" dirty="0"/>
              <a:t> - </a:t>
            </a:r>
            <a:r>
              <a:rPr lang="pt-BR" sz="3600" dirty="0"/>
              <a:t>Formas</a:t>
            </a:r>
            <a:br>
              <a:rPr lang="pt-BR" sz="4800" dirty="0"/>
            </a:br>
            <a:r>
              <a:rPr lang="pt-BR" sz="2800" dirty="0"/>
              <a:t>32 º. Slide</a:t>
            </a:r>
          </a:p>
        </p:txBody>
      </p:sp>
      <p:sp>
        <p:nvSpPr>
          <p:cNvPr id="3" name="Espaço Reservado para Conteúdo 2">
            <a:extLst>
              <a:ext uri="{FF2B5EF4-FFF2-40B4-BE49-F238E27FC236}">
                <a16:creationId xmlns:a16="http://schemas.microsoft.com/office/drawing/2014/main" id="{801D4A00-400A-AB7A-8B89-0A7A15123416}"/>
              </a:ext>
            </a:extLst>
          </p:cNvPr>
          <p:cNvSpPr>
            <a:spLocks noGrp="1"/>
          </p:cNvSpPr>
          <p:nvPr>
            <p:ph idx="1"/>
          </p:nvPr>
        </p:nvSpPr>
        <p:spPr>
          <a:xfrm>
            <a:off x="1125340" y="2923444"/>
            <a:ext cx="9941319" cy="3124658"/>
          </a:xfrm>
        </p:spPr>
        <p:txBody>
          <a:bodyPr anchor="ctr">
            <a:normAutofit fontScale="25000" lnSpcReduction="20000"/>
          </a:bodyPr>
          <a:lstStyle/>
          <a:p>
            <a:pPr>
              <a:lnSpc>
                <a:spcPct val="150000"/>
              </a:lnSpc>
              <a:spcAft>
                <a:spcPts val="800"/>
              </a:spcAft>
            </a:pPr>
            <a:endParaRPr lang="en-US" sz="1800" dirty="0">
              <a:effectLst/>
              <a:ea typeface="Calibri" panose="020F0502020204030204" pitchFamily="34" charset="0"/>
              <a:cs typeface="Times New Roman" panose="02020603050405020304" pitchFamily="18" charset="0"/>
            </a:endParaRPr>
          </a:p>
          <a:p>
            <a:pPr>
              <a:lnSpc>
                <a:spcPct val="150000"/>
              </a:lnSpc>
              <a:spcAft>
                <a:spcPts val="800"/>
              </a:spcAft>
            </a:pPr>
            <a:r>
              <a:rPr lang="pt-BR" sz="7200" dirty="0">
                <a:ea typeface="Calibri" panose="020F0502020204030204" pitchFamily="34" charset="0"/>
                <a:cs typeface="Times New Roman" panose="02020603050405020304" pitchFamily="18" charset="0"/>
              </a:rPr>
              <a:t>Muitos </a:t>
            </a:r>
            <a:r>
              <a:rPr lang="pt-BR" sz="7200" u="sng" dirty="0">
                <a:ea typeface="Calibri" panose="020F0502020204030204" pitchFamily="34" charset="0"/>
                <a:cs typeface="Times New Roman" panose="02020603050405020304" pitchFamily="18" charset="0"/>
              </a:rPr>
              <a:t>países desenvolvido</a:t>
            </a:r>
            <a:r>
              <a:rPr lang="pt-BR" sz="7200" dirty="0">
                <a:ea typeface="Calibri" panose="020F0502020204030204" pitchFamily="34" charset="0"/>
                <a:cs typeface="Times New Roman" panose="02020603050405020304" pitchFamily="18" charset="0"/>
              </a:rPr>
              <a:t>s administram programas de assistência a </a:t>
            </a:r>
            <a:r>
              <a:rPr lang="pt-BR" sz="7200" u="sng" dirty="0">
                <a:ea typeface="Calibri" panose="020F0502020204030204" pitchFamily="34" charset="0"/>
                <a:cs typeface="Times New Roman" panose="02020603050405020304" pitchFamily="18" charset="0"/>
              </a:rPr>
              <a:t>países em desenvolvimento</a:t>
            </a:r>
            <a:r>
              <a:rPr lang="pt-BR" sz="7200" dirty="0">
                <a:ea typeface="Calibri" panose="020F0502020204030204" pitchFamily="34" charset="0"/>
                <a:cs typeface="Times New Roman" panose="02020603050405020304" pitchFamily="18" charset="0"/>
              </a:rPr>
              <a:t>. A administração de ajuda externa é relevante para embaixadas de países desenvolvidos</a:t>
            </a:r>
            <a:r>
              <a:rPr lang="de-DE" sz="7200" dirty="0">
                <a:ea typeface="Calibri" panose="020F0502020204030204" pitchFamily="34" charset="0"/>
                <a:cs typeface="Times New Roman" panose="02020603050405020304" pitchFamily="18" charset="0"/>
              </a:rPr>
              <a:t> (Berridge) </a:t>
            </a:r>
            <a:r>
              <a:rPr lang="pt-BR" sz="7200" dirty="0">
                <a:ea typeface="Calibri" panose="020F0502020204030204" pitchFamily="34" charset="0"/>
                <a:cs typeface="Times New Roman" panose="02020603050405020304" pitchFamily="18" charset="0"/>
              </a:rPr>
              <a:t>e crescentemente para </a:t>
            </a:r>
            <a:r>
              <a:rPr lang="pt-BR" sz="7200" u="sng" dirty="0">
                <a:ea typeface="Calibri" panose="020F0502020204030204" pitchFamily="34" charset="0"/>
                <a:cs typeface="Times New Roman" panose="02020603050405020304" pitchFamily="18" charset="0"/>
              </a:rPr>
              <a:t>alguns em desenvolvimento</a:t>
            </a:r>
            <a:r>
              <a:rPr lang="pt-BR" sz="7200" dirty="0">
                <a:ea typeface="Calibri" panose="020F0502020204030204" pitchFamily="34" charset="0"/>
                <a:cs typeface="Times New Roman" panose="02020603050405020304" pitchFamily="18" charset="0"/>
              </a:rPr>
              <a:t> também. O grau de envolvimento das embaixadas depende da maneira pela qual os programas de assistência são administrados e distribuídos. (</a:t>
            </a:r>
            <a:r>
              <a:rPr lang="en-US" sz="7200" dirty="0">
                <a:ea typeface="Calibri" panose="020F0502020204030204" pitchFamily="34" charset="0"/>
                <a:cs typeface="Times New Roman" panose="02020603050405020304" pitchFamily="18" charset="0"/>
              </a:rPr>
              <a:t>Kleiner)</a:t>
            </a:r>
          </a:p>
          <a:p>
            <a:pPr>
              <a:lnSpc>
                <a:spcPct val="150000"/>
              </a:lnSpc>
              <a:spcAft>
                <a:spcPts val="800"/>
              </a:spcAft>
            </a:pPr>
            <a:r>
              <a:rPr lang="pt-BR" sz="7200" dirty="0">
                <a:ea typeface="Calibri" panose="020F0502020204030204" pitchFamily="34" charset="0"/>
                <a:cs typeface="Times New Roman" panose="02020603050405020304" pitchFamily="18" charset="0"/>
              </a:rPr>
              <a:t>Q</a:t>
            </a:r>
            <a:r>
              <a:rPr lang="pt-BR" sz="7200" dirty="0">
                <a:effectLst/>
                <a:ea typeface="Calibri" panose="020F0502020204030204" pitchFamily="34" charset="0"/>
                <a:cs typeface="Times New Roman" panose="02020603050405020304" pitchFamily="18" charset="0"/>
              </a:rPr>
              <a:t>uando a cooperação envolve o </a:t>
            </a:r>
            <a:r>
              <a:rPr lang="pt-BR" sz="7200" u="sng" dirty="0">
                <a:effectLst/>
                <a:ea typeface="Calibri" panose="020F0502020204030204" pitchFamily="34" charset="0"/>
                <a:cs typeface="Times New Roman" panose="02020603050405020304" pitchFamily="18" charset="0"/>
              </a:rPr>
              <a:t>financiamento de organização internacional</a:t>
            </a:r>
            <a:r>
              <a:rPr lang="pt-BR" sz="7200" dirty="0">
                <a:effectLst/>
                <a:ea typeface="Calibri" panose="020F0502020204030204" pitchFamily="34" charset="0"/>
                <a:cs typeface="Times New Roman" panose="02020603050405020304" pitchFamily="18" charset="0"/>
              </a:rPr>
              <a:t>, como o Banco Mundial ou o Fundo Monetário Internacional, a participação das embaixadas do país que assiste, poderá ser menos direta. (</a:t>
            </a:r>
            <a:r>
              <a:rPr lang="en-US" sz="7200" dirty="0">
                <a:effectLst/>
                <a:ea typeface="Calibri" panose="020F0502020204030204" pitchFamily="34" charset="0"/>
                <a:cs typeface="Times New Roman" panose="02020603050405020304" pitchFamily="18" charset="0"/>
              </a:rPr>
              <a:t>Kleiner)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746775"/>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 Conceito</a:t>
            </a:r>
            <a:br>
              <a:rPr lang="pt-BR" sz="4800" dirty="0"/>
            </a:br>
            <a:r>
              <a:rPr lang="pt-BR" sz="3200" dirty="0"/>
              <a:t>1º.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rmAutofit/>
          </a:bodyPr>
          <a:lstStyle/>
          <a:p>
            <a:r>
              <a:rPr lang="pt-BR" sz="1800" kern="0" dirty="0">
                <a:effectLst/>
                <a:ea typeface="Calibri" panose="020F0502020204030204" pitchFamily="34" charset="0"/>
              </a:rPr>
              <a:t>A </a:t>
            </a:r>
            <a:r>
              <a:rPr lang="pt-BR" sz="1800" b="1" kern="0" dirty="0">
                <a:effectLst/>
                <a:ea typeface="Calibri" panose="020F0502020204030204" pitchFamily="34" charset="0"/>
              </a:rPr>
              <a:t>diplomacia ambiental </a:t>
            </a:r>
            <a:r>
              <a:rPr lang="pt-BR" sz="1800" b="1" kern="0" dirty="0">
                <a:ea typeface="Calibri" panose="020F0502020204030204" pitchFamily="34" charset="0"/>
              </a:rPr>
              <a:t>: </a:t>
            </a:r>
            <a:r>
              <a:rPr lang="pt-BR" sz="1800" kern="0" dirty="0">
                <a:effectLst/>
                <a:ea typeface="Calibri" panose="020F0502020204030204" pitchFamily="34" charset="0"/>
              </a:rPr>
              <a:t>“</a:t>
            </a:r>
            <a:r>
              <a:rPr lang="pt-BR" sz="1800" u="sng" kern="0" dirty="0">
                <a:effectLst/>
                <a:ea typeface="Calibri" panose="020F0502020204030204" pitchFamily="34" charset="0"/>
              </a:rPr>
              <a:t>negociações</a:t>
            </a:r>
            <a:r>
              <a:rPr lang="pt-BR" sz="1800" kern="0" dirty="0">
                <a:effectLst/>
                <a:ea typeface="Calibri" panose="020F0502020204030204" pitchFamily="34" charset="0"/>
              </a:rPr>
              <a:t> mantidas entre diversos atores, principalmente Estados, a respeito da governança ambiental”. (</a:t>
            </a:r>
            <a:r>
              <a:rPr lang="en-US" sz="1800" dirty="0">
                <a:effectLst/>
                <a:ea typeface="Calibri" panose="020F0502020204030204" pitchFamily="34" charset="0"/>
                <a:cs typeface="Times New Roman" panose="02020603050405020304" pitchFamily="18" charset="0"/>
              </a:rPr>
              <a:t>Nicolas e </a:t>
            </a:r>
            <a:r>
              <a:rPr lang="en-US" sz="1800" dirty="0" err="1">
                <a:effectLst/>
                <a:ea typeface="Calibri" panose="020F0502020204030204" pitchFamily="34" charset="0"/>
                <a:cs typeface="Times New Roman" panose="02020603050405020304" pitchFamily="18" charset="0"/>
              </a:rPr>
              <a:t>Kallab</a:t>
            </a:r>
            <a:r>
              <a:rPr lang="en-US" sz="1800" dirty="0">
                <a:effectLst/>
                <a:ea typeface="Calibri" panose="020F0502020204030204" pitchFamily="34" charset="0"/>
                <a:cs typeface="Times New Roman" panose="02020603050405020304" pitchFamily="18" charset="0"/>
              </a:rPr>
              <a:t>)</a:t>
            </a:r>
          </a:p>
          <a:p>
            <a:pPr>
              <a:lnSpc>
                <a:spcPct val="100000"/>
              </a:lnSpc>
              <a:spcAft>
                <a:spcPts val="800"/>
              </a:spcAft>
              <a:buFont typeface="Courier New" panose="02070309020205020404" pitchFamily="49" charset="0"/>
              <a:buChar char="o"/>
            </a:pPr>
            <a:r>
              <a:rPr lang="pt-BR" sz="1800" dirty="0">
                <a:ea typeface="Calibri" panose="020F0502020204030204" pitchFamily="34" charset="0"/>
                <a:cs typeface="Times New Roman" panose="02020603050405020304" pitchFamily="18" charset="0"/>
              </a:rPr>
              <a:t>Para</a:t>
            </a:r>
            <a:r>
              <a:rPr lang="pt-BR" sz="1800" dirty="0">
                <a:effectLst/>
                <a:ea typeface="Calibri" panose="020F0502020204030204" pitchFamily="34" charset="0"/>
                <a:cs typeface="Times New Roman" panose="02020603050405020304" pitchFamily="18" charset="0"/>
              </a:rPr>
              <a:t> autores de relações internacionais: “</a:t>
            </a:r>
            <a:r>
              <a:rPr lang="pt-BR" sz="1800" u="sng" dirty="0">
                <a:effectLst/>
                <a:ea typeface="Calibri" panose="020F0502020204030204" pitchFamily="34" charset="0"/>
                <a:cs typeface="Times New Roman" panose="02020603050405020304" pitchFamily="18" charset="0"/>
              </a:rPr>
              <a:t>negociações</a:t>
            </a:r>
            <a:r>
              <a:rPr lang="pt-BR" sz="1800" dirty="0">
                <a:effectLst/>
                <a:ea typeface="Calibri" panose="020F0502020204030204" pitchFamily="34" charset="0"/>
                <a:cs typeface="Times New Roman" panose="02020603050405020304" pitchFamily="18" charset="0"/>
              </a:rPr>
              <a:t> sobre </a:t>
            </a:r>
            <a:r>
              <a:rPr lang="pt-BR" sz="1800" i="1" u="sng" dirty="0">
                <a:effectLst/>
                <a:ea typeface="Calibri" panose="020F0502020204030204" pitchFamily="34" charset="0"/>
                <a:cs typeface="Times New Roman" panose="02020603050405020304" pitchFamily="18" charset="0"/>
              </a:rPr>
              <a:t>governança </a:t>
            </a:r>
            <a:r>
              <a:rPr lang="pt-BR" sz="1800" u="sng" dirty="0">
                <a:effectLst/>
                <a:ea typeface="Calibri" panose="020F0502020204030204" pitchFamily="34" charset="0"/>
                <a:cs typeface="Times New Roman" panose="02020603050405020304" pitchFamily="18" charset="0"/>
              </a:rPr>
              <a:t>ambiental </a:t>
            </a:r>
            <a:r>
              <a:rPr lang="pt-BR" sz="1800" dirty="0">
                <a:effectLst/>
                <a:ea typeface="Calibri" panose="020F0502020204030204" pitchFamily="34" charset="0"/>
                <a:cs typeface="Times New Roman" panose="02020603050405020304" pitchFamily="18" charset="0"/>
              </a:rPr>
              <a:t>entre nações”. </a:t>
            </a:r>
          </a:p>
          <a:p>
            <a:pPr>
              <a:lnSpc>
                <a:spcPct val="100000"/>
              </a:lnSpc>
              <a:spcAft>
                <a:spcPts val="800"/>
              </a:spcAft>
              <a:buFont typeface="Courier New" panose="02070309020205020404" pitchFamily="49" charset="0"/>
              <a:buChar char="o"/>
            </a:pPr>
            <a:r>
              <a:rPr lang="pt-BR" sz="1700" dirty="0">
                <a:effectLst/>
                <a:ea typeface="Calibri" panose="020F0502020204030204" pitchFamily="34" charset="0"/>
                <a:cs typeface="Times New Roman" panose="02020603050405020304" pitchFamily="18" charset="0"/>
              </a:rPr>
              <a:t>Para autores interdisciplinares: “</a:t>
            </a:r>
            <a:r>
              <a:rPr lang="pt-BR" sz="1700" u="sng" dirty="0">
                <a:effectLst/>
                <a:ea typeface="Calibri" panose="020F0502020204030204" pitchFamily="34" charset="0"/>
                <a:cs typeface="Times New Roman" panose="02020603050405020304" pitchFamily="18" charset="0"/>
              </a:rPr>
              <a:t>negociações </a:t>
            </a:r>
            <a:r>
              <a:rPr lang="pt-BR" sz="1700" dirty="0">
                <a:effectLst/>
                <a:ea typeface="Calibri" panose="020F0502020204030204" pitchFamily="34" charset="0"/>
                <a:cs typeface="Times New Roman" panose="02020603050405020304" pitchFamily="18" charset="0"/>
              </a:rPr>
              <a:t>relativas à </a:t>
            </a:r>
            <a:r>
              <a:rPr lang="pt-BR" sz="1700" i="1" u="sng" dirty="0">
                <a:effectLst/>
                <a:ea typeface="Calibri" panose="020F0502020204030204" pitchFamily="34" charset="0"/>
                <a:cs typeface="Times New Roman" panose="02020603050405020304" pitchFamily="18" charset="0"/>
              </a:rPr>
              <a:t>resolução de conflitos </a:t>
            </a:r>
            <a:r>
              <a:rPr lang="pt-BR" sz="1700" dirty="0">
                <a:effectLst/>
                <a:ea typeface="Calibri" panose="020F0502020204030204" pitchFamily="34" charset="0"/>
                <a:cs typeface="Times New Roman" panose="02020603050405020304" pitchFamily="18" charset="0"/>
              </a:rPr>
              <a:t>a respeito de </a:t>
            </a:r>
            <a:r>
              <a:rPr lang="pt-BR" sz="1700" u="sng" dirty="0">
                <a:effectLst/>
                <a:ea typeface="Calibri" panose="020F0502020204030204" pitchFamily="34" charset="0"/>
                <a:cs typeface="Times New Roman" panose="02020603050405020304" pitchFamily="18" charset="0"/>
              </a:rPr>
              <a:t>recursos naturais</a:t>
            </a:r>
            <a:r>
              <a:rPr lang="pt-BR" sz="1700" dirty="0">
                <a:effectLst/>
                <a:ea typeface="Calibri" panose="020F0502020204030204" pitchFamily="34" charset="0"/>
                <a:cs typeface="Times New Roman" panose="02020603050405020304" pitchFamily="18" charset="0"/>
              </a:rPr>
              <a:t>, assim como instrumento para </a:t>
            </a:r>
            <a:r>
              <a:rPr lang="pt-BR" sz="1700" u="sng" dirty="0">
                <a:effectLst/>
                <a:ea typeface="Calibri" panose="020F0502020204030204" pitchFamily="34" charset="0"/>
                <a:cs typeface="Times New Roman" panose="02020603050405020304" pitchFamily="18" charset="0"/>
              </a:rPr>
              <a:t>utilização do meio ambiente na resolução de conflitos e construção da paz</a:t>
            </a:r>
            <a:r>
              <a:rPr lang="pt-BR" sz="1700" dirty="0">
                <a:effectLst/>
                <a:ea typeface="Calibri" panose="020F0502020204030204" pitchFamily="34" charset="0"/>
                <a:cs typeface="Times New Roman" panose="02020603050405020304" pitchFamily="18" charset="0"/>
              </a:rPr>
              <a:t>”. (</a:t>
            </a:r>
            <a:r>
              <a:rPr lang="en-US" sz="1700" dirty="0">
                <a:effectLst/>
                <a:ea typeface="Calibri" panose="020F0502020204030204" pitchFamily="34" charset="0"/>
                <a:cs typeface="Times New Roman" panose="02020603050405020304" pitchFamily="18" charset="0"/>
              </a:rPr>
              <a:t>Ali e </a:t>
            </a:r>
            <a:r>
              <a:rPr lang="en-US" sz="1700" dirty="0" err="1">
                <a:effectLst/>
                <a:ea typeface="Calibri" panose="020F0502020204030204" pitchFamily="34" charset="0"/>
                <a:cs typeface="Times New Roman" panose="02020603050405020304" pitchFamily="18" charset="0"/>
              </a:rPr>
              <a:t>Vladich</a:t>
            </a:r>
            <a:r>
              <a:rPr lang="en-US" sz="1700" dirty="0">
                <a:effectLst/>
                <a:ea typeface="Calibri" panose="020F0502020204030204" pitchFamily="34" charset="0"/>
                <a:cs typeface="Times New Roman" panose="02020603050405020304" pitchFamily="18" charset="0"/>
              </a:rPr>
              <a:t>)</a:t>
            </a:r>
            <a:endParaRPr lang="en-US" sz="2200" b="1" dirty="0">
              <a:effectLst/>
              <a:ea typeface="Calibri" panose="020F0502020204030204" pitchFamily="34" charset="0"/>
              <a:cs typeface="Times New Roman" panose="02020603050405020304" pitchFamily="18" charset="0"/>
            </a:endParaRPr>
          </a:p>
          <a:p>
            <a:pPr>
              <a:lnSpc>
                <a:spcPct val="100000"/>
              </a:lnSpc>
              <a:spcAft>
                <a:spcPts val="800"/>
              </a:spcAft>
            </a:pPr>
            <a:r>
              <a:rPr lang="pt-BR" sz="1800" dirty="0">
                <a:ea typeface="Calibri" panose="020F0502020204030204" pitchFamily="34" charset="0"/>
                <a:cs typeface="Times New Roman" panose="02020603050405020304" pitchFamily="18" charset="0"/>
              </a:rPr>
              <a:t>C</a:t>
            </a:r>
            <a:r>
              <a:rPr lang="pt-BR" sz="1800" dirty="0">
                <a:effectLst/>
                <a:ea typeface="Calibri" panose="020F0502020204030204" pitchFamily="34" charset="0"/>
                <a:cs typeface="Times New Roman" panose="02020603050405020304" pitchFamily="18" charset="0"/>
              </a:rPr>
              <a:t>oncentra-se, entre outros temas, na </a:t>
            </a:r>
            <a:r>
              <a:rPr lang="pt-BR" sz="1800" u="sng" dirty="0">
                <a:effectLst/>
                <a:ea typeface="Calibri" panose="020F0502020204030204" pitchFamily="34" charset="0"/>
                <a:cs typeface="Times New Roman" panose="02020603050405020304" pitchFamily="18" charset="0"/>
              </a:rPr>
              <a:t>biodiversidade</a:t>
            </a:r>
            <a:r>
              <a:rPr lang="pt-BR" sz="1800" dirty="0">
                <a:effectLst/>
                <a:ea typeface="Calibri" panose="020F0502020204030204" pitchFamily="34" charset="0"/>
                <a:cs typeface="Times New Roman" panose="02020603050405020304" pitchFamily="18" charset="0"/>
              </a:rPr>
              <a:t> e, mais recentemente, na </a:t>
            </a:r>
            <a:r>
              <a:rPr lang="pt-BR" sz="1700" u="sng" dirty="0">
                <a:ea typeface="Calibri" panose="020F0502020204030204" pitchFamily="34" charset="0"/>
                <a:cs typeface="Times New Roman" panose="02020603050405020304" pitchFamily="18" charset="0"/>
              </a:rPr>
              <a:t>mudança do clima</a:t>
            </a:r>
            <a:r>
              <a:rPr lang="pt-BR" sz="1700" dirty="0">
                <a:ea typeface="Calibri" panose="020F0502020204030204" pitchFamily="34" charset="0"/>
                <a:cs typeface="Times New Roman" panose="02020603050405020304" pitchFamily="18" charset="0"/>
              </a:rPr>
              <a:t>. Por tratar de temas de impacto na </a:t>
            </a:r>
            <a:r>
              <a:rPr lang="pt-BR" sz="1700" u="sng" dirty="0">
                <a:ea typeface="Calibri" panose="020F0502020204030204" pitchFamily="34" charset="0"/>
                <a:cs typeface="Times New Roman" panose="02020603050405020304" pitchFamily="18" charset="0"/>
              </a:rPr>
              <a:t>segurança da humanidade</a:t>
            </a:r>
            <a:r>
              <a:rPr lang="pt-BR" sz="1700" dirty="0">
                <a:ea typeface="Calibri" panose="020F0502020204030204" pitchFamily="34" charset="0"/>
                <a:cs typeface="Times New Roman" panose="02020603050405020304" pitchFamily="18" charset="0"/>
              </a:rPr>
              <a:t>, aporta questões difíceis, tais como </a:t>
            </a:r>
            <a:r>
              <a:rPr lang="pt-BR" sz="1700" u="sng" dirty="0">
                <a:ea typeface="Calibri" panose="020F0502020204030204" pitchFamily="34" charset="0"/>
                <a:cs typeface="Times New Roman" panose="02020603050405020304" pitchFamily="18" charset="0"/>
              </a:rPr>
              <a:t>mitigação</a:t>
            </a:r>
            <a:r>
              <a:rPr lang="pt-BR" sz="1700" dirty="0">
                <a:ea typeface="Calibri" panose="020F0502020204030204" pitchFamily="34" charset="0"/>
                <a:cs typeface="Times New Roman" panose="02020603050405020304" pitchFamily="18" charset="0"/>
              </a:rPr>
              <a:t> </a:t>
            </a:r>
            <a:r>
              <a:rPr lang="pt-BR" sz="1700" u="sng" dirty="0">
                <a:ea typeface="Calibri" panose="020F0502020204030204" pitchFamily="34" charset="0"/>
                <a:cs typeface="Times New Roman" panose="02020603050405020304" pitchFamily="18" charset="0"/>
              </a:rPr>
              <a:t>nacional</a:t>
            </a:r>
            <a:r>
              <a:rPr lang="pt-BR" sz="1700" dirty="0">
                <a:ea typeface="Calibri" panose="020F0502020204030204" pitchFamily="34" charset="0"/>
                <a:cs typeface="Times New Roman" panose="02020603050405020304" pitchFamily="18" charset="0"/>
              </a:rPr>
              <a:t> e </a:t>
            </a:r>
            <a:r>
              <a:rPr lang="pt-BR" sz="1700" u="sng" dirty="0">
                <a:ea typeface="Calibri" panose="020F0502020204030204" pitchFamily="34" charset="0"/>
                <a:cs typeface="Times New Roman" panose="02020603050405020304" pitchFamily="18" charset="0"/>
              </a:rPr>
              <a:t>responsabilização global</a:t>
            </a:r>
            <a:r>
              <a:rPr lang="pt-BR" sz="1700" dirty="0">
                <a:ea typeface="Calibri" panose="020F0502020204030204" pitchFamily="34" charset="0"/>
                <a:cs typeface="Times New Roman" panose="02020603050405020304" pitchFamily="18" charset="0"/>
              </a:rPr>
              <a:t>. (</a:t>
            </a:r>
            <a:r>
              <a:rPr lang="pt-BR" sz="1700" dirty="0" err="1">
                <a:ea typeface="Calibri" panose="020F0502020204030204" pitchFamily="34" charset="0"/>
                <a:cs typeface="Times New Roman" panose="02020603050405020304" pitchFamily="18" charset="0"/>
              </a:rPr>
              <a:t>Verbeke</a:t>
            </a:r>
            <a:r>
              <a:rPr lang="pt-BR" sz="1700" dirty="0">
                <a:ea typeface="Calibri" panose="020F0502020204030204" pitchFamily="34" charset="0"/>
                <a:cs typeface="Times New Roman" panose="02020603050405020304" pitchFamily="18" charset="0"/>
              </a:rPr>
              <a:t>)</a:t>
            </a:r>
            <a:endParaRPr lang="en-US" sz="1700" dirty="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6938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a:t>
            </a:r>
            <a:br>
              <a:rPr lang="pt-BR" sz="4800" dirty="0"/>
            </a:br>
            <a:r>
              <a:rPr lang="pt-BR" sz="3200" dirty="0"/>
              <a:t>2º.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marL="0" indent="0">
              <a:buNone/>
            </a:pPr>
            <a:r>
              <a:rPr lang="pt-BR" sz="1800" b="1" dirty="0"/>
              <a:t>A. Evolução</a:t>
            </a:r>
          </a:p>
          <a:p>
            <a:pPr>
              <a:lnSpc>
                <a:spcPct val="150000"/>
              </a:lnSpc>
              <a:spcAft>
                <a:spcPts val="800"/>
              </a:spcAft>
            </a:pPr>
            <a:r>
              <a:rPr lang="pt-BR" sz="1800" dirty="0">
                <a:effectLst/>
                <a:ea typeface="Calibri" panose="020F0502020204030204" pitchFamily="34" charset="0"/>
                <a:cs typeface="Times New Roman" panose="02020603050405020304" pitchFamily="18" charset="0"/>
              </a:rPr>
              <a:t>Da segunda metade do século XIX até a criação da ONU: </a:t>
            </a:r>
            <a:r>
              <a:rPr lang="pt-BR" sz="1800" u="sng" dirty="0">
                <a:effectLst/>
                <a:ea typeface="Calibri" panose="020F0502020204030204" pitchFamily="34" charset="0"/>
                <a:cs typeface="Times New Roman" panose="02020603050405020304" pitchFamily="18" charset="0"/>
              </a:rPr>
              <a:t>acordos bilaterais </a:t>
            </a:r>
            <a:r>
              <a:rPr lang="pt-BR" sz="1800" dirty="0">
                <a:effectLst/>
                <a:ea typeface="Calibri" panose="020F0502020204030204" pitchFamily="34" charset="0"/>
                <a:cs typeface="Times New Roman" panose="02020603050405020304" pitchFamily="18" charset="0"/>
              </a:rPr>
              <a:t>entre Estados, de escopo limitado a temas tais como pesca, vida silvestre e prevenção de poluição. </a:t>
            </a:r>
            <a:r>
              <a:rPr lang="it-IT" sz="1800" dirty="0">
                <a:effectLst/>
                <a:ea typeface="Calibri" panose="020F0502020204030204" pitchFamily="34" charset="0"/>
                <a:cs typeface="Times New Roman" panose="02020603050405020304" pitchFamily="18" charset="0"/>
              </a:rPr>
              <a:t>(Nicola e Kallab)</a:t>
            </a:r>
            <a:endParaRPr lang="pt-BR" sz="1800" dirty="0">
              <a:effectLst/>
              <a:ea typeface="Calibri" panose="020F0502020204030204" pitchFamily="34" charset="0"/>
              <a:cs typeface="Times New Roman" panose="02020603050405020304" pitchFamily="18" charset="0"/>
            </a:endParaRPr>
          </a:p>
          <a:p>
            <a:pPr>
              <a:lnSpc>
                <a:spcPct val="150000"/>
              </a:lnSpc>
              <a:spcAft>
                <a:spcPts val="800"/>
              </a:spcAft>
            </a:pPr>
            <a:r>
              <a:rPr lang="pt-BR" sz="1800" dirty="0">
                <a:effectLst/>
                <a:ea typeface="Calibri" panose="020F0502020204030204" pitchFamily="34" charset="0"/>
                <a:cs typeface="Times New Roman" panose="02020603050405020304" pitchFamily="18" charset="0"/>
              </a:rPr>
              <a:t>Em 1949, realizou-se a Conferência das Nações Unidas sobre </a:t>
            </a:r>
            <a:r>
              <a:rPr lang="pt-BR" sz="1800" u="sng" dirty="0">
                <a:effectLst/>
                <a:ea typeface="Calibri" panose="020F0502020204030204" pitchFamily="34" charset="0"/>
                <a:cs typeface="Times New Roman" panose="02020603050405020304" pitchFamily="18" charset="0"/>
              </a:rPr>
              <a:t>Conservação e Utilização de Recursos</a:t>
            </a:r>
            <a:r>
              <a:rPr lang="pt-BR" sz="1800" dirty="0">
                <a:effectLst/>
                <a:ea typeface="Calibri" panose="020F0502020204030204" pitchFamily="34" charset="0"/>
                <a:cs typeface="Times New Roman" panose="02020603050405020304" pitchFamily="18" charset="0"/>
              </a:rPr>
              <a:t>.</a:t>
            </a:r>
            <a:r>
              <a:rPr lang="pt-BR" sz="1800" baseline="30000" dirty="0">
                <a:effectLst/>
                <a:ea typeface="Calibri" panose="020F0502020204030204" pitchFamily="34" charset="0"/>
                <a:cs typeface="Times New Roman" panose="02020603050405020304" pitchFamily="18" charset="0"/>
              </a:rPr>
              <a:t> </a:t>
            </a:r>
            <a:r>
              <a:rPr lang="it-IT" sz="1800" dirty="0">
                <a:effectLst/>
                <a:ea typeface="Calibri" panose="020F0502020204030204" pitchFamily="34" charset="0"/>
                <a:cs typeface="Times New Roman" panose="02020603050405020304" pitchFamily="18" charset="0"/>
              </a:rPr>
              <a:t>(Nicola e Kallab)</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571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( 14º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775067" y="3121168"/>
            <a:ext cx="9941319" cy="3124658"/>
          </a:xfrm>
        </p:spPr>
        <p:txBody>
          <a:bodyPr anchor="ctr">
            <a:normAutofit lnSpcReduction="10000"/>
          </a:bodyPr>
          <a:lstStyle/>
          <a:p>
            <a:pPr marL="0" lvl="1" indent="0">
              <a:lnSpc>
                <a:spcPct val="100000"/>
              </a:lnSpc>
              <a:spcBef>
                <a:spcPts val="1000"/>
              </a:spcBef>
              <a:buNone/>
            </a:pPr>
            <a:r>
              <a:rPr lang="pt-BR" sz="2800" b="1" u="sng" dirty="0"/>
              <a:t>f) Guerra Fria</a:t>
            </a:r>
            <a:endParaRPr lang="pt-BR" sz="2400" u="sng" dirty="0"/>
          </a:p>
          <a:p>
            <a:r>
              <a:rPr lang="pt-BR" sz="2400" dirty="0"/>
              <a:t>Doutrina Truman (1947). Bloqueio de Berlim  (1948-1949). OTAN (1949). </a:t>
            </a:r>
          </a:p>
          <a:p>
            <a:r>
              <a:rPr lang="pt-BR" sz="2400" dirty="0"/>
              <a:t>Guerra da Coreia (1950/1953). Pacto de Varsóvia (1955). </a:t>
            </a:r>
          </a:p>
          <a:p>
            <a:r>
              <a:rPr lang="pt-BR" sz="2400" i="1" dirty="0"/>
              <a:t>Diplomacia preventiva </a:t>
            </a:r>
            <a:r>
              <a:rPr lang="pt-BR" sz="2400" dirty="0"/>
              <a:t>de Hammarskjold. Crise de Suez (1956) – Força de Emergência. </a:t>
            </a:r>
          </a:p>
          <a:p>
            <a:r>
              <a:rPr lang="pt-BR" sz="2400" dirty="0"/>
              <a:t>Movimentos de independência. Descolonização e guerra por procuração</a:t>
            </a:r>
          </a:p>
          <a:p>
            <a:r>
              <a:rPr lang="pt-BR" sz="2400" dirty="0"/>
              <a:t>Desenvolvimento econômico –Movimento Não Alinhados (1961)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0678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 Evolução</a:t>
            </a:r>
            <a:br>
              <a:rPr lang="pt-BR" sz="4800" dirty="0"/>
            </a:br>
            <a:r>
              <a:rPr lang="pt-BR" sz="3200" dirty="0"/>
              <a:t>3º.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000" dirty="0">
                <a:ea typeface="Calibri" panose="020F0502020204030204" pitchFamily="34" charset="0"/>
                <a:cs typeface="Times New Roman" panose="02020603050405020304" pitchFamily="18" charset="0"/>
              </a:rPr>
              <a:t>Antes da década de 1970, houve algumas </a:t>
            </a:r>
            <a:r>
              <a:rPr lang="pt-BR" sz="2000" u="sng" dirty="0">
                <a:ea typeface="Calibri" panose="020F0502020204030204" pitchFamily="34" charset="0"/>
                <a:cs typeface="Times New Roman" panose="02020603050405020304" pitchFamily="18" charset="0"/>
              </a:rPr>
              <a:t>reuniões especializadas </a:t>
            </a:r>
            <a:r>
              <a:rPr lang="pt-BR" sz="2000" dirty="0">
                <a:ea typeface="Calibri" panose="020F0502020204030204" pitchFamily="34" charset="0"/>
                <a:cs typeface="Times New Roman" panose="02020603050405020304" pitchFamily="18" charset="0"/>
              </a:rPr>
              <a:t>para tratar de temas globais ou regionais relativos à proteção do meio ambiente. (</a:t>
            </a:r>
            <a:r>
              <a:rPr lang="it-IT" sz="2000" dirty="0">
                <a:ea typeface="Calibri" panose="020F0502020204030204" pitchFamily="34" charset="0"/>
                <a:cs typeface="Times New Roman" panose="02020603050405020304" pitchFamily="18" charset="0"/>
              </a:rPr>
              <a:t>Barston)</a:t>
            </a:r>
            <a:endParaRPr lang="pt-BR" sz="2000" dirty="0">
              <a:ea typeface="Calibri" panose="020F0502020204030204" pitchFamily="34" charset="0"/>
              <a:cs typeface="Times New Roman" panose="02020603050405020304" pitchFamily="18" charset="0"/>
            </a:endParaRPr>
          </a:p>
          <a:p>
            <a:pPr>
              <a:lnSpc>
                <a:spcPct val="150000"/>
              </a:lnSpc>
              <a:spcAft>
                <a:spcPts val="800"/>
              </a:spcAft>
            </a:pPr>
            <a:r>
              <a:rPr lang="pt-BR" sz="2000" dirty="0">
                <a:ea typeface="Calibri" panose="020F0502020204030204" pitchFamily="34" charset="0"/>
                <a:cs typeface="Times New Roman" panose="02020603050405020304" pitchFamily="18" charset="0"/>
              </a:rPr>
              <a:t>Acordos limitados a </a:t>
            </a:r>
            <a:r>
              <a:rPr lang="pt-BR" sz="2000" u="sng" dirty="0">
                <a:ea typeface="Calibri" panose="020F0502020204030204" pitchFamily="34" charset="0"/>
                <a:cs typeface="Times New Roman" panose="02020603050405020304" pitchFamily="18" charset="0"/>
              </a:rPr>
              <a:t>conservar e administrar</a:t>
            </a:r>
            <a:r>
              <a:rPr lang="pt-BR" sz="2000" dirty="0">
                <a:ea typeface="Calibri" panose="020F0502020204030204" pitchFamily="34" charset="0"/>
                <a:cs typeface="Times New Roman" panose="02020603050405020304" pitchFamily="18" charset="0"/>
              </a:rPr>
              <a:t>, em matéria de jurisdição, regulamentação e regras para aplicação, sem aconselhamento científico e implementação institucional. (</a:t>
            </a:r>
            <a:r>
              <a:rPr lang="it-IT" sz="2000" dirty="0">
                <a:ea typeface="Calibri" panose="020F0502020204030204" pitchFamily="34" charset="0"/>
                <a:cs typeface="Times New Roman" panose="02020603050405020304" pitchFamily="18" charset="0"/>
              </a:rPr>
              <a:t>Barston)</a:t>
            </a:r>
            <a:endParaRPr lang="pt-BR" sz="2000" dirty="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695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Evolução</a:t>
            </a:r>
            <a:r>
              <a:rPr lang="pt-BR" sz="4800" dirty="0"/>
              <a:t> – </a:t>
            </a:r>
            <a:r>
              <a:rPr lang="pt-BR" sz="3600" dirty="0"/>
              <a:t>Conferência de Estocolmo</a:t>
            </a:r>
            <a:br>
              <a:rPr lang="pt-BR" sz="4800" dirty="0"/>
            </a:br>
            <a:r>
              <a:rPr lang="pt-BR" sz="3200" dirty="0"/>
              <a:t>4º.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000" dirty="0">
                <a:ea typeface="Calibri" panose="020F0502020204030204" pitchFamily="34" charset="0"/>
                <a:cs typeface="Times New Roman" panose="02020603050405020304" pitchFamily="18" charset="0"/>
              </a:rPr>
              <a:t>A </a:t>
            </a:r>
            <a:r>
              <a:rPr lang="pt-BR" sz="2000" u="sng" dirty="0">
                <a:ea typeface="Calibri" panose="020F0502020204030204" pitchFamily="34" charset="0"/>
                <a:cs typeface="Times New Roman" panose="02020603050405020304" pitchFamily="18" charset="0"/>
              </a:rPr>
              <a:t>primeira conferência </a:t>
            </a:r>
            <a:r>
              <a:rPr lang="pt-BR" sz="2000" dirty="0">
                <a:ea typeface="Calibri" panose="020F0502020204030204" pitchFamily="34" charset="0"/>
                <a:cs typeface="Times New Roman" panose="02020603050405020304" pitchFamily="18" charset="0"/>
              </a:rPr>
              <a:t>global de alto nível no pós-guerra para discutir o meio ambiente foi realizada em </a:t>
            </a:r>
            <a:r>
              <a:rPr lang="pt-BR" sz="2000" b="1" dirty="0">
                <a:ea typeface="Calibri" panose="020F0502020204030204" pitchFamily="34" charset="0"/>
                <a:cs typeface="Times New Roman" panose="02020603050405020304" pitchFamily="18" charset="0"/>
              </a:rPr>
              <a:t>Estocolmo (1972). </a:t>
            </a:r>
          </a:p>
          <a:p>
            <a:pPr>
              <a:lnSpc>
                <a:spcPct val="150000"/>
              </a:lnSpc>
              <a:spcAft>
                <a:spcPts val="800"/>
              </a:spcAft>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Um dos seus principais legados seria a criação do Programa das Nações Unidas para o Meio Ambiente – </a:t>
            </a:r>
            <a:r>
              <a:rPr lang="pt-BR" sz="2000" b="1" u="sng" dirty="0">
                <a:ea typeface="Calibri" panose="020F0502020204030204" pitchFamily="34" charset="0"/>
                <a:cs typeface="Times New Roman" panose="02020603050405020304" pitchFamily="18" charset="0"/>
              </a:rPr>
              <a:t>PNUMA</a:t>
            </a:r>
            <a:r>
              <a:rPr lang="pt-BR" sz="2000" u="sng" dirty="0">
                <a:ea typeface="Calibri" panose="020F0502020204030204" pitchFamily="34" charset="0"/>
                <a:cs typeface="Times New Roman" panose="02020603050405020304" pitchFamily="18" charset="0"/>
              </a:rPr>
              <a:t> </a:t>
            </a:r>
            <a:r>
              <a:rPr lang="pt-BR" sz="2000" dirty="0">
                <a:ea typeface="Calibri" panose="020F0502020204030204" pitchFamily="34" charset="0"/>
                <a:cs typeface="Times New Roman" panose="02020603050405020304" pitchFamily="18" charset="0"/>
              </a:rPr>
              <a:t>(1973). </a:t>
            </a:r>
          </a:p>
          <a:p>
            <a:pPr>
              <a:lnSpc>
                <a:spcPct val="150000"/>
              </a:lnSpc>
              <a:spcAft>
                <a:spcPts val="800"/>
              </a:spcAft>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O termo </a:t>
            </a:r>
            <a:r>
              <a:rPr lang="pt-BR" sz="2000" u="sng" dirty="0">
                <a:ea typeface="Calibri" panose="020F0502020204030204" pitchFamily="34" charset="0"/>
                <a:cs typeface="Times New Roman" panose="02020603050405020304" pitchFamily="18" charset="0"/>
              </a:rPr>
              <a:t>diplomacia ambiental </a:t>
            </a:r>
            <a:r>
              <a:rPr lang="pt-BR" sz="2000" dirty="0">
                <a:ea typeface="Calibri" panose="020F0502020204030204" pitchFamily="34" charset="0"/>
                <a:cs typeface="Times New Roman" panose="02020603050405020304" pitchFamily="18" charset="0"/>
              </a:rPr>
              <a:t>adquiriu valor concreto após a formação dessa agência cujo mandato inicial era o de constituir a autoridade global na matéria. (Ali e </a:t>
            </a:r>
            <a:r>
              <a:rPr lang="pt-BR" sz="2000" dirty="0" err="1">
                <a:ea typeface="Calibri" panose="020F0502020204030204" pitchFamily="34" charset="0"/>
                <a:cs typeface="Times New Roman" panose="02020603050405020304" pitchFamily="18" charset="0"/>
              </a:rPr>
              <a:t>Vladich</a:t>
            </a:r>
            <a:r>
              <a:rPr lang="pt-BR" sz="2000" dirty="0">
                <a:ea typeface="Calibri" panose="020F0502020204030204" pitchFamily="34" charset="0"/>
                <a:cs typeface="Times New Roman" panose="02020603050405020304" pitchFamily="18" charset="0"/>
              </a:rPr>
              <a:t>)</a:t>
            </a:r>
            <a:endParaRPr lang="en-US" sz="2000" dirty="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1582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a:t>
            </a:r>
            <a:r>
              <a:rPr lang="pt-BR" sz="4800" dirty="0"/>
              <a:t> – </a:t>
            </a:r>
            <a:r>
              <a:rPr lang="pt-BR" sz="3600" dirty="0"/>
              <a:t>Conferência de Estocolmo</a:t>
            </a:r>
            <a:br>
              <a:rPr lang="pt-BR" sz="4800" dirty="0"/>
            </a:br>
            <a:r>
              <a:rPr lang="pt-BR" sz="3200" dirty="0"/>
              <a:t>5º.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000" dirty="0">
                <a:ea typeface="Calibri" panose="020F0502020204030204" pitchFamily="34" charset="0"/>
                <a:cs typeface="Times New Roman" panose="02020603050405020304" pitchFamily="18" charset="0"/>
              </a:rPr>
              <a:t>O </a:t>
            </a:r>
            <a:r>
              <a:rPr lang="pt-BR" sz="2000" u="sng" dirty="0">
                <a:ea typeface="Calibri" panose="020F0502020204030204" pitchFamily="34" charset="0"/>
                <a:cs typeface="Times New Roman" panose="02020603050405020304" pitchFamily="18" charset="0"/>
              </a:rPr>
              <a:t>Princípio 21</a:t>
            </a:r>
            <a:r>
              <a:rPr lang="pt-BR" sz="2000" dirty="0">
                <a:ea typeface="Calibri" panose="020F0502020204030204" pitchFamily="34" charset="0"/>
                <a:cs typeface="Times New Roman" panose="02020603050405020304" pitchFamily="18" charset="0"/>
              </a:rPr>
              <a:t> da Declaração refletiu a posição de países em desenvolvimento que viam o </a:t>
            </a:r>
            <a:r>
              <a:rPr lang="pt-BR" sz="2000" b="1" u="sng" dirty="0">
                <a:ea typeface="Calibri" panose="020F0502020204030204" pitchFamily="34" charset="0"/>
                <a:cs typeface="Times New Roman" panose="02020603050405020304" pitchFamily="18" charset="0"/>
              </a:rPr>
              <a:t>direito</a:t>
            </a:r>
            <a:r>
              <a:rPr lang="pt-BR" sz="2000" u="sng" dirty="0">
                <a:ea typeface="Calibri" panose="020F0502020204030204" pitchFamily="34" charset="0"/>
                <a:cs typeface="Times New Roman" panose="02020603050405020304" pitchFamily="18" charset="0"/>
              </a:rPr>
              <a:t> </a:t>
            </a:r>
            <a:r>
              <a:rPr lang="pt-BR" sz="2000" b="1" u="sng" dirty="0">
                <a:ea typeface="Calibri" panose="020F0502020204030204" pitchFamily="34" charset="0"/>
                <a:cs typeface="Times New Roman" panose="02020603050405020304" pitchFamily="18" charset="0"/>
              </a:rPr>
              <a:t>soberano</a:t>
            </a:r>
            <a:r>
              <a:rPr lang="pt-BR" sz="2000" u="sng" dirty="0">
                <a:ea typeface="Calibri" panose="020F0502020204030204" pitchFamily="34" charset="0"/>
                <a:cs typeface="Times New Roman" panose="02020603050405020304" pitchFamily="18" charset="0"/>
              </a:rPr>
              <a:t> </a:t>
            </a:r>
            <a:r>
              <a:rPr lang="pt-BR" sz="2000" dirty="0">
                <a:ea typeface="Calibri" panose="020F0502020204030204" pitchFamily="34" charset="0"/>
                <a:cs typeface="Times New Roman" panose="02020603050405020304" pitchFamily="18" charset="0"/>
              </a:rPr>
              <a:t>como condição essencial para a independência nacional e sua capacidade de decidir sobre seus arranjos políticos e econômicos básicos. </a:t>
            </a:r>
            <a:r>
              <a:rPr lang="en-US" sz="2000" dirty="0">
                <a:ea typeface="Calibri" panose="020F0502020204030204" pitchFamily="34" charset="0"/>
                <a:cs typeface="Times New Roman" panose="02020603050405020304" pitchFamily="18" charset="0"/>
              </a:rPr>
              <a:t>(Schachter)</a:t>
            </a:r>
            <a:r>
              <a:rPr lang="pt-BR" sz="2000" dirty="0">
                <a:ea typeface="Calibri" panose="020F0502020204030204" pitchFamily="34" charset="0"/>
                <a:cs typeface="Times New Roman" panose="02020603050405020304" pitchFamily="18" charset="0"/>
              </a:rPr>
              <a:t> </a:t>
            </a:r>
          </a:p>
          <a:p>
            <a:pPr>
              <a:lnSpc>
                <a:spcPct val="150000"/>
              </a:lnSpc>
              <a:spcAft>
                <a:spcPts val="800"/>
              </a:spcAft>
            </a:pPr>
            <a:r>
              <a:rPr lang="pt-BR" sz="2000" dirty="0">
                <a:ea typeface="Calibri" panose="020F0502020204030204" pitchFamily="34" charset="0"/>
                <a:cs typeface="Times New Roman" panose="02020603050405020304" pitchFamily="18" charset="0"/>
              </a:rPr>
              <a:t>Na sua segunda parte, o </a:t>
            </a:r>
            <a:r>
              <a:rPr lang="pt-BR" sz="2000" u="sng" dirty="0">
                <a:ea typeface="Calibri" panose="020F0502020204030204" pitchFamily="34" charset="0"/>
                <a:cs typeface="Times New Roman" panose="02020603050405020304" pitchFamily="18" charset="0"/>
              </a:rPr>
              <a:t>Princípio 21 </a:t>
            </a:r>
            <a:r>
              <a:rPr lang="pt-BR" sz="2000" dirty="0">
                <a:ea typeface="Calibri" panose="020F0502020204030204" pitchFamily="34" charset="0"/>
                <a:cs typeface="Times New Roman" panose="02020603050405020304" pitchFamily="18" charset="0"/>
              </a:rPr>
              <a:t>definiu a </a:t>
            </a:r>
            <a:r>
              <a:rPr lang="pt-BR" sz="2000" b="1" u="sng" dirty="0">
                <a:ea typeface="Calibri" panose="020F0502020204030204" pitchFamily="34" charset="0"/>
                <a:cs typeface="Times New Roman" panose="02020603050405020304" pitchFamily="18" charset="0"/>
              </a:rPr>
              <a:t>responsabilidade</a:t>
            </a:r>
            <a:r>
              <a:rPr lang="pt-BR" sz="2000" u="sng" dirty="0">
                <a:ea typeface="Calibri" panose="020F0502020204030204" pitchFamily="34" charset="0"/>
                <a:cs typeface="Times New Roman" panose="02020603050405020304" pitchFamily="18" charset="0"/>
              </a:rPr>
              <a:t> dupla dos Estados</a:t>
            </a:r>
            <a:r>
              <a:rPr lang="pt-BR" sz="2000" dirty="0">
                <a:ea typeface="Calibri" panose="020F0502020204030204" pitchFamily="34" charset="0"/>
                <a:cs typeface="Times New Roman" panose="02020603050405020304" pitchFamily="18" charset="0"/>
              </a:rPr>
              <a:t>: </a:t>
            </a:r>
          </a:p>
          <a:p>
            <a:pPr>
              <a:lnSpc>
                <a:spcPct val="150000"/>
              </a:lnSpc>
              <a:spcAft>
                <a:spcPts val="800"/>
              </a:spcAft>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prevenir </a:t>
            </a:r>
            <a:r>
              <a:rPr lang="pt-BR" sz="2000" u="sng" dirty="0">
                <a:ea typeface="Calibri" panose="020F0502020204030204" pitchFamily="34" charset="0"/>
                <a:cs typeface="Times New Roman" panose="02020603050405020304" pitchFamily="18" charset="0"/>
              </a:rPr>
              <a:t>impactos ambientais transfronteiriços </a:t>
            </a:r>
            <a:r>
              <a:rPr lang="pt-BR" sz="2000" dirty="0">
                <a:ea typeface="Calibri" panose="020F0502020204030204" pitchFamily="34" charset="0"/>
                <a:cs typeface="Times New Roman" panose="02020603050405020304" pitchFamily="18" charset="0"/>
              </a:rPr>
              <a:t>com potencial para causar dano e </a:t>
            </a:r>
          </a:p>
          <a:p>
            <a:pPr>
              <a:lnSpc>
                <a:spcPct val="150000"/>
              </a:lnSpc>
              <a:spcAft>
                <a:spcPts val="800"/>
              </a:spcAft>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prevenir </a:t>
            </a:r>
            <a:r>
              <a:rPr lang="pt-BR" sz="2000" u="sng" dirty="0">
                <a:ea typeface="Calibri" panose="020F0502020204030204" pitchFamily="34" charset="0"/>
                <a:cs typeface="Times New Roman" panose="02020603050405020304" pitchFamily="18" charset="0"/>
              </a:rPr>
              <a:t>atividades que pudessem causar risco transfronteiriço </a:t>
            </a:r>
            <a:r>
              <a:rPr lang="pt-BR" sz="2000" dirty="0">
                <a:ea typeface="Calibri" panose="020F0502020204030204" pitchFamily="34" charset="0"/>
                <a:cs typeface="Times New Roman" panose="02020603050405020304" pitchFamily="18" charset="0"/>
              </a:rPr>
              <a:t>significativo.</a:t>
            </a:r>
            <a:endParaRPr lang="en-US" sz="2000" dirty="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4217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 </a:t>
            </a:r>
            <a:r>
              <a:rPr lang="pt-BR" sz="4800" dirty="0"/>
              <a:t>– </a:t>
            </a:r>
            <a:r>
              <a:rPr lang="pt-BR" sz="3600" dirty="0"/>
              <a:t>Conferência de Estocolmo</a:t>
            </a:r>
            <a:br>
              <a:rPr lang="pt-BR" sz="4800" dirty="0"/>
            </a:br>
            <a:r>
              <a:rPr lang="pt-BR" sz="3200" dirty="0"/>
              <a:t>6º.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marL="320040" marR="548640" indent="0" algn="just">
              <a:lnSpc>
                <a:spcPct val="150000"/>
              </a:lnSpc>
              <a:spcBef>
                <a:spcPts val="1000"/>
              </a:spcBef>
              <a:spcAft>
                <a:spcPts val="800"/>
              </a:spcAft>
              <a:buNone/>
            </a:pPr>
            <a:r>
              <a:rPr lang="pt-BR" sz="2000" b="1" i="1" dirty="0">
                <a:solidFill>
                  <a:srgbClr val="404040"/>
                </a:solidFill>
                <a:effectLst/>
                <a:ea typeface="Calibri" panose="020F0502020204030204" pitchFamily="34" charset="0"/>
                <a:cs typeface="Times New Roman" panose="02020603050405020304" pitchFamily="18" charset="0"/>
              </a:rPr>
              <a:t>Princípio 21. </a:t>
            </a:r>
            <a:r>
              <a:rPr lang="pt-BR" sz="2000" i="1" dirty="0">
                <a:solidFill>
                  <a:srgbClr val="404040"/>
                </a:solidFill>
                <a:effectLst/>
                <a:ea typeface="Calibri" panose="020F0502020204030204" pitchFamily="34" charset="0"/>
                <a:cs typeface="Times New Roman" panose="02020603050405020304" pitchFamily="18" charset="0"/>
              </a:rPr>
              <a:t>Em conformidade com a Carta das Nações Unidas e com os princípios de direito internacional, os Estados têm o </a:t>
            </a:r>
            <a:r>
              <a:rPr lang="pt-BR" sz="2000" b="1" i="1" u="sng" dirty="0">
                <a:solidFill>
                  <a:srgbClr val="404040"/>
                </a:solidFill>
                <a:effectLst/>
                <a:ea typeface="Calibri" panose="020F0502020204030204" pitchFamily="34" charset="0"/>
                <a:cs typeface="Times New Roman" panose="02020603050405020304" pitchFamily="18" charset="0"/>
              </a:rPr>
              <a:t>direito</a:t>
            </a:r>
            <a:r>
              <a:rPr lang="pt-BR" sz="2000" i="1" dirty="0">
                <a:solidFill>
                  <a:srgbClr val="404040"/>
                </a:solidFill>
                <a:effectLst/>
                <a:ea typeface="Calibri" panose="020F0502020204030204" pitchFamily="34" charset="0"/>
                <a:cs typeface="Times New Roman" panose="02020603050405020304" pitchFamily="18" charset="0"/>
              </a:rPr>
              <a:t> soberano de explorar seus próprios recursos em aplicação de sua própria política ambiental e a </a:t>
            </a:r>
            <a:r>
              <a:rPr lang="pt-BR" sz="2000" b="1" i="1" u="sng" dirty="0">
                <a:solidFill>
                  <a:srgbClr val="404040"/>
                </a:solidFill>
                <a:effectLst/>
                <a:ea typeface="Calibri" panose="020F0502020204030204" pitchFamily="34" charset="0"/>
                <a:cs typeface="Times New Roman" panose="02020603050405020304" pitchFamily="18" charset="0"/>
              </a:rPr>
              <a:t>obrigação</a:t>
            </a:r>
            <a:r>
              <a:rPr lang="pt-BR" sz="2000" i="1" dirty="0">
                <a:solidFill>
                  <a:srgbClr val="404040"/>
                </a:solidFill>
                <a:effectLst/>
                <a:ea typeface="Calibri" panose="020F0502020204030204" pitchFamily="34" charset="0"/>
                <a:cs typeface="Times New Roman" panose="02020603050405020304" pitchFamily="18" charset="0"/>
              </a:rPr>
              <a:t> de assegurar-se de que as atividades que se levem a cabo, dentro de sua jurisdição, ou sob seu controle, não prejudiquem o meio ambiente de outros Estados ou de zonas situadas fora de toda a jurisdição nacional.</a:t>
            </a:r>
            <a:endParaRPr lang="en-US" sz="2000" i="1" dirty="0">
              <a:solidFill>
                <a:srgbClr val="404040"/>
              </a:solidFill>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297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a:t>
            </a:r>
            <a:r>
              <a:rPr lang="pt-BR" sz="4800" dirty="0"/>
              <a:t> – </a:t>
            </a:r>
            <a:r>
              <a:rPr lang="pt-BR" sz="3600" dirty="0"/>
              <a:t>Década de 1980</a:t>
            </a:r>
            <a:br>
              <a:rPr lang="pt-BR" sz="4800" dirty="0"/>
            </a:br>
            <a:r>
              <a:rPr lang="pt-BR" sz="3200" dirty="0"/>
              <a:t>7º.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000" kern="0" dirty="0">
                <a:effectLst/>
                <a:ea typeface="Calibri" panose="020F0502020204030204" pitchFamily="34" charset="0"/>
              </a:rPr>
              <a:t>A atenção internacional começou a se concentrar crescentemente na </a:t>
            </a:r>
            <a:r>
              <a:rPr lang="pt-BR" sz="2000" u="sng" kern="0" dirty="0">
                <a:effectLst/>
                <a:ea typeface="Calibri" panose="020F0502020204030204" pitchFamily="34" charset="0"/>
              </a:rPr>
              <a:t>regulamentação ambiental</a:t>
            </a:r>
            <a:r>
              <a:rPr lang="pt-BR" sz="2000" kern="0" dirty="0">
                <a:effectLst/>
                <a:ea typeface="Calibri" panose="020F0502020204030204" pitchFamily="34" charset="0"/>
              </a:rPr>
              <a:t> novamente a partir de meados da década de 1980. </a:t>
            </a:r>
            <a:endParaRPr lang="pt-BR" sz="2000" u="sng" dirty="0">
              <a:ea typeface="Calibri" panose="020F0502020204030204" pitchFamily="34" charset="0"/>
              <a:cs typeface="Times New Roman" panose="02020603050405020304" pitchFamily="18" charset="0"/>
            </a:endParaRPr>
          </a:p>
          <a:p>
            <a:pPr>
              <a:lnSpc>
                <a:spcPct val="150000"/>
              </a:lnSpc>
              <a:spcAft>
                <a:spcPts val="800"/>
              </a:spcAft>
            </a:pPr>
            <a:r>
              <a:rPr lang="pt-BR" sz="2000" b="1" u="sng" dirty="0">
                <a:ea typeface="Calibri" panose="020F0502020204030204" pitchFamily="34" charset="0"/>
                <a:cs typeface="Times New Roman" panose="02020603050405020304" pitchFamily="18" charset="0"/>
              </a:rPr>
              <a:t>Convenção do Direito do Mar </a:t>
            </a:r>
            <a:r>
              <a:rPr lang="pt-BR" sz="2000" dirty="0">
                <a:ea typeface="Calibri" panose="020F0502020204030204" pitchFamily="34" charset="0"/>
                <a:cs typeface="Times New Roman" panose="02020603050405020304" pitchFamily="18" charset="0"/>
              </a:rPr>
              <a:t>(1982</a:t>
            </a:r>
            <a:r>
              <a:rPr lang="pt-BR" sz="2000" b="1" i="1" dirty="0">
                <a:solidFill>
                  <a:srgbClr val="2F5496"/>
                </a:solidFill>
                <a:effectLst/>
                <a:ea typeface="Times New Roman" panose="02020603050405020304" pitchFamily="18" charset="0"/>
                <a:cs typeface="Times New Roman" panose="02020603050405020304" pitchFamily="18" charset="0"/>
              </a:rPr>
              <a:t>)</a:t>
            </a:r>
            <a:r>
              <a:rPr lang="en-US" sz="2000" b="1" i="1" dirty="0">
                <a:solidFill>
                  <a:srgbClr val="2F5496"/>
                </a:solidFill>
                <a:ea typeface="Times New Roman" panose="02020603050405020304" pitchFamily="18" charset="0"/>
                <a:cs typeface="Times New Roman" panose="02020603050405020304" pitchFamily="18" charset="0"/>
              </a:rPr>
              <a:t> </a:t>
            </a:r>
            <a:r>
              <a:rPr lang="pt-BR" sz="2000" dirty="0">
                <a:effectLst/>
                <a:ea typeface="Calibri" panose="020F0502020204030204" pitchFamily="34" charset="0"/>
                <a:cs typeface="Times New Roman" panose="02020603050405020304" pitchFamily="18" charset="0"/>
              </a:rPr>
              <a:t>incluiu dispositivos para a </a:t>
            </a:r>
            <a:r>
              <a:rPr lang="pt-BR" sz="2000" u="sng" dirty="0">
                <a:effectLst/>
                <a:ea typeface="Calibri" panose="020F0502020204030204" pitchFamily="34" charset="0"/>
                <a:cs typeface="Times New Roman" panose="02020603050405020304" pitchFamily="18" charset="0"/>
              </a:rPr>
              <a:t>proteção de recursos marinhos vivos e o ambiente marítimo como um todo</a:t>
            </a:r>
            <a:r>
              <a:rPr lang="pt-BR" sz="2000" dirty="0">
                <a:effectLst/>
                <a:ea typeface="Calibri" panose="020F0502020204030204" pitchFamily="34" charset="0"/>
                <a:cs typeface="Times New Roman" panose="02020603050405020304" pitchFamily="18" charset="0"/>
              </a:rPr>
              <a:t>.</a:t>
            </a:r>
          </a:p>
          <a:p>
            <a:pPr>
              <a:lnSpc>
                <a:spcPct val="150000"/>
              </a:lnSpc>
              <a:spcAft>
                <a:spcPts val="800"/>
              </a:spcAft>
            </a:pPr>
            <a:r>
              <a:rPr lang="pt-BR" sz="2000" b="1" u="sng" dirty="0">
                <a:ea typeface="Calibri" panose="020F0502020204030204" pitchFamily="34" charset="0"/>
                <a:cs typeface="Times New Roman" panose="02020603050405020304" pitchFamily="18" charset="0"/>
              </a:rPr>
              <a:t>Clube de Roma </a:t>
            </a:r>
            <a:r>
              <a:rPr lang="pt-BR" sz="2000" dirty="0">
                <a:ea typeface="Calibri" panose="020F0502020204030204" pitchFamily="34" charset="0"/>
                <a:cs typeface="Times New Roman" panose="02020603050405020304" pitchFamily="18" charset="0"/>
              </a:rPr>
              <a:t>começou a empregar a expressão</a:t>
            </a:r>
            <a:r>
              <a:rPr lang="pt-BR" sz="2000" dirty="0">
                <a:effectLst/>
                <a:ea typeface="Calibri" panose="020F0502020204030204" pitchFamily="34" charset="0"/>
                <a:cs typeface="Times New Roman" panose="02020603050405020304" pitchFamily="18" charset="0"/>
              </a:rPr>
              <a:t> </a:t>
            </a:r>
            <a:r>
              <a:rPr lang="pt-BR" sz="2000" b="1" u="sng" dirty="0">
                <a:effectLst/>
                <a:ea typeface="Calibri" panose="020F0502020204030204" pitchFamily="34" charset="0"/>
                <a:cs typeface="Times New Roman" panose="02020603050405020304" pitchFamily="18" charset="0"/>
              </a:rPr>
              <a:t>desenvolvimento sustentável</a:t>
            </a:r>
            <a:r>
              <a:rPr lang="pt-BR" sz="2000" b="1" u="sng" dirty="0">
                <a:ea typeface="Calibri" panose="020F0502020204030204" pitchFamily="34" charset="0"/>
                <a:cs typeface="Times New Roman" panose="02020603050405020304" pitchFamily="18" charset="0"/>
              </a:rPr>
              <a:t>.</a:t>
            </a:r>
            <a:r>
              <a:rPr lang="pt-BR" sz="2000" dirty="0">
                <a:effectLst/>
                <a:ea typeface="Calibri" panose="020F0502020204030204" pitchFamily="34" charset="0"/>
                <a:cs typeface="Times New Roman" panose="02020603050405020304" pitchFamily="18" charset="0"/>
              </a:rPr>
              <a:t> </a:t>
            </a:r>
            <a:r>
              <a:rPr lang="en-US" sz="2000" dirty="0">
                <a:ea typeface="Calibri" panose="020F0502020204030204" pitchFamily="34" charset="0"/>
                <a:cs typeface="Times New Roman" panose="02020603050405020304" pitchFamily="18" charset="0"/>
              </a:rPr>
              <a:t>(</a:t>
            </a:r>
            <a:r>
              <a:rPr lang="it-IT" sz="2000" dirty="0">
                <a:effectLst/>
                <a:ea typeface="Calibri" panose="020F0502020204030204" pitchFamily="34" charset="0"/>
                <a:cs typeface="Times New Roman" panose="02020603050405020304" pitchFamily="18" charset="0"/>
              </a:rPr>
              <a:t>Nicola e Kallab)</a:t>
            </a:r>
            <a:endParaRPr lang="en-US" sz="20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7016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a:t>
            </a:r>
            <a:r>
              <a:rPr lang="pt-BR" sz="4800" dirty="0"/>
              <a:t> – </a:t>
            </a:r>
            <a:r>
              <a:rPr lang="pt-BR" sz="3600" dirty="0"/>
              <a:t>Comissão </a:t>
            </a:r>
            <a:r>
              <a:rPr lang="pt-BR" sz="3600" dirty="0" err="1"/>
              <a:t>Bruntland</a:t>
            </a:r>
            <a:br>
              <a:rPr lang="pt-BR" sz="4800" dirty="0"/>
            </a:br>
            <a:r>
              <a:rPr lang="pt-BR" sz="3200" dirty="0"/>
              <a:t>8º.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A AGNU estabeleceu uma </a:t>
            </a:r>
            <a:r>
              <a:rPr lang="pt-BR" sz="2000" b="1" dirty="0">
                <a:effectLst/>
                <a:latin typeface="Times New Roman" panose="02020603050405020304" pitchFamily="18" charset="0"/>
                <a:ea typeface="Calibri" panose="020F0502020204030204" pitchFamily="34" charset="0"/>
                <a:cs typeface="Times New Roman" panose="02020603050405020304" pitchFamily="18" charset="0"/>
              </a:rPr>
              <a:t>Comissão para Meio Ambiente e Desenvolvimento </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(1983) chefiada pela ex-primeira-ministra da Noruega, </a:t>
            </a:r>
            <a:r>
              <a:rPr lang="pt-BR" sz="2000" dirty="0" err="1">
                <a:effectLst/>
                <a:latin typeface="Times New Roman" panose="02020603050405020304" pitchFamily="18" charset="0"/>
                <a:ea typeface="Calibri" panose="020F0502020204030204" pitchFamily="34" charset="0"/>
                <a:cs typeface="Times New Roman" panose="02020603050405020304" pitchFamily="18" charset="0"/>
              </a:rPr>
              <a:t>Gro</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Harlem </a:t>
            </a:r>
            <a:r>
              <a:rPr lang="pt-BR" sz="2000" b="1" dirty="0" err="1">
                <a:effectLst/>
                <a:latin typeface="Times New Roman" panose="02020603050405020304" pitchFamily="18" charset="0"/>
                <a:ea typeface="Calibri" panose="020F0502020204030204" pitchFamily="34" charset="0"/>
                <a:cs typeface="Times New Roman" panose="02020603050405020304" pitchFamily="18" charset="0"/>
              </a:rPr>
              <a:t>Bruntland</a:t>
            </a:r>
            <a:r>
              <a:rPr lang="pt-BR" sz="2000" b="1" dirty="0">
                <a:effectLst/>
                <a:latin typeface="Times New Roman" panose="02020603050405020304" pitchFamily="18" charset="0"/>
                <a:ea typeface="Calibri" panose="020F0502020204030204" pitchFamily="34" charset="0"/>
                <a:cs typeface="Times New Roman" panose="02020603050405020304" pitchFamily="18" charset="0"/>
              </a:rPr>
              <a:t>.</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Apresentou um relatório intitulado </a:t>
            </a:r>
            <a:r>
              <a:rPr lang="pt-BR" sz="2000" i="1" dirty="0">
                <a:effectLst/>
                <a:latin typeface="Times New Roman" panose="02020603050405020304" pitchFamily="18" charset="0"/>
                <a:ea typeface="Calibri" panose="020F0502020204030204" pitchFamily="34" charset="0"/>
                <a:cs typeface="Times New Roman" panose="02020603050405020304" pitchFamily="18" charset="0"/>
              </a:rPr>
              <a:t>Nosso Futuro Comum</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 (1987) e teria influência didática no mundo todo. (</a:t>
            </a:r>
            <a:r>
              <a:rPr lang="it-IT" sz="2000" dirty="0">
                <a:latin typeface="Times New Roman" panose="02020603050405020304" pitchFamily="18" charset="0"/>
                <a:ea typeface="Calibri" panose="020F0502020204030204" pitchFamily="34" charset="0"/>
                <a:cs typeface="Times New Roman" panose="02020603050405020304" pitchFamily="18" charset="0"/>
              </a:rPr>
              <a:t>Ali e Vladich)</a:t>
            </a:r>
            <a:endParaRPr lang="en-US" sz="20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Aft>
                <a:spcPts val="800"/>
              </a:spcAft>
            </a:pP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Incorporaria e divulgaria o conceito de </a:t>
            </a:r>
            <a:r>
              <a:rPr lang="pt-BR" sz="2000" b="1" i="1" dirty="0">
                <a:effectLst/>
                <a:latin typeface="Times New Roman" panose="02020603050405020304" pitchFamily="18" charset="0"/>
                <a:ea typeface="Calibri" panose="020F0502020204030204" pitchFamily="34" charset="0"/>
                <a:cs typeface="Times New Roman" panose="02020603050405020304" pitchFamily="18" charset="0"/>
              </a:rPr>
              <a:t>desenvolvimento sustentável </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2000" dirty="0">
                <a:latin typeface="Times New Roman" panose="02020603050405020304" pitchFamily="18" charset="0"/>
                <a:ea typeface="Calibri" panose="020F0502020204030204" pitchFamily="34" charset="0"/>
                <a:cs typeface="Times New Roman" panose="02020603050405020304" pitchFamily="18" charset="0"/>
              </a:rPr>
              <a:t>Cooper et al) </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que definiu o desenvolvimento sustentável como sendo aquele que </a:t>
            </a:r>
            <a:r>
              <a:rPr lang="pt-BR" sz="2000" u="sng" dirty="0">
                <a:effectLst/>
                <a:latin typeface="Times New Roman" panose="02020603050405020304" pitchFamily="18" charset="0"/>
                <a:ea typeface="Calibri" panose="020F0502020204030204" pitchFamily="34" charset="0"/>
                <a:cs typeface="Times New Roman" panose="02020603050405020304" pitchFamily="18" charset="0"/>
              </a:rPr>
              <a:t>preenche a necessidade do </a:t>
            </a:r>
            <a:r>
              <a:rPr lang="pt-BR" sz="2000" b="1" u="sng" dirty="0">
                <a:effectLst/>
                <a:latin typeface="Times New Roman" panose="02020603050405020304" pitchFamily="18" charset="0"/>
                <a:ea typeface="Calibri" panose="020F0502020204030204" pitchFamily="34" charset="0"/>
                <a:cs typeface="Times New Roman" panose="02020603050405020304" pitchFamily="18" charset="0"/>
              </a:rPr>
              <a:t>presente</a:t>
            </a:r>
            <a:r>
              <a:rPr lang="pt-BR" sz="2000" u="sng" dirty="0">
                <a:effectLst/>
                <a:latin typeface="Times New Roman" panose="02020603050405020304" pitchFamily="18" charset="0"/>
                <a:ea typeface="Calibri" panose="020F0502020204030204" pitchFamily="34" charset="0"/>
                <a:cs typeface="Times New Roman" panose="02020603050405020304" pitchFamily="18" charset="0"/>
              </a:rPr>
              <a:t> sem comprometer a capacidade de as </a:t>
            </a:r>
            <a:r>
              <a:rPr lang="pt-BR" sz="2000" b="1" u="sng" dirty="0">
                <a:effectLst/>
                <a:latin typeface="Times New Roman" panose="02020603050405020304" pitchFamily="18" charset="0"/>
                <a:ea typeface="Calibri" panose="020F0502020204030204" pitchFamily="34" charset="0"/>
                <a:cs typeface="Times New Roman" panose="02020603050405020304" pitchFamily="18" charset="0"/>
              </a:rPr>
              <a:t>futuras gerações </a:t>
            </a:r>
            <a:r>
              <a:rPr lang="pt-BR" sz="2000" u="sng" dirty="0">
                <a:effectLst/>
                <a:latin typeface="Times New Roman" panose="02020603050405020304" pitchFamily="18" charset="0"/>
                <a:ea typeface="Calibri" panose="020F0502020204030204" pitchFamily="34" charset="0"/>
                <a:cs typeface="Times New Roman" panose="02020603050405020304" pitchFamily="18" charset="0"/>
              </a:rPr>
              <a:t>preencherem suas próprias necessidades</a:t>
            </a:r>
            <a:r>
              <a:rPr lang="pt-BR"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it-IT" sz="2000" dirty="0">
                <a:latin typeface="Times New Roman" panose="02020603050405020304" pitchFamily="18" charset="0"/>
                <a:ea typeface="Calibri" panose="020F0502020204030204" pitchFamily="34" charset="0"/>
                <a:cs typeface="Times New Roman" panose="02020603050405020304" pitchFamily="18" charset="0"/>
              </a:rPr>
              <a:t> (</a:t>
            </a:r>
            <a:r>
              <a:rPr lang="it-IT" sz="2000" dirty="0">
                <a:effectLst/>
                <a:latin typeface="Times New Roman" panose="02020603050405020304" pitchFamily="18" charset="0"/>
                <a:ea typeface="Calibri" panose="020F0502020204030204" pitchFamily="34" charset="0"/>
                <a:cs typeface="Times New Roman" panose="02020603050405020304" pitchFamily="18" charset="0"/>
              </a:rPr>
              <a:t>NicolaI e Kallab)</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5416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a:t>
            </a:r>
            <a:r>
              <a:rPr lang="pt-BR" sz="4800" dirty="0"/>
              <a:t> – </a:t>
            </a:r>
            <a:r>
              <a:rPr lang="pt-BR" sz="3600" dirty="0"/>
              <a:t>Protocolo de Montreal</a:t>
            </a:r>
            <a:br>
              <a:rPr lang="pt-BR" sz="4800" dirty="0"/>
            </a:br>
            <a:r>
              <a:rPr lang="pt-BR" sz="3200" dirty="0"/>
              <a:t>9º.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400" b="1" dirty="0">
                <a:effectLst/>
                <a:ea typeface="Calibri" panose="020F0502020204030204" pitchFamily="34" charset="0"/>
                <a:cs typeface="Times New Roman" panose="02020603050405020304" pitchFamily="18" charset="0"/>
              </a:rPr>
              <a:t>Protocolo de Montreal (1987) </a:t>
            </a:r>
            <a:r>
              <a:rPr lang="pt-BR" sz="2400" dirty="0">
                <a:effectLst/>
                <a:ea typeface="Calibri" panose="020F0502020204030204" pitchFamily="34" charset="0"/>
                <a:cs typeface="Times New Roman" panose="02020603050405020304" pitchFamily="18" charset="0"/>
              </a:rPr>
              <a:t>para preservar a </a:t>
            </a:r>
            <a:r>
              <a:rPr lang="pt-BR" sz="2400" u="sng" dirty="0">
                <a:effectLst/>
                <a:ea typeface="Calibri" panose="020F0502020204030204" pitchFamily="34" charset="0"/>
                <a:cs typeface="Times New Roman" panose="02020603050405020304" pitchFamily="18" charset="0"/>
              </a:rPr>
              <a:t>camada de ozônio </a:t>
            </a:r>
            <a:r>
              <a:rPr lang="pt-BR" sz="2400" dirty="0">
                <a:effectLst/>
                <a:ea typeface="Calibri" panose="020F0502020204030204" pitchFamily="34" charset="0"/>
                <a:cs typeface="Times New Roman" panose="02020603050405020304" pitchFamily="18" charset="0"/>
              </a:rPr>
              <a:t>da Terra por meio da extinção gradual de certos produtos químicos frequentemente usados em latas de aerossol</a:t>
            </a:r>
            <a:r>
              <a:rPr lang="pt-BR" sz="2400" dirty="0">
                <a:ea typeface="Calibri" panose="020F0502020204030204" pitchFamily="34" charset="0"/>
                <a:cs typeface="Times New Roman" panose="02020603050405020304" pitchFamily="18" charset="0"/>
              </a:rPr>
              <a:t>. (Nicola e Kassab)</a:t>
            </a:r>
            <a:endParaRPr lang="en-US" sz="24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721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a:t>
            </a:r>
            <a:r>
              <a:rPr lang="pt-BR" sz="4800" dirty="0"/>
              <a:t> – </a:t>
            </a:r>
            <a:r>
              <a:rPr lang="pt-BR" sz="3600" dirty="0"/>
              <a:t>Rio 92</a:t>
            </a:r>
            <a:br>
              <a:rPr lang="pt-BR" sz="4800" dirty="0"/>
            </a:br>
            <a:r>
              <a:rPr lang="pt-BR" sz="3200" dirty="0"/>
              <a:t>10º.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r>
              <a:rPr lang="pt-BR" sz="2400" b="1" kern="0" dirty="0">
                <a:effectLst/>
                <a:ea typeface="Calibri" panose="020F0502020204030204" pitchFamily="34" charset="0"/>
              </a:rPr>
              <a:t>Conferência das Nações Unidas sobre Meio Ambiente e Desenvolvimento</a:t>
            </a:r>
            <a:r>
              <a:rPr lang="pt-BR" sz="2400" kern="0" dirty="0">
                <a:effectLst/>
                <a:ea typeface="Calibri" panose="020F0502020204030204" pitchFamily="34" charset="0"/>
              </a:rPr>
              <a:t> (Rio 92). </a:t>
            </a:r>
          </a:p>
          <a:p>
            <a:r>
              <a:rPr lang="pt-BR" sz="2400" kern="0" dirty="0">
                <a:ea typeface="Calibri" panose="020F0502020204030204" pitchFamily="34" charset="0"/>
              </a:rPr>
              <a:t>Durante o encontro houve deliberações sobre quatro tratados específicos relativos a </a:t>
            </a:r>
            <a:r>
              <a:rPr lang="pt-BR" sz="2400" u="sng" kern="0" dirty="0">
                <a:ea typeface="Calibri" panose="020F0502020204030204" pitchFamily="34" charset="0"/>
              </a:rPr>
              <a:t>mudança climática,</a:t>
            </a:r>
            <a:r>
              <a:rPr lang="pt-BR" sz="2400" kern="0" dirty="0">
                <a:ea typeface="Calibri" panose="020F0502020204030204" pitchFamily="34" charset="0"/>
              </a:rPr>
              <a:t> </a:t>
            </a:r>
            <a:r>
              <a:rPr lang="pt-BR" sz="2400" u="sng" kern="0" dirty="0">
                <a:ea typeface="Calibri" panose="020F0502020204030204" pitchFamily="34" charset="0"/>
              </a:rPr>
              <a:t>desertificação</a:t>
            </a:r>
            <a:r>
              <a:rPr lang="pt-BR" sz="2400" kern="0" dirty="0">
                <a:ea typeface="Calibri" panose="020F0502020204030204" pitchFamily="34" charset="0"/>
              </a:rPr>
              <a:t>, </a:t>
            </a:r>
            <a:r>
              <a:rPr lang="pt-BR" sz="2400" u="sng" kern="0" dirty="0">
                <a:ea typeface="Calibri" panose="020F0502020204030204" pitchFamily="34" charset="0"/>
              </a:rPr>
              <a:t>biodiversidade</a:t>
            </a:r>
            <a:r>
              <a:rPr lang="pt-BR" sz="2400" kern="0" dirty="0">
                <a:ea typeface="Calibri" panose="020F0502020204030204" pitchFamily="34" charset="0"/>
              </a:rPr>
              <a:t> e </a:t>
            </a:r>
            <a:r>
              <a:rPr lang="pt-BR" sz="2400" u="sng" kern="0" dirty="0">
                <a:ea typeface="Calibri" panose="020F0502020204030204" pitchFamily="34" charset="0"/>
              </a:rPr>
              <a:t>florestas</a:t>
            </a:r>
            <a:r>
              <a:rPr lang="pt-BR" sz="2400" kern="0" dirty="0">
                <a:ea typeface="Calibri" panose="020F0502020204030204" pitchFamily="34" charset="0"/>
              </a:rPr>
              <a:t>. Apenas o último não foi adotado ao final do encontro por falta de acordo. (Ali e </a:t>
            </a:r>
            <a:r>
              <a:rPr lang="pt-BR" sz="2400" kern="0" dirty="0" err="1">
                <a:ea typeface="Calibri" panose="020F0502020204030204" pitchFamily="34" charset="0"/>
              </a:rPr>
              <a:t>Vladich</a:t>
            </a:r>
            <a:r>
              <a:rPr lang="pt-BR" sz="2400" kern="0" dirty="0">
                <a:ea typeface="Calibri" panose="020F0502020204030204" pitchFamily="34" charset="0"/>
              </a:rPr>
              <a:t>)</a:t>
            </a:r>
            <a:endParaRPr lang="en-US" sz="2400" dirty="0">
              <a:ea typeface="Calibri" panose="020F0502020204030204" pitchFamily="34" charset="0"/>
              <a:cs typeface="Times New Roman" panose="02020603050405020304" pitchFamily="18" charset="0"/>
            </a:endParaRPr>
          </a:p>
          <a:p>
            <a:r>
              <a:rPr lang="pt-BR" sz="2400" kern="0" dirty="0">
                <a:effectLst/>
                <a:ea typeface="Calibri" panose="020F0502020204030204" pitchFamily="34" charset="0"/>
              </a:rPr>
              <a:t>Seus resultados exigiriam </a:t>
            </a:r>
            <a:r>
              <a:rPr lang="pt-BR" sz="2400" u="sng" kern="0" dirty="0">
                <a:effectLst/>
                <a:ea typeface="Calibri" panose="020F0502020204030204" pitchFamily="34" charset="0"/>
              </a:rPr>
              <a:t>acompanhamento</a:t>
            </a:r>
            <a:r>
              <a:rPr lang="pt-BR" sz="2400" kern="0" dirty="0">
                <a:effectLst/>
                <a:ea typeface="Calibri" panose="020F0502020204030204" pitchFamily="34" charset="0"/>
              </a:rPr>
              <a:t> e a apresentação de relatórios </a:t>
            </a:r>
            <a:r>
              <a:rPr lang="pt-BR" sz="2400" u="sng" kern="0" dirty="0">
                <a:effectLst/>
                <a:ea typeface="Calibri" panose="020F0502020204030204" pitchFamily="34" charset="0"/>
              </a:rPr>
              <a:t>nacionais</a:t>
            </a:r>
            <a:r>
              <a:rPr lang="pt-BR" sz="2400" kern="0" dirty="0">
                <a:effectLst/>
                <a:ea typeface="Calibri" panose="020F0502020204030204" pitchFamily="34" charset="0"/>
              </a:rPr>
              <a:t>, bem como </a:t>
            </a:r>
            <a:r>
              <a:rPr lang="pt-BR" sz="2400" u="sng" kern="0" dirty="0">
                <a:effectLst/>
                <a:ea typeface="Calibri" panose="020F0502020204030204" pitchFamily="34" charset="0"/>
              </a:rPr>
              <a:t>reuniões periódicas de revisão</a:t>
            </a:r>
            <a:r>
              <a:rPr lang="pt-BR" sz="2400" kern="0" dirty="0">
                <a:effectLst/>
                <a:ea typeface="Calibri" panose="020F0502020204030204" pitchFamily="34" charset="0"/>
              </a:rPr>
              <a:t> pelas partes.</a:t>
            </a:r>
            <a:r>
              <a:rPr lang="pt-BR" sz="2400" kern="0" baseline="30000" dirty="0">
                <a:ea typeface="Calibri" panose="020F0502020204030204" pitchFamily="34" charset="0"/>
              </a:rPr>
              <a:t> </a:t>
            </a:r>
            <a:r>
              <a:rPr lang="it-IT" sz="2400" dirty="0">
                <a:effectLst/>
                <a:ea typeface="Calibri" panose="020F0502020204030204" pitchFamily="34" charset="0"/>
                <a:cs typeface="Times New Roman" panose="02020603050405020304" pitchFamily="18" charset="0"/>
              </a:rPr>
              <a:t>(Barston)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40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 Evolução – </a:t>
            </a:r>
            <a:r>
              <a:rPr lang="pt-BR" sz="3600" dirty="0"/>
              <a:t>Rio 92 </a:t>
            </a:r>
            <a:r>
              <a:rPr lang="pt-BR" sz="4800" dirty="0"/>
              <a:t>- </a:t>
            </a:r>
            <a:r>
              <a:rPr lang="pt-BR" sz="3600" dirty="0"/>
              <a:t>Convenções</a:t>
            </a:r>
            <a:br>
              <a:rPr lang="pt-BR" sz="4800" dirty="0"/>
            </a:br>
            <a:r>
              <a:rPr lang="pt-BR" sz="3200" dirty="0"/>
              <a:t>11º.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r>
              <a:rPr lang="pt-BR" sz="2400" dirty="0">
                <a:effectLst/>
                <a:ea typeface="Calibri" panose="020F0502020204030204" pitchFamily="34" charset="0"/>
                <a:cs typeface="Times New Roman" panose="02020603050405020304" pitchFamily="18" charset="0"/>
              </a:rPr>
              <a:t>Ao final foram aprovadas </a:t>
            </a:r>
            <a:r>
              <a:rPr lang="pt-BR" sz="2400" u="sng" dirty="0">
                <a:effectLst/>
                <a:ea typeface="Calibri" panose="020F0502020204030204" pitchFamily="34" charset="0"/>
                <a:cs typeface="Times New Roman" panose="02020603050405020304" pitchFamily="18" charset="0"/>
              </a:rPr>
              <a:t>duas convenções </a:t>
            </a:r>
            <a:r>
              <a:rPr lang="pt-BR" sz="2400" dirty="0">
                <a:effectLst/>
                <a:ea typeface="Calibri" panose="020F0502020204030204" pitchFamily="34" charset="0"/>
                <a:cs typeface="Times New Roman" panose="02020603050405020304" pitchFamily="18" charset="0"/>
              </a:rPr>
              <a:t>e </a:t>
            </a:r>
            <a:r>
              <a:rPr lang="pt-BR" sz="2400" u="sng" dirty="0">
                <a:effectLst/>
                <a:ea typeface="Calibri" panose="020F0502020204030204" pitchFamily="34" charset="0"/>
                <a:cs typeface="Times New Roman" panose="02020603050405020304" pitchFamily="18" charset="0"/>
              </a:rPr>
              <a:t>três instrumentos não vinculantes:</a:t>
            </a:r>
            <a:endParaRPr lang="en-US" sz="2400" u="sng" dirty="0">
              <a:effectLst/>
              <a:ea typeface="Calibri" panose="020F0502020204030204" pitchFamily="34" charset="0"/>
              <a:cs typeface="Times New Roman" panose="02020603050405020304" pitchFamily="18" charset="0"/>
            </a:endParaRPr>
          </a:p>
          <a:p>
            <a:pPr marL="514350" indent="-285750">
              <a:lnSpc>
                <a:spcPct val="150000"/>
              </a:lnSpc>
              <a:spcAft>
                <a:spcPts val="800"/>
              </a:spcAft>
              <a:buFont typeface="Courier New" panose="02070309020205020404" pitchFamily="49" charset="0"/>
              <a:buChar char="o"/>
            </a:pPr>
            <a:r>
              <a:rPr lang="pt-BR" sz="2000" b="1" u="sng" dirty="0">
                <a:effectLst/>
                <a:ea typeface="Calibri" panose="020F0502020204030204" pitchFamily="34" charset="0"/>
                <a:cs typeface="Times New Roman" panose="02020603050405020304" pitchFamily="18" charset="0"/>
              </a:rPr>
              <a:t>Convenção sobre Mudança Climática</a:t>
            </a:r>
            <a:r>
              <a:rPr lang="pt-BR" sz="2000" dirty="0">
                <a:effectLst/>
                <a:ea typeface="Calibri" panose="020F0502020204030204" pitchFamily="34" charset="0"/>
                <a:cs typeface="Times New Roman" panose="02020603050405020304" pitchFamily="18" charset="0"/>
              </a:rPr>
              <a:t>: para “estabilizar as concentrações de gás de efeito estufa na atmosfera em nível que impeça a interferência antropogênica perigosa no sistema climático”;</a:t>
            </a:r>
            <a:endParaRPr lang="en-US" sz="2000" dirty="0">
              <a:effectLst/>
              <a:ea typeface="Calibri" panose="020F0502020204030204" pitchFamily="34" charset="0"/>
              <a:cs typeface="Times New Roman" panose="02020603050405020304" pitchFamily="18" charset="0"/>
            </a:endParaRPr>
          </a:p>
          <a:p>
            <a:pPr marL="514350" indent="-285750">
              <a:lnSpc>
                <a:spcPct val="150000"/>
              </a:lnSpc>
              <a:spcAft>
                <a:spcPts val="800"/>
              </a:spcAft>
              <a:buFont typeface="Courier New" panose="02070309020205020404" pitchFamily="49" charset="0"/>
              <a:buChar char="o"/>
            </a:pPr>
            <a:r>
              <a:rPr lang="pt-BR" sz="2000" b="1" u="sng" dirty="0">
                <a:effectLst/>
                <a:ea typeface="Calibri" panose="020F0502020204030204" pitchFamily="34" charset="0"/>
                <a:cs typeface="Times New Roman" panose="02020603050405020304" pitchFamily="18" charset="0"/>
              </a:rPr>
              <a:t>Convenção sobre Diversidade Biológica</a:t>
            </a:r>
            <a:r>
              <a:rPr lang="pt-BR" sz="2000" dirty="0">
                <a:effectLst/>
                <a:ea typeface="Calibri" panose="020F0502020204030204" pitchFamily="34" charset="0"/>
                <a:cs typeface="Times New Roman" panose="02020603050405020304" pitchFamily="18" charset="0"/>
              </a:rPr>
              <a:t> </a:t>
            </a:r>
            <a:endParaRPr lang="en-US" sz="20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3664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Evolução</a:t>
            </a:r>
            <a:r>
              <a:rPr lang="pt-BR" sz="4800" dirty="0"/>
              <a:t> – </a:t>
            </a:r>
            <a:r>
              <a:rPr lang="pt-BR" sz="3600" dirty="0"/>
              <a:t>Rio 92 </a:t>
            </a:r>
            <a:r>
              <a:rPr lang="pt-BR" sz="4000" dirty="0"/>
              <a:t>- </a:t>
            </a:r>
            <a:r>
              <a:rPr lang="pt-BR" sz="3100" dirty="0"/>
              <a:t>Instrumentos não vinculantes</a:t>
            </a:r>
            <a:br>
              <a:rPr lang="pt-BR" sz="3100" dirty="0"/>
            </a:br>
            <a:r>
              <a:rPr lang="pt-BR" sz="3200" dirty="0"/>
              <a:t>12º.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marL="514350" indent="-285750">
              <a:lnSpc>
                <a:spcPct val="150000"/>
              </a:lnSpc>
              <a:spcAft>
                <a:spcPts val="800"/>
              </a:spcAft>
              <a:buFont typeface="Courier New" panose="02070309020205020404" pitchFamily="49" charset="0"/>
              <a:buChar char="o"/>
            </a:pPr>
            <a:r>
              <a:rPr lang="pt-BR" sz="2000" b="1" u="sng" dirty="0">
                <a:effectLst/>
                <a:ea typeface="Calibri" panose="020F0502020204030204" pitchFamily="34" charset="0"/>
                <a:cs typeface="Times New Roman" panose="02020603050405020304" pitchFamily="18" charset="0"/>
              </a:rPr>
              <a:t>Declaração do Rio sobre Meio Ambiente e Desenvolvimento</a:t>
            </a:r>
            <a:r>
              <a:rPr lang="pt-BR" sz="2000" dirty="0">
                <a:effectLst/>
                <a:ea typeface="Calibri" panose="020F0502020204030204" pitchFamily="34" charset="0"/>
                <a:cs typeface="Times New Roman" panose="02020603050405020304" pitchFamily="18" charset="0"/>
              </a:rPr>
              <a:t>: com o compromisso dos Estados de “reconhecimento da </a:t>
            </a:r>
            <a:r>
              <a:rPr lang="pt-BR" sz="2000" u="sng" dirty="0">
                <a:effectLst/>
                <a:ea typeface="Calibri" panose="020F0502020204030204" pitchFamily="34" charset="0"/>
                <a:cs typeface="Times New Roman" panose="02020603050405020304" pitchFamily="18" charset="0"/>
              </a:rPr>
              <a:t>indivisibilidade do destino da humanidade e o da Terra</a:t>
            </a:r>
            <a:r>
              <a:rPr lang="pt-BR" sz="2000" dirty="0">
                <a:effectLst/>
                <a:ea typeface="Calibri" panose="020F050202020403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a:p>
            <a:pPr marL="514350" indent="-285750">
              <a:lnSpc>
                <a:spcPct val="150000"/>
              </a:lnSpc>
              <a:spcAft>
                <a:spcPts val="800"/>
              </a:spcAft>
              <a:buFont typeface="Courier New" panose="02070309020205020404" pitchFamily="49" charset="0"/>
              <a:buChar char="o"/>
            </a:pPr>
            <a:r>
              <a:rPr lang="pt-BR" sz="2000" b="1" u="sng" dirty="0">
                <a:effectLst/>
                <a:ea typeface="Calibri" panose="020F0502020204030204" pitchFamily="34" charset="0"/>
                <a:cs typeface="Times New Roman" panose="02020603050405020304" pitchFamily="18" charset="0"/>
              </a:rPr>
              <a:t>Agenda 21</a:t>
            </a:r>
            <a:r>
              <a:rPr lang="pt-BR" sz="2000" dirty="0">
                <a:effectLst/>
                <a:ea typeface="Calibri" panose="020F0502020204030204" pitchFamily="34" charset="0"/>
                <a:cs typeface="Times New Roman" panose="02020603050405020304" pitchFamily="18" charset="0"/>
              </a:rPr>
              <a:t>: plano para promoção global, regional e parcerias locais para atingir o </a:t>
            </a:r>
            <a:r>
              <a:rPr lang="pt-BR" sz="2000" u="sng" dirty="0">
                <a:effectLst/>
                <a:ea typeface="Calibri" panose="020F0502020204030204" pitchFamily="34" charset="0"/>
                <a:cs typeface="Times New Roman" panose="02020603050405020304" pitchFamily="18" charset="0"/>
              </a:rPr>
              <a:t>desenvolvimento sustentável</a:t>
            </a:r>
            <a:endParaRPr lang="en-US" sz="2000" u="sng" dirty="0">
              <a:effectLst/>
              <a:ea typeface="Calibri" panose="020F0502020204030204" pitchFamily="34" charset="0"/>
              <a:cs typeface="Times New Roman" panose="02020603050405020304" pitchFamily="18" charset="0"/>
            </a:endParaRPr>
          </a:p>
          <a:p>
            <a:pPr marL="514350" indent="-285750">
              <a:lnSpc>
                <a:spcPct val="150000"/>
              </a:lnSpc>
              <a:spcAft>
                <a:spcPts val="800"/>
              </a:spcAft>
              <a:buFont typeface="Courier New" panose="02070309020205020404" pitchFamily="49" charset="0"/>
              <a:buChar char="o"/>
            </a:pPr>
            <a:r>
              <a:rPr lang="pt-BR" sz="2000" b="1" u="sng" dirty="0">
                <a:effectLst/>
                <a:ea typeface="Calibri" panose="020F0502020204030204" pitchFamily="34" charset="0"/>
                <a:cs typeface="Times New Roman" panose="02020603050405020304" pitchFamily="18" charset="0"/>
              </a:rPr>
              <a:t>Declaração de Princípios sobre o Gerenciamento Sustentável de Florestas</a:t>
            </a:r>
            <a:r>
              <a:rPr lang="pt-BR" sz="2000" dirty="0">
                <a:effectLst/>
                <a:ea typeface="Calibri" panose="020F0502020204030204" pitchFamily="34" charset="0"/>
                <a:cs typeface="Times New Roman" panose="02020603050405020304" pitchFamily="18" charset="0"/>
              </a:rPr>
              <a:t>”</a:t>
            </a:r>
            <a:r>
              <a:rPr lang="it-IT" sz="2000" dirty="0">
                <a:ea typeface="Calibri" panose="020F0502020204030204" pitchFamily="34" charset="0"/>
                <a:cs typeface="Times New Roman" panose="02020603050405020304" pitchFamily="18" charset="0"/>
              </a:rPr>
              <a:t> (</a:t>
            </a:r>
            <a:r>
              <a:rPr lang="it-IT" sz="2000" dirty="0">
                <a:effectLst/>
                <a:ea typeface="Calibri" panose="020F0502020204030204" pitchFamily="34" charset="0"/>
                <a:cs typeface="Times New Roman" panose="02020603050405020304" pitchFamily="18" charset="0"/>
              </a:rPr>
              <a:t>NicolaI e Kallab)</a:t>
            </a:r>
            <a:endParaRPr lang="en-US" sz="20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2653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( 15º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775067" y="3121168"/>
            <a:ext cx="9941319" cy="3124658"/>
          </a:xfrm>
        </p:spPr>
        <p:txBody>
          <a:bodyPr anchor="ctr">
            <a:normAutofit fontScale="92500" lnSpcReduction="10000"/>
          </a:bodyPr>
          <a:lstStyle/>
          <a:p>
            <a:r>
              <a:rPr lang="pt-BR" sz="2400" dirty="0"/>
              <a:t>Crise dos Mísseis  de Cuba (1962). Corrida armamentista. Necessidade de prevenir conflito nuclear.</a:t>
            </a:r>
          </a:p>
          <a:p>
            <a:r>
              <a:rPr lang="pt-BR" sz="2400" dirty="0"/>
              <a:t>G-77 (1964), UNCTAD (1964). Norte-Sul. Leste-Oeste.</a:t>
            </a:r>
          </a:p>
          <a:p>
            <a:r>
              <a:rPr lang="pt-BR" sz="2400" dirty="0"/>
              <a:t>Nova Ordem Econômica Internacional (1974). G-7 (1976). </a:t>
            </a:r>
          </a:p>
          <a:p>
            <a:r>
              <a:rPr lang="pt-BR" sz="2400" dirty="0"/>
              <a:t>Repressão soviética da Primavera de Praga (1968). Guerra do Vietnã. ONU mais eficaz em questões menores.</a:t>
            </a:r>
          </a:p>
          <a:p>
            <a:r>
              <a:rPr lang="pt-BR" sz="2400" dirty="0"/>
              <a:t>Década de 1970. Reaproximação da China. </a:t>
            </a:r>
            <a:r>
              <a:rPr lang="pt-BR" sz="2400" i="1" dirty="0" err="1"/>
              <a:t>Détente</a:t>
            </a:r>
            <a:r>
              <a:rPr lang="pt-BR" sz="2400" dirty="0"/>
              <a:t>. Negociações de desarmamento. </a:t>
            </a:r>
          </a:p>
          <a:p>
            <a:r>
              <a:rPr lang="pt-BR" sz="2400" dirty="0"/>
              <a:t>Guerra do Afeganistão. Pressão dos EUA contra URSS. Glasnost e Perestroica.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5803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 – </a:t>
            </a:r>
            <a:r>
              <a:rPr lang="pt-BR" sz="3600" dirty="0"/>
              <a:t>Rio 92 </a:t>
            </a:r>
            <a:r>
              <a:rPr lang="pt-BR" sz="4000" dirty="0"/>
              <a:t>- </a:t>
            </a:r>
            <a:r>
              <a:rPr lang="pt-BR" sz="3100" dirty="0"/>
              <a:t>Princípio da Precaução</a:t>
            </a:r>
            <a:br>
              <a:rPr lang="pt-BR" sz="4800" dirty="0"/>
            </a:br>
            <a:r>
              <a:rPr lang="pt-BR" sz="3200" dirty="0"/>
              <a:t>13º.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400" dirty="0">
                <a:effectLst/>
                <a:ea typeface="Calibri" panose="020F0502020204030204" pitchFamily="34" charset="0"/>
                <a:cs typeface="Times New Roman" panose="02020603050405020304" pitchFamily="18" charset="0"/>
              </a:rPr>
              <a:t>O </a:t>
            </a:r>
            <a:r>
              <a:rPr lang="pt-BR" sz="2400" b="1" i="1" dirty="0">
                <a:effectLst/>
                <a:ea typeface="Calibri" panose="020F0502020204030204" pitchFamily="34" charset="0"/>
                <a:cs typeface="Times New Roman" panose="02020603050405020304" pitchFamily="18" charset="0"/>
              </a:rPr>
              <a:t>princípio da precaução</a:t>
            </a:r>
            <a:r>
              <a:rPr lang="pt-BR" sz="2400" b="1" dirty="0">
                <a:effectLst/>
                <a:ea typeface="Calibri" panose="020F0502020204030204" pitchFamily="34" charset="0"/>
                <a:cs typeface="Times New Roman" panose="02020603050405020304" pitchFamily="18" charset="0"/>
              </a:rPr>
              <a:t> </a:t>
            </a:r>
            <a:r>
              <a:rPr lang="pt-BR" sz="2400" dirty="0">
                <a:effectLst/>
                <a:ea typeface="Calibri" panose="020F0502020204030204" pitchFamily="34" charset="0"/>
                <a:cs typeface="Times New Roman" panose="02020603050405020304" pitchFamily="18" charset="0"/>
              </a:rPr>
              <a:t>constaria como o de número 15 da Declaração ao ser determinado que deveria ser aplicado amplamente pelos Estados de acordo com suas capacidades. </a:t>
            </a:r>
          </a:p>
          <a:p>
            <a:pPr>
              <a:lnSpc>
                <a:spcPct val="150000"/>
              </a:lnSpc>
              <a:spcAft>
                <a:spcPts val="800"/>
              </a:spcAft>
            </a:pPr>
            <a:r>
              <a:rPr lang="pt-BR" sz="2400" dirty="0">
                <a:ea typeface="Calibri" panose="020F0502020204030204" pitchFamily="34" charset="0"/>
                <a:cs typeface="Times New Roman" panose="02020603050405020304" pitchFamily="18" charset="0"/>
              </a:rPr>
              <a:t>O</a:t>
            </a:r>
            <a:r>
              <a:rPr lang="pt-BR" sz="2400" dirty="0">
                <a:effectLst/>
                <a:ea typeface="Calibri" panose="020F0502020204030204" pitchFamily="34" charset="0"/>
                <a:cs typeface="Times New Roman" panose="02020603050405020304" pitchFamily="18" charset="0"/>
              </a:rPr>
              <a:t> texto determinou que, quando houvesse “ameaças de dano irreversível, </a:t>
            </a:r>
            <a:r>
              <a:rPr lang="pt-BR" sz="2400" u="sng" dirty="0">
                <a:effectLst/>
                <a:ea typeface="Calibri" panose="020F0502020204030204" pitchFamily="34" charset="0"/>
                <a:cs typeface="Times New Roman" panose="02020603050405020304" pitchFamily="18" charset="0"/>
              </a:rPr>
              <a:t>a </a:t>
            </a:r>
            <a:r>
              <a:rPr lang="pt-BR" sz="2400" b="1" u="sng" dirty="0">
                <a:effectLst/>
                <a:ea typeface="Calibri" panose="020F0502020204030204" pitchFamily="34" charset="0"/>
                <a:cs typeface="Times New Roman" panose="02020603050405020304" pitchFamily="18" charset="0"/>
              </a:rPr>
              <a:t>falta de certeza científica </a:t>
            </a:r>
            <a:r>
              <a:rPr lang="pt-BR" sz="2400" u="sng" dirty="0">
                <a:effectLst/>
                <a:ea typeface="Calibri" panose="020F0502020204030204" pitchFamily="34" charset="0"/>
                <a:cs typeface="Times New Roman" panose="02020603050405020304" pitchFamily="18" charset="0"/>
              </a:rPr>
              <a:t>não será usada como razão para postergar medidas de custo efetivo para prevenir degradação ambiental</a:t>
            </a:r>
            <a:r>
              <a:rPr lang="pt-BR" sz="2400" dirty="0">
                <a:effectLst/>
                <a:ea typeface="Calibri" panose="020F0502020204030204" pitchFamily="34" charset="0"/>
                <a:cs typeface="Times New Roman" panose="02020603050405020304" pitchFamily="18" charset="0"/>
              </a:rPr>
              <a:t>”.</a:t>
            </a:r>
            <a:r>
              <a:rPr lang="en-US" sz="2400" dirty="0">
                <a:ea typeface="Calibri" panose="020F0502020204030204" pitchFamily="34" charset="0"/>
                <a:cs typeface="Times New Roman" panose="02020603050405020304" pitchFamily="18" charset="0"/>
              </a:rPr>
              <a:t>(Ali e </a:t>
            </a:r>
            <a:r>
              <a:rPr lang="en-US" sz="2400" dirty="0" err="1">
                <a:ea typeface="Calibri" panose="020F0502020204030204" pitchFamily="34" charset="0"/>
                <a:cs typeface="Times New Roman" panose="02020603050405020304" pitchFamily="18" charset="0"/>
              </a:rPr>
              <a:t>Vladich</a:t>
            </a:r>
            <a:r>
              <a:rPr lang="en-US" sz="2400" dirty="0">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96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a:t>
            </a:r>
            <a:r>
              <a:rPr lang="pt-BR" sz="4800" dirty="0"/>
              <a:t> </a:t>
            </a:r>
            <a:r>
              <a:rPr lang="pt-BR" sz="3600" dirty="0"/>
              <a:t>– Rio 92 </a:t>
            </a:r>
            <a:r>
              <a:rPr lang="pt-BR" sz="4000" dirty="0"/>
              <a:t>- </a:t>
            </a:r>
            <a:r>
              <a:rPr lang="pt-BR" sz="3100" dirty="0"/>
              <a:t>Princípio da Precaução</a:t>
            </a:r>
            <a:br>
              <a:rPr lang="pt-BR" sz="4800" dirty="0"/>
            </a:br>
            <a:r>
              <a:rPr lang="pt-BR" sz="3200" dirty="0"/>
              <a:t>14º.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marL="0" indent="0">
              <a:lnSpc>
                <a:spcPct val="150000"/>
              </a:lnSpc>
              <a:spcAft>
                <a:spcPts val="800"/>
              </a:spcAft>
              <a:buNone/>
            </a:pPr>
            <a:r>
              <a:rPr lang="pt-BR" sz="2400" b="1" i="1" dirty="0">
                <a:effectLst/>
                <a:ea typeface="Calibri" panose="020F0502020204030204" pitchFamily="34" charset="0"/>
                <a:cs typeface="Times New Roman" panose="02020603050405020304" pitchFamily="18" charset="0"/>
              </a:rPr>
              <a:t>Princípio 15</a:t>
            </a:r>
            <a:r>
              <a:rPr lang="pt-BR" sz="2400" i="1" dirty="0">
                <a:effectLst/>
                <a:ea typeface="Calibri" panose="020F0502020204030204" pitchFamily="34" charset="0"/>
                <a:cs typeface="Times New Roman" panose="02020603050405020304" pitchFamily="18" charset="0"/>
              </a:rPr>
              <a:t>. Para que o ambiente seja </a:t>
            </a:r>
            <a:r>
              <a:rPr lang="pt-BR" sz="2400" i="1" dirty="0">
                <a:ea typeface="Calibri" panose="020F0502020204030204" pitchFamily="34" charset="0"/>
                <a:cs typeface="Times New Roman" panose="02020603050405020304" pitchFamily="18" charset="0"/>
              </a:rPr>
              <a:t>protegido, </a:t>
            </a:r>
            <a:r>
              <a:rPr lang="pt-BR" sz="2400" i="1" u="sng" dirty="0">
                <a:ea typeface="Calibri" panose="020F0502020204030204" pitchFamily="34" charset="0"/>
                <a:cs typeface="Times New Roman" panose="02020603050405020304" pitchFamily="18" charset="0"/>
              </a:rPr>
              <a:t>medidas preventivas</a:t>
            </a:r>
            <a:r>
              <a:rPr lang="pt-BR" sz="2400" i="1" dirty="0">
                <a:ea typeface="Calibri" panose="020F0502020204030204" pitchFamily="34" charset="0"/>
                <a:cs typeface="Times New Roman" panose="02020603050405020304" pitchFamily="18" charset="0"/>
              </a:rPr>
              <a:t> </a:t>
            </a:r>
            <a:r>
              <a:rPr lang="pt-BR" sz="2400" i="1" dirty="0">
                <a:effectLst/>
                <a:ea typeface="Calibri" panose="020F0502020204030204" pitchFamily="34" charset="0"/>
                <a:cs typeface="Times New Roman" panose="02020603050405020304" pitchFamily="18" charset="0"/>
              </a:rPr>
              <a:t>serão aplicadas pelos Estados, de acordo com as suas capacidades. Onde existam ameaças de riscos sérios ou irreversíveis </a:t>
            </a:r>
            <a:r>
              <a:rPr lang="pt-BR" sz="2400" i="1" u="sng" dirty="0">
                <a:effectLst/>
                <a:ea typeface="Calibri" panose="020F0502020204030204" pitchFamily="34" charset="0"/>
                <a:cs typeface="Times New Roman" panose="02020603050405020304" pitchFamily="18" charset="0"/>
              </a:rPr>
              <a:t>não será utilizada a </a:t>
            </a:r>
            <a:r>
              <a:rPr lang="pt-BR" sz="2400" b="1" i="1" u="sng" dirty="0">
                <a:effectLst/>
                <a:ea typeface="Calibri" panose="020F0502020204030204" pitchFamily="34" charset="0"/>
                <a:cs typeface="Times New Roman" panose="02020603050405020304" pitchFamily="18" charset="0"/>
              </a:rPr>
              <a:t>falta de certeza científica total </a:t>
            </a:r>
            <a:r>
              <a:rPr lang="pt-BR" sz="2400" i="1" u="sng" dirty="0">
                <a:effectLst/>
                <a:ea typeface="Calibri" panose="020F0502020204030204" pitchFamily="34" charset="0"/>
                <a:cs typeface="Times New Roman" panose="02020603050405020304" pitchFamily="18" charset="0"/>
              </a:rPr>
              <a:t>como razão para o adiamento de medidas eficazes em termos de custo para evitar a degradação ambiental</a:t>
            </a:r>
            <a:r>
              <a:rPr lang="pt-BR" sz="2400" i="1" dirty="0">
                <a:effectLst/>
                <a:ea typeface="Calibri" panose="020F0502020204030204" pitchFamily="34" charset="0"/>
                <a:cs typeface="Times New Roman" panose="02020603050405020304" pitchFamily="18" charset="0"/>
              </a:rPr>
              <a:t>.</a:t>
            </a:r>
            <a:endParaRPr lang="en-US" sz="2400" i="1"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604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 Evolução - </a:t>
            </a:r>
            <a:r>
              <a:rPr lang="pt-BR" sz="3600" dirty="0"/>
              <a:t>Protocolo de Quioto</a:t>
            </a:r>
            <a:br>
              <a:rPr lang="pt-BR" sz="4800" dirty="0"/>
            </a:br>
            <a:r>
              <a:rPr lang="pt-BR" sz="3200" dirty="0"/>
              <a:t>15º.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400" dirty="0">
                <a:effectLst/>
                <a:ea typeface="Calibri" panose="020F0502020204030204" pitchFamily="34" charset="0"/>
                <a:cs typeface="Times New Roman" panose="02020603050405020304" pitchFamily="18" charset="0"/>
              </a:rPr>
              <a:t>O </a:t>
            </a:r>
            <a:r>
              <a:rPr lang="pt-BR" sz="2400" b="1" dirty="0">
                <a:effectLst/>
                <a:ea typeface="Calibri" panose="020F0502020204030204" pitchFamily="34" charset="0"/>
                <a:cs typeface="Times New Roman" panose="02020603050405020304" pitchFamily="18" charset="0"/>
              </a:rPr>
              <a:t>Protocolo de Quioto </a:t>
            </a:r>
            <a:r>
              <a:rPr lang="pt-BR" sz="2400" dirty="0">
                <a:effectLst/>
                <a:ea typeface="Calibri" panose="020F0502020204030204" pitchFamily="34" charset="0"/>
                <a:cs typeface="Times New Roman" panose="02020603050405020304" pitchFamily="18" charset="0"/>
              </a:rPr>
              <a:t>(1997) consistiu em </a:t>
            </a:r>
            <a:r>
              <a:rPr lang="pt-BR" sz="2400" u="sng" dirty="0">
                <a:effectLst/>
                <a:ea typeface="Calibri" panose="020F0502020204030204" pitchFamily="34" charset="0"/>
                <a:cs typeface="Times New Roman" panose="02020603050405020304" pitchFamily="18" charset="0"/>
              </a:rPr>
              <a:t>tratado vinculante </a:t>
            </a:r>
            <a:r>
              <a:rPr lang="pt-BR" sz="2400" dirty="0">
                <a:effectLst/>
                <a:ea typeface="Calibri" panose="020F0502020204030204" pitchFamily="34" charset="0"/>
                <a:cs typeface="Times New Roman" panose="02020603050405020304" pitchFamily="18" charset="0"/>
              </a:rPr>
              <a:t>que entrou em vigor em 2005. </a:t>
            </a:r>
          </a:p>
          <a:p>
            <a:pPr>
              <a:lnSpc>
                <a:spcPct val="150000"/>
              </a:lnSpc>
              <a:spcAft>
                <a:spcPts val="800"/>
              </a:spcAft>
            </a:pPr>
            <a:r>
              <a:rPr lang="pt-BR" sz="2400" dirty="0">
                <a:effectLst/>
                <a:ea typeface="Calibri" panose="020F0502020204030204" pitchFamily="34" charset="0"/>
                <a:cs typeface="Times New Roman" panose="02020603050405020304" pitchFamily="18" charset="0"/>
              </a:rPr>
              <a:t>Os signatários concordaram em </a:t>
            </a:r>
            <a:r>
              <a:rPr lang="pt-BR" sz="2400" u="sng" dirty="0">
                <a:effectLst/>
                <a:ea typeface="Calibri" panose="020F0502020204030204" pitchFamily="34" charset="0"/>
                <a:cs typeface="Times New Roman" panose="02020603050405020304" pitchFamily="18" charset="0"/>
              </a:rPr>
              <a:t>reduzir as emissões com o efeito estufa</a:t>
            </a:r>
            <a:r>
              <a:rPr lang="pt-BR" sz="2400" dirty="0">
                <a:effectLst/>
                <a:ea typeface="Calibri" panose="020F0502020204030204" pitchFamily="34" charset="0"/>
                <a:cs typeface="Times New Roman" panose="02020603050405020304" pitchFamily="18" charset="0"/>
              </a:rPr>
              <a:t> após alcançar consenso de que emissões de dióxido de carbono causam alerta global. </a:t>
            </a:r>
            <a:r>
              <a:rPr lang="pt-BR" sz="2400" b="1" dirty="0">
                <a:effectLst/>
                <a:ea typeface="Calibri" panose="020F0502020204030204" pitchFamily="34" charset="0"/>
                <a:cs typeface="Times New Roman" panose="02020603050405020304" pitchFamily="18" charset="0"/>
              </a:rPr>
              <a:t>(</a:t>
            </a:r>
            <a:r>
              <a:rPr lang="pt-BR" sz="2400" dirty="0">
                <a:effectLst/>
                <a:ea typeface="Calibri" panose="020F0502020204030204" pitchFamily="34" charset="0"/>
                <a:cs typeface="Times New Roman" panose="02020603050405020304" pitchFamily="18" charset="0"/>
              </a:rPr>
              <a:t>Nicola e </a:t>
            </a:r>
            <a:r>
              <a:rPr lang="pt-BR" sz="2400" dirty="0" err="1">
                <a:effectLst/>
                <a:ea typeface="Calibri" panose="020F0502020204030204" pitchFamily="34" charset="0"/>
                <a:cs typeface="Times New Roman" panose="02020603050405020304" pitchFamily="18" charset="0"/>
              </a:rPr>
              <a:t>Kallab</a:t>
            </a:r>
            <a:r>
              <a:rPr lang="pt-BR" sz="2400" dirty="0">
                <a:effectLst/>
                <a:ea typeface="Calibri" panose="020F0502020204030204" pitchFamily="34" charset="0"/>
                <a:cs typeface="Times New Roman" panose="02020603050405020304" pitchFamily="18" charset="0"/>
              </a:rPr>
              <a:t>)</a:t>
            </a:r>
            <a:endParaRPr lang="en-US" sz="24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5974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Evolução</a:t>
            </a:r>
            <a:r>
              <a:rPr lang="pt-BR" sz="4800" dirty="0"/>
              <a:t> </a:t>
            </a:r>
            <a:r>
              <a:rPr lang="pt-BR" sz="4000" dirty="0"/>
              <a:t>-</a:t>
            </a:r>
            <a:r>
              <a:rPr lang="pt-BR" sz="4800" dirty="0"/>
              <a:t> </a:t>
            </a:r>
            <a:r>
              <a:rPr lang="pt-BR" sz="3600" dirty="0"/>
              <a:t>Objetivos do Milênio</a:t>
            </a:r>
            <a:br>
              <a:rPr lang="pt-BR" sz="4800" dirty="0"/>
            </a:br>
            <a:r>
              <a:rPr lang="pt-BR" sz="3200" dirty="0"/>
              <a:t>16º.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gn="just">
              <a:lnSpc>
                <a:spcPct val="150000"/>
              </a:lnSpc>
              <a:spcAft>
                <a:spcPts val="800"/>
              </a:spcAft>
            </a:pPr>
            <a:r>
              <a:rPr lang="pt-BR" sz="2000" b="1" dirty="0">
                <a:solidFill>
                  <a:srgbClr val="000000"/>
                </a:solidFill>
                <a:effectLst/>
                <a:ea typeface="Times New Roman" panose="02020603050405020304" pitchFamily="18" charset="0"/>
                <a:cs typeface="Times New Roman" panose="02020603050405020304" pitchFamily="18" charset="0"/>
              </a:rPr>
              <a:t>Declaração do Milênio das Nações Unidas (</a:t>
            </a:r>
            <a:r>
              <a:rPr lang="pt-BR" sz="2000" dirty="0">
                <a:solidFill>
                  <a:srgbClr val="000000"/>
                </a:solidFill>
                <a:ea typeface="Times New Roman" panose="02020603050405020304" pitchFamily="18" charset="0"/>
                <a:cs typeface="Times New Roman" panose="02020603050405020304" pitchFamily="18" charset="0"/>
              </a:rPr>
              <a:t>2000)</a:t>
            </a:r>
            <a:r>
              <a:rPr lang="pt-BR" sz="2000" b="1" dirty="0">
                <a:solidFill>
                  <a:srgbClr val="000000"/>
                </a:solidFill>
                <a:effectLst/>
                <a:ea typeface="Times New Roman" panose="02020603050405020304" pitchFamily="18" charset="0"/>
                <a:cs typeface="Times New Roman" panose="02020603050405020304" pitchFamily="18" charset="0"/>
              </a:rPr>
              <a:t>,  </a:t>
            </a:r>
            <a:r>
              <a:rPr lang="pt-BR" sz="2000" dirty="0">
                <a:solidFill>
                  <a:srgbClr val="000000"/>
                </a:solidFill>
                <a:effectLst/>
                <a:ea typeface="Times New Roman" panose="02020603050405020304" pitchFamily="18" charset="0"/>
                <a:cs typeface="Times New Roman" panose="02020603050405020304" pitchFamily="18" charset="0"/>
              </a:rPr>
              <a:t>adotada pelos 191 estados membros, inclusive o Brasil. </a:t>
            </a:r>
          </a:p>
          <a:p>
            <a:pPr algn="just">
              <a:lnSpc>
                <a:spcPct val="150000"/>
              </a:lnSpc>
              <a:spcAft>
                <a:spcPts val="800"/>
              </a:spcAft>
            </a:pPr>
            <a:r>
              <a:rPr lang="pt-BR" sz="2000" dirty="0">
                <a:solidFill>
                  <a:srgbClr val="000000"/>
                </a:solidFill>
                <a:effectLst/>
                <a:ea typeface="Times New Roman" panose="02020603050405020304" pitchFamily="18" charset="0"/>
                <a:cs typeface="Times New Roman" panose="02020603050405020304" pitchFamily="18" charset="0"/>
              </a:rPr>
              <a:t>Consistiu em um esforço internacional para alcançar desenvolvimento em setores e temas como:  </a:t>
            </a:r>
            <a:r>
              <a:rPr lang="pt-BR" sz="2000" b="1" u="sng" dirty="0">
                <a:solidFill>
                  <a:srgbClr val="000000"/>
                </a:solidFill>
                <a:effectLst/>
                <a:ea typeface="Times New Roman" panose="02020603050405020304" pitchFamily="18" charset="0"/>
                <a:cs typeface="Times New Roman" panose="02020603050405020304" pitchFamily="18" charset="0"/>
              </a:rPr>
              <a:t>meio ambiente</a:t>
            </a:r>
            <a:r>
              <a:rPr lang="pt-BR" sz="2000" dirty="0">
                <a:solidFill>
                  <a:srgbClr val="000000"/>
                </a:solidFill>
                <a:effectLst/>
                <a:ea typeface="Times New Roman" panose="02020603050405020304" pitchFamily="18" charset="0"/>
                <a:cs typeface="Times New Roman" panose="02020603050405020304" pitchFamily="18" charset="0"/>
              </a:rPr>
              <a:t>, </a:t>
            </a:r>
            <a:r>
              <a:rPr lang="pt-BR" sz="2000" u="sng" dirty="0">
                <a:solidFill>
                  <a:srgbClr val="000000"/>
                </a:solidFill>
                <a:effectLst/>
                <a:ea typeface="Times New Roman" panose="02020603050405020304" pitchFamily="18" charset="0"/>
                <a:cs typeface="Times New Roman" panose="02020603050405020304" pitchFamily="18" charset="0"/>
              </a:rPr>
              <a:t>direitos humanos </a:t>
            </a:r>
            <a:r>
              <a:rPr lang="pt-BR" sz="2000" dirty="0">
                <a:solidFill>
                  <a:srgbClr val="000000"/>
                </a:solidFill>
                <a:effectLst/>
                <a:ea typeface="Times New Roman" panose="02020603050405020304" pitchFamily="18" charset="0"/>
                <a:cs typeface="Times New Roman" panose="02020603050405020304" pitchFamily="18" charset="0"/>
              </a:rPr>
              <a:t>e </a:t>
            </a:r>
            <a:r>
              <a:rPr lang="pt-BR" sz="2000" u="sng" dirty="0">
                <a:solidFill>
                  <a:srgbClr val="000000"/>
                </a:solidFill>
                <a:effectLst/>
                <a:ea typeface="Times New Roman" panose="02020603050405020304" pitchFamily="18" charset="0"/>
                <a:cs typeface="Times New Roman" panose="02020603050405020304" pitchFamily="18" charset="0"/>
              </a:rPr>
              <a:t>das mulheres</a:t>
            </a:r>
            <a:r>
              <a:rPr lang="pt-BR" sz="2000" dirty="0">
                <a:solidFill>
                  <a:srgbClr val="000000"/>
                </a:solidFill>
                <a:effectLst/>
                <a:ea typeface="Times New Roman" panose="02020603050405020304" pitchFamily="18" charset="0"/>
                <a:cs typeface="Times New Roman" panose="02020603050405020304" pitchFamily="18" charset="0"/>
              </a:rPr>
              <a:t>, </a:t>
            </a:r>
            <a:r>
              <a:rPr lang="pt-BR" sz="2000" u="sng" dirty="0">
                <a:solidFill>
                  <a:srgbClr val="000000"/>
                </a:solidFill>
                <a:effectLst/>
                <a:ea typeface="Times New Roman" panose="02020603050405020304" pitchFamily="18" charset="0"/>
                <a:cs typeface="Times New Roman" panose="02020603050405020304" pitchFamily="18" charset="0"/>
              </a:rPr>
              <a:t>igualdade social e </a:t>
            </a:r>
            <a:r>
              <a:rPr lang="pt-BR" sz="2000" u="sng" dirty="0">
                <a:solidFill>
                  <a:srgbClr val="000000"/>
                </a:solidFill>
                <a:ea typeface="Times New Roman" panose="02020603050405020304" pitchFamily="18" charset="0"/>
                <a:cs typeface="Times New Roman" panose="02020603050405020304" pitchFamily="18" charset="0"/>
              </a:rPr>
              <a:t>racial</a:t>
            </a:r>
            <a:r>
              <a:rPr lang="pt-BR" sz="2000" dirty="0">
                <a:solidFill>
                  <a:srgbClr val="000000"/>
                </a:solidFill>
                <a:ea typeface="Times New Roman" panose="02020603050405020304" pitchFamily="18" charset="0"/>
                <a:cs typeface="Times New Roman" panose="02020603050405020304" pitchFamily="18" charset="0"/>
              </a:rPr>
              <a:t>. </a:t>
            </a:r>
          </a:p>
          <a:p>
            <a:pPr algn="just">
              <a:lnSpc>
                <a:spcPct val="150000"/>
              </a:lnSpc>
              <a:spcAft>
                <a:spcPts val="800"/>
              </a:spcAft>
            </a:pPr>
            <a:r>
              <a:rPr lang="pt-BR" sz="2000" dirty="0">
                <a:solidFill>
                  <a:srgbClr val="000000"/>
                </a:solidFill>
                <a:ea typeface="Times New Roman" panose="02020603050405020304" pitchFamily="18" charset="0"/>
                <a:cs typeface="Times New Roman" panose="02020603050405020304" pitchFamily="18" charset="0"/>
              </a:rPr>
              <a:t>Foram estabelecido 8 Objetivos de Desenvolvimento do Milênio - ODM</a:t>
            </a:r>
            <a:r>
              <a:rPr lang="pt-BR" sz="2000" dirty="0">
                <a:solidFill>
                  <a:srgbClr val="000000"/>
                </a:solidFill>
                <a:effectLst/>
                <a:ea typeface="Times New Roman" panose="02020603050405020304" pitchFamily="18" charset="0"/>
                <a:cs typeface="Times New Roman" panose="02020603050405020304" pitchFamily="18" charset="0"/>
              </a:rPr>
              <a:t>, com 21 metas, mensurados e comparados entre os países por meio de 60 indicadores. </a:t>
            </a:r>
            <a:endParaRPr lang="en-US" sz="20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199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Evolução  </a:t>
            </a:r>
            <a:br>
              <a:rPr lang="pt-BR" sz="4800" dirty="0"/>
            </a:br>
            <a:r>
              <a:rPr lang="pt-BR" sz="4000" dirty="0"/>
              <a:t>Rio + 10 e Rio+20</a:t>
            </a:r>
            <a:br>
              <a:rPr lang="pt-BR" sz="4800" dirty="0"/>
            </a:br>
            <a:r>
              <a:rPr lang="pt-BR" sz="3200" dirty="0"/>
              <a:t>17º.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gn="just">
              <a:lnSpc>
                <a:spcPct val="150000"/>
              </a:lnSpc>
              <a:spcAft>
                <a:spcPts val="800"/>
              </a:spcAft>
            </a:pPr>
            <a:r>
              <a:rPr lang="pt-BR" sz="1800" b="1" dirty="0">
                <a:ea typeface="Calibri" panose="020F0502020204030204" pitchFamily="34" charset="0"/>
                <a:cs typeface="Times New Roman" panose="02020603050405020304" pitchFamily="18" charset="0"/>
              </a:rPr>
              <a:t>Cúpula Mundial do Desenvolvimento Sustentável </a:t>
            </a:r>
            <a:r>
              <a:rPr lang="pt-BR" sz="1800" dirty="0">
                <a:ea typeface="Calibri" panose="020F0502020204030204" pitchFamily="34" charset="0"/>
                <a:cs typeface="Times New Roman" panose="02020603050405020304" pitchFamily="18" charset="0"/>
              </a:rPr>
              <a:t>-Rio+10 (2002) realizada </a:t>
            </a:r>
            <a:r>
              <a:rPr lang="pt-BR" sz="1800" dirty="0">
                <a:effectLst/>
                <a:ea typeface="Calibri" panose="020F0502020204030204" pitchFamily="34" charset="0"/>
                <a:cs typeface="Times New Roman" panose="02020603050405020304" pitchFamily="18" charset="0"/>
              </a:rPr>
              <a:t>em </a:t>
            </a:r>
            <a:r>
              <a:rPr lang="pt-BR" sz="1800" u="sng" dirty="0">
                <a:effectLst/>
                <a:ea typeface="Calibri" panose="020F0502020204030204" pitchFamily="34" charset="0"/>
                <a:cs typeface="Times New Roman" panose="02020603050405020304" pitchFamily="18" charset="0"/>
              </a:rPr>
              <a:t>Joanesburgo,</a:t>
            </a:r>
            <a:r>
              <a:rPr lang="pt-BR" sz="1800" dirty="0">
                <a:effectLst/>
                <a:ea typeface="Calibri" panose="020F0502020204030204" pitchFamily="34" charset="0"/>
                <a:cs typeface="Times New Roman" panose="02020603050405020304" pitchFamily="18" charset="0"/>
              </a:rPr>
              <a:t> a concentrou-se na i</a:t>
            </a:r>
            <a:r>
              <a:rPr lang="pt-BR" sz="1800" u="sng" dirty="0">
                <a:effectLst/>
                <a:ea typeface="Calibri" panose="020F0502020204030204" pitchFamily="34" charset="0"/>
                <a:cs typeface="Times New Roman" panose="02020603050405020304" pitchFamily="18" charset="0"/>
              </a:rPr>
              <a:t>mplementação</a:t>
            </a:r>
            <a:r>
              <a:rPr lang="pt-BR" sz="1800" dirty="0">
                <a:effectLst/>
                <a:ea typeface="Calibri" panose="020F0502020204030204" pitchFamily="34" charset="0"/>
                <a:cs typeface="Times New Roman" panose="02020603050405020304" pitchFamily="18" charset="0"/>
              </a:rPr>
              <a:t> de área do desenvolvimento sustentável. </a:t>
            </a:r>
          </a:p>
          <a:p>
            <a:pPr algn="just">
              <a:lnSpc>
                <a:spcPct val="150000"/>
              </a:lnSpc>
              <a:spcAft>
                <a:spcPts val="800"/>
              </a:spcAft>
            </a:pPr>
            <a:r>
              <a:rPr lang="pt-BR" sz="1800" b="1" dirty="0">
                <a:effectLst/>
                <a:ea typeface="Calibri" panose="020F0502020204030204" pitchFamily="34" charset="0"/>
                <a:cs typeface="Times New Roman" panose="02020603050405020304" pitchFamily="18" charset="0"/>
              </a:rPr>
              <a:t>Conferência das Nações Unidas sobre Desenvolvimento Sustentável</a:t>
            </a:r>
            <a:r>
              <a:rPr lang="pt-BR" sz="1800" dirty="0">
                <a:effectLst/>
                <a:ea typeface="Calibri" panose="020F0502020204030204" pitchFamily="34" charset="0"/>
                <a:cs typeface="Times New Roman" panose="02020603050405020304" pitchFamily="18" charset="0"/>
              </a:rPr>
              <a:t>, realizada no </a:t>
            </a:r>
            <a:r>
              <a:rPr lang="pt-BR" sz="1800" u="sng" dirty="0">
                <a:effectLst/>
                <a:ea typeface="Calibri" panose="020F0502020204030204" pitchFamily="34" charset="0"/>
                <a:cs typeface="Times New Roman" panose="02020603050405020304" pitchFamily="18" charset="0"/>
              </a:rPr>
              <a:t>Rio de Janeiro </a:t>
            </a:r>
            <a:r>
              <a:rPr lang="pt-BR" sz="1800" dirty="0">
                <a:effectLst/>
                <a:ea typeface="Calibri" panose="020F0502020204030204" pitchFamily="34" charset="0"/>
                <a:cs typeface="Times New Roman" panose="02020603050405020304" pitchFamily="18" charset="0"/>
              </a:rPr>
              <a:t>em 2012 (Rio+20), sublinhou sete </a:t>
            </a:r>
            <a:r>
              <a:rPr lang="pt-BR" sz="1800" u="sng" dirty="0">
                <a:effectLst/>
                <a:ea typeface="Calibri" panose="020F0502020204030204" pitchFamily="34" charset="0"/>
                <a:cs typeface="Times New Roman" panose="02020603050405020304" pitchFamily="18" charset="0"/>
              </a:rPr>
              <a:t>áreas que necessitavam receber atenção prioritária</a:t>
            </a:r>
            <a:r>
              <a:rPr lang="pt-BR" sz="1800" dirty="0">
                <a:effectLst/>
                <a:ea typeface="Calibri" panose="020F0502020204030204" pitchFamily="34" charset="0"/>
                <a:cs typeface="Times New Roman" panose="02020603050405020304" pitchFamily="18" charset="0"/>
              </a:rPr>
              <a:t>: áreas urbanas sustentáveis, segurança alimentar e agricultura sustentável, água, oceanos, criação de empregos e diminuição de desemprego, energia renovável e prontidão para desastres.</a:t>
            </a:r>
            <a:endParaRPr lang="en-US" sz="1800" dirty="0">
              <a:effectLst/>
              <a:ea typeface="Calibri" panose="020F0502020204030204" pitchFamily="34" charset="0"/>
              <a:cs typeface="Times New Roman" panose="02020603050405020304" pitchFamily="18" charset="0"/>
            </a:endParaRPr>
          </a:p>
          <a:p>
            <a:pPr algn="just">
              <a:lnSpc>
                <a:spcPct val="150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044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 Evolução  </a:t>
            </a:r>
            <a:br>
              <a:rPr lang="pt-BR" sz="4800" dirty="0"/>
            </a:br>
            <a:r>
              <a:rPr lang="pt-BR" sz="3600" dirty="0"/>
              <a:t>Agenda 2030 (ODS)</a:t>
            </a:r>
            <a:br>
              <a:rPr lang="pt-BR" sz="3600" dirty="0"/>
            </a:br>
            <a:r>
              <a:rPr lang="pt-BR" sz="3200" dirty="0"/>
              <a:t>18º.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gn="just">
              <a:lnSpc>
                <a:spcPct val="150000"/>
              </a:lnSpc>
              <a:spcAft>
                <a:spcPts val="800"/>
              </a:spcAft>
            </a:pPr>
            <a:r>
              <a:rPr lang="pt-BR" sz="2400" dirty="0">
                <a:effectLst/>
                <a:ea typeface="Calibri" panose="020F0502020204030204" pitchFamily="34" charset="0"/>
                <a:cs typeface="Times New Roman" panose="02020603050405020304" pitchFamily="18" charset="0"/>
              </a:rPr>
              <a:t>A nova </a:t>
            </a:r>
            <a:r>
              <a:rPr lang="pt-BR" sz="2400" b="1" dirty="0">
                <a:effectLst/>
                <a:ea typeface="Calibri" panose="020F0502020204030204" pitchFamily="34" charset="0"/>
                <a:cs typeface="Times New Roman" panose="02020603050405020304" pitchFamily="18" charset="0"/>
              </a:rPr>
              <a:t>Agenda 2030</a:t>
            </a:r>
            <a:r>
              <a:rPr lang="pt-BR" sz="2400" dirty="0">
                <a:effectLst/>
                <a:ea typeface="Calibri" panose="020F0502020204030204" pitchFamily="34" charset="0"/>
                <a:cs typeface="Times New Roman" panose="02020603050405020304" pitchFamily="18" charset="0"/>
              </a:rPr>
              <a:t>, promulgada em 2015, exortou os países a iniciarem esforços para alcançar 17 </a:t>
            </a:r>
            <a:r>
              <a:rPr lang="pt-BR" sz="2400" u="sng" dirty="0">
                <a:effectLst/>
                <a:ea typeface="Calibri" panose="020F0502020204030204" pitchFamily="34" charset="0"/>
                <a:cs typeface="Times New Roman" panose="02020603050405020304" pitchFamily="18" charset="0"/>
              </a:rPr>
              <a:t>Objetivos de Desenvolvimento Sustentável</a:t>
            </a:r>
            <a:r>
              <a:rPr lang="pt-BR" sz="2400" dirty="0">
                <a:effectLst/>
                <a:ea typeface="Calibri" panose="020F0502020204030204" pitchFamily="34" charset="0"/>
                <a:cs typeface="Times New Roman" panose="02020603050405020304" pitchFamily="18" charset="0"/>
              </a:rPr>
              <a:t> (ODS) nos 15 anos seguintes. </a:t>
            </a:r>
            <a:endParaRPr lang="en-US" sz="24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87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 Evolução  </a:t>
            </a:r>
            <a:br>
              <a:rPr lang="pt-BR" sz="4800" dirty="0"/>
            </a:br>
            <a:r>
              <a:rPr lang="pt-BR" sz="3600" dirty="0"/>
              <a:t>Acordo de Paris</a:t>
            </a:r>
            <a:br>
              <a:rPr lang="pt-BR" sz="4800" dirty="0"/>
            </a:br>
            <a:r>
              <a:rPr lang="pt-BR" sz="3200" dirty="0"/>
              <a:t>19º.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400" dirty="0">
                <a:effectLst/>
                <a:ea typeface="Calibri" panose="020F0502020204030204" pitchFamily="34" charset="0"/>
                <a:cs typeface="Times New Roman" panose="02020603050405020304" pitchFamily="18" charset="0"/>
              </a:rPr>
              <a:t> </a:t>
            </a:r>
            <a:r>
              <a:rPr lang="pt-BR" sz="2400" b="1" dirty="0">
                <a:effectLst/>
                <a:ea typeface="Calibri" panose="020F0502020204030204" pitchFamily="34" charset="0"/>
                <a:cs typeface="Times New Roman" panose="02020603050405020304" pitchFamily="18" charset="0"/>
              </a:rPr>
              <a:t>Acordo de Paris (2015</a:t>
            </a:r>
            <a:r>
              <a:rPr lang="pt-BR" sz="2400" dirty="0">
                <a:ea typeface="Calibri" panose="020F0502020204030204" pitchFamily="34" charset="0"/>
                <a:cs typeface="Times New Roman" panose="02020603050405020304" pitchFamily="18" charset="0"/>
              </a:rPr>
              <a:t>), adotado por consenso, </a:t>
            </a:r>
            <a:r>
              <a:rPr lang="pt-BR" sz="2400" dirty="0">
                <a:effectLst/>
                <a:ea typeface="Calibri" panose="020F0502020204030204" pitchFamily="34" charset="0"/>
                <a:cs typeface="Times New Roman" panose="02020603050405020304" pitchFamily="18" charset="0"/>
              </a:rPr>
              <a:t>tratou de um arcabouço para a </a:t>
            </a:r>
            <a:r>
              <a:rPr lang="pt-BR" sz="2400" u="sng" dirty="0">
                <a:effectLst/>
                <a:ea typeface="Calibri" panose="020F0502020204030204" pitchFamily="34" charset="0"/>
                <a:cs typeface="Times New Roman" panose="02020603050405020304" pitchFamily="18" charset="0"/>
              </a:rPr>
              <a:t>Convenção da Mudança Climática</a:t>
            </a:r>
            <a:r>
              <a:rPr lang="pt-BR" sz="2400" dirty="0">
                <a:effectLst/>
                <a:ea typeface="Calibri" panose="020F0502020204030204" pitchFamily="34" charset="0"/>
                <a:cs typeface="Times New Roman" panose="02020603050405020304" pitchFamily="18" charset="0"/>
              </a:rPr>
              <a:t>. </a:t>
            </a:r>
          </a:p>
          <a:p>
            <a:pPr>
              <a:lnSpc>
                <a:spcPct val="150000"/>
              </a:lnSpc>
              <a:spcAft>
                <a:spcPts val="800"/>
              </a:spcAft>
            </a:pPr>
            <a:r>
              <a:rPr lang="pt-BR" sz="2400" dirty="0">
                <a:effectLst/>
                <a:ea typeface="Calibri" panose="020F0502020204030204" pitchFamily="34" charset="0"/>
                <a:cs typeface="Times New Roman" panose="02020603050405020304" pitchFamily="18" charset="0"/>
              </a:rPr>
              <a:t>Constituiu acordo separado não relacionado ao Protocolo de Quioto, embora voltado a reduzir emissões de gás de efeito estufa e a mitigar o aquecimento global.</a:t>
            </a:r>
            <a:r>
              <a:rPr lang="en-US" sz="2400" dirty="0">
                <a:ea typeface="Calibri" panose="020F0502020204030204" pitchFamily="34" charset="0"/>
                <a:cs typeface="Times New Roman" panose="02020603050405020304" pitchFamily="18" charset="0"/>
              </a:rPr>
              <a:t>(</a:t>
            </a:r>
            <a:r>
              <a:rPr lang="it-IT" sz="2400" dirty="0">
                <a:effectLst/>
                <a:ea typeface="Calibri" panose="020F0502020204030204" pitchFamily="34" charset="0"/>
                <a:cs typeface="Times New Roman" panose="02020603050405020304" pitchFamily="18" charset="0"/>
              </a:rPr>
              <a:t>Nicola e Kallab)</a:t>
            </a:r>
            <a:endParaRPr lang="en-US" sz="24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8465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Atores</a:t>
            </a:r>
            <a:br>
              <a:rPr lang="pt-BR" sz="4800" dirty="0"/>
            </a:br>
            <a:r>
              <a:rPr lang="pt-BR" sz="2800" dirty="0"/>
              <a:t>20º.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rmAutofit fontScale="55000" lnSpcReduction="20000"/>
          </a:bodyPr>
          <a:lstStyle/>
          <a:p>
            <a:pPr>
              <a:lnSpc>
                <a:spcPct val="150000"/>
              </a:lnSpc>
              <a:spcAft>
                <a:spcPts val="800"/>
              </a:spcAft>
            </a:pPr>
            <a:r>
              <a:rPr lang="pt-BR" sz="3300" dirty="0">
                <a:effectLst/>
                <a:ea typeface="Calibri" panose="020F0502020204030204" pitchFamily="34" charset="0"/>
                <a:cs typeface="Times New Roman" panose="02020603050405020304" pitchFamily="18" charset="0"/>
              </a:rPr>
              <a:t>Os </a:t>
            </a:r>
            <a:r>
              <a:rPr lang="pt-BR" sz="3300" b="1" u="sng" dirty="0">
                <a:effectLst/>
                <a:ea typeface="Calibri" panose="020F0502020204030204" pitchFamily="34" charset="0"/>
                <a:cs typeface="Times New Roman" panose="02020603050405020304" pitchFamily="18" charset="0"/>
              </a:rPr>
              <a:t>diplomata</a:t>
            </a:r>
            <a:r>
              <a:rPr lang="pt-BR" sz="3300" b="1" dirty="0">
                <a:effectLst/>
                <a:ea typeface="Calibri" panose="020F0502020204030204" pitchFamily="34" charset="0"/>
                <a:cs typeface="Times New Roman" panose="02020603050405020304" pitchFamily="18" charset="0"/>
              </a:rPr>
              <a:t>s</a:t>
            </a:r>
            <a:r>
              <a:rPr lang="pt-BR" sz="3300" dirty="0">
                <a:effectLst/>
                <a:ea typeface="Calibri" panose="020F0502020204030204" pitchFamily="34" charset="0"/>
                <a:cs typeface="Times New Roman" panose="02020603050405020304" pitchFamily="18" charset="0"/>
              </a:rPr>
              <a:t> têm mantido papel vital na fase de prénegociação de </a:t>
            </a:r>
            <a:r>
              <a:rPr lang="pt-BR" sz="3300" u="sng" dirty="0">
                <a:effectLst/>
                <a:ea typeface="Calibri" panose="020F0502020204030204" pitchFamily="34" charset="0"/>
                <a:cs typeface="Times New Roman" panose="02020603050405020304" pitchFamily="18" charset="0"/>
              </a:rPr>
              <a:t>acordos ambientais</a:t>
            </a:r>
            <a:r>
              <a:rPr lang="pt-BR" sz="3300" dirty="0">
                <a:effectLst/>
                <a:ea typeface="Calibri" panose="020F0502020204030204" pitchFamily="34" charset="0"/>
                <a:cs typeface="Times New Roman" panose="02020603050405020304" pitchFamily="18" charset="0"/>
              </a:rPr>
              <a:t>. Trabalham coletivamente para “definir problemas, tratar de desafios e preparar um espaço comum para a própria negociação”.</a:t>
            </a:r>
            <a:r>
              <a:rPr lang="pt-BR" sz="3300" baseline="30000" dirty="0">
                <a:effectLst/>
                <a:ea typeface="Calibri" panose="020F0502020204030204" pitchFamily="34" charset="0"/>
                <a:cs typeface="Times New Roman" panose="02020603050405020304" pitchFamily="18" charset="0"/>
              </a:rPr>
              <a:t> </a:t>
            </a:r>
            <a:r>
              <a:rPr lang="it-IT" sz="3300" dirty="0">
                <a:effectLst/>
                <a:ea typeface="Calibri" panose="020F0502020204030204" pitchFamily="34" charset="0"/>
                <a:cs typeface="Times New Roman" panose="02020603050405020304" pitchFamily="18" charset="0"/>
              </a:rPr>
              <a:t>(Nicolas e Kallab)</a:t>
            </a:r>
          </a:p>
          <a:p>
            <a:pPr>
              <a:lnSpc>
                <a:spcPct val="150000"/>
              </a:lnSpc>
              <a:spcAft>
                <a:spcPts val="800"/>
              </a:spcAft>
            </a:pPr>
            <a:r>
              <a:rPr lang="pt-BR" sz="3300" dirty="0">
                <a:effectLst/>
                <a:ea typeface="Calibri" panose="020F0502020204030204" pitchFamily="34" charset="0"/>
                <a:cs typeface="Times New Roman" panose="02020603050405020304" pitchFamily="18" charset="0"/>
              </a:rPr>
              <a:t>A negociação ambiental tem envolvido, no entanto, número cada vez maior de atores: </a:t>
            </a:r>
            <a:r>
              <a:rPr lang="pt-BR" sz="3300" u="sng" dirty="0">
                <a:effectLst/>
                <a:ea typeface="Calibri" panose="020F0502020204030204" pitchFamily="34" charset="0"/>
                <a:cs typeface="Times New Roman" panose="02020603050405020304" pitchFamily="18" charset="0"/>
              </a:rPr>
              <a:t>novas </a:t>
            </a:r>
            <a:r>
              <a:rPr lang="pt-BR" sz="3300" b="1" u="sng" dirty="0">
                <a:effectLst/>
                <a:ea typeface="Calibri" panose="020F0502020204030204" pitchFamily="34" charset="0"/>
                <a:cs typeface="Times New Roman" panose="02020603050405020304" pitchFamily="18" charset="0"/>
              </a:rPr>
              <a:t>organizações intergovernamentais</a:t>
            </a:r>
            <a:r>
              <a:rPr lang="pt-BR" sz="3300" dirty="0">
                <a:effectLst/>
                <a:ea typeface="Calibri" panose="020F0502020204030204" pitchFamily="34" charset="0"/>
                <a:cs typeface="Times New Roman" panose="02020603050405020304" pitchFamily="18" charset="0"/>
              </a:rPr>
              <a:t>, a </a:t>
            </a:r>
            <a:r>
              <a:rPr lang="pt-BR" sz="3300" u="sng" dirty="0">
                <a:effectLst/>
                <a:ea typeface="Calibri" panose="020F0502020204030204" pitchFamily="34" charset="0"/>
                <a:cs typeface="Times New Roman" panose="02020603050405020304" pitchFamily="18" charset="0"/>
              </a:rPr>
              <a:t>ONU</a:t>
            </a:r>
            <a:r>
              <a:rPr lang="pt-BR" sz="3300" dirty="0">
                <a:effectLst/>
                <a:ea typeface="Calibri" panose="020F0502020204030204" pitchFamily="34" charset="0"/>
                <a:cs typeface="Times New Roman" panose="02020603050405020304" pitchFamily="18" charset="0"/>
              </a:rPr>
              <a:t> e </a:t>
            </a:r>
            <a:r>
              <a:rPr lang="pt-BR" sz="3300" u="sng" dirty="0">
                <a:effectLst/>
                <a:ea typeface="Calibri" panose="020F0502020204030204" pitchFamily="34" charset="0"/>
                <a:cs typeface="Times New Roman" panose="02020603050405020304" pitchFamily="18" charset="0"/>
              </a:rPr>
              <a:t>outras instituições internacionais</a:t>
            </a:r>
            <a:r>
              <a:rPr lang="pt-BR" sz="3300" dirty="0">
                <a:effectLst/>
                <a:ea typeface="Calibri" panose="020F0502020204030204" pitchFamily="34" charset="0"/>
                <a:cs typeface="Times New Roman" panose="02020603050405020304" pitchFamily="18" charset="0"/>
              </a:rPr>
              <a:t>, </a:t>
            </a:r>
            <a:r>
              <a:rPr lang="pt-BR" sz="3300" u="sng" dirty="0">
                <a:effectLst/>
                <a:ea typeface="Calibri" panose="020F0502020204030204" pitchFamily="34" charset="0"/>
                <a:cs typeface="Times New Roman" panose="02020603050405020304" pitchFamily="18" charset="0"/>
              </a:rPr>
              <a:t>secretariado</a:t>
            </a:r>
            <a:r>
              <a:rPr lang="pt-BR" sz="3300" dirty="0">
                <a:effectLst/>
                <a:ea typeface="Calibri" panose="020F0502020204030204" pitchFamily="34" charset="0"/>
                <a:cs typeface="Times New Roman" panose="02020603050405020304" pitchFamily="18" charset="0"/>
              </a:rPr>
              <a:t>s, </a:t>
            </a:r>
            <a:r>
              <a:rPr lang="pt-BR" sz="3300" u="sng" dirty="0">
                <a:effectLst/>
                <a:ea typeface="Calibri" panose="020F0502020204030204" pitchFamily="34" charset="0"/>
                <a:cs typeface="Times New Roman" panose="02020603050405020304" pitchFamily="18" charset="0"/>
              </a:rPr>
              <a:t>pessoas eleitas para dirigir conferências, ONG</a:t>
            </a:r>
            <a:r>
              <a:rPr lang="pt-BR" sz="3300" dirty="0">
                <a:effectLst/>
                <a:ea typeface="Calibri" panose="020F0502020204030204" pitchFamily="34" charset="0"/>
                <a:cs typeface="Times New Roman" panose="02020603050405020304" pitchFamily="18" charset="0"/>
              </a:rPr>
              <a:t>s, assim como </a:t>
            </a:r>
            <a:r>
              <a:rPr lang="pt-BR" sz="3300" u="sng" dirty="0">
                <a:effectLst/>
                <a:ea typeface="Calibri" panose="020F0502020204030204" pitchFamily="34" charset="0"/>
                <a:cs typeface="Times New Roman" panose="02020603050405020304" pitchFamily="18" charset="0"/>
              </a:rPr>
              <a:t>Estados</a:t>
            </a:r>
            <a:r>
              <a:rPr lang="pt-BR" sz="3300" dirty="0">
                <a:effectLst/>
                <a:ea typeface="Calibri" panose="020F0502020204030204" pitchFamily="34" charset="0"/>
                <a:cs typeface="Times New Roman" panose="02020603050405020304" pitchFamily="18" charset="0"/>
              </a:rPr>
              <a:t>. Assim, por exemplo, cerca de 30 mil pessoas, compareceram à conferência de Paris sobre a questão do clima. (</a:t>
            </a:r>
            <a:r>
              <a:rPr lang="pt-BR" sz="3300" dirty="0" err="1">
                <a:effectLst/>
                <a:ea typeface="Calibri" panose="020F0502020204030204" pitchFamily="34" charset="0"/>
                <a:cs typeface="Times New Roman" panose="02020603050405020304" pitchFamily="18" charset="0"/>
              </a:rPr>
              <a:t>Barston</a:t>
            </a:r>
            <a:r>
              <a:rPr lang="pt-BR" sz="3300" dirty="0">
                <a:effectLst/>
                <a:ea typeface="Calibri" panose="020F0502020204030204" pitchFamily="34" charset="0"/>
                <a:cs typeface="Times New Roman" panose="02020603050405020304" pitchFamily="18" charset="0"/>
              </a:rPr>
              <a:t>)</a:t>
            </a:r>
            <a:r>
              <a:rPr lang="it-IT" sz="3300" dirty="0">
                <a:effectLst/>
                <a:ea typeface="Calibri" panose="020F0502020204030204" pitchFamily="34" charset="0"/>
                <a:cs typeface="Times New Roman" panose="02020603050405020304" pitchFamily="18" charset="0"/>
              </a:rPr>
              <a:t>.</a:t>
            </a:r>
            <a:endParaRPr lang="pt-BR" sz="33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8711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 Atores  - </a:t>
            </a:r>
            <a:r>
              <a:rPr lang="pt-BR" sz="3600" dirty="0"/>
              <a:t>Ministérios</a:t>
            </a:r>
            <a:br>
              <a:rPr lang="pt-BR" sz="4800" dirty="0"/>
            </a:br>
            <a:r>
              <a:rPr lang="pt-BR" sz="2800" dirty="0"/>
              <a:t>21º.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rmAutofit fontScale="25000" lnSpcReduction="20000"/>
          </a:bodyPr>
          <a:lstStyle/>
          <a:p>
            <a:pPr marL="0" indent="0">
              <a:buNone/>
            </a:pPr>
            <a:endParaRPr lang="pt-BR" sz="3400" b="1" dirty="0"/>
          </a:p>
          <a:p>
            <a:pPr>
              <a:lnSpc>
                <a:spcPct val="150000"/>
              </a:lnSpc>
              <a:spcAft>
                <a:spcPts val="800"/>
              </a:spcAft>
            </a:pPr>
            <a:r>
              <a:rPr lang="pt-BR" sz="7200" dirty="0">
                <a:effectLst/>
                <a:ea typeface="Calibri" panose="020F0502020204030204" pitchFamily="34" charset="0"/>
                <a:cs typeface="Times New Roman" panose="02020603050405020304" pitchFamily="18" charset="0"/>
              </a:rPr>
              <a:t>A diplomacia ambiental é conduzida, em países mais desenvolvidos, por </a:t>
            </a:r>
            <a:r>
              <a:rPr lang="pt-BR" sz="7200" b="1" u="sng" dirty="0">
                <a:effectLst/>
                <a:ea typeface="Calibri" panose="020F0502020204030204" pitchFamily="34" charset="0"/>
                <a:cs typeface="Times New Roman" panose="02020603050405020304" pitchFamily="18" charset="0"/>
              </a:rPr>
              <a:t>ministérios especializados</a:t>
            </a:r>
            <a:r>
              <a:rPr lang="pt-BR" sz="7200" dirty="0">
                <a:effectLst/>
                <a:ea typeface="Calibri" panose="020F0502020204030204" pitchFamily="34" charset="0"/>
                <a:cs typeface="Times New Roman" panose="02020603050405020304" pitchFamily="18" charset="0"/>
              </a:rPr>
              <a:t>. Assim, por exemplo, especialista em questão climática participa das negociações, guardando assim a memória institucional e a capacidade de negociação.(</a:t>
            </a:r>
            <a:r>
              <a:rPr lang="de-DE" sz="7200" dirty="0">
                <a:effectLst/>
                <a:ea typeface="Calibri" panose="020F0502020204030204" pitchFamily="34" charset="0"/>
                <a:cs typeface="Times New Roman" panose="02020603050405020304" pitchFamily="18" charset="0"/>
              </a:rPr>
              <a:t>Woolcock</a:t>
            </a:r>
            <a:r>
              <a:rPr lang="it-IT" sz="7200" dirty="0">
                <a:effectLst/>
                <a:ea typeface="Calibri" panose="020F0502020204030204" pitchFamily="34" charset="0"/>
                <a:cs typeface="Times New Roman" panose="02020603050405020304" pitchFamily="18" charset="0"/>
              </a:rPr>
              <a:t>)</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Talvez mais do que outras áreas da diplomacia, a ambiental envolve a questão dos </a:t>
            </a:r>
            <a:r>
              <a:rPr lang="pt-BR" sz="7200" u="sng" dirty="0">
                <a:effectLst/>
                <a:ea typeface="Calibri" panose="020F0502020204030204" pitchFamily="34" charset="0"/>
                <a:cs typeface="Times New Roman" panose="02020603050405020304" pitchFamily="18" charset="0"/>
              </a:rPr>
              <a:t>avanços científicos </a:t>
            </a:r>
            <a:r>
              <a:rPr lang="pt-BR" sz="7200" dirty="0">
                <a:effectLst/>
                <a:ea typeface="Calibri" panose="020F0502020204030204" pitchFamily="34" charset="0"/>
                <a:cs typeface="Times New Roman" panose="02020603050405020304" pitchFamily="18" charset="0"/>
              </a:rPr>
              <a:t>sobre o tema tratado. Por essa, entre outras razões, as reuniões tendem a incluir representantes de </a:t>
            </a:r>
            <a:r>
              <a:rPr lang="pt-BR" sz="7200" u="sng" dirty="0">
                <a:effectLst/>
                <a:ea typeface="Calibri" panose="020F0502020204030204" pitchFamily="34" charset="0"/>
                <a:cs typeface="Times New Roman" panose="02020603050405020304" pitchFamily="18" charset="0"/>
              </a:rPr>
              <a:t>ministérios especializados</a:t>
            </a:r>
            <a:r>
              <a:rPr lang="pt-BR" sz="7200" dirty="0">
                <a:effectLst/>
                <a:ea typeface="Calibri" panose="020F0502020204030204" pitchFamily="34" charset="0"/>
                <a:cs typeface="Times New Roman" panose="02020603050405020304" pitchFamily="18" charset="0"/>
              </a:rPr>
              <a:t>, tais como pesca, parques, turismo, instituto de pesquisa científica e não por ministros do meio ambiente. Há mais </a:t>
            </a:r>
            <a:r>
              <a:rPr lang="pt-BR" sz="7200" u="sng" dirty="0">
                <a:effectLst/>
                <a:ea typeface="Calibri" panose="020F0502020204030204" pitchFamily="34" charset="0"/>
                <a:cs typeface="Times New Roman" panose="02020603050405020304" pitchFamily="18" charset="0"/>
              </a:rPr>
              <a:t>variações no tamanho e na composição das delegações </a:t>
            </a:r>
            <a:r>
              <a:rPr lang="pt-BR" sz="7200" dirty="0">
                <a:effectLst/>
                <a:ea typeface="Calibri" panose="020F0502020204030204" pitchFamily="34" charset="0"/>
                <a:cs typeface="Times New Roman" panose="02020603050405020304" pitchFamily="18" charset="0"/>
              </a:rPr>
              <a:t>do que em outras reuniões multilaterais. (</a:t>
            </a:r>
            <a:r>
              <a:rPr lang="de-DE" sz="7200" dirty="0">
                <a:effectLst/>
                <a:ea typeface="Calibri" panose="020F0502020204030204" pitchFamily="34" charset="0"/>
                <a:cs typeface="Times New Roman" panose="02020603050405020304" pitchFamily="18" charset="0"/>
              </a:rPr>
              <a:t>Barston),</a:t>
            </a:r>
            <a:endParaRPr lang="en-US" sz="72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427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Atores </a:t>
            </a:r>
            <a:r>
              <a:rPr lang="pt-BR" sz="4800" dirty="0"/>
              <a:t> </a:t>
            </a:r>
            <a:br>
              <a:rPr lang="pt-BR" sz="4800" dirty="0"/>
            </a:br>
            <a:r>
              <a:rPr lang="pt-BR" sz="3600" dirty="0"/>
              <a:t>Agências especializadas </a:t>
            </a:r>
            <a:br>
              <a:rPr lang="pt-BR" sz="4800" dirty="0"/>
            </a:br>
            <a:r>
              <a:rPr lang="pt-BR" sz="2800" dirty="0"/>
              <a:t>22º.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rmAutofit fontScale="25000" lnSpcReduction="20000"/>
          </a:bodyPr>
          <a:lstStyle/>
          <a:p>
            <a:pPr marL="0" indent="0">
              <a:buNone/>
            </a:pPr>
            <a:endParaRPr lang="pt-BR" sz="3400" b="1" dirty="0"/>
          </a:p>
          <a:p>
            <a:pPr>
              <a:lnSpc>
                <a:spcPct val="150000"/>
              </a:lnSpc>
              <a:spcAft>
                <a:spcPts val="800"/>
              </a:spcAft>
            </a:pPr>
            <a:r>
              <a:rPr lang="pt-BR" sz="7200" dirty="0">
                <a:effectLst/>
                <a:ea typeface="Calibri" panose="020F0502020204030204" pitchFamily="34" charset="0"/>
                <a:cs typeface="Times New Roman" panose="02020603050405020304" pitchFamily="18" charset="0"/>
              </a:rPr>
              <a:t>O quadro de </a:t>
            </a:r>
            <a:r>
              <a:rPr lang="pt-BR" sz="7200" u="sng" dirty="0">
                <a:effectLst/>
                <a:ea typeface="Calibri" panose="020F0502020204030204" pitchFamily="34" charset="0"/>
                <a:cs typeface="Times New Roman" panose="02020603050405020304" pitchFamily="18" charset="0"/>
              </a:rPr>
              <a:t>negociações ambientais </a:t>
            </a:r>
            <a:r>
              <a:rPr lang="pt-BR" sz="7200" dirty="0">
                <a:effectLst/>
                <a:ea typeface="Calibri" panose="020F0502020204030204" pitchFamily="34" charset="0"/>
                <a:cs typeface="Times New Roman" panose="02020603050405020304" pitchFamily="18" charset="0"/>
              </a:rPr>
              <a:t>é complexo pois resulta de um mosaico de </a:t>
            </a:r>
            <a:r>
              <a:rPr lang="pt-BR" sz="7200" u="sng" dirty="0">
                <a:effectLst/>
                <a:ea typeface="Calibri" panose="020F0502020204030204" pitchFamily="34" charset="0"/>
                <a:cs typeface="Times New Roman" panose="02020603050405020304" pitchFamily="18" charset="0"/>
              </a:rPr>
              <a:t>instituições </a:t>
            </a:r>
            <a:r>
              <a:rPr lang="pt-BR" sz="7200" dirty="0">
                <a:effectLst/>
                <a:ea typeface="Calibri" panose="020F0502020204030204" pitchFamily="34" charset="0"/>
                <a:cs typeface="Times New Roman" panose="02020603050405020304" pitchFamily="18" charset="0"/>
              </a:rPr>
              <a:t>que se desenvolveram desde a década de 1970. </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Além do </a:t>
            </a:r>
            <a:r>
              <a:rPr lang="pt-BR" sz="7200" u="sng" dirty="0">
                <a:effectLst/>
                <a:ea typeface="Calibri" panose="020F0502020204030204" pitchFamily="34" charset="0"/>
                <a:cs typeface="Times New Roman" panose="02020603050405020304" pitchFamily="18" charset="0"/>
              </a:rPr>
              <a:t>PNUMA</a:t>
            </a:r>
            <a:r>
              <a:rPr lang="pt-BR" sz="7200" dirty="0">
                <a:effectLst/>
                <a:ea typeface="Calibri" panose="020F0502020204030204" pitchFamily="34" charset="0"/>
                <a:cs typeface="Times New Roman" panose="02020603050405020304" pitchFamily="18" charset="0"/>
              </a:rPr>
              <a:t>, participam várias </a:t>
            </a:r>
            <a:r>
              <a:rPr lang="pt-BR" sz="7200" u="sng" dirty="0">
                <a:effectLst/>
                <a:ea typeface="Calibri" panose="020F0502020204030204" pitchFamily="34" charset="0"/>
                <a:cs typeface="Times New Roman" panose="02020603050405020304" pitchFamily="18" charset="0"/>
              </a:rPr>
              <a:t>outras agências especializadas</a:t>
            </a:r>
            <a:r>
              <a:rPr lang="pt-BR" sz="7200" dirty="0">
                <a:effectLst/>
                <a:ea typeface="Calibri" panose="020F0502020204030204" pitchFamily="34" charset="0"/>
                <a:cs typeface="Times New Roman" panose="02020603050405020304" pitchFamily="18" charset="0"/>
              </a:rPr>
              <a:t>, tais como as voltadas a marinha, alimentação e agricultura, trabalho, comércio e desenvolvimento, indústria e, em particular, o Banco Mundial. </a:t>
            </a:r>
          </a:p>
          <a:p>
            <a:pPr>
              <a:lnSpc>
                <a:spcPct val="150000"/>
              </a:lnSpc>
              <a:spcAft>
                <a:spcPts val="800"/>
              </a:spcAft>
            </a:pPr>
            <a:r>
              <a:rPr lang="pt-BR" sz="7200" dirty="0">
                <a:effectLst/>
                <a:ea typeface="Calibri" panose="020F0502020204030204" pitchFamily="34" charset="0"/>
                <a:cs typeface="Times New Roman" panose="02020603050405020304" pitchFamily="18" charset="0"/>
              </a:rPr>
              <a:t>Essas agências influenciam na organização das agendas, priorização de itens, atividades regulatórias e iniciativas. (</a:t>
            </a:r>
            <a:r>
              <a:rPr lang="pt-BR" sz="7200" dirty="0" err="1">
                <a:effectLst/>
                <a:ea typeface="Calibri" panose="020F0502020204030204" pitchFamily="34" charset="0"/>
                <a:cs typeface="Times New Roman" panose="02020603050405020304" pitchFamily="18" charset="0"/>
              </a:rPr>
              <a:t>Barston</a:t>
            </a:r>
            <a:r>
              <a:rPr lang="pt-BR" sz="7200" dirty="0">
                <a:effectLst/>
                <a:ea typeface="Calibri" panose="020F0502020204030204" pitchFamily="34" charset="0"/>
                <a:cs typeface="Times New Roman" panose="02020603050405020304" pitchFamily="18" charset="0"/>
              </a:rPr>
              <a:t>)</a:t>
            </a:r>
            <a:endParaRPr lang="en-US" sz="72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6201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( 16º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1088570" y="2917371"/>
            <a:ext cx="9942286" cy="3224809"/>
          </a:xfrm>
        </p:spPr>
        <p:txBody>
          <a:bodyPr anchor="ctr">
            <a:normAutofit/>
          </a:bodyPr>
          <a:lstStyle/>
          <a:p>
            <a:pPr marL="0" indent="0">
              <a:buNone/>
            </a:pPr>
            <a:r>
              <a:rPr lang="pt-BR" u="sng" dirty="0"/>
              <a:t>g) O pós-Guerra Fri</a:t>
            </a:r>
            <a:r>
              <a:rPr lang="pt-BR" sz="2400" u="sng" dirty="0"/>
              <a:t>a</a:t>
            </a:r>
          </a:p>
          <a:p>
            <a:r>
              <a:rPr lang="pt-BR" sz="2400" dirty="0"/>
              <a:t>Queda do muro de Berlim (1989)</a:t>
            </a:r>
          </a:p>
          <a:p>
            <a:r>
              <a:rPr lang="pt-BR" sz="2400" dirty="0"/>
              <a:t>7.000 missões diplomática no mundo</a:t>
            </a:r>
          </a:p>
          <a:p>
            <a:r>
              <a:rPr lang="pt-BR" sz="2400" dirty="0"/>
              <a:t>Desintegração da URSS (1991). 15 novas repúblicas.</a:t>
            </a:r>
          </a:p>
          <a:p>
            <a:r>
              <a:rPr lang="pt-BR" sz="2400" dirty="0"/>
              <a:t>Década de 1990 – Consensos mundiais. Criação do MERCOSUL (1991). Rio 92. OMC (1995). Negociação de Acordo Multilateral de Investimentos (1995-1997). Rússia admitida no G-8 (1998)</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10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800" dirty="0"/>
              <a:t> </a:t>
            </a:r>
            <a:r>
              <a:rPr lang="pt-BR" sz="4000" dirty="0"/>
              <a:t>Atores</a:t>
            </a:r>
            <a:r>
              <a:rPr lang="pt-BR" sz="4800" dirty="0"/>
              <a:t> – </a:t>
            </a:r>
            <a:r>
              <a:rPr lang="pt-BR" sz="3600" dirty="0"/>
              <a:t>Qualidades dos negociadores</a:t>
            </a:r>
            <a:br>
              <a:rPr lang="pt-BR" sz="4800" dirty="0"/>
            </a:br>
            <a:r>
              <a:rPr lang="pt-BR" sz="2800" dirty="0"/>
              <a:t>23º.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000" dirty="0">
                <a:effectLst/>
                <a:ea typeface="Calibri" panose="020F0502020204030204" pitchFamily="34" charset="0"/>
                <a:cs typeface="Times New Roman" panose="02020603050405020304" pitchFamily="18" charset="0"/>
              </a:rPr>
              <a:t>Podem ocorrer disputas de lideranças de sessões de conferências ambientais. </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Os </a:t>
            </a:r>
            <a:r>
              <a:rPr lang="pt-BR" sz="2000" u="sng" dirty="0">
                <a:effectLst/>
                <a:ea typeface="Calibri" panose="020F0502020204030204" pitchFamily="34" charset="0"/>
                <a:cs typeface="Times New Roman" panose="02020603050405020304" pitchFamily="18" charset="0"/>
              </a:rPr>
              <a:t>ministérios do exterior</a:t>
            </a:r>
            <a:r>
              <a:rPr lang="pt-BR" sz="2000" dirty="0">
                <a:effectLst/>
                <a:ea typeface="Calibri" panose="020F0502020204030204" pitchFamily="34" charset="0"/>
                <a:cs typeface="Times New Roman" panose="02020603050405020304" pitchFamily="18" charset="0"/>
              </a:rPr>
              <a:t> poderão priorizar questões amplas tais como a segurança, relações políticas com outros Estados e táticas diplomáticas melhor do que os ministérios especializados. </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Como em outras negociações, o impacto de cada delegação dependerá do </a:t>
            </a:r>
            <a:r>
              <a:rPr lang="pt-BR" sz="2000" u="sng" dirty="0">
                <a:effectLst/>
                <a:ea typeface="Calibri" panose="020F0502020204030204" pitchFamily="34" charset="0"/>
                <a:cs typeface="Times New Roman" panose="02020603050405020304" pitchFamily="18" charset="0"/>
              </a:rPr>
              <a:t>conhecimento das negociações anteriores</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habilidades diplomáticas</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contribuição de ideias para o processo de negociação</a:t>
            </a:r>
            <a:r>
              <a:rPr lang="pt-BR" sz="2000" dirty="0">
                <a:effectLst/>
                <a:ea typeface="Calibri" panose="020F0502020204030204" pitchFamily="34" charset="0"/>
                <a:cs typeface="Times New Roman" panose="02020603050405020304" pitchFamily="18" charset="0"/>
              </a:rPr>
              <a:t> e o </a:t>
            </a:r>
            <a:r>
              <a:rPr lang="pt-BR" sz="2000" u="sng" dirty="0">
                <a:effectLst/>
                <a:ea typeface="Calibri" panose="020F0502020204030204" pitchFamily="34" charset="0"/>
                <a:cs typeface="Times New Roman" panose="02020603050405020304" pitchFamily="18" charset="0"/>
              </a:rPr>
              <a:t>papel desempenhado em comitês</a:t>
            </a:r>
            <a:r>
              <a:rPr lang="pt-BR" sz="2000" dirty="0">
                <a:effectLst/>
                <a:ea typeface="Calibri" panose="020F0502020204030204" pitchFamily="34" charset="0"/>
                <a:cs typeface="Times New Roman" panose="02020603050405020304" pitchFamily="18" charset="0"/>
              </a:rPr>
              <a:t>.</a:t>
            </a:r>
            <a:r>
              <a:rPr lang="en-US" sz="2000" dirty="0">
                <a:ea typeface="Calibri" panose="020F0502020204030204" pitchFamily="34" charset="0"/>
                <a:cs typeface="Times New Roman" panose="02020603050405020304" pitchFamily="18" charset="0"/>
              </a:rPr>
              <a:t> (</a:t>
            </a:r>
            <a:r>
              <a:rPr lang="de-DE" sz="2000" dirty="0">
                <a:effectLst/>
                <a:ea typeface="Calibri" panose="020F0502020204030204" pitchFamily="34" charset="0"/>
                <a:cs typeface="Times New Roman" panose="02020603050405020304" pitchFamily="18" charset="0"/>
              </a:rPr>
              <a:t>Barston)</a:t>
            </a:r>
            <a:endParaRPr lang="en-US" sz="20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606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 Atores </a:t>
            </a:r>
            <a:r>
              <a:rPr lang="pt-BR" sz="4800" dirty="0"/>
              <a:t>– </a:t>
            </a:r>
            <a:r>
              <a:rPr lang="pt-BR" sz="3600" dirty="0"/>
              <a:t>Outras instituições</a:t>
            </a:r>
            <a:br>
              <a:rPr lang="pt-BR" sz="4800" dirty="0"/>
            </a:br>
            <a:r>
              <a:rPr lang="pt-BR" sz="2800" dirty="0"/>
              <a:t>24º.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838200" y="2923444"/>
            <a:ext cx="9941319" cy="3124658"/>
          </a:xfrm>
        </p:spPr>
        <p:txBody>
          <a:bodyPr anchor="ctr">
            <a:noAutofit/>
          </a:bodyPr>
          <a:lstStyle/>
          <a:p>
            <a:pPr>
              <a:lnSpc>
                <a:spcPct val="150000"/>
              </a:lnSpc>
              <a:spcAft>
                <a:spcPts val="800"/>
              </a:spcAft>
            </a:pPr>
            <a:r>
              <a:rPr lang="pt-BR" sz="2000" u="sng" dirty="0">
                <a:effectLst/>
                <a:ea typeface="Calibri" panose="020F0502020204030204" pitchFamily="34" charset="0"/>
                <a:cs typeface="Times New Roman" panose="02020603050405020304" pitchFamily="18" charset="0"/>
              </a:rPr>
              <a:t>Outras instituições internacionais </a:t>
            </a:r>
            <a:r>
              <a:rPr lang="pt-BR" sz="2000" dirty="0">
                <a:effectLst/>
                <a:ea typeface="Calibri" panose="020F0502020204030204" pitchFamily="34" charset="0"/>
                <a:cs typeface="Times New Roman" panose="02020603050405020304" pitchFamily="18" charset="0"/>
              </a:rPr>
              <a:t>desempenham também papéis relativos à agenda, estudos iniciais, assistência a grupos de trabalho, patrocínio de resoluções, intermediação de conciliações, supervisão administrativa, revisão e emendas a convenções. </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Seus dirigentes desenvolveram interesses, doutrinas e participação em programas.</a:t>
            </a:r>
            <a:r>
              <a:rPr lang="en-US" sz="2000" dirty="0">
                <a:ea typeface="Calibri" panose="020F0502020204030204" pitchFamily="34" charset="0"/>
                <a:cs typeface="Times New Roman" panose="02020603050405020304" pitchFamily="18" charset="0"/>
              </a:rPr>
              <a:t> (</a:t>
            </a:r>
            <a:r>
              <a:rPr lang="de-DE" sz="2000" dirty="0">
                <a:effectLst/>
                <a:ea typeface="Calibri" panose="020F0502020204030204" pitchFamily="34" charset="0"/>
                <a:cs typeface="Times New Roman" panose="02020603050405020304" pitchFamily="18" charset="0"/>
              </a:rPr>
              <a:t>Barston)</a:t>
            </a:r>
            <a:endParaRPr lang="en-US" sz="2000" dirty="0">
              <a:effectLst/>
              <a:ea typeface="Calibri" panose="020F0502020204030204" pitchFamily="34"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513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Processo de negociações</a:t>
            </a:r>
            <a:br>
              <a:rPr lang="pt-BR" sz="4800" dirty="0"/>
            </a:br>
            <a:r>
              <a:rPr lang="pt-BR" sz="3100" dirty="0"/>
              <a:t>25º.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rmAutofit/>
          </a:bodyPr>
          <a:lstStyle/>
          <a:p>
            <a:pPr marL="0" indent="0">
              <a:buNone/>
            </a:pPr>
            <a:endParaRPr lang="pt-BR" sz="2400" b="1" dirty="0"/>
          </a:p>
          <a:p>
            <a:pPr marL="0" indent="0">
              <a:buNone/>
            </a:pPr>
            <a:r>
              <a:rPr lang="pt-BR" sz="2400" b="1" dirty="0"/>
              <a:t>B. Processo de negociação</a:t>
            </a:r>
            <a:endParaRPr lang="pt-BR" sz="2300" kern="0" dirty="0">
              <a:effectLst/>
              <a:ea typeface="Calibri" panose="020F0502020204030204" pitchFamily="34" charset="0"/>
            </a:endParaRPr>
          </a:p>
          <a:p>
            <a:r>
              <a:rPr lang="pt-BR" sz="2300" kern="0" dirty="0">
                <a:effectLst/>
                <a:ea typeface="Calibri" panose="020F0502020204030204" pitchFamily="34" charset="0"/>
              </a:rPr>
              <a:t>O processo negociador é marcado pela regra de exigência de </a:t>
            </a:r>
            <a:r>
              <a:rPr lang="pt-BR" sz="2300" u="sng" kern="0" dirty="0">
                <a:effectLst/>
                <a:ea typeface="Calibri" panose="020F0502020204030204" pitchFamily="34" charset="0"/>
              </a:rPr>
              <a:t>consenso</a:t>
            </a:r>
            <a:r>
              <a:rPr lang="pt-BR" sz="2300" kern="0" dirty="0">
                <a:effectLst/>
                <a:ea typeface="Calibri" panose="020F0502020204030204" pitchFamily="34" charset="0"/>
              </a:rPr>
              <a:t> para a tomada de decisões e pelo crescente pluralismo de atores e interesses. </a:t>
            </a:r>
            <a:r>
              <a:rPr lang="de-DE" sz="2300" kern="0" dirty="0">
                <a:ea typeface="Calibri" panose="020F0502020204030204" pitchFamily="34" charset="0"/>
                <a:cs typeface="Times New Roman" panose="02020603050405020304" pitchFamily="18" charset="0"/>
              </a:rPr>
              <a:t>(Barston)</a:t>
            </a:r>
          </a:p>
          <a:p>
            <a:pPr>
              <a:spcAft>
                <a:spcPts val="800"/>
              </a:spcAft>
            </a:pPr>
            <a:r>
              <a:rPr lang="pt-BR" sz="2300" dirty="0">
                <a:effectLst/>
                <a:ea typeface="Calibri" panose="020F0502020204030204" pitchFamily="34" charset="0"/>
                <a:cs typeface="Times New Roman" panose="02020603050405020304" pitchFamily="18" charset="0"/>
              </a:rPr>
              <a:t>A dinâmica das negociações pode depender da </a:t>
            </a:r>
            <a:r>
              <a:rPr lang="pt-BR" sz="2300" u="sng" dirty="0">
                <a:effectLst/>
                <a:ea typeface="Calibri" panose="020F0502020204030204" pitchFamily="34" charset="0"/>
                <a:cs typeface="Times New Roman" panose="02020603050405020304" pitchFamily="18" charset="0"/>
              </a:rPr>
              <a:t>presidência</a:t>
            </a:r>
            <a:r>
              <a:rPr lang="pt-BR" sz="2300" dirty="0">
                <a:effectLst/>
                <a:ea typeface="Calibri" panose="020F0502020204030204" pitchFamily="34" charset="0"/>
                <a:cs typeface="Times New Roman" panose="02020603050405020304" pitchFamily="18" charset="0"/>
              </a:rPr>
              <a:t> das sessões e do </a:t>
            </a:r>
            <a:r>
              <a:rPr lang="pt-BR" sz="2300" u="sng" dirty="0">
                <a:effectLst/>
                <a:ea typeface="Calibri" panose="020F0502020204030204" pitchFamily="34" charset="0"/>
                <a:cs typeface="Times New Roman" panose="02020603050405020304" pitchFamily="18" charset="0"/>
              </a:rPr>
              <a:t>assessoramento desta pelo </a:t>
            </a:r>
            <a:r>
              <a:rPr lang="pt-BR" sz="2300" u="sng" kern="0" dirty="0">
                <a:ea typeface="Calibri" panose="020F0502020204030204" pitchFamily="34" charset="0"/>
              </a:rPr>
              <a:t>secretariado</a:t>
            </a:r>
            <a:r>
              <a:rPr lang="pt-BR" sz="2300" kern="0" dirty="0">
                <a:ea typeface="Calibri" panose="020F0502020204030204" pitchFamily="34" charset="0"/>
              </a:rPr>
              <a:t>.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5978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  </a:t>
            </a:r>
            <a:br>
              <a:rPr lang="pt-BR" sz="4800" dirty="0"/>
            </a:br>
            <a:r>
              <a:rPr lang="pt-BR" sz="4000" dirty="0"/>
              <a:t>Processo de negociações</a:t>
            </a:r>
            <a:br>
              <a:rPr lang="pt-BR" sz="4800" dirty="0"/>
            </a:br>
            <a:r>
              <a:rPr lang="pt-BR" sz="3100" dirty="0"/>
              <a:t>26º.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rmAutofit fontScale="70000" lnSpcReduction="20000"/>
          </a:bodyPr>
          <a:lstStyle/>
          <a:p>
            <a:pPr marL="0" indent="0">
              <a:buNone/>
            </a:pPr>
            <a:endParaRPr lang="pt-BR" sz="2400" b="1" dirty="0"/>
          </a:p>
          <a:p>
            <a:pPr>
              <a:lnSpc>
                <a:spcPct val="150000"/>
              </a:lnSpc>
              <a:spcAft>
                <a:spcPts val="800"/>
              </a:spcAft>
            </a:pPr>
            <a:r>
              <a:rPr lang="pt-BR" sz="2600" kern="0" dirty="0">
                <a:ea typeface="Calibri" panose="020F0502020204030204" pitchFamily="34" charset="0"/>
              </a:rPr>
              <a:t>Para manter o </a:t>
            </a:r>
            <a:r>
              <a:rPr lang="pt-BR" sz="2600" i="1" kern="0" dirty="0">
                <a:ea typeface="Calibri" panose="020F0502020204030204" pitchFamily="34" charset="0"/>
              </a:rPr>
              <a:t>momentum</a:t>
            </a:r>
            <a:r>
              <a:rPr lang="pt-BR" sz="2600" kern="0" dirty="0">
                <a:ea typeface="Calibri" panose="020F0502020204030204" pitchFamily="34" charset="0"/>
              </a:rPr>
              <a:t> das negociações, a presidência poderá apresentar textos que excluam </a:t>
            </a:r>
            <a:r>
              <a:rPr lang="pt-BR" sz="2600" u="sng" kern="0" dirty="0">
                <a:ea typeface="Calibri" panose="020F0502020204030204" pitchFamily="34" charset="0"/>
              </a:rPr>
              <a:t>itens sem consenso</a:t>
            </a:r>
            <a:r>
              <a:rPr lang="pt-BR" sz="2600" kern="0" dirty="0">
                <a:ea typeface="Calibri" panose="020F0502020204030204" pitchFamily="34" charset="0"/>
              </a:rPr>
              <a:t>. Outra tática de delegações é apresentar aos grupos de atores documentos informais para exame.</a:t>
            </a:r>
            <a:endParaRPr lang="pt-BR" sz="2600" dirty="0">
              <a:effectLst/>
              <a:ea typeface="Calibri" panose="020F0502020204030204" pitchFamily="34" charset="0"/>
              <a:cs typeface="Times New Roman" panose="02020603050405020304" pitchFamily="18" charset="0"/>
            </a:endParaRPr>
          </a:p>
          <a:p>
            <a:pPr>
              <a:lnSpc>
                <a:spcPct val="150000"/>
              </a:lnSpc>
              <a:spcAft>
                <a:spcPts val="800"/>
              </a:spcAft>
            </a:pPr>
            <a:r>
              <a:rPr lang="pt-BR" sz="2600" dirty="0">
                <a:effectLst/>
                <a:ea typeface="Calibri" panose="020F0502020204030204" pitchFamily="34" charset="0"/>
                <a:cs typeface="Times New Roman" panose="02020603050405020304" pitchFamily="18" charset="0"/>
              </a:rPr>
              <a:t>Em caso de impasses, poderão ser colocados entre </a:t>
            </a:r>
            <a:r>
              <a:rPr lang="pt-BR" sz="2600" u="sng" dirty="0">
                <a:effectLst/>
                <a:ea typeface="Calibri" panose="020F0502020204030204" pitchFamily="34" charset="0"/>
                <a:cs typeface="Times New Roman" panose="02020603050405020304" pitchFamily="18" charset="0"/>
              </a:rPr>
              <a:t>colchetes</a:t>
            </a:r>
            <a:r>
              <a:rPr lang="pt-BR" sz="2600" dirty="0">
                <a:effectLst/>
                <a:ea typeface="Calibri" panose="020F0502020204030204" pitchFamily="34" charset="0"/>
                <a:cs typeface="Times New Roman" panose="02020603050405020304" pitchFamily="18" charset="0"/>
              </a:rPr>
              <a:t> os temas sem consenso durante negociações em curso. Também poderá ser indicado um delegado específico para </a:t>
            </a:r>
            <a:r>
              <a:rPr lang="pt-BR" sz="2600" u="sng" dirty="0">
                <a:effectLst/>
                <a:ea typeface="Calibri" panose="020F0502020204030204" pitchFamily="34" charset="0"/>
                <a:cs typeface="Times New Roman" panose="02020603050405020304" pitchFamily="18" charset="0"/>
              </a:rPr>
              <a:t>mediar fórmulas conciliatórias</a:t>
            </a:r>
            <a:r>
              <a:rPr lang="pt-BR" sz="2600" dirty="0">
                <a:effectLst/>
                <a:ea typeface="Calibri" panose="020F0502020204030204" pitchFamily="34" charset="0"/>
                <a:cs typeface="Times New Roman" panose="02020603050405020304" pitchFamily="18" charset="0"/>
              </a:rPr>
              <a:t>, a criação de </a:t>
            </a:r>
            <a:r>
              <a:rPr lang="pt-BR" sz="2600" u="sng" dirty="0">
                <a:effectLst/>
                <a:ea typeface="Calibri" panose="020F0502020204030204" pitchFamily="34" charset="0"/>
                <a:cs typeface="Times New Roman" panose="02020603050405020304" pitchFamily="18" charset="0"/>
              </a:rPr>
              <a:t>grupos de contatos</a:t>
            </a:r>
            <a:r>
              <a:rPr lang="pt-BR" sz="2600" dirty="0">
                <a:effectLst/>
                <a:ea typeface="Calibri" panose="020F0502020204030204" pitchFamily="34" charset="0"/>
                <a:cs typeface="Times New Roman" panose="02020603050405020304" pitchFamily="18" charset="0"/>
              </a:rPr>
              <a:t>, </a:t>
            </a:r>
            <a:r>
              <a:rPr lang="pt-BR" sz="2600" u="sng" dirty="0">
                <a:effectLst/>
                <a:ea typeface="Calibri" panose="020F0502020204030204" pitchFamily="34" charset="0"/>
                <a:cs typeface="Times New Roman" panose="02020603050405020304" pitchFamily="18" charset="0"/>
              </a:rPr>
              <a:t>sessões fechadas de chefes de delegação </a:t>
            </a:r>
            <a:r>
              <a:rPr lang="pt-BR" sz="2600" dirty="0">
                <a:effectLst/>
                <a:ea typeface="Calibri" panose="020F0502020204030204" pitchFamily="34" charset="0"/>
                <a:cs typeface="Times New Roman" panose="02020603050405020304" pitchFamily="18" charset="0"/>
              </a:rPr>
              <a:t>e apresentação de novos </a:t>
            </a:r>
            <a:r>
              <a:rPr lang="pt-BR" sz="2600" u="sng" dirty="0">
                <a:effectLst/>
                <a:ea typeface="Calibri" panose="020F0502020204030204" pitchFamily="34" charset="0"/>
                <a:cs typeface="Times New Roman" panose="02020603050405020304" pitchFamily="18" charset="0"/>
              </a:rPr>
              <a:t>textos patrocinados pela presidência</a:t>
            </a:r>
            <a:r>
              <a:rPr lang="pt-BR" sz="2600" dirty="0">
                <a:effectLst/>
                <a:ea typeface="Calibri" panose="020F0502020204030204" pitchFamily="34" charset="0"/>
                <a:cs typeface="Times New Roman" panose="02020603050405020304" pitchFamily="18" charset="0"/>
              </a:rPr>
              <a:t>. (</a:t>
            </a:r>
            <a:r>
              <a:rPr lang="pt-BR" sz="2600" dirty="0" err="1">
                <a:effectLst/>
                <a:ea typeface="Calibri" panose="020F0502020204030204" pitchFamily="34" charset="0"/>
                <a:cs typeface="Times New Roman" panose="02020603050405020304" pitchFamily="18" charset="0"/>
              </a:rPr>
              <a:t>Barston</a:t>
            </a:r>
            <a:r>
              <a:rPr lang="pt-BR" sz="2600" dirty="0">
                <a:ea typeface="Calibri" panose="020F0502020204030204" pitchFamily="34" charset="0"/>
                <a:cs typeface="Times New Roman" panose="02020603050405020304" pitchFamily="18" charset="0"/>
              </a:rPr>
              <a:t>)</a:t>
            </a:r>
            <a:endParaRPr lang="pt-BR" sz="26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968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a:t>
            </a:r>
            <a:br>
              <a:rPr lang="pt-BR" sz="4800" dirty="0"/>
            </a:br>
            <a:r>
              <a:rPr lang="pt-BR" sz="4000" dirty="0"/>
              <a:t>Acordos</a:t>
            </a:r>
            <a:br>
              <a:rPr lang="pt-BR" sz="4800" dirty="0"/>
            </a:br>
            <a:r>
              <a:rPr lang="pt-BR" sz="3100" dirty="0"/>
              <a:t>27º.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marL="0" indent="0">
              <a:buNone/>
            </a:pPr>
            <a:r>
              <a:rPr lang="pt-BR" sz="2000" b="1" dirty="0"/>
              <a:t>D. Acordos</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Os acordos resultantes das negociações ambientais podem se revestir de várias formas, tais como, </a:t>
            </a:r>
            <a:r>
              <a:rPr lang="pt-BR" sz="2000" u="sng" dirty="0">
                <a:effectLst/>
                <a:ea typeface="Calibri" panose="020F0502020204030204" pitchFamily="34" charset="0"/>
                <a:cs typeface="Times New Roman" panose="02020603050405020304" pitchFamily="18" charset="0"/>
              </a:rPr>
              <a:t>tratados</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acordos</a:t>
            </a:r>
            <a:r>
              <a:rPr lang="pt-BR" sz="2000" dirty="0">
                <a:effectLst/>
                <a:ea typeface="Calibri" panose="020F0502020204030204" pitchFamily="34" charset="0"/>
                <a:cs typeface="Times New Roman" panose="02020603050405020304" pitchFamily="18" charset="0"/>
              </a:rPr>
              <a:t>, </a:t>
            </a:r>
            <a:r>
              <a:rPr lang="pt-BR" sz="2000" u="sng" dirty="0">
                <a:effectLst/>
                <a:ea typeface="Calibri" panose="020F0502020204030204" pitchFamily="34" charset="0"/>
                <a:cs typeface="Times New Roman" panose="02020603050405020304" pitchFamily="18" charset="0"/>
              </a:rPr>
              <a:t>convenções</a:t>
            </a:r>
            <a:r>
              <a:rPr lang="pt-BR" sz="2000" dirty="0">
                <a:effectLst/>
                <a:ea typeface="Calibri" panose="020F0502020204030204" pitchFamily="34" charset="0"/>
                <a:cs typeface="Times New Roman" panose="02020603050405020304" pitchFamily="18" charset="0"/>
              </a:rPr>
              <a:t> e </a:t>
            </a:r>
            <a:r>
              <a:rPr lang="pt-BR" sz="2000" u="sng" dirty="0">
                <a:effectLst/>
                <a:ea typeface="Calibri" panose="020F0502020204030204" pitchFamily="34" charset="0"/>
                <a:cs typeface="Times New Roman" panose="02020603050405020304" pitchFamily="18" charset="0"/>
              </a:rPr>
              <a:t>protocolos</a:t>
            </a:r>
            <a:r>
              <a:rPr lang="pt-BR" sz="2000" dirty="0">
                <a:effectLst/>
                <a:ea typeface="Calibri" panose="020F0502020204030204" pitchFamily="34" charset="0"/>
                <a:cs typeface="Times New Roman" panose="02020603050405020304" pitchFamily="18" charset="0"/>
              </a:rPr>
              <a:t>, assim como instrumentos informais, tais como, códigos, diretrizes e declarações. </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O PNUMA tem utilizado a fórmula de reuniões preparatórias seguidas de plano de ação. Também tem influenciado no uso de </a:t>
            </a:r>
            <a:r>
              <a:rPr lang="pt-BR" sz="2000" u="sng" dirty="0">
                <a:effectLst/>
                <a:ea typeface="Calibri" panose="020F0502020204030204" pitchFamily="34" charset="0"/>
                <a:cs typeface="Times New Roman" panose="02020603050405020304" pitchFamily="18" charset="0"/>
              </a:rPr>
              <a:t>acordos-quadro</a:t>
            </a:r>
            <a:r>
              <a:rPr lang="pt-BR" sz="2000" dirty="0">
                <a:effectLst/>
                <a:ea typeface="Calibri" panose="020F0502020204030204" pitchFamily="34" charset="0"/>
                <a:cs typeface="Times New Roman" panose="02020603050405020304" pitchFamily="18" charset="0"/>
              </a:rPr>
              <a:t> (</a:t>
            </a:r>
            <a:r>
              <a:rPr lang="pt-BR" sz="2000" i="1" dirty="0">
                <a:effectLst/>
                <a:ea typeface="Calibri" panose="020F0502020204030204" pitchFamily="34" charset="0"/>
                <a:cs typeface="Times New Roman" panose="02020603050405020304" pitchFamily="18" charset="0"/>
              </a:rPr>
              <a:t>framework </a:t>
            </a:r>
            <a:r>
              <a:rPr lang="pt-BR" sz="2000" i="1" dirty="0" err="1">
                <a:effectLst/>
                <a:ea typeface="Calibri" panose="020F0502020204030204" pitchFamily="34" charset="0"/>
                <a:cs typeface="Times New Roman" panose="02020603050405020304" pitchFamily="18" charset="0"/>
              </a:rPr>
              <a:t>agreements</a:t>
            </a:r>
            <a:r>
              <a:rPr lang="pt-BR" sz="2000" dirty="0">
                <a:effectLst/>
                <a:ea typeface="Calibri" panose="020F0502020204030204" pitchFamily="34" charset="0"/>
                <a:cs typeface="Times New Roman" panose="02020603050405020304" pitchFamily="18" charset="0"/>
              </a:rPr>
              <a:t>) que dependerão de acordos subsequentes de implementação.</a:t>
            </a:r>
            <a:r>
              <a:rPr lang="de-DE" sz="2000" dirty="0">
                <a:effectLst/>
                <a:ea typeface="Calibri" panose="020F0502020204030204" pitchFamily="34" charset="0"/>
                <a:cs typeface="Times New Roman" panose="02020603050405020304" pitchFamily="18" charset="0"/>
              </a:rPr>
              <a:t>BARSTON</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54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3C866E9-C0BD-0A87-6455-974EAA04675E}"/>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IX Diplomacia Ambiental</a:t>
            </a:r>
            <a:br>
              <a:rPr lang="pt-BR" sz="4800" dirty="0"/>
            </a:br>
            <a:r>
              <a:rPr lang="pt-BR" sz="4000" dirty="0"/>
              <a:t>Acordos</a:t>
            </a:r>
            <a:br>
              <a:rPr lang="pt-BR" sz="4800" dirty="0"/>
            </a:br>
            <a:r>
              <a:rPr lang="pt-BR" sz="3100" dirty="0"/>
              <a:t>28º. Slide</a:t>
            </a:r>
          </a:p>
        </p:txBody>
      </p:sp>
      <p:sp>
        <p:nvSpPr>
          <p:cNvPr id="3" name="Espaço Reservado para Conteúdo 2">
            <a:extLst>
              <a:ext uri="{FF2B5EF4-FFF2-40B4-BE49-F238E27FC236}">
                <a16:creationId xmlns:a16="http://schemas.microsoft.com/office/drawing/2014/main" id="{59CE6845-9860-11E1-3F6C-F195796E3DA4}"/>
              </a:ext>
            </a:extLst>
          </p:cNvPr>
          <p:cNvSpPr>
            <a:spLocks noGrp="1"/>
          </p:cNvSpPr>
          <p:nvPr>
            <p:ph idx="1"/>
          </p:nvPr>
        </p:nvSpPr>
        <p:spPr>
          <a:xfrm>
            <a:off x="1045028" y="3017522"/>
            <a:ext cx="9941319" cy="3124658"/>
          </a:xfrm>
        </p:spPr>
        <p:txBody>
          <a:bodyPr anchor="ctr">
            <a:noAutofit/>
          </a:bodyPr>
          <a:lstStyle/>
          <a:p>
            <a:pPr>
              <a:lnSpc>
                <a:spcPct val="150000"/>
              </a:lnSpc>
              <a:spcAft>
                <a:spcPts val="800"/>
              </a:spcAft>
            </a:pPr>
            <a:r>
              <a:rPr lang="pt-BR" sz="2000" dirty="0">
                <a:effectLst/>
                <a:ea typeface="Calibri" panose="020F0502020204030204" pitchFamily="34" charset="0"/>
                <a:cs typeface="Times New Roman" panose="02020603050405020304" pitchFamily="18" charset="0"/>
              </a:rPr>
              <a:t>À </a:t>
            </a:r>
            <a:r>
              <a:rPr lang="pt-BR" sz="2000" u="sng" dirty="0">
                <a:effectLst/>
                <a:ea typeface="Calibri" panose="020F0502020204030204" pitchFamily="34" charset="0"/>
                <a:cs typeface="Times New Roman" panose="02020603050405020304" pitchFamily="18" charset="0"/>
              </a:rPr>
              <a:t>Conferência das Partes (COP-15</a:t>
            </a:r>
            <a:r>
              <a:rPr lang="pt-BR" sz="2000" dirty="0">
                <a:effectLst/>
                <a:ea typeface="Calibri" panose="020F0502020204030204" pitchFamily="34" charset="0"/>
                <a:cs typeface="Times New Roman" panose="02020603050405020304" pitchFamily="18" charset="0"/>
              </a:rPr>
              <a:t>) realizada em Copenhagen (2009), compareceram </a:t>
            </a:r>
            <a:r>
              <a:rPr lang="pt-BR" sz="2000" u="sng" dirty="0">
                <a:effectLst/>
                <a:ea typeface="Calibri" panose="020F0502020204030204" pitchFamily="34" charset="0"/>
                <a:cs typeface="Times New Roman" panose="02020603050405020304" pitchFamily="18" charset="0"/>
              </a:rPr>
              <a:t>100 líderes</a:t>
            </a:r>
            <a:r>
              <a:rPr lang="pt-BR" sz="2000" dirty="0">
                <a:effectLst/>
                <a:ea typeface="Calibri" panose="020F0502020204030204" pitchFamily="34" charset="0"/>
                <a:cs typeface="Times New Roman" panose="02020603050405020304" pitchFamily="18" charset="0"/>
              </a:rPr>
              <a:t>.</a:t>
            </a:r>
            <a:r>
              <a:rPr lang="en-US" sz="2000" dirty="0">
                <a:ea typeface="Calibri" panose="020F0502020204030204" pitchFamily="34" charset="0"/>
                <a:cs typeface="Times New Roman" panose="02020603050405020304" pitchFamily="18" charset="0"/>
              </a:rPr>
              <a:t> (Cooper)</a:t>
            </a:r>
          </a:p>
          <a:p>
            <a:pPr>
              <a:lnSpc>
                <a:spcPct val="150000"/>
              </a:lnSpc>
              <a:spcAft>
                <a:spcPts val="800"/>
              </a:spcAft>
            </a:pPr>
            <a:r>
              <a:rPr lang="pt-BR" sz="2000" dirty="0">
                <a:effectLst/>
                <a:ea typeface="Calibri" panose="020F0502020204030204" pitchFamily="34" charset="0"/>
                <a:cs typeface="Times New Roman" panose="02020603050405020304" pitchFamily="18" charset="0"/>
              </a:rPr>
              <a:t>Foi considerada não exitosa por não ter podido avançar em direção a ação global mais forte contra o aquecimento global, apesar de esforços de última hora feitos por quatro chefes de estado ou de governo Obama (Estados Unidos), Lula da Silva (Brasil), Singh (</a:t>
            </a:r>
            <a:r>
              <a:rPr lang="pt-BR" sz="2000" dirty="0" err="1">
                <a:effectLst/>
                <a:ea typeface="Calibri" panose="020F0502020204030204" pitchFamily="34" charset="0"/>
                <a:cs typeface="Times New Roman" panose="02020603050405020304" pitchFamily="18" charset="0"/>
              </a:rPr>
              <a:t>India</a:t>
            </a:r>
            <a:r>
              <a:rPr lang="pt-BR" sz="2000" dirty="0">
                <a:effectLst/>
                <a:ea typeface="Calibri" panose="020F0502020204030204" pitchFamily="34" charset="0"/>
                <a:cs typeface="Times New Roman" panose="02020603050405020304" pitchFamily="18" charset="0"/>
              </a:rPr>
              <a:t>) e Wen Jiabao (China).</a:t>
            </a:r>
            <a:r>
              <a:rPr lang="pt-BR" sz="2000" baseline="30000" dirty="0">
                <a:effectLst/>
                <a:ea typeface="Calibri" panose="020F0502020204030204" pitchFamily="34" charset="0"/>
                <a:cs typeface="Times New Roman" panose="02020603050405020304" pitchFamily="18" charset="0"/>
              </a:rPr>
              <a:t> </a:t>
            </a:r>
            <a:r>
              <a:rPr lang="en-US" sz="2000" dirty="0">
                <a:effectLst/>
                <a:ea typeface="Calibri" panose="020F0502020204030204" pitchFamily="34" charset="0"/>
                <a:cs typeface="Times New Roman" panose="02020603050405020304" pitchFamily="18" charset="0"/>
              </a:rPr>
              <a:t>(Mahbubani)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6369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a:bodyPr>
          <a:lstStyle/>
          <a:p>
            <a:pPr algn="ctr"/>
            <a:r>
              <a:rPr lang="pt-BR" sz="4800" dirty="0"/>
              <a:t>X Diplomacia Cultural e Pública</a:t>
            </a:r>
            <a:br>
              <a:rPr lang="pt-BR" sz="4800" dirty="0"/>
            </a:br>
            <a:r>
              <a:rPr lang="pt-BR" sz="3600" dirty="0"/>
              <a:t>1º</a:t>
            </a:r>
            <a:r>
              <a:rPr lang="pt-BR" sz="4800" dirty="0"/>
              <a:t> </a:t>
            </a:r>
            <a:r>
              <a:rPr lang="pt-BR" sz="3600" dirty="0"/>
              <a:t>Slide </a:t>
            </a:r>
            <a:endParaRPr lang="pt-BR" sz="4800" dirty="0"/>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rmAutofit/>
          </a:bodyPr>
          <a:lstStyle/>
          <a:p>
            <a:r>
              <a:rPr lang="en-US" sz="2000" b="1" dirty="0"/>
              <a:t>A. </a:t>
            </a:r>
            <a:r>
              <a:rPr lang="pt-BR" sz="2000" b="1" dirty="0"/>
              <a:t>Cultural e Pública</a:t>
            </a:r>
          </a:p>
          <a:p>
            <a:r>
              <a:rPr lang="pt-BR" sz="2000" kern="0" dirty="0">
                <a:ea typeface="Calibri" panose="020F0502020204030204" pitchFamily="34" charset="0"/>
              </a:rPr>
              <a:t>Diplomacia </a:t>
            </a:r>
            <a:r>
              <a:rPr lang="pt-BR" sz="2000" b="1" kern="0" dirty="0">
                <a:ea typeface="Calibri" panose="020F0502020204030204" pitchFamily="34" charset="0"/>
              </a:rPr>
              <a:t>cultural</a:t>
            </a:r>
            <a:r>
              <a:rPr lang="pt-BR" sz="2000" kern="0" dirty="0">
                <a:ea typeface="Calibri" panose="020F0502020204030204" pitchFamily="34" charset="0"/>
              </a:rPr>
              <a:t>: </a:t>
            </a:r>
            <a:r>
              <a:rPr lang="pt-BR" sz="2000" kern="0" dirty="0">
                <a:effectLst/>
                <a:ea typeface="Calibri" panose="020F0502020204030204" pitchFamily="34" charset="0"/>
              </a:rPr>
              <a:t>aquela voltada a </a:t>
            </a:r>
            <a:r>
              <a:rPr lang="pt-BR" sz="2000" u="sng" kern="0" dirty="0">
                <a:effectLst/>
                <a:ea typeface="Calibri" panose="020F0502020204030204" pitchFamily="34" charset="0"/>
              </a:rPr>
              <a:t>promover relações culturais </a:t>
            </a:r>
            <a:r>
              <a:rPr lang="pt-BR" sz="2000" kern="0" dirty="0">
                <a:effectLst/>
                <a:ea typeface="Calibri" panose="020F0502020204030204" pitchFamily="34" charset="0"/>
              </a:rPr>
              <a:t>com outros países, sobretudo através das atividades organizadas por </a:t>
            </a:r>
            <a:r>
              <a:rPr lang="pt-BR" sz="2000" u="sng" kern="0" dirty="0">
                <a:effectLst/>
                <a:ea typeface="Calibri" panose="020F0502020204030204" pitchFamily="34" charset="0"/>
              </a:rPr>
              <a:t>instituições nacionais ou pelos postos no exterior</a:t>
            </a:r>
            <a:r>
              <a:rPr lang="pt-BR" sz="2000" kern="0" dirty="0">
                <a:effectLst/>
                <a:ea typeface="Calibri" panose="020F0502020204030204" pitchFamily="34" charset="0"/>
              </a:rPr>
              <a:t>. </a:t>
            </a:r>
            <a:r>
              <a:rPr lang="de-DE" sz="2000" kern="0" dirty="0">
                <a:ea typeface="Calibri" panose="020F0502020204030204" pitchFamily="34" charset="0"/>
                <a:cs typeface="Times New Roman" panose="02020603050405020304" pitchFamily="18" charset="0"/>
              </a:rPr>
              <a:t>(Kleiner)</a:t>
            </a:r>
            <a:r>
              <a:rPr lang="de-DE" sz="2000" dirty="0">
                <a:effectLst/>
                <a:ea typeface="Calibri" panose="020F0502020204030204" pitchFamily="34" charset="0"/>
                <a:cs typeface="Times New Roman" panose="02020603050405020304" pitchFamily="18" charset="0"/>
              </a:rPr>
              <a:t>.</a:t>
            </a:r>
          </a:p>
          <a:p>
            <a:r>
              <a:rPr lang="pt-BR" sz="2000" kern="0" dirty="0">
                <a:effectLst/>
                <a:ea typeface="Calibri" panose="020F0502020204030204" pitchFamily="34" charset="0"/>
              </a:rPr>
              <a:t>Diplomacia </a:t>
            </a:r>
            <a:r>
              <a:rPr lang="pt-BR" sz="2000" b="1" kern="0" dirty="0">
                <a:effectLst/>
                <a:ea typeface="Calibri" panose="020F0502020204030204" pitchFamily="34" charset="0"/>
              </a:rPr>
              <a:t>pública</a:t>
            </a:r>
            <a:r>
              <a:rPr lang="pt-BR" sz="2000" kern="0" dirty="0">
                <a:effectLst/>
                <a:ea typeface="Calibri" panose="020F0502020204030204" pitchFamily="34" charset="0"/>
              </a:rPr>
              <a:t>: aquela que costuma incumbir a </a:t>
            </a:r>
            <a:r>
              <a:rPr lang="pt-BR" sz="2000" u="sng" kern="0" dirty="0">
                <a:effectLst/>
                <a:ea typeface="Calibri" panose="020F0502020204030204" pitchFamily="34" charset="0"/>
              </a:rPr>
              <a:t>adidos de imprensa </a:t>
            </a:r>
            <a:r>
              <a:rPr lang="pt-BR" sz="2000" kern="0" dirty="0">
                <a:effectLst/>
                <a:ea typeface="Calibri" panose="020F0502020204030204" pitchFamily="34" charset="0"/>
              </a:rPr>
              <a:t>em postos no exterior ou ao escritório do </a:t>
            </a:r>
            <a:r>
              <a:rPr lang="pt-BR" sz="2000" u="sng" kern="0" dirty="0">
                <a:effectLst/>
                <a:ea typeface="Calibri" panose="020F0502020204030204" pitchFamily="34" charset="0"/>
              </a:rPr>
              <a:t>porta voz das chancelarias</a:t>
            </a:r>
            <a:r>
              <a:rPr lang="pt-BR" sz="2000" kern="0" dirty="0">
                <a:effectLst/>
                <a:ea typeface="Calibri" panose="020F0502020204030204" pitchFamily="34" charset="0"/>
              </a:rPr>
              <a:t>. Volta-se a </a:t>
            </a:r>
            <a:r>
              <a:rPr lang="pt-BR" sz="2000" u="sng" kern="0" dirty="0">
                <a:effectLst/>
                <a:ea typeface="Calibri" panose="020F0502020204030204" pitchFamily="34" charset="0"/>
              </a:rPr>
              <a:t>influir a opinião pública </a:t>
            </a:r>
            <a:r>
              <a:rPr lang="pt-BR" sz="2000" kern="0" dirty="0">
                <a:effectLst/>
                <a:ea typeface="Calibri" panose="020F0502020204030204" pitchFamily="34" charset="0"/>
              </a:rPr>
              <a:t>no país anfitrião </a:t>
            </a:r>
            <a:r>
              <a:rPr lang="pt-BR" sz="2000" u="sng" kern="0" dirty="0">
                <a:effectLst/>
                <a:ea typeface="Calibri" panose="020F0502020204030204" pitchFamily="34" charset="0"/>
              </a:rPr>
              <a:t>por meio dos meios de comunicação, em particular a imprensa</a:t>
            </a:r>
            <a:r>
              <a:rPr lang="pt-BR" sz="2000" kern="0" dirty="0">
                <a:effectLst/>
                <a:ea typeface="Calibri" panose="020F0502020204030204" pitchFamily="34" charset="0"/>
              </a:rPr>
              <a:t>.</a:t>
            </a:r>
            <a:r>
              <a:rPr lang="pt-BR" sz="2000" kern="0" baseline="30000" dirty="0">
                <a:effectLst/>
                <a:ea typeface="Calibri" panose="020F0502020204030204" pitchFamily="34" charset="0"/>
              </a:rPr>
              <a:t> </a:t>
            </a:r>
            <a:r>
              <a:rPr lang="de-DE" sz="2000" dirty="0">
                <a:effectLst/>
                <a:ea typeface="Calibri" panose="020F0502020204030204" pitchFamily="34" charset="0"/>
                <a:cs typeface="Times New Roman" panose="02020603050405020304" pitchFamily="18" charset="0"/>
              </a:rPr>
              <a:t>(Kleiner)</a:t>
            </a:r>
            <a:endParaRPr lang="en-US" sz="2000" dirty="0">
              <a:effectLst/>
              <a:ea typeface="Calibri" panose="020F0502020204030204" pitchFamily="34" charset="0"/>
              <a:cs typeface="Times New Roman" panose="02020603050405020304" pitchFamily="18"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9377121"/>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 e Pública</a:t>
            </a:r>
            <a:br>
              <a:rPr lang="pt-BR" sz="4800" dirty="0"/>
            </a:br>
            <a:r>
              <a:rPr lang="pt-BR" sz="4000" dirty="0"/>
              <a:t>Diferenças</a:t>
            </a:r>
            <a:br>
              <a:rPr lang="pt-BR" sz="4800" dirty="0"/>
            </a:br>
            <a:r>
              <a:rPr lang="pt-BR" sz="3100" dirty="0"/>
              <a:t>2º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tabLst>
                <a:tab pos="1623060" algn="l"/>
              </a:tabLst>
            </a:pPr>
            <a:r>
              <a:rPr lang="pt-BR" sz="1800" kern="0" dirty="0">
                <a:ea typeface="Calibri" panose="020F0502020204030204" pitchFamily="34" charset="0"/>
              </a:rPr>
              <a:t>Quais seriam as diferenças entre a </a:t>
            </a:r>
            <a:r>
              <a:rPr lang="pt-BR" sz="1800" b="1" kern="0" dirty="0">
                <a:ea typeface="Calibri" panose="020F0502020204030204" pitchFamily="34" charset="0"/>
              </a:rPr>
              <a:t>diplomacia cultural </a:t>
            </a:r>
            <a:r>
              <a:rPr lang="pt-BR" sz="1800" kern="0" dirty="0">
                <a:ea typeface="Calibri" panose="020F0502020204030204" pitchFamily="34" charset="0"/>
              </a:rPr>
              <a:t>e a </a:t>
            </a:r>
            <a:r>
              <a:rPr lang="pt-BR" sz="1800" b="1" kern="0" dirty="0">
                <a:ea typeface="Calibri" panose="020F0502020204030204" pitchFamily="34" charset="0"/>
              </a:rPr>
              <a:t>pública</a:t>
            </a:r>
            <a:r>
              <a:rPr lang="pt-BR" sz="1800" kern="0" dirty="0">
                <a:ea typeface="Calibri" panose="020F0502020204030204" pitchFamily="34" charset="0"/>
              </a:rPr>
              <a:t>? As opiniões variam entre os que vem na diplomacia pública mera </a:t>
            </a:r>
            <a:r>
              <a:rPr lang="pt-BR" sz="1800" i="1" kern="0" dirty="0">
                <a:ea typeface="Calibri" panose="020F0502020204030204" pitchFamily="34" charset="0"/>
              </a:rPr>
              <a:t>propaganda</a:t>
            </a:r>
            <a:r>
              <a:rPr lang="pt-BR" sz="1800" kern="0" dirty="0">
                <a:ea typeface="Calibri" panose="020F0502020204030204" pitchFamily="34" charset="0"/>
              </a:rPr>
              <a:t>, os que vêm a cultural como </a:t>
            </a:r>
            <a:r>
              <a:rPr lang="pt-BR" sz="1800" i="1" kern="0" dirty="0">
                <a:ea typeface="Calibri" panose="020F0502020204030204" pitchFamily="34" charset="0"/>
              </a:rPr>
              <a:t>central </a:t>
            </a:r>
            <a:r>
              <a:rPr lang="pt-BR" sz="1800" kern="0" dirty="0">
                <a:ea typeface="Calibri" panose="020F0502020204030204" pitchFamily="34" charset="0"/>
              </a:rPr>
              <a:t>para a pública e os que a vêm a primeira como meramente </a:t>
            </a:r>
            <a:r>
              <a:rPr lang="pt-BR" sz="1800" i="1" kern="0" dirty="0">
                <a:ea typeface="Calibri" panose="020F0502020204030204" pitchFamily="34" charset="0"/>
              </a:rPr>
              <a:t>ancilar </a:t>
            </a:r>
            <a:r>
              <a:rPr lang="pt-BR" sz="1800" kern="0" dirty="0">
                <a:ea typeface="Calibri" panose="020F0502020204030204" pitchFamily="34" charset="0"/>
              </a:rPr>
              <a:t>à segunda. </a:t>
            </a:r>
            <a:endParaRPr lang="en-US" sz="1800" kern="0" dirty="0">
              <a:ea typeface="Calibri" panose="020F0502020204030204" pitchFamily="34" charset="0"/>
            </a:endParaRPr>
          </a:p>
          <a:p>
            <a:pPr>
              <a:spcAft>
                <a:spcPts val="800"/>
              </a:spcAft>
              <a:tabLst>
                <a:tab pos="1623060" algn="l"/>
              </a:tabLst>
            </a:pPr>
            <a:r>
              <a:rPr lang="pt-BR" sz="1800" kern="0" dirty="0">
                <a:ea typeface="Calibri" panose="020F0502020204030204" pitchFamily="34" charset="0"/>
              </a:rPr>
              <a:t>A </a:t>
            </a:r>
            <a:r>
              <a:rPr lang="pt-BR" sz="1800" b="1" kern="0" dirty="0">
                <a:ea typeface="Calibri" panose="020F0502020204030204" pitchFamily="34" charset="0"/>
              </a:rPr>
              <a:t>diplomacia cultural </a:t>
            </a:r>
            <a:r>
              <a:rPr lang="pt-BR" sz="1800" kern="0" dirty="0">
                <a:ea typeface="Calibri" panose="020F0502020204030204" pitchFamily="34" charset="0"/>
              </a:rPr>
              <a:t>constitui “tentativa de influenciar a política externa do país de credenciamento por meio da exportação de sua cultura”. </a:t>
            </a:r>
          </a:p>
          <a:p>
            <a:pPr>
              <a:spcAft>
                <a:spcPts val="800"/>
              </a:spcAft>
              <a:tabLst>
                <a:tab pos="1623060" algn="l"/>
              </a:tabLst>
            </a:pPr>
            <a:r>
              <a:rPr lang="pt-BR" sz="1800" kern="0" dirty="0">
                <a:ea typeface="Calibri" panose="020F0502020204030204" pitchFamily="34" charset="0"/>
              </a:rPr>
              <a:t>Por outro lado, a </a:t>
            </a:r>
            <a:r>
              <a:rPr lang="pt-BR" sz="1800" b="1" kern="0" dirty="0">
                <a:ea typeface="Calibri" panose="020F0502020204030204" pitchFamily="34" charset="0"/>
              </a:rPr>
              <a:t>diplomacia pública </a:t>
            </a:r>
            <a:r>
              <a:rPr lang="pt-BR" sz="1800" kern="0" dirty="0">
                <a:ea typeface="Calibri" panose="020F0502020204030204" pitchFamily="34" charset="0"/>
              </a:rPr>
              <a:t>consiste na “</a:t>
            </a:r>
            <a:r>
              <a:rPr lang="pt-BR" sz="1800" u="sng" kern="0" dirty="0">
                <a:ea typeface="Calibri" panose="020F0502020204030204" pitchFamily="34" charset="0"/>
              </a:rPr>
              <a:t>publicidade ou propaganda </a:t>
            </a:r>
            <a:r>
              <a:rPr lang="pt-BR" sz="1800" kern="0" dirty="0">
                <a:ea typeface="Calibri" panose="020F0502020204030204" pitchFamily="34" charset="0"/>
              </a:rPr>
              <a:t>direcionada a persuadir um governo estrangeiro a aceitar determinada visão pela utilização da mídia, grupos de pressão e aliados externos”. </a:t>
            </a:r>
          </a:p>
          <a:p>
            <a:pPr>
              <a:spcAft>
                <a:spcPts val="800"/>
              </a:spcAft>
              <a:tabLst>
                <a:tab pos="1623060" algn="l"/>
              </a:tabLst>
            </a:pPr>
            <a:r>
              <a:rPr lang="pt-BR" sz="1800" kern="0" dirty="0">
                <a:ea typeface="Calibri" panose="020F0502020204030204" pitchFamily="34" charset="0"/>
              </a:rPr>
              <a:t>Essa utilização varia segundo as </a:t>
            </a:r>
            <a:r>
              <a:rPr lang="pt-BR" sz="1800" u="sng" kern="0" dirty="0">
                <a:ea typeface="Calibri" panose="020F0502020204030204" pitchFamily="34" charset="0"/>
              </a:rPr>
              <a:t>sensitividades locais</a:t>
            </a:r>
            <a:r>
              <a:rPr lang="pt-BR" sz="1800" kern="0" dirty="0">
                <a:ea typeface="Calibri" panose="020F0502020204030204" pitchFamily="34" charset="0"/>
              </a:rPr>
              <a:t>. Assim, em democracias liberais, os embaixadores residentes têm mais possibilidades de exercer diplomacia pública ou cultural.(</a:t>
            </a:r>
            <a:r>
              <a:rPr lang="pt-BR" sz="1800" kern="0" dirty="0" err="1">
                <a:ea typeface="Calibri" panose="020F0502020204030204" pitchFamily="34" charset="0"/>
              </a:rPr>
              <a:t>Berridge</a:t>
            </a:r>
            <a:r>
              <a:rPr lang="pt-BR" sz="1800" kern="0" dirty="0">
                <a:ea typeface="Calibri" panose="020F0502020204030204" pitchFamily="34" charset="0"/>
              </a:rPr>
              <a:t>)</a:t>
            </a:r>
            <a:endParaRPr lang="en-US" sz="18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253266"/>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a:bodyPr>
          <a:lstStyle/>
          <a:p>
            <a:pPr algn="ctr"/>
            <a:r>
              <a:rPr lang="pt-BR" sz="4800" dirty="0"/>
              <a:t>X Diplomacia Cultural</a:t>
            </a:r>
            <a:br>
              <a:rPr lang="pt-BR" sz="4800" dirty="0"/>
            </a:br>
            <a:r>
              <a:rPr lang="pt-BR" sz="3100" dirty="0"/>
              <a:t>3º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tabLst>
                <a:tab pos="1623060" algn="l"/>
              </a:tabLst>
            </a:pPr>
            <a:r>
              <a:rPr lang="pt-BR" sz="2000" kern="0" dirty="0">
                <a:ea typeface="Calibri" panose="020F0502020204030204" pitchFamily="34" charset="0"/>
              </a:rPr>
              <a:t>“A</a:t>
            </a:r>
            <a:r>
              <a:rPr lang="pt-BR" sz="2000" kern="0" dirty="0">
                <a:effectLst/>
                <a:ea typeface="Calibri" panose="020F0502020204030204" pitchFamily="34" charset="0"/>
              </a:rPr>
              <a:t> diplomacia </a:t>
            </a:r>
            <a:r>
              <a:rPr lang="pt-BR" sz="2000" b="1" kern="0" dirty="0">
                <a:effectLst/>
                <a:ea typeface="Calibri" panose="020F0502020204030204" pitchFamily="34" charset="0"/>
              </a:rPr>
              <a:t>cultural</a:t>
            </a:r>
            <a:r>
              <a:rPr lang="pt-BR" sz="2000" kern="0" dirty="0">
                <a:effectLst/>
                <a:ea typeface="Calibri" panose="020F0502020204030204" pitchFamily="34" charset="0"/>
              </a:rPr>
              <a:t> é o eixo da diplomacia pública, pois é nas atividades culturais que a ideia de uma nação tem de si mesma é melhor representada”. (</a:t>
            </a:r>
            <a:r>
              <a:rPr lang="pt-BR" sz="2000" dirty="0">
                <a:effectLst/>
                <a:ea typeface="Calibri" panose="020F0502020204030204" pitchFamily="34" charset="0"/>
                <a:cs typeface="Times New Roman" panose="02020603050405020304" pitchFamily="18" charset="0"/>
              </a:rPr>
              <a:t>Goff citando um relatório do Departamento do Estado</a:t>
            </a:r>
            <a:r>
              <a:rPr lang="pt-BR" sz="2000" kern="0" dirty="0">
                <a:effectLst/>
                <a:ea typeface="Calibri" panose="020F0502020204030204" pitchFamily="34" charset="0"/>
                <a:cs typeface="Times New Roman" panose="02020603050405020304" pitchFamily="18" charset="0"/>
              </a:rPr>
              <a:t>)</a:t>
            </a:r>
            <a:endParaRPr lang="en-US" sz="2000" dirty="0">
              <a:effectLst/>
              <a:ea typeface="Calibri" panose="020F0502020204030204" pitchFamily="34" charset="0"/>
              <a:cs typeface="Times New Roman" panose="02020603050405020304" pitchFamily="18" charset="0"/>
            </a:endParaRPr>
          </a:p>
          <a:p>
            <a:pPr>
              <a:spcAft>
                <a:spcPts val="800"/>
              </a:spcAft>
              <a:tabLst>
                <a:tab pos="1623060" algn="l"/>
              </a:tabLst>
            </a:pPr>
            <a:r>
              <a:rPr lang="pt-BR" sz="2000" kern="0" dirty="0">
                <a:ea typeface="Calibri" panose="020F0502020204030204" pitchFamily="34" charset="0"/>
              </a:rPr>
              <a:t>A</a:t>
            </a:r>
            <a:r>
              <a:rPr lang="pt-BR" sz="2000" kern="0" dirty="0">
                <a:effectLst/>
                <a:ea typeface="Calibri" panose="020F0502020204030204" pitchFamily="34" charset="0"/>
              </a:rPr>
              <a:t> cultura [apenas] “ajuda a moldar e definir a diplomacia pública”.</a:t>
            </a:r>
            <a:r>
              <a:rPr lang="en-US" sz="2000" dirty="0">
                <a:effectLst/>
              </a:rPr>
              <a:t> </a:t>
            </a:r>
            <a:r>
              <a:rPr lang="en-US" sz="2000" dirty="0">
                <a:effectLst/>
                <a:ea typeface="Calibri" panose="020F0502020204030204" pitchFamily="34" charset="0"/>
                <a:cs typeface="Times New Roman" panose="02020603050405020304" pitchFamily="18" charset="0"/>
              </a:rPr>
              <a:t> (</a:t>
            </a:r>
            <a:r>
              <a:rPr lang="en-US" sz="2000" dirty="0" err="1">
                <a:effectLst/>
                <a:ea typeface="Calibri" panose="020F0502020204030204" pitchFamily="34" charset="0"/>
                <a:cs typeface="Times New Roman" panose="02020603050405020304" pitchFamily="18" charset="0"/>
              </a:rPr>
              <a:t>Melissen</a:t>
            </a:r>
            <a:r>
              <a:rPr lang="en-US" sz="2000" dirty="0">
                <a:effectLst/>
                <a:ea typeface="Calibri" panose="020F0502020204030204" pitchFamily="34" charset="0"/>
                <a:cs typeface="Times New Roman" panose="02020603050405020304" pitchFamily="18"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3715925"/>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 </a:t>
            </a:r>
            <a:br>
              <a:rPr lang="pt-BR" sz="4800" dirty="0"/>
            </a:br>
            <a:r>
              <a:rPr lang="pt-BR" sz="4000" dirty="0"/>
              <a:t>Evolução</a:t>
            </a:r>
            <a:br>
              <a:rPr lang="pt-BR" sz="4800" dirty="0"/>
            </a:br>
            <a:r>
              <a:rPr lang="pt-BR" sz="3100" dirty="0"/>
              <a:t>4º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marL="0" indent="0">
              <a:buNone/>
            </a:pPr>
            <a:r>
              <a:rPr lang="en-US" sz="2400" b="1" dirty="0"/>
              <a:t>A. </a:t>
            </a:r>
            <a:r>
              <a:rPr lang="pt-BR" sz="2400" b="1" dirty="0"/>
              <a:t>Diplomacia Cultural - Evolução</a:t>
            </a:r>
          </a:p>
          <a:p>
            <a:r>
              <a:rPr lang="pt-BR" sz="2000" kern="0" dirty="0">
                <a:effectLst/>
                <a:ea typeface="Calibri" panose="020F0502020204030204" pitchFamily="34" charset="0"/>
              </a:rPr>
              <a:t>Desde o início do século XX, os governos passaram a utilizar meios fora dos canais diplomáticos e formas de </a:t>
            </a:r>
            <a:r>
              <a:rPr lang="pt-BR" sz="2000" i="1" u="sng" kern="0" dirty="0">
                <a:effectLst/>
                <a:ea typeface="Calibri" panose="020F0502020204030204" pitchFamily="34" charset="0"/>
              </a:rPr>
              <a:t>propaganda</a:t>
            </a:r>
            <a:r>
              <a:rPr lang="pt-BR" sz="2000" kern="0" dirty="0">
                <a:effectLst/>
                <a:ea typeface="Calibri" panose="020F0502020204030204" pitchFamily="34" charset="0"/>
              </a:rPr>
              <a:t> no exterior. (Hamilton e </a:t>
            </a:r>
            <a:r>
              <a:rPr lang="pt-BR" sz="2000" kern="0" dirty="0" err="1">
                <a:effectLst/>
                <a:ea typeface="Calibri" panose="020F0502020204030204" pitchFamily="34" charset="0"/>
              </a:rPr>
              <a:t>Langhorne</a:t>
            </a:r>
            <a:r>
              <a:rPr lang="pt-BR" sz="2000" kern="0" dirty="0">
                <a:effectLst/>
                <a:ea typeface="Calibri" panose="020F0502020204030204" pitchFamily="34" charset="0"/>
              </a:rPr>
              <a:t>)</a:t>
            </a:r>
            <a:endParaRPr lang="de-DE" sz="2000" kern="0" dirty="0">
              <a:ea typeface="Calibri" panose="020F0502020204030204" pitchFamily="34" charset="0"/>
              <a:cs typeface="Times New Roman" panose="02020603050405020304" pitchFamily="18" charset="0"/>
            </a:endParaRPr>
          </a:p>
          <a:p>
            <a:pPr>
              <a:spcAft>
                <a:spcPts val="800"/>
              </a:spcAft>
            </a:pPr>
            <a:r>
              <a:rPr lang="pt-BR" sz="2000" kern="0" dirty="0">
                <a:ea typeface="Calibri" panose="020F0502020204030204" pitchFamily="34" charset="0"/>
              </a:rPr>
              <a:t>A Alemanha criaria a </a:t>
            </a:r>
            <a:r>
              <a:rPr lang="pt-BR" sz="2000" i="1" kern="0" dirty="0" err="1">
                <a:ea typeface="Calibri" panose="020F0502020204030204" pitchFamily="34" charset="0"/>
              </a:rPr>
              <a:t>Zentralstelle</a:t>
            </a:r>
            <a:r>
              <a:rPr lang="pt-BR" sz="2000" i="1" kern="0" dirty="0">
                <a:ea typeface="Calibri" panose="020F0502020204030204" pitchFamily="34" charset="0"/>
              </a:rPr>
              <a:t> </a:t>
            </a:r>
            <a:r>
              <a:rPr lang="pt-BR" sz="2000" i="1" kern="0" dirty="0" err="1">
                <a:ea typeface="Calibri" panose="020F0502020204030204" pitchFamily="34" charset="0"/>
              </a:rPr>
              <a:t>fur</a:t>
            </a:r>
            <a:r>
              <a:rPr lang="pt-BR" sz="2000" i="1" kern="0" dirty="0">
                <a:ea typeface="Calibri" panose="020F0502020204030204" pitchFamily="34" charset="0"/>
              </a:rPr>
              <a:t> Auslander</a:t>
            </a:r>
            <a:r>
              <a:rPr lang="pt-BR" sz="2000" kern="0" dirty="0">
                <a:ea typeface="Calibri" panose="020F0502020204030204" pitchFamily="34" charset="0"/>
              </a:rPr>
              <a:t>; a França, a </a:t>
            </a:r>
            <a:r>
              <a:rPr lang="pt-BR" sz="2000" i="1" kern="0" dirty="0">
                <a:ea typeface="Calibri" panose="020F0502020204030204" pitchFamily="34" charset="0"/>
              </a:rPr>
              <a:t>Maison de France</a:t>
            </a:r>
            <a:r>
              <a:rPr lang="pt-BR" sz="2000" kern="0" dirty="0">
                <a:ea typeface="Calibri" panose="020F0502020204030204" pitchFamily="34" charset="0"/>
              </a:rPr>
              <a:t>; e a Grã-Bretanha o </a:t>
            </a:r>
            <a:r>
              <a:rPr lang="pt-BR" sz="2000" i="1" kern="0" dirty="0">
                <a:ea typeface="Calibri" panose="020F0502020204030204" pitchFamily="34" charset="0"/>
              </a:rPr>
              <a:t>War Propaganda Bureau</a:t>
            </a:r>
            <a:r>
              <a:rPr lang="pt-BR" sz="2000" kern="0" dirty="0">
                <a:ea typeface="Calibri" panose="020F0502020204030204" pitchFamily="34" charset="0"/>
              </a:rPr>
              <a:t>. (Hamilton e </a:t>
            </a:r>
            <a:r>
              <a:rPr lang="pt-BR" sz="2000" kern="0" dirty="0" err="1">
                <a:ea typeface="Calibri" panose="020F0502020204030204" pitchFamily="34" charset="0"/>
              </a:rPr>
              <a:t>Langhorne</a:t>
            </a:r>
            <a:r>
              <a:rPr lang="pt-BR" sz="2000" kern="0" dirty="0">
                <a:ea typeface="Calibri" panose="020F0502020204030204" pitchFamily="34" charset="0"/>
              </a:rPr>
              <a:t>)</a:t>
            </a:r>
          </a:p>
          <a:p>
            <a:pPr>
              <a:spcAft>
                <a:spcPts val="800"/>
              </a:spcAft>
            </a:pPr>
            <a:r>
              <a:rPr lang="pt-BR" sz="2000" kern="0" dirty="0">
                <a:ea typeface="Calibri" panose="020F0502020204030204" pitchFamily="34" charset="0"/>
              </a:rPr>
              <a:t>D</a:t>
            </a:r>
            <a:r>
              <a:rPr lang="pt-BR" sz="2000" kern="0" dirty="0">
                <a:effectLst/>
                <a:ea typeface="Calibri" panose="020F0502020204030204" pitchFamily="34" charset="0"/>
              </a:rPr>
              <a:t>esenvolveu-se sobretudo a partir do fim da II Guerra Mundial. Desde então, Reino Unido, França, Alemanha, Espanha, China e Estados Unidos passaram gradualmente a operar entidades de apoio a sua diplomacia cultural, respectivamente, o </a:t>
            </a:r>
            <a:r>
              <a:rPr lang="pt-BR" sz="2000" u="sng" kern="0" dirty="0">
                <a:effectLst/>
                <a:ea typeface="Calibri" panose="020F0502020204030204" pitchFamily="34" charset="0"/>
              </a:rPr>
              <a:t>Conselho Britânico</a:t>
            </a:r>
            <a:r>
              <a:rPr lang="pt-BR" sz="2000" kern="0" dirty="0">
                <a:effectLst/>
                <a:ea typeface="Calibri" panose="020F0502020204030204" pitchFamily="34" charset="0"/>
              </a:rPr>
              <a:t>, a </a:t>
            </a:r>
            <a:r>
              <a:rPr lang="pt-BR" sz="2000" u="sng" kern="0" dirty="0">
                <a:effectLst/>
                <a:ea typeface="Calibri" panose="020F0502020204030204" pitchFamily="34" charset="0"/>
              </a:rPr>
              <a:t>Aliança Francesa</a:t>
            </a:r>
            <a:r>
              <a:rPr lang="pt-BR" sz="2000" kern="0" dirty="0">
                <a:effectLst/>
                <a:ea typeface="Calibri" panose="020F0502020204030204" pitchFamily="34" charset="0"/>
              </a:rPr>
              <a:t>, o </a:t>
            </a:r>
            <a:r>
              <a:rPr lang="pt-BR" sz="2000" u="sng" kern="0" dirty="0">
                <a:effectLst/>
                <a:ea typeface="Calibri" panose="020F0502020204030204" pitchFamily="34" charset="0"/>
              </a:rPr>
              <a:t>Instituto Goethe</a:t>
            </a:r>
            <a:r>
              <a:rPr lang="pt-BR" sz="2000" kern="0" dirty="0">
                <a:effectLst/>
                <a:ea typeface="Calibri" panose="020F0502020204030204" pitchFamily="34" charset="0"/>
              </a:rPr>
              <a:t>, o </a:t>
            </a:r>
            <a:r>
              <a:rPr lang="pt-BR" sz="2000" u="sng" kern="0" dirty="0">
                <a:effectLst/>
                <a:ea typeface="Calibri" panose="020F0502020204030204" pitchFamily="34" charset="0"/>
              </a:rPr>
              <a:t>Instituto Cervantes</a:t>
            </a:r>
            <a:r>
              <a:rPr lang="pt-BR" sz="2000" kern="0" dirty="0">
                <a:effectLst/>
                <a:ea typeface="Calibri" panose="020F0502020204030204" pitchFamily="34" charset="0"/>
              </a:rPr>
              <a:t>, os institutos </a:t>
            </a:r>
            <a:r>
              <a:rPr lang="pt-BR" sz="2000" u="sng" kern="0" dirty="0">
                <a:effectLst/>
                <a:ea typeface="Calibri" panose="020F0502020204030204" pitchFamily="34" charset="0"/>
              </a:rPr>
              <a:t>Confúcio</a:t>
            </a:r>
            <a:r>
              <a:rPr lang="pt-BR" sz="2000" kern="0" dirty="0">
                <a:effectLst/>
                <a:ea typeface="Calibri" panose="020F0502020204030204" pitchFamily="34" charset="0"/>
              </a:rPr>
              <a:t> </a:t>
            </a:r>
            <a:r>
              <a:rPr lang="en-US" sz="2000" kern="0" dirty="0">
                <a:ea typeface="Calibri" panose="020F0502020204030204" pitchFamily="34" charset="0"/>
                <a:cs typeface="Times New Roman" panose="02020603050405020304" pitchFamily="18" charset="0"/>
              </a:rPr>
              <a:t>(</a:t>
            </a:r>
            <a:r>
              <a:rPr lang="en-US" sz="2000" kern="0" dirty="0" err="1">
                <a:ea typeface="Calibri" panose="020F0502020204030204" pitchFamily="34" charset="0"/>
                <a:cs typeface="Times New Roman" panose="02020603050405020304" pitchFamily="18" charset="0"/>
              </a:rPr>
              <a:t>Mellisen</a:t>
            </a:r>
            <a:r>
              <a:rPr lang="en-US" sz="2000" kern="0" dirty="0">
                <a:ea typeface="Calibri" panose="020F0502020204030204" pitchFamily="34" charset="0"/>
                <a:cs typeface="Times New Roman" panose="02020603050405020304" pitchFamily="18" charset="0"/>
              </a:rPr>
              <a:t>).</a:t>
            </a:r>
            <a:endParaRPr lang="en-US" sz="20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6353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E0D04482-B420-0E16-94B0-3B2E9FBABF8B}"/>
              </a:ext>
            </a:extLst>
          </p:cNvPr>
          <p:cNvSpPr>
            <a:spLocks noGrp="1"/>
          </p:cNvSpPr>
          <p:nvPr>
            <p:ph type="title"/>
          </p:nvPr>
        </p:nvSpPr>
        <p:spPr>
          <a:xfrm>
            <a:off x="1043631" y="809898"/>
            <a:ext cx="9942716" cy="1554480"/>
          </a:xfrm>
        </p:spPr>
        <p:txBody>
          <a:bodyPr anchor="ctr">
            <a:normAutofit/>
          </a:bodyPr>
          <a:lstStyle/>
          <a:p>
            <a:pPr algn="ctr"/>
            <a:r>
              <a:rPr lang="pt-BR" sz="4800" dirty="0"/>
              <a:t>B. </a:t>
            </a:r>
            <a:r>
              <a:rPr lang="pt-BR" sz="4800" b="1" dirty="0"/>
              <a:t>Evolução histórica da diplomacia</a:t>
            </a:r>
            <a:br>
              <a:rPr lang="pt-BR" sz="4800" dirty="0"/>
            </a:br>
            <a:r>
              <a:rPr lang="pt-BR" sz="2400" dirty="0"/>
              <a:t>( 17º slide)</a:t>
            </a:r>
            <a:endParaRPr lang="en-US" sz="4800" dirty="0"/>
          </a:p>
        </p:txBody>
      </p:sp>
      <p:sp>
        <p:nvSpPr>
          <p:cNvPr id="3" name="Espaço Reservado para Conteúdo 2">
            <a:extLst>
              <a:ext uri="{FF2B5EF4-FFF2-40B4-BE49-F238E27FC236}">
                <a16:creationId xmlns:a16="http://schemas.microsoft.com/office/drawing/2014/main" id="{213CA830-2F0F-827C-2AAD-208309C87138}"/>
              </a:ext>
            </a:extLst>
          </p:cNvPr>
          <p:cNvSpPr>
            <a:spLocks noGrp="1"/>
          </p:cNvSpPr>
          <p:nvPr>
            <p:ph idx="1"/>
          </p:nvPr>
        </p:nvSpPr>
        <p:spPr>
          <a:xfrm>
            <a:off x="1045028" y="3017522"/>
            <a:ext cx="9941319" cy="3124658"/>
          </a:xfrm>
        </p:spPr>
        <p:txBody>
          <a:bodyPr anchor="ctr">
            <a:normAutofit/>
          </a:bodyPr>
          <a:lstStyle/>
          <a:p>
            <a:pPr marL="0" indent="0">
              <a:buNone/>
            </a:pPr>
            <a:r>
              <a:rPr lang="pt-BR" sz="2400" dirty="0"/>
              <a:t>8</a:t>
            </a:r>
            <a:r>
              <a:rPr lang="pt-BR" sz="2400" b="1" dirty="0"/>
              <a:t>. Século XXI</a:t>
            </a:r>
          </a:p>
          <a:p>
            <a:r>
              <a:rPr lang="pt-BR" sz="2400" dirty="0"/>
              <a:t>ONU com 189 membros (2000)</a:t>
            </a:r>
          </a:p>
          <a:p>
            <a:r>
              <a:rPr lang="pt-BR" sz="2400" dirty="0"/>
              <a:t>Milhares de ONGs como observadoras na ONU e outras organizações internacionais</a:t>
            </a:r>
          </a:p>
          <a:p>
            <a:r>
              <a:rPr lang="pt-BR" sz="2400" dirty="0"/>
              <a:t>Fracasso da Rodada Doha (2001). Criação do IBAS (2003). Fracasso da ALCA (2004). Criação do BRIC (2005). Criação do G-20 após crise financeira (2008)</a:t>
            </a:r>
          </a:p>
          <a:p>
            <a:r>
              <a:rPr lang="pt-BR" sz="2400" dirty="0"/>
              <a:t>Diplomacia digital. Diplomacia subnacional. Pandemia.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6422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a:t>
            </a:r>
            <a:br>
              <a:rPr lang="pt-BR" sz="4800" dirty="0"/>
            </a:br>
            <a:r>
              <a:rPr lang="pt-BR" sz="3600" dirty="0"/>
              <a:t>Grandes redes</a:t>
            </a:r>
            <a:br>
              <a:rPr lang="pt-BR" sz="4800" dirty="0"/>
            </a:br>
            <a:r>
              <a:rPr lang="pt-BR" sz="3600" dirty="0"/>
              <a:t>5º</a:t>
            </a:r>
            <a:r>
              <a:rPr lang="pt-BR" sz="4800" dirty="0"/>
              <a:t> </a:t>
            </a:r>
            <a:r>
              <a:rPr lang="pt-BR" sz="3600" dirty="0"/>
              <a:t>Slide </a:t>
            </a:r>
            <a:endParaRPr lang="pt-BR" sz="4800" dirty="0"/>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“Os esforços de </a:t>
            </a:r>
            <a:r>
              <a:rPr lang="pt-BR" sz="2000" u="sng" kern="0" dirty="0">
                <a:ea typeface="Calibri" panose="020F0502020204030204" pitchFamily="34" charset="0"/>
              </a:rPr>
              <a:t>instituições culturais e organizações no exterior </a:t>
            </a:r>
            <a:r>
              <a:rPr lang="pt-BR" sz="2000" kern="0" dirty="0">
                <a:ea typeface="Calibri" panose="020F0502020204030204" pitchFamily="34" charset="0"/>
              </a:rPr>
              <a:t>tem se tornado pequenos em comparação com as transmissões das grandes </a:t>
            </a:r>
            <a:r>
              <a:rPr lang="pt-BR" sz="2000" i="1" kern="0" dirty="0">
                <a:ea typeface="Calibri" panose="020F0502020204030204" pitchFamily="34" charset="0"/>
              </a:rPr>
              <a:t>redes de informação televisiva</a:t>
            </a:r>
            <a:r>
              <a:rPr lang="pt-BR" sz="2000" kern="0" dirty="0">
                <a:ea typeface="Calibri" panose="020F0502020204030204" pitchFamily="34" charset="0"/>
              </a:rPr>
              <a:t>, tais como a CNN e  a BBC que têm audiência global”.(Kleiner)</a:t>
            </a:r>
          </a:p>
          <a:p>
            <a:pPr>
              <a:spcAft>
                <a:spcPts val="800"/>
              </a:spcAft>
            </a:pPr>
            <a:r>
              <a:rPr lang="pt-BR" sz="2000" kern="0" dirty="0">
                <a:ea typeface="Calibri" panose="020F0502020204030204" pitchFamily="34" charset="0"/>
              </a:rPr>
              <a:t>Não promovem intercâmbio cultural, mas difundem visões americanas e britânicas sobre desenvolvimentos políticos e estilos de vida. (Kleiner)</a:t>
            </a:r>
          </a:p>
          <a:p>
            <a:pPr>
              <a:spcAft>
                <a:spcPts val="800"/>
              </a:spcAft>
            </a:pPr>
            <a:r>
              <a:rPr lang="pt-BR" sz="2000" kern="0" dirty="0">
                <a:ea typeface="Calibri" panose="020F0502020204030204" pitchFamily="34" charset="0"/>
              </a:rPr>
              <a:t>Alguns países como a Alemanha e o Japão tentam seguir esses exemplos, mas conseguem diminuir a distância apenas quando difundem em línguas estrangeiras. (Kleiner)</a:t>
            </a:r>
            <a:endParaRPr lang="en-US" sz="20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4688296"/>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a:t>
            </a:r>
            <a:br>
              <a:rPr lang="pt-BR" sz="4800" dirty="0"/>
            </a:br>
            <a:r>
              <a:rPr lang="pt-BR" sz="3600" dirty="0"/>
              <a:t>Soft </a:t>
            </a:r>
            <a:r>
              <a:rPr lang="pt-BR" sz="3600" dirty="0" err="1"/>
              <a:t>power</a:t>
            </a:r>
            <a:r>
              <a:rPr lang="pt-BR" sz="3600" dirty="0"/>
              <a:t> – desafios - entidades</a:t>
            </a:r>
            <a:br>
              <a:rPr lang="pt-BR" sz="4800" dirty="0"/>
            </a:br>
            <a:r>
              <a:rPr lang="pt-BR" sz="3600" dirty="0"/>
              <a:t>6º</a:t>
            </a:r>
            <a:r>
              <a:rPr lang="pt-BR" sz="4800" dirty="0"/>
              <a:t> </a:t>
            </a:r>
            <a:r>
              <a:rPr lang="pt-BR" sz="3600" dirty="0"/>
              <a:t>Slide </a:t>
            </a:r>
            <a:endParaRPr lang="pt-BR" sz="4800" dirty="0"/>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pPr>
            <a:r>
              <a:rPr lang="pt-BR" sz="2000" b="1" kern="0" dirty="0">
                <a:effectLst/>
                <a:ea typeface="Calibri" panose="020F0502020204030204" pitchFamily="34" charset="0"/>
              </a:rPr>
              <a:t>A cultura </a:t>
            </a:r>
            <a:r>
              <a:rPr lang="pt-BR" sz="2000" kern="0" dirty="0">
                <a:effectLst/>
                <a:ea typeface="Calibri" panose="020F0502020204030204" pitchFamily="34" charset="0"/>
              </a:rPr>
              <a:t>constitui “uma ferramenta valiosa para posicionar a imagem de um país”, pois, “como elemento significativo de </a:t>
            </a:r>
            <a:r>
              <a:rPr lang="pt-BR" sz="2000" i="1" kern="0" dirty="0">
                <a:effectLst/>
                <a:ea typeface="Calibri" panose="020F0502020204030204" pitchFamily="34" charset="0"/>
              </a:rPr>
              <a:t>soft </a:t>
            </a:r>
            <a:r>
              <a:rPr lang="pt-BR" sz="2000" i="1" kern="0" dirty="0" err="1">
                <a:effectLst/>
                <a:ea typeface="Calibri" panose="020F0502020204030204" pitchFamily="34" charset="0"/>
              </a:rPr>
              <a:t>power</a:t>
            </a:r>
            <a:r>
              <a:rPr lang="pt-BR" sz="2000" kern="0" dirty="0">
                <a:effectLst/>
                <a:ea typeface="Calibri" panose="020F0502020204030204" pitchFamily="34" charset="0"/>
              </a:rPr>
              <a:t>, é um dos instrumentos mais efetivos e nobres da diplomacia”. (</a:t>
            </a:r>
            <a:r>
              <a:rPr lang="pt-BR" sz="2000" kern="0" dirty="0" err="1">
                <a:effectLst/>
                <a:ea typeface="Calibri" panose="020F0502020204030204" pitchFamily="34" charset="0"/>
              </a:rPr>
              <a:t>Rozental</a:t>
            </a:r>
            <a:r>
              <a:rPr lang="pt-BR" sz="2000" kern="0" dirty="0">
                <a:effectLst/>
                <a:ea typeface="Calibri" panose="020F0502020204030204" pitchFamily="34" charset="0"/>
              </a:rPr>
              <a:t> e </a:t>
            </a:r>
            <a:r>
              <a:rPr lang="pt-BR" sz="2000" kern="0" dirty="0" err="1">
                <a:effectLst/>
                <a:ea typeface="Calibri" panose="020F0502020204030204" pitchFamily="34" charset="0"/>
              </a:rPr>
              <a:t>Buenrostro</a:t>
            </a:r>
            <a:r>
              <a:rPr lang="pt-BR" sz="2000" kern="0" dirty="0">
                <a:ea typeface="Calibri" panose="020F0502020204030204" pitchFamily="34" charset="0"/>
              </a:rPr>
              <a:t>)</a:t>
            </a:r>
          </a:p>
          <a:p>
            <a:pPr>
              <a:spcAft>
                <a:spcPts val="800"/>
              </a:spcAft>
            </a:pPr>
            <a:r>
              <a:rPr lang="pt-BR" sz="2000" kern="0" dirty="0">
                <a:ea typeface="Calibri" panose="020F0502020204030204" pitchFamily="34" charset="0"/>
              </a:rPr>
              <a:t>“Navegar nas suas águas” “constitui desafio, pois é </a:t>
            </a:r>
            <a:r>
              <a:rPr lang="pt-BR" sz="2000" u="sng" kern="0" dirty="0">
                <a:ea typeface="Calibri" panose="020F0502020204030204" pitchFamily="34" charset="0"/>
              </a:rPr>
              <a:t>difícil, com discurso oficial, manter a atenção do público</a:t>
            </a:r>
            <a:r>
              <a:rPr lang="pt-BR" sz="2000" kern="0" dirty="0">
                <a:ea typeface="Calibri" panose="020F0502020204030204" pitchFamily="34" charset="0"/>
              </a:rPr>
              <a:t>”. (</a:t>
            </a:r>
            <a:r>
              <a:rPr lang="pt-BR" sz="2000" kern="0" dirty="0" err="1">
                <a:ea typeface="Calibri" panose="020F0502020204030204" pitchFamily="34" charset="0"/>
              </a:rPr>
              <a:t>Rozental</a:t>
            </a:r>
            <a:r>
              <a:rPr lang="pt-BR" sz="2000" kern="0" dirty="0">
                <a:ea typeface="Calibri" panose="020F0502020204030204" pitchFamily="34" charset="0"/>
              </a:rPr>
              <a:t> e </a:t>
            </a:r>
            <a:r>
              <a:rPr lang="pt-BR" sz="2000" kern="0" dirty="0" err="1">
                <a:ea typeface="Calibri" panose="020F0502020204030204" pitchFamily="34" charset="0"/>
              </a:rPr>
              <a:t>Buenrostro</a:t>
            </a:r>
            <a:r>
              <a:rPr lang="pt-BR" sz="2000" kern="0" dirty="0">
                <a:ea typeface="Calibri" panose="020F0502020204030204" pitchFamily="34" charset="0"/>
              </a:rPr>
              <a:t>)</a:t>
            </a:r>
          </a:p>
          <a:p>
            <a:pPr>
              <a:spcAft>
                <a:spcPts val="800"/>
              </a:spcAft>
            </a:pPr>
            <a:r>
              <a:rPr lang="pt-BR" sz="2000" kern="0" dirty="0">
                <a:ea typeface="Calibri" panose="020F0502020204030204" pitchFamily="34" charset="0"/>
              </a:rPr>
              <a:t>Para contornar essa dificuldade, a diplomacia deve se aliar “a </a:t>
            </a:r>
            <a:r>
              <a:rPr lang="pt-BR" sz="2000" u="sng" kern="0" dirty="0">
                <a:ea typeface="Calibri" panose="020F0502020204030204" pitchFamily="34" charset="0"/>
              </a:rPr>
              <a:t>universidades, </a:t>
            </a:r>
            <a:r>
              <a:rPr lang="pt-BR" sz="2000" i="1" u="sng" kern="0" dirty="0" err="1">
                <a:ea typeface="Calibri" panose="020F0502020204030204" pitchFamily="34" charset="0"/>
              </a:rPr>
              <a:t>think</a:t>
            </a:r>
            <a:r>
              <a:rPr lang="pt-BR" sz="2000" i="1" u="sng" kern="0" dirty="0">
                <a:ea typeface="Calibri" panose="020F0502020204030204" pitchFamily="34" charset="0"/>
              </a:rPr>
              <a:t> </a:t>
            </a:r>
            <a:r>
              <a:rPr lang="pt-BR" sz="2000" i="1" u="sng" kern="0" dirty="0" err="1">
                <a:ea typeface="Calibri" panose="020F0502020204030204" pitchFamily="34" charset="0"/>
              </a:rPr>
              <a:t>tanks</a:t>
            </a:r>
            <a:r>
              <a:rPr lang="pt-BR" sz="2000" i="1" u="sng" kern="0" dirty="0">
                <a:ea typeface="Calibri" panose="020F0502020204030204" pitchFamily="34" charset="0"/>
              </a:rPr>
              <a:t> </a:t>
            </a:r>
            <a:r>
              <a:rPr lang="pt-BR" sz="2000" u="sng" kern="0" dirty="0">
                <a:ea typeface="Calibri" panose="020F0502020204030204" pitchFamily="34" charset="0"/>
              </a:rPr>
              <a:t>e centros de pesquisas</a:t>
            </a:r>
            <a:r>
              <a:rPr lang="pt-BR" sz="2000" kern="0" dirty="0">
                <a:ea typeface="Calibri" panose="020F0502020204030204" pitchFamily="34" charset="0"/>
              </a:rPr>
              <a:t>”, pois estes “geram ideias e podem ser aliados da causa de promover boas relações entre sociedades”. (</a:t>
            </a:r>
            <a:r>
              <a:rPr lang="pt-BR" sz="2000" kern="0" dirty="0" err="1">
                <a:ea typeface="Calibri" panose="020F0502020204030204" pitchFamily="34" charset="0"/>
              </a:rPr>
              <a:t>Rozental</a:t>
            </a:r>
            <a:r>
              <a:rPr lang="pt-BR" sz="2000" kern="0" dirty="0">
                <a:ea typeface="Calibri" panose="020F0502020204030204" pitchFamily="34" charset="0"/>
              </a:rPr>
              <a:t> e </a:t>
            </a:r>
            <a:r>
              <a:rPr lang="pt-BR" sz="2000" kern="0" dirty="0" err="1">
                <a:ea typeface="Calibri" panose="020F0502020204030204" pitchFamily="34" charset="0"/>
              </a:rPr>
              <a:t>Buenrostro</a:t>
            </a:r>
            <a:r>
              <a:rPr lang="pt-BR" sz="2000" kern="0" dirty="0">
                <a:ea typeface="Calibri" panose="020F0502020204030204" pitchFamily="34"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653459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a:t>
            </a:r>
            <a:br>
              <a:rPr lang="pt-BR" sz="4800" dirty="0"/>
            </a:br>
            <a:r>
              <a:rPr lang="pt-BR" sz="4000" dirty="0"/>
              <a:t>Interesse- custos – longo prazo</a:t>
            </a:r>
            <a:br>
              <a:rPr lang="pt-BR" sz="4800" dirty="0"/>
            </a:br>
            <a:r>
              <a:rPr lang="pt-BR" sz="3600" dirty="0"/>
              <a:t>7º</a:t>
            </a:r>
            <a:r>
              <a:rPr lang="pt-BR" sz="4800" dirty="0"/>
              <a:t> </a:t>
            </a:r>
            <a:r>
              <a:rPr lang="pt-BR" sz="3600" dirty="0"/>
              <a:t>Slide </a:t>
            </a:r>
            <a:endParaRPr lang="pt-BR" sz="4800" dirty="0"/>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Qual capacidade de as ligações culturais entre países provocarem </a:t>
            </a:r>
            <a:r>
              <a:rPr lang="pt-BR" sz="2000" u="sng" kern="0" dirty="0">
                <a:ea typeface="Calibri" panose="020F0502020204030204" pitchFamily="34" charset="0"/>
              </a:rPr>
              <a:t>interesse e boa vontade</a:t>
            </a:r>
            <a:r>
              <a:rPr lang="pt-BR" sz="2000" kern="0" dirty="0">
                <a:ea typeface="Calibri" panose="020F0502020204030204" pitchFamily="34" charset="0"/>
              </a:rPr>
              <a:t>? O </a:t>
            </a:r>
            <a:r>
              <a:rPr lang="pt-BR" sz="2000" b="1" kern="0" dirty="0">
                <a:ea typeface="Calibri" panose="020F0502020204030204" pitchFamily="34" charset="0"/>
              </a:rPr>
              <a:t>custo</a:t>
            </a:r>
            <a:r>
              <a:rPr lang="pt-BR" sz="2000" kern="0" dirty="0">
                <a:ea typeface="Calibri" panose="020F0502020204030204" pitchFamily="34" charset="0"/>
              </a:rPr>
              <a:t> de promover atividades (tais como festivais de cinema, visita de autores e concertos de artistas famosos) exige que a diplomacia cultural “</a:t>
            </a:r>
            <a:r>
              <a:rPr lang="pt-BR" sz="2000" u="sng" kern="0" dirty="0">
                <a:ea typeface="Calibri" panose="020F0502020204030204" pitchFamily="34" charset="0"/>
              </a:rPr>
              <a:t>faça mais com poucos recursos</a:t>
            </a:r>
            <a:r>
              <a:rPr lang="pt-BR" sz="2000" kern="0" dirty="0">
                <a:ea typeface="Calibri" panose="020F0502020204030204" pitchFamily="34" charset="0"/>
              </a:rPr>
              <a:t>”. (</a:t>
            </a:r>
            <a:r>
              <a:rPr lang="de-DE" sz="2000" kern="0" dirty="0">
                <a:ea typeface="Calibri" panose="020F0502020204030204" pitchFamily="34" charset="0"/>
              </a:rPr>
              <a:t>Malone)</a:t>
            </a:r>
            <a:endParaRPr lang="en-US" sz="2000" kern="0" dirty="0">
              <a:ea typeface="Calibri" panose="020F0502020204030204" pitchFamily="34" charset="0"/>
            </a:endParaRPr>
          </a:p>
          <a:p>
            <a:pPr>
              <a:spcAft>
                <a:spcPts val="800"/>
              </a:spcAft>
            </a:pPr>
            <a:r>
              <a:rPr lang="pt-BR" sz="2000" kern="0" dirty="0">
                <a:ea typeface="Calibri" panose="020F0502020204030204" pitchFamily="34" charset="0"/>
              </a:rPr>
              <a:t>As embaixadas têm como objetivo desenvolver relações amistosas e, a </a:t>
            </a:r>
            <a:r>
              <a:rPr lang="pt-BR" sz="2000" u="sng" kern="0" dirty="0">
                <a:ea typeface="Calibri" panose="020F0502020204030204" pitchFamily="34" charset="0"/>
              </a:rPr>
              <a:t>longo prazo</a:t>
            </a:r>
            <a:r>
              <a:rPr lang="pt-BR" sz="2000" kern="0" dirty="0">
                <a:ea typeface="Calibri" panose="020F0502020204030204" pitchFamily="34" charset="0"/>
              </a:rPr>
              <a:t>, seu trabalho de relações públicas apresenta resultados. (Kleiner) </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4993961"/>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a:t>
            </a:r>
            <a:br>
              <a:rPr lang="pt-BR" sz="4800" dirty="0"/>
            </a:br>
            <a:r>
              <a:rPr lang="pt-BR" sz="4000" dirty="0"/>
              <a:t>Popular</a:t>
            </a:r>
            <a:br>
              <a:rPr lang="pt-BR" sz="4800" dirty="0"/>
            </a:br>
            <a:r>
              <a:rPr lang="pt-BR" sz="3100" dirty="0"/>
              <a:t>8º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Além dessas dificuldades, a diplomacia cultural também enfrenta também a de transpor e alterar posições arraigadas em cada país. Mas, se executadas por diplomatas hábeis, as atividades culturais transfronteiriças podem “</a:t>
            </a:r>
            <a:r>
              <a:rPr lang="pt-BR" sz="2000" u="sng" kern="0" dirty="0">
                <a:ea typeface="Calibri" panose="020F0502020204030204" pitchFamily="34" charset="0"/>
              </a:rPr>
              <a:t>suavizar atritos, esclarecer temas e prover oportunidades de conexão</a:t>
            </a:r>
            <a:r>
              <a:rPr lang="pt-BR" sz="2000" kern="0" dirty="0">
                <a:ea typeface="Calibri" panose="020F0502020204030204" pitchFamily="34" charset="0"/>
              </a:rPr>
              <a:t>”. (</a:t>
            </a:r>
            <a:r>
              <a:rPr lang="de-DE" sz="2000" kern="0" dirty="0">
                <a:ea typeface="Calibri" panose="020F0502020204030204" pitchFamily="34" charset="0"/>
              </a:rPr>
              <a:t>Goff)</a:t>
            </a:r>
          </a:p>
          <a:p>
            <a:pPr>
              <a:spcAft>
                <a:spcPts val="800"/>
              </a:spcAft>
            </a:pPr>
            <a:r>
              <a:rPr lang="pt-BR" sz="2000" kern="0" dirty="0">
                <a:ea typeface="Calibri" panose="020F0502020204030204" pitchFamily="34" charset="0"/>
              </a:rPr>
              <a:t>“Alguns países, tais como, Japão, Índia, Brasil e França, por já exportarem produtos culturais, têm o potencial para utilizar a </a:t>
            </a:r>
            <a:r>
              <a:rPr lang="pt-BR" sz="2000" b="1" kern="0" dirty="0">
                <a:ea typeface="Calibri" panose="020F0502020204030204" pitchFamily="34" charset="0"/>
              </a:rPr>
              <a:t>cultura popular </a:t>
            </a:r>
            <a:r>
              <a:rPr lang="pt-BR" sz="2000" kern="0" dirty="0">
                <a:ea typeface="Calibri" panose="020F0502020204030204" pitchFamily="34" charset="0"/>
              </a:rPr>
              <a:t>em sua vantagem. </a:t>
            </a:r>
            <a:r>
              <a:rPr lang="en-US" sz="2000" kern="0" dirty="0">
                <a:ea typeface="Calibri" panose="020F0502020204030204" pitchFamily="34" charset="0"/>
              </a:rPr>
              <a:t> </a:t>
            </a:r>
            <a:r>
              <a:rPr lang="pt-BR" sz="2000" kern="0" dirty="0">
                <a:ea typeface="Calibri" panose="020F0502020204030204" pitchFamily="34" charset="0"/>
              </a:rPr>
              <a:t>Para ser eficaz, a diplomacia cultural requer um compromisso de longo prazo”.</a:t>
            </a:r>
            <a:r>
              <a:rPr lang="en-US" sz="2000" kern="0" dirty="0">
                <a:ea typeface="Calibri" panose="020F0502020204030204" pitchFamily="34" charset="0"/>
              </a:rPr>
              <a:t> (Goff)</a:t>
            </a:r>
          </a:p>
          <a:p>
            <a:pPr>
              <a:spcAft>
                <a:spcPts val="800"/>
              </a:spcAft>
            </a:pPr>
            <a:r>
              <a:rPr lang="pt-BR" sz="2000" kern="0" dirty="0">
                <a:ea typeface="Calibri" panose="020F0502020204030204" pitchFamily="34" charset="0"/>
              </a:rPr>
              <a:t>No caso brasileiro, têm destaque, a </a:t>
            </a:r>
            <a:r>
              <a:rPr lang="pt-BR" sz="2000" b="1" kern="0" dirty="0">
                <a:ea typeface="Calibri" panose="020F0502020204030204" pitchFamily="34" charset="0"/>
              </a:rPr>
              <a:t>música popular</a:t>
            </a:r>
            <a:r>
              <a:rPr lang="pt-BR" sz="2000" kern="0" dirty="0">
                <a:ea typeface="Calibri" panose="020F0502020204030204" pitchFamily="34" charset="0"/>
              </a:rPr>
              <a:t>, as </a:t>
            </a:r>
            <a:r>
              <a:rPr lang="pt-BR" sz="2000" b="1" kern="0" dirty="0">
                <a:ea typeface="Calibri" panose="020F0502020204030204" pitchFamily="34" charset="0"/>
              </a:rPr>
              <a:t>telenovelas </a:t>
            </a:r>
            <a:r>
              <a:rPr lang="pt-BR" sz="2000" kern="0" dirty="0">
                <a:ea typeface="Calibri" panose="020F0502020204030204" pitchFamily="34" charset="0"/>
              </a:rPr>
              <a:t>e o </a:t>
            </a:r>
            <a:r>
              <a:rPr lang="pt-BR" sz="2000" b="1" kern="0" dirty="0">
                <a:ea typeface="Calibri" panose="020F0502020204030204" pitchFamily="34" charset="0"/>
              </a:rPr>
              <a:t>futebol.</a:t>
            </a:r>
            <a:endParaRPr lang="en-US" sz="20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74062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 </a:t>
            </a:r>
            <a:br>
              <a:rPr lang="pt-BR" sz="4800" dirty="0"/>
            </a:br>
            <a:r>
              <a:rPr lang="pt-BR" sz="3600" dirty="0"/>
              <a:t>Arte - Literatura</a:t>
            </a:r>
            <a:br>
              <a:rPr lang="pt-BR" sz="4800" dirty="0"/>
            </a:br>
            <a:r>
              <a:rPr lang="pt-BR" sz="3600" dirty="0"/>
              <a:t>9º</a:t>
            </a:r>
            <a:r>
              <a:rPr lang="pt-BR" sz="4800" dirty="0"/>
              <a:t> </a:t>
            </a:r>
            <a:r>
              <a:rPr lang="pt-BR" sz="3600" dirty="0"/>
              <a:t>Slide </a:t>
            </a:r>
            <a:endParaRPr lang="pt-BR" sz="4800" dirty="0"/>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Além dessas dificuldades, a diplomacia cultural também enfrenta também a de transpor e A </a:t>
            </a:r>
            <a:r>
              <a:rPr lang="pt-BR" sz="2000" b="1" kern="0" dirty="0">
                <a:ea typeface="Calibri" panose="020F0502020204030204" pitchFamily="34" charset="0"/>
              </a:rPr>
              <a:t>promoção da arte </a:t>
            </a:r>
            <a:r>
              <a:rPr lang="pt-BR" sz="2000" kern="0" dirty="0">
                <a:ea typeface="Calibri" panose="020F0502020204030204" pitchFamily="34" charset="0"/>
              </a:rPr>
              <a:t>é importante, pois, como notou Neumann, “arte é comunicação”. </a:t>
            </a:r>
            <a:r>
              <a:rPr lang="en-US" sz="2000" kern="0" dirty="0">
                <a:ea typeface="Calibri" panose="020F0502020204030204" pitchFamily="34" charset="0"/>
              </a:rPr>
              <a:t>(Neumann) </a:t>
            </a:r>
          </a:p>
          <a:p>
            <a:pPr>
              <a:spcAft>
                <a:spcPts val="800"/>
              </a:spcAft>
            </a:pPr>
            <a:r>
              <a:rPr lang="pt-BR" sz="2000" kern="0" dirty="0">
                <a:ea typeface="Calibri" panose="020F0502020204030204" pitchFamily="34" charset="0"/>
              </a:rPr>
              <a:t>O gênero de cultura elevada onde diplomatas parecem estar mais presentes é </a:t>
            </a:r>
            <a:r>
              <a:rPr lang="pt-BR" sz="2000" b="1" kern="0" dirty="0">
                <a:ea typeface="Calibri" panose="020F0502020204030204" pitchFamily="34" charset="0"/>
              </a:rPr>
              <a:t>a literatura</a:t>
            </a:r>
            <a:r>
              <a:rPr lang="pt-BR" sz="2000" kern="0" dirty="0">
                <a:ea typeface="Calibri" panose="020F0502020204030204" pitchFamily="34" charset="0"/>
              </a:rPr>
              <a:t>. Em segundo lugar, a pintura como outra forma de arte onde é abundante a representação de diplomatas e da diplomacia. (Neumann)</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2115895"/>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 </a:t>
            </a:r>
            <a:br>
              <a:rPr lang="pt-BR" sz="4800" dirty="0"/>
            </a:br>
            <a:r>
              <a:rPr lang="pt-BR" sz="4000" dirty="0"/>
              <a:t>Esporte – </a:t>
            </a:r>
            <a:r>
              <a:rPr lang="pt-BR" sz="3600" dirty="0"/>
              <a:t>Jogos olímpicos</a:t>
            </a:r>
            <a:br>
              <a:rPr lang="pt-BR" sz="4800" dirty="0"/>
            </a:br>
            <a:r>
              <a:rPr lang="pt-BR" sz="2700" dirty="0"/>
              <a:t>10º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Aliás, se considerada de forma ampla, a diplomacia cultural inclui também </a:t>
            </a:r>
            <a:r>
              <a:rPr lang="pt-BR" sz="2000" b="1" kern="0" dirty="0">
                <a:ea typeface="Calibri" panose="020F0502020204030204" pitchFamily="34" charset="0"/>
              </a:rPr>
              <a:t>os esportes</a:t>
            </a:r>
            <a:r>
              <a:rPr lang="pt-BR" sz="2000" kern="0" dirty="0">
                <a:ea typeface="Calibri" panose="020F0502020204030204" pitchFamily="34" charset="0"/>
              </a:rPr>
              <a:t>. Tal como a promoção das artes, a do esporte pode servir para melhora de relações e para criar imagem positiva de um país. </a:t>
            </a:r>
          </a:p>
          <a:p>
            <a:pPr>
              <a:spcAft>
                <a:spcPts val="800"/>
              </a:spcAft>
            </a:pPr>
            <a:r>
              <a:rPr lang="pt-BR" sz="2000" kern="0" dirty="0">
                <a:ea typeface="Calibri" panose="020F0502020204030204" pitchFamily="34" charset="0"/>
              </a:rPr>
              <a:t>Os países que haviam pertencido ao Eixo durante a II Guerra Mundial  trataram, após o conflito, de sedear os </a:t>
            </a:r>
            <a:r>
              <a:rPr lang="pt-BR" sz="2000" b="1" kern="0" dirty="0">
                <a:ea typeface="Calibri" panose="020F0502020204030204" pitchFamily="34" charset="0"/>
              </a:rPr>
              <a:t>jogos olímpicos </a:t>
            </a:r>
            <a:r>
              <a:rPr lang="pt-BR" sz="2000" kern="0" dirty="0">
                <a:ea typeface="Calibri" panose="020F0502020204030204" pitchFamily="34" charset="0"/>
              </a:rPr>
              <a:t>com objetivos de sua reabilitação na sociedade internacional. Realizaram-se jogos em Roma (1960), Tóquio (1964) e Munique (1972). </a:t>
            </a:r>
            <a:r>
              <a:rPr lang="en-US" sz="2000" kern="0" dirty="0">
                <a:ea typeface="Calibri" panose="020F0502020204030204" pitchFamily="34" charset="0"/>
              </a:rPr>
              <a:t>(Black e Peacock)</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2658100"/>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a:t>
            </a:r>
            <a:br>
              <a:rPr lang="pt-BR" sz="4800" dirty="0"/>
            </a:br>
            <a:r>
              <a:rPr lang="pt-BR" sz="4000" dirty="0"/>
              <a:t>Esporte</a:t>
            </a:r>
            <a:r>
              <a:rPr lang="pt-BR" sz="4800" dirty="0"/>
              <a:t> – </a:t>
            </a:r>
            <a:r>
              <a:rPr lang="pt-BR" sz="3600" dirty="0"/>
              <a:t>Jogos Olímpicos</a:t>
            </a:r>
            <a:br>
              <a:rPr lang="pt-BR" sz="4800" dirty="0"/>
            </a:br>
            <a:r>
              <a:rPr lang="pt-BR" sz="3100" dirty="0"/>
              <a:t>11º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Na década de 1970, os jogos de </a:t>
            </a:r>
            <a:r>
              <a:rPr lang="pt-BR" sz="2000" b="1" kern="0" dirty="0">
                <a:ea typeface="Calibri" panose="020F0502020204030204" pitchFamily="34" charset="0"/>
              </a:rPr>
              <a:t>pingue pongue </a:t>
            </a:r>
            <a:r>
              <a:rPr lang="pt-BR" sz="2000" kern="0" dirty="0">
                <a:ea typeface="Calibri" panose="020F0502020204030204" pitchFamily="34" charset="0"/>
              </a:rPr>
              <a:t>foram usados pela diplomacia dos Estados Unidos para aproximar-se da China. </a:t>
            </a:r>
            <a:r>
              <a:rPr lang="en-US" sz="2000" kern="0" dirty="0">
                <a:ea typeface="Calibri" panose="020F0502020204030204" pitchFamily="34" charset="0"/>
              </a:rPr>
              <a:t>(Black e Peacock)</a:t>
            </a:r>
            <a:endParaRPr lang="pt-BR" sz="2000" kern="0" dirty="0">
              <a:ea typeface="Calibri" panose="020F0502020204030204" pitchFamily="34" charset="0"/>
            </a:endParaRPr>
          </a:p>
          <a:p>
            <a:pPr>
              <a:spcAft>
                <a:spcPts val="800"/>
              </a:spcAft>
            </a:pPr>
            <a:r>
              <a:rPr lang="pt-BR" sz="2000" kern="0" dirty="0">
                <a:ea typeface="Calibri" panose="020F0502020204030204" pitchFamily="34" charset="0"/>
              </a:rPr>
              <a:t>Na década de 1980, governos e representantes diplomáticos tentaram instrumentalizar o esporte para vários propósitos diplomáticos. Houve o boicote dos </a:t>
            </a:r>
            <a:r>
              <a:rPr lang="pt-BR" sz="2000" b="1" kern="0" dirty="0">
                <a:ea typeface="Calibri" panose="020F0502020204030204" pitchFamily="34" charset="0"/>
              </a:rPr>
              <a:t>Jogos Olímpicos </a:t>
            </a:r>
            <a:r>
              <a:rPr lang="pt-BR" sz="2000" kern="0" dirty="0">
                <a:ea typeface="Calibri" panose="020F0502020204030204" pitchFamily="34" charset="0"/>
              </a:rPr>
              <a:t>de Moscou, em resposta à invasão soviética do Afeganistão e os Jogos de Los Angeles foram boicotados pela União Soviética. (Black e </a:t>
            </a:r>
            <a:r>
              <a:rPr lang="pt-BR" sz="2000" kern="0" dirty="0" err="1">
                <a:ea typeface="Calibri" panose="020F0502020204030204" pitchFamily="34" charset="0"/>
              </a:rPr>
              <a:t>Peacock</a:t>
            </a:r>
            <a:r>
              <a:rPr lang="pt-BR" sz="2000" kern="0" dirty="0">
                <a:ea typeface="Calibri" panose="020F0502020204030204" pitchFamily="34" charset="0"/>
              </a:rPr>
              <a:t>) </a:t>
            </a:r>
            <a:endParaRPr lang="en-US" sz="20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424158"/>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 </a:t>
            </a:r>
            <a:br>
              <a:rPr lang="pt-BR" sz="4800" dirty="0"/>
            </a:br>
            <a:r>
              <a:rPr lang="pt-BR" sz="4000" dirty="0"/>
              <a:t>Esporte</a:t>
            </a:r>
            <a:r>
              <a:rPr lang="pt-BR" sz="4800" dirty="0"/>
              <a:t> – </a:t>
            </a:r>
            <a:r>
              <a:rPr lang="pt-BR" sz="3600" dirty="0"/>
              <a:t>Copa do Mundo</a:t>
            </a:r>
            <a:br>
              <a:rPr lang="pt-BR" sz="4800" dirty="0"/>
            </a:br>
            <a:r>
              <a:rPr lang="pt-BR" sz="3100" dirty="0"/>
              <a:t>12º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r>
              <a:rPr lang="pt-BR" sz="2000" b="1" kern="0" dirty="0">
                <a:ea typeface="Calibri" panose="020F0502020204030204" pitchFamily="34" charset="0"/>
              </a:rPr>
              <a:t>E</a:t>
            </a:r>
            <a:r>
              <a:rPr lang="pt-BR" sz="2000" b="1" kern="0" dirty="0">
                <a:effectLst/>
                <a:ea typeface="Calibri" panose="020F0502020204030204" pitchFamily="34" charset="0"/>
              </a:rPr>
              <a:t>ventos esportivos </a:t>
            </a:r>
            <a:r>
              <a:rPr lang="pt-BR" sz="2000" kern="0" dirty="0">
                <a:effectLst/>
                <a:ea typeface="Calibri" panose="020F0502020204030204" pitchFamily="34" charset="0"/>
              </a:rPr>
              <a:t>têm sido vistos como veículos “atraentes para ambições políticas e diplomáticas tanto de governos quanto de vários atores da diplomacia de redes”.</a:t>
            </a:r>
          </a:p>
          <a:p>
            <a:r>
              <a:rPr lang="pt-BR" sz="2000" kern="0" dirty="0">
                <a:effectLst/>
                <a:ea typeface="Calibri" panose="020F0502020204030204" pitchFamily="34" charset="0"/>
              </a:rPr>
              <a:t>“A natureza político-diplomática do esporte internacional é, em parte, o resultado de papel transformativo do </a:t>
            </a:r>
            <a:r>
              <a:rPr lang="pt-BR" sz="2000" b="1" kern="0" dirty="0">
                <a:effectLst/>
                <a:ea typeface="Calibri" panose="020F0502020204030204" pitchFamily="34" charset="0"/>
              </a:rPr>
              <a:t>Comitê Olímpico Internacional</a:t>
            </a:r>
            <a:r>
              <a:rPr lang="pt-BR" sz="2000" kern="0" dirty="0">
                <a:effectLst/>
                <a:ea typeface="Calibri" panose="020F0502020204030204" pitchFamily="34" charset="0"/>
              </a:rPr>
              <a:t>, talvez a mais relevante entre as muitas organizações esportivas internacionais”. (Black e </a:t>
            </a:r>
            <a:r>
              <a:rPr lang="pt-BR" sz="2000" kern="0" dirty="0" err="1">
                <a:effectLst/>
                <a:ea typeface="Calibri" panose="020F0502020204030204" pitchFamily="34" charset="0"/>
              </a:rPr>
              <a:t>Peacock</a:t>
            </a:r>
            <a:r>
              <a:rPr lang="pt-BR" sz="2000" kern="0" dirty="0">
                <a:effectLst/>
                <a:ea typeface="Calibri" panose="020F0502020204030204" pitchFamily="34" charset="0"/>
              </a:rPr>
              <a:t>)</a:t>
            </a:r>
          </a:p>
          <a:p>
            <a:r>
              <a:rPr lang="pt-BR" sz="2000" kern="0" dirty="0">
                <a:ea typeface="Calibri" panose="020F0502020204030204" pitchFamily="34" charset="0"/>
              </a:rPr>
              <a:t>“Se um governo vence concorrência para os direitos de ser o país anfitrião de um megaevento como a </a:t>
            </a:r>
            <a:r>
              <a:rPr lang="pt-BR" sz="2000" b="1" kern="0" dirty="0">
                <a:ea typeface="Calibri" panose="020F0502020204030204" pitchFamily="34" charset="0"/>
              </a:rPr>
              <a:t>Copa do Mundo</a:t>
            </a:r>
            <a:r>
              <a:rPr lang="pt-BR" sz="2000" kern="0" dirty="0">
                <a:ea typeface="Calibri" panose="020F0502020204030204" pitchFamily="34" charset="0"/>
              </a:rPr>
              <a:t>, bilhões de percepções estrangeiras sobre o país poderão ser modificadas num período de semanas”. (</a:t>
            </a:r>
            <a:r>
              <a:rPr lang="en-US" sz="2000" kern="0" dirty="0">
                <a:ea typeface="Calibri" panose="020F0502020204030204" pitchFamily="34" charset="0"/>
              </a:rPr>
              <a:t>Murray)</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2336256"/>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Cultural </a:t>
            </a:r>
            <a:br>
              <a:rPr lang="pt-BR" sz="4800" dirty="0"/>
            </a:br>
            <a:r>
              <a:rPr lang="pt-BR" sz="4000" dirty="0"/>
              <a:t>Esporte</a:t>
            </a:r>
            <a:r>
              <a:rPr lang="pt-BR" sz="6600" dirty="0"/>
              <a:t> </a:t>
            </a:r>
            <a:r>
              <a:rPr lang="pt-BR" sz="2700" dirty="0"/>
              <a:t>–</a:t>
            </a:r>
            <a:r>
              <a:rPr lang="pt-BR" sz="6600" dirty="0"/>
              <a:t> </a:t>
            </a:r>
            <a:r>
              <a:rPr lang="pt-BR" sz="3600" dirty="0"/>
              <a:t>Megaeventos</a:t>
            </a:r>
            <a:br>
              <a:rPr lang="pt-BR" sz="4800" dirty="0"/>
            </a:br>
            <a:r>
              <a:rPr lang="pt-BR" sz="3100" dirty="0"/>
              <a:t>13º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Alguns países conseguiram com habilidade sedear </a:t>
            </a:r>
            <a:r>
              <a:rPr lang="pt-BR" sz="2000" b="1" kern="0" dirty="0">
                <a:ea typeface="Calibri" panose="020F0502020204030204" pitchFamily="34" charset="0"/>
              </a:rPr>
              <a:t>megaeventos</a:t>
            </a:r>
            <a:r>
              <a:rPr lang="pt-BR" sz="2000" kern="0" dirty="0">
                <a:ea typeface="Calibri" panose="020F0502020204030204" pitchFamily="34" charset="0"/>
              </a:rPr>
              <a:t>, entre estes: China (Jogos Olímpicos de 2008), África do Sul (Copa do Mundo de 2010) e o Brasil (Copa do Mundo de 2014 e Jogos Olímpicos de 2016). (</a:t>
            </a:r>
            <a:r>
              <a:rPr lang="en-US" sz="2000" kern="0" dirty="0">
                <a:ea typeface="Calibri" panose="020F0502020204030204" pitchFamily="34" charset="0"/>
              </a:rPr>
              <a:t>Murray).</a:t>
            </a:r>
          </a:p>
          <a:p>
            <a:pPr>
              <a:spcAft>
                <a:spcPts val="800"/>
              </a:spcAft>
            </a:pPr>
            <a:r>
              <a:rPr lang="pt-BR" sz="2000" kern="0" dirty="0">
                <a:ea typeface="Calibri" panose="020F0502020204030204" pitchFamily="34" charset="0"/>
              </a:rPr>
              <a:t>O então recém-eleito Presidente dos Estados Unidos, Barack Obama, foi visto como tendo sido “esnobado pelo </a:t>
            </a:r>
            <a:r>
              <a:rPr lang="pt-BR" sz="2000" b="1" kern="0" dirty="0">
                <a:ea typeface="Calibri" panose="020F0502020204030204" pitchFamily="34" charset="0"/>
              </a:rPr>
              <a:t>Comitê Olímpico Internacional </a:t>
            </a:r>
            <a:r>
              <a:rPr lang="pt-BR" sz="2000" kern="0" dirty="0">
                <a:ea typeface="Calibri" panose="020F0502020204030204" pitchFamily="34" charset="0"/>
              </a:rPr>
              <a:t>apesar de seus esforços presenciais pela candidatura de Chicago”, que foi “fragorosamente derrotada pela do Rio de Janeiro, fortemente apoiada pelo lobby emotivo do Presidente Lula”.</a:t>
            </a:r>
            <a:r>
              <a:rPr lang="en-US" sz="2000" kern="0" dirty="0">
                <a:ea typeface="Calibri" panose="020F0502020204030204" pitchFamily="34" charset="0"/>
              </a:rPr>
              <a:t> (Black e Peacock)</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5210134"/>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 Evolução</a:t>
            </a:r>
            <a:br>
              <a:rPr lang="pt-BR" sz="4800" dirty="0"/>
            </a:br>
            <a:r>
              <a:rPr lang="pt-BR" sz="3100" dirty="0"/>
              <a:t>14º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40080" y="3017522"/>
            <a:ext cx="10346268" cy="3124658"/>
          </a:xfrm>
        </p:spPr>
        <p:txBody>
          <a:bodyPr anchor="ctr">
            <a:noAutofit/>
          </a:bodyPr>
          <a:lstStyle/>
          <a:p>
            <a:pPr marL="0" indent="0">
              <a:spcAft>
                <a:spcPts val="800"/>
              </a:spcAft>
              <a:buNone/>
            </a:pPr>
            <a:r>
              <a:rPr lang="pt-BR" b="1" kern="0" dirty="0">
                <a:ea typeface="Calibri" panose="020F0502020204030204" pitchFamily="34" charset="0"/>
              </a:rPr>
              <a:t>B. Diplomacia Pública</a:t>
            </a:r>
          </a:p>
          <a:p>
            <a:pPr>
              <a:spcAft>
                <a:spcPts val="800"/>
              </a:spcAft>
            </a:pPr>
            <a:r>
              <a:rPr lang="pt-BR" sz="2000" kern="0" dirty="0" err="1">
                <a:ea typeface="Calibri" panose="020F0502020204030204" pitchFamily="34" charset="0"/>
              </a:rPr>
              <a:t>Tayllerand</a:t>
            </a:r>
            <a:r>
              <a:rPr lang="pt-BR" sz="2000" kern="0" dirty="0">
                <a:ea typeface="Calibri" panose="020F0502020204030204" pitchFamily="34" charset="0"/>
              </a:rPr>
              <a:t> teria dito a seus diplomatas: </a:t>
            </a:r>
            <a:r>
              <a:rPr lang="pt-BR" sz="2000" i="1" kern="0" dirty="0" err="1">
                <a:ea typeface="Calibri" panose="020F0502020204030204" pitchFamily="34" charset="0"/>
              </a:rPr>
              <a:t>Faites</a:t>
            </a:r>
            <a:r>
              <a:rPr lang="pt-BR" sz="2000" i="1" kern="0" dirty="0">
                <a:ea typeface="Calibri" panose="020F0502020204030204" pitchFamily="34" charset="0"/>
              </a:rPr>
              <a:t> </a:t>
            </a:r>
            <a:r>
              <a:rPr lang="pt-BR" sz="2000" i="1" kern="0" dirty="0" err="1">
                <a:ea typeface="Calibri" panose="020F0502020204030204" pitchFamily="34" charset="0"/>
              </a:rPr>
              <a:t>aimer</a:t>
            </a:r>
            <a:r>
              <a:rPr lang="pt-BR" sz="2000" i="1" kern="0" dirty="0">
                <a:ea typeface="Calibri" panose="020F0502020204030204" pitchFamily="34" charset="0"/>
              </a:rPr>
              <a:t> la France</a:t>
            </a:r>
            <a:r>
              <a:rPr lang="pt-BR" sz="2000" kern="0" dirty="0">
                <a:ea typeface="Calibri" panose="020F0502020204030204" pitchFamily="34" charset="0"/>
              </a:rPr>
              <a:t>. (</a:t>
            </a:r>
            <a:r>
              <a:rPr lang="pt-BR" sz="2000" kern="0" dirty="0" err="1">
                <a:ea typeface="Calibri" panose="020F0502020204030204" pitchFamily="34" charset="0"/>
              </a:rPr>
              <a:t>Hocking</a:t>
            </a:r>
            <a:r>
              <a:rPr lang="pt-BR" sz="2000" kern="0" dirty="0">
                <a:ea typeface="Calibri" panose="020F0502020204030204" pitchFamily="34" charset="0"/>
              </a:rPr>
              <a:t>)</a:t>
            </a:r>
          </a:p>
          <a:p>
            <a:pPr marL="0" indent="0">
              <a:spcAft>
                <a:spcPts val="800"/>
              </a:spcAft>
              <a:buNone/>
            </a:pPr>
            <a:r>
              <a:rPr lang="pt-BR" sz="2400" b="1" kern="0" dirty="0">
                <a:ea typeface="Calibri" panose="020F0502020204030204" pitchFamily="34" charset="0"/>
              </a:rPr>
              <a:t>1. Evolução</a:t>
            </a:r>
            <a:endParaRPr lang="pt-BR" sz="2000" kern="0" dirty="0">
              <a:ea typeface="Calibri" panose="020F0502020204030204" pitchFamily="34" charset="0"/>
            </a:endParaRPr>
          </a:p>
          <a:p>
            <a:pPr>
              <a:spcAft>
                <a:spcPts val="800"/>
              </a:spcAft>
            </a:pPr>
            <a:r>
              <a:rPr lang="pt-BR" sz="2000" kern="0" dirty="0">
                <a:ea typeface="Calibri" panose="020F0502020204030204" pitchFamily="34" charset="0"/>
              </a:rPr>
              <a:t>Embora tenha “origens anteriores”, no uso moderno, a expressão “diplomacia pública é vista como “associada aos Estados Unidos”. (</a:t>
            </a:r>
            <a:r>
              <a:rPr lang="pt-BR" sz="2000" kern="0" dirty="0" err="1">
                <a:ea typeface="Calibri" panose="020F0502020204030204" pitchFamily="34" charset="0"/>
              </a:rPr>
              <a:t>Huijgh</a:t>
            </a:r>
            <a:r>
              <a:rPr lang="pt-BR" sz="2000" kern="0" dirty="0">
                <a:ea typeface="Calibri" panose="020F0502020204030204" pitchFamily="34" charset="0"/>
              </a:rPr>
              <a:t>)</a:t>
            </a:r>
          </a:p>
          <a:p>
            <a:pPr>
              <a:spcAft>
                <a:spcPts val="800"/>
              </a:spcAft>
            </a:pPr>
            <a:r>
              <a:rPr lang="pt-BR" sz="2000" kern="0" dirty="0">
                <a:ea typeface="Calibri" panose="020F0502020204030204" pitchFamily="34" charset="0"/>
              </a:rPr>
              <a:t>Na primeira metade do século XX, era vista como uma extensão da diplomacia e, por alguns, como “um tipo menos parcial de propaganda”. </a:t>
            </a:r>
          </a:p>
        </p:txBody>
      </p:sp>
    </p:spTree>
    <p:extLst>
      <p:ext uri="{BB962C8B-B14F-4D97-AF65-F5344CB8AC3E}">
        <p14:creationId xmlns:p14="http://schemas.microsoft.com/office/powerpoint/2010/main" val="3054683233"/>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(1º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85000" lnSpcReduction="20000"/>
          </a:bodyPr>
          <a:lstStyle/>
          <a:p>
            <a:pPr lvl="1"/>
            <a:endParaRPr lang="pt-BR" dirty="0"/>
          </a:p>
          <a:p>
            <a:pPr marL="457200" lvl="1" indent="0">
              <a:buNone/>
            </a:pPr>
            <a:r>
              <a:rPr lang="pt-BR" dirty="0"/>
              <a:t>Como executores das políticas externas nacionais, são centros de diplomacia (</a:t>
            </a:r>
            <a:r>
              <a:rPr lang="pt-BR" dirty="0" err="1"/>
              <a:t>Verbeke</a:t>
            </a:r>
            <a:r>
              <a:rPr lang="pt-BR" dirty="0"/>
              <a:t>) </a:t>
            </a:r>
          </a:p>
          <a:p>
            <a:pPr marL="457200" lvl="1" indent="0">
              <a:buNone/>
            </a:pPr>
            <a:r>
              <a:rPr lang="pt-BR" b="1" dirty="0"/>
              <a:t>A. Evolução </a:t>
            </a:r>
          </a:p>
          <a:p>
            <a:pPr lvl="1"/>
            <a:r>
              <a:rPr lang="pt-BR" dirty="0"/>
              <a:t>1º. </a:t>
            </a:r>
            <a:r>
              <a:rPr lang="pt-BR" u="sng" dirty="0"/>
              <a:t>Ministério do exterior </a:t>
            </a:r>
            <a:r>
              <a:rPr lang="pt-BR" dirty="0"/>
              <a:t>(1626. França. </a:t>
            </a:r>
            <a:r>
              <a:rPr lang="pt-BR" u="sng" dirty="0"/>
              <a:t>Richelieu</a:t>
            </a:r>
            <a:r>
              <a:rPr lang="pt-BR" dirty="0"/>
              <a:t>). Equilíbrio entre estados europeus.</a:t>
            </a:r>
          </a:p>
          <a:p>
            <a:pPr lvl="1"/>
            <a:r>
              <a:rPr lang="pt-BR" dirty="0"/>
              <a:t>Sec. XVIII generalizou-se a criação de pastas do exterior. Grã-Bretanha (1782). Estados Unidos (1789).</a:t>
            </a:r>
          </a:p>
          <a:p>
            <a:pPr lvl="1"/>
            <a:r>
              <a:rPr lang="pt-BR" u="sng" dirty="0"/>
              <a:t>Brasil</a:t>
            </a:r>
            <a:r>
              <a:rPr lang="pt-BR" dirty="0"/>
              <a:t> – “alguma” diplomacia desde vinda de D. João VI (1808)</a:t>
            </a:r>
          </a:p>
          <a:p>
            <a:pPr lvl="1"/>
            <a:r>
              <a:rPr lang="pt-BR" i="1" dirty="0" err="1"/>
              <a:t>Quai</a:t>
            </a:r>
            <a:r>
              <a:rPr lang="pt-BR" i="1" dirty="0"/>
              <a:t> d’Orsay, </a:t>
            </a:r>
            <a:r>
              <a:rPr lang="pt-BR" i="1" dirty="0" err="1"/>
              <a:t>Tlatlelolco</a:t>
            </a:r>
            <a:r>
              <a:rPr lang="pt-BR" i="1" dirty="0"/>
              <a:t>, </a:t>
            </a:r>
            <a:r>
              <a:rPr lang="pt-BR" i="1" dirty="0" err="1"/>
              <a:t>Gaimusho</a:t>
            </a:r>
            <a:r>
              <a:rPr lang="pt-BR" i="1" dirty="0"/>
              <a:t>, </a:t>
            </a:r>
            <a:r>
              <a:rPr lang="pt-BR" i="1" dirty="0" err="1"/>
              <a:t>Farnesina</a:t>
            </a:r>
            <a:r>
              <a:rPr lang="pt-BR" dirty="0"/>
              <a:t>, Itamaraty.</a:t>
            </a:r>
          </a:p>
          <a:p>
            <a:pPr lvl="1"/>
            <a:r>
              <a:rPr lang="pt-BR" dirty="0"/>
              <a:t>Recente redução do papel centralizador da política externa. Exceções: Brasil, França, Canadá e Austrália.(</a:t>
            </a:r>
            <a:r>
              <a:rPr lang="pt-BR" dirty="0" err="1"/>
              <a:t>Barston</a:t>
            </a:r>
            <a:r>
              <a:rPr lang="pt-BR" dirty="0"/>
              <a:t>)</a:t>
            </a:r>
          </a:p>
          <a:p>
            <a:pPr lvl="1"/>
            <a:r>
              <a:rPr lang="pt-BR" dirty="0"/>
              <a:t>Dificuldades para países menores manterem postos no exterior.</a:t>
            </a:r>
          </a:p>
          <a:p>
            <a:pPr lvl="1"/>
            <a:endParaRPr lang="pt-BR" dirty="0"/>
          </a:p>
          <a:p>
            <a:pPr lvl="1"/>
            <a:endParaRPr lang="pt-BR" sz="1500" dirty="0"/>
          </a:p>
          <a:p>
            <a:pPr lvl="1"/>
            <a:endParaRPr lang="pt-BR"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9136766"/>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Evolução</a:t>
            </a:r>
            <a:br>
              <a:rPr lang="pt-BR" sz="4800" dirty="0"/>
            </a:br>
            <a:r>
              <a:rPr lang="pt-BR" sz="3100" dirty="0"/>
              <a:t>15º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731526" y="3017522"/>
            <a:ext cx="10254822" cy="3124658"/>
          </a:xfrm>
        </p:spPr>
        <p:txBody>
          <a:bodyPr anchor="ctr">
            <a:noAutofit/>
          </a:bodyPr>
          <a:lstStyle/>
          <a:p>
            <a:pPr>
              <a:spcAft>
                <a:spcPts val="800"/>
              </a:spcAft>
            </a:pPr>
            <a:r>
              <a:rPr lang="pt-BR" sz="2400" kern="0" dirty="0">
                <a:ea typeface="Calibri" panose="020F0502020204030204" pitchFamily="34" charset="0"/>
              </a:rPr>
              <a:t>Durante as duas guerras, resumiu-se à “disseminação de informação principalmente dirigida a influenciar políticas interna e públicos estrangeiros e desinteressada no diálogo ou construção de relações”. (</a:t>
            </a:r>
            <a:r>
              <a:rPr lang="pt-BR" sz="2400" kern="0" dirty="0" err="1">
                <a:ea typeface="Calibri" panose="020F0502020204030204" pitchFamily="34" charset="0"/>
              </a:rPr>
              <a:t>Huijgh</a:t>
            </a:r>
            <a:r>
              <a:rPr lang="pt-BR" sz="2400" kern="0" dirty="0">
                <a:ea typeface="Calibri" panose="020F0502020204030204" pitchFamily="34" charset="0"/>
              </a:rPr>
              <a:t>)</a:t>
            </a:r>
          </a:p>
          <a:p>
            <a:pPr>
              <a:spcAft>
                <a:spcPts val="800"/>
              </a:spcAft>
            </a:pPr>
            <a:r>
              <a:rPr lang="pt-BR" sz="2400" kern="0" dirty="0">
                <a:ea typeface="Calibri" panose="020F0502020204030204" pitchFamily="34" charset="0"/>
              </a:rPr>
              <a:t>A diplomacia pública floresceu durante a segunda metade do século XX, inclusive na Guerra Fria. Gradualmente, adotou novos métodos e formas mediáticas, tais como difusão de atividades culturais, especialmente por programas radiofônicos da BBC World Service, Voz da América, Radio France Internationale e Deutsche </a:t>
            </a:r>
            <a:r>
              <a:rPr lang="pt-BR" sz="2400" kern="0" dirty="0" err="1">
                <a:ea typeface="Calibri" panose="020F0502020204030204" pitchFamily="34" charset="0"/>
              </a:rPr>
              <a:t>Welle</a:t>
            </a:r>
            <a:r>
              <a:rPr lang="pt-BR" sz="2400" kern="0" dirty="0">
                <a:ea typeface="Calibri" panose="020F0502020204030204" pitchFamily="34" charset="0"/>
              </a:rPr>
              <a:t>. (</a:t>
            </a:r>
            <a:r>
              <a:rPr lang="pt-BR" sz="2400" kern="0" dirty="0" err="1">
                <a:ea typeface="Calibri" panose="020F0502020204030204" pitchFamily="34" charset="0"/>
              </a:rPr>
              <a:t>Huijgh</a:t>
            </a:r>
            <a:r>
              <a:rPr lang="pt-BR" sz="2400" kern="0" dirty="0">
                <a:ea typeface="Calibri" panose="020F0502020204030204" pitchFamily="34"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3549563"/>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Objetivos</a:t>
            </a:r>
            <a:br>
              <a:rPr lang="pt-BR" sz="4800" dirty="0"/>
            </a:br>
            <a:r>
              <a:rPr lang="pt-BR" sz="3100" dirty="0"/>
              <a:t>16º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40080" y="3017522"/>
            <a:ext cx="10346268" cy="3124658"/>
          </a:xfrm>
        </p:spPr>
        <p:txBody>
          <a:bodyPr anchor="ctr">
            <a:noAutofit/>
          </a:bodyPr>
          <a:lstStyle/>
          <a:p>
            <a:pPr marL="0" indent="0">
              <a:spcAft>
                <a:spcPts val="800"/>
              </a:spcAft>
              <a:buNone/>
            </a:pPr>
            <a:r>
              <a:rPr lang="pt-BR" sz="2400" b="1" kern="0" dirty="0">
                <a:ea typeface="Calibri" panose="020F0502020204030204" pitchFamily="34" charset="0"/>
              </a:rPr>
              <a:t>2. Objetivos</a:t>
            </a:r>
          </a:p>
          <a:p>
            <a:pPr>
              <a:spcAft>
                <a:spcPts val="800"/>
              </a:spcAft>
            </a:pPr>
            <a:r>
              <a:rPr lang="pt-BR" sz="2200" u="sng" kern="0" dirty="0">
                <a:ea typeface="Calibri" panose="020F0502020204030204" pitchFamily="34" charset="0"/>
              </a:rPr>
              <a:t>D</a:t>
            </a:r>
            <a:r>
              <a:rPr lang="pt-BR" sz="2200" u="sng" kern="0" dirty="0">
                <a:effectLst/>
                <a:ea typeface="Calibri" panose="020F0502020204030204" pitchFamily="34" charset="0"/>
              </a:rPr>
              <a:t>iplomacia pública </a:t>
            </a:r>
            <a:r>
              <a:rPr lang="pt-BR" sz="2200" kern="0" dirty="0">
                <a:effectLst/>
                <a:ea typeface="Calibri" panose="020F0502020204030204" pitchFamily="34" charset="0"/>
              </a:rPr>
              <a:t>é “um </a:t>
            </a:r>
            <a:r>
              <a:rPr lang="pt-BR" sz="2200" i="1" kern="0" dirty="0">
                <a:effectLst/>
                <a:ea typeface="Calibri" panose="020F0502020204030204" pitchFamily="34" charset="0"/>
              </a:rPr>
              <a:t>instrumento </a:t>
            </a:r>
            <a:r>
              <a:rPr lang="pt-BR" sz="2200" kern="0" dirty="0">
                <a:effectLst/>
                <a:ea typeface="Calibri" panose="020F0502020204030204" pitchFamily="34" charset="0"/>
              </a:rPr>
              <a:t>utilizado pelos Estados, associações de Estados, e algumas entidades subnacionais bem como atores não-Estaduais </a:t>
            </a:r>
            <a:r>
              <a:rPr lang="pt-BR" sz="2200" u="sng" kern="0" dirty="0">
                <a:effectLst/>
                <a:ea typeface="Calibri" panose="020F0502020204030204" pitchFamily="34" charset="0"/>
              </a:rPr>
              <a:t>para entender culturas, atitudes e comportamentos; construir e gerenciar relações e influenciar pensamentos e mobilizar ações para levar adiante interesses e valores</a:t>
            </a:r>
            <a:r>
              <a:rPr lang="pt-BR" sz="2200" kern="0" dirty="0">
                <a:effectLst/>
                <a:ea typeface="Calibri" panose="020F0502020204030204" pitchFamily="34" charset="0"/>
              </a:rPr>
              <a:t>”.</a:t>
            </a:r>
            <a:r>
              <a:rPr lang="en-US" sz="2200" dirty="0">
                <a:effectLst/>
              </a:rPr>
              <a:t> (</a:t>
            </a:r>
            <a:r>
              <a:rPr lang="en-US" sz="2200" dirty="0" err="1">
                <a:effectLst/>
              </a:rPr>
              <a:t>Melissen</a:t>
            </a:r>
            <a:r>
              <a:rPr lang="en-US" sz="2200" dirty="0">
                <a:effectLst/>
              </a:rPr>
              <a:t>)</a:t>
            </a:r>
          </a:p>
          <a:p>
            <a:pPr>
              <a:spcAft>
                <a:spcPts val="800"/>
              </a:spcAft>
            </a:pPr>
            <a:r>
              <a:rPr lang="pt-BR" sz="2200" kern="0" dirty="0">
                <a:ea typeface="Calibri" panose="020F0502020204030204" pitchFamily="34" charset="0"/>
              </a:rPr>
              <a:t>Concentra-se na “comunicação diplomática entre entidades políticas e pessoas, geralmente </a:t>
            </a:r>
            <a:r>
              <a:rPr lang="pt-BR" sz="2200" u="sng" kern="0" dirty="0">
                <a:ea typeface="Calibri" panose="020F0502020204030204" pitchFamily="34" charset="0"/>
              </a:rPr>
              <a:t>em países estrangeiros</a:t>
            </a:r>
            <a:r>
              <a:rPr lang="pt-BR" sz="2200" kern="0" dirty="0">
                <a:ea typeface="Calibri" panose="020F0502020204030204" pitchFamily="34" charset="0"/>
              </a:rPr>
              <a:t>, mas, de acordo com alguns relatos, </a:t>
            </a:r>
            <a:r>
              <a:rPr lang="pt-BR" sz="2200" u="sng" kern="0" dirty="0">
                <a:ea typeface="Calibri" panose="020F0502020204030204" pitchFamily="34" charset="0"/>
              </a:rPr>
              <a:t>também em públicos domésticos (internos ou nacionais</a:t>
            </a:r>
            <a:r>
              <a:rPr lang="pt-BR" sz="2200" kern="0" dirty="0">
                <a:ea typeface="Calibri" panose="020F0502020204030204" pitchFamily="34" charset="0"/>
              </a:rPr>
              <a:t>)”. (</a:t>
            </a:r>
            <a:r>
              <a:rPr lang="en-US" sz="2200" kern="0" dirty="0" err="1">
                <a:ea typeface="Calibri" panose="020F0502020204030204" pitchFamily="34" charset="0"/>
              </a:rPr>
              <a:t>Huijgh</a:t>
            </a:r>
            <a:r>
              <a:rPr lang="en-US" sz="2200" kern="0" dirty="0">
                <a:ea typeface="Calibri" panose="020F0502020204030204" pitchFamily="34"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2891099"/>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Soft Power</a:t>
            </a:r>
            <a:br>
              <a:rPr lang="pt-BR" sz="4800" dirty="0"/>
            </a:br>
            <a:r>
              <a:rPr lang="pt-BR" sz="3100" dirty="0"/>
              <a:t>17º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731525" y="2923444"/>
            <a:ext cx="10622275" cy="3124658"/>
          </a:xfrm>
        </p:spPr>
        <p:txBody>
          <a:bodyPr anchor="ctr">
            <a:noAutofit/>
          </a:bodyPr>
          <a:lstStyle/>
          <a:p>
            <a:pPr>
              <a:spcAft>
                <a:spcPts val="800"/>
              </a:spcAft>
            </a:pPr>
            <a:r>
              <a:rPr lang="pt-BR" sz="2400" kern="0" dirty="0">
                <a:ea typeface="Calibri" panose="020F0502020204030204" pitchFamily="34" charset="0"/>
              </a:rPr>
              <a:t>Ao fazer uso dos novos meios de comunicação eletrônica os diplomatas não mais podem ter como alvos audiências específicas. Fazem uso do </a:t>
            </a:r>
            <a:r>
              <a:rPr lang="pt-BR" sz="2400" i="1" u="sng" kern="0" dirty="0">
                <a:ea typeface="Calibri" panose="020F0502020204030204" pitchFamily="34" charset="0"/>
              </a:rPr>
              <a:t>soft </a:t>
            </a:r>
            <a:r>
              <a:rPr lang="pt-BR" sz="2400" i="1" u="sng" kern="0" dirty="0" err="1">
                <a:ea typeface="Calibri" panose="020F0502020204030204" pitchFamily="34" charset="0"/>
              </a:rPr>
              <a:t>power</a:t>
            </a:r>
            <a:r>
              <a:rPr lang="pt-BR" sz="2400" kern="0" dirty="0">
                <a:ea typeface="Calibri" panose="020F0502020204030204" pitchFamily="34" charset="0"/>
              </a:rPr>
              <a:t>, não para propaganda, mas tendo como objetivo ulterior o entendimento comum e o diálogo entre nações. (</a:t>
            </a:r>
            <a:r>
              <a:rPr lang="pt-BR" sz="2400" kern="0" dirty="0" err="1">
                <a:ea typeface="Calibri" panose="020F0502020204030204" pitchFamily="34" charset="0"/>
              </a:rPr>
              <a:t>Verbeke</a:t>
            </a:r>
            <a:r>
              <a:rPr lang="pt-BR" sz="2400" kern="0" dirty="0">
                <a:ea typeface="Calibri" panose="020F0502020204030204" pitchFamily="34" charset="0"/>
              </a:rPr>
              <a:t>)</a:t>
            </a:r>
          </a:p>
          <a:p>
            <a:pPr>
              <a:spcAft>
                <a:spcPts val="800"/>
              </a:spcAft>
            </a:pPr>
            <a:r>
              <a:rPr lang="pt-BR" sz="2400" kern="0" dirty="0">
                <a:ea typeface="Calibri" panose="020F0502020204030204" pitchFamily="34" charset="0"/>
              </a:rPr>
              <a:t>A diplomacia pública tem sido significativamente inspirada e moldada pelos escritos de Joseph </a:t>
            </a:r>
            <a:r>
              <a:rPr lang="pt-BR" sz="2400" kern="0" dirty="0" err="1">
                <a:ea typeface="Calibri" panose="020F0502020204030204" pitchFamily="34" charset="0"/>
              </a:rPr>
              <a:t>Nye</a:t>
            </a:r>
            <a:r>
              <a:rPr lang="pt-BR" sz="2400" kern="0" dirty="0">
                <a:ea typeface="Calibri" panose="020F0502020204030204" pitchFamily="34" charset="0"/>
              </a:rPr>
              <a:t> que, no Prefácio de seu livro em 2004, afirmou que “a cultura, ideais políticos e políticas” de um país constituem seu poder brando (</a:t>
            </a:r>
            <a:r>
              <a:rPr lang="pt-BR" sz="2400" i="1" kern="0" dirty="0">
                <a:ea typeface="Calibri" panose="020F0502020204030204" pitchFamily="34" charset="0"/>
              </a:rPr>
              <a:t>soft </a:t>
            </a:r>
            <a:r>
              <a:rPr lang="pt-BR" sz="2400" i="1" kern="0" dirty="0" err="1">
                <a:ea typeface="Calibri" panose="020F0502020204030204" pitchFamily="34" charset="0"/>
              </a:rPr>
              <a:t>powe</a:t>
            </a:r>
            <a:r>
              <a:rPr lang="pt-BR" sz="2400" kern="0" dirty="0" err="1">
                <a:ea typeface="Calibri" panose="020F0502020204030204" pitchFamily="34" charset="0"/>
              </a:rPr>
              <a:t>r</a:t>
            </a:r>
            <a:r>
              <a:rPr lang="pt-BR" sz="2400" kern="0" dirty="0">
                <a:ea typeface="Calibri" panose="020F0502020204030204" pitchFamily="34" charset="0"/>
              </a:rPr>
              <a:t>) que definiu como sendo “a habilidade de obter o que se deseja pela atração em vez da coerção ou pagamentos”. (</a:t>
            </a:r>
            <a:r>
              <a:rPr lang="pt-BR" sz="2400" kern="0" dirty="0" err="1">
                <a:ea typeface="Calibri" panose="020F0502020204030204" pitchFamily="34" charset="0"/>
              </a:rPr>
              <a:t>Huijgh</a:t>
            </a:r>
            <a:r>
              <a:rPr lang="pt-BR" sz="2400" kern="0" dirty="0">
                <a:ea typeface="Calibri" panose="020F0502020204030204" pitchFamily="34"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036347"/>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 </a:t>
            </a:r>
            <a:r>
              <a:rPr lang="pt-BR" sz="3600" dirty="0"/>
              <a:t>Alcance</a:t>
            </a:r>
            <a:br>
              <a:rPr lang="pt-BR" sz="4800" dirty="0"/>
            </a:br>
            <a:r>
              <a:rPr lang="pt-BR" sz="3100" dirty="0"/>
              <a:t>18º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40080" y="3017522"/>
            <a:ext cx="10346268" cy="3124658"/>
          </a:xfrm>
        </p:spPr>
        <p:txBody>
          <a:bodyPr anchor="ctr">
            <a:noAutofit/>
          </a:bodyPr>
          <a:lstStyle/>
          <a:p>
            <a:pPr marL="0" indent="0">
              <a:spcAft>
                <a:spcPts val="800"/>
              </a:spcAft>
              <a:buNone/>
            </a:pPr>
            <a:r>
              <a:rPr lang="pt-BR" b="1" kern="0" dirty="0">
                <a:ea typeface="Calibri" panose="020F0502020204030204" pitchFamily="34" charset="0"/>
              </a:rPr>
              <a:t>3. Características</a:t>
            </a:r>
          </a:p>
          <a:p>
            <a:pPr>
              <a:spcAft>
                <a:spcPts val="800"/>
              </a:spcAft>
            </a:pPr>
            <a:r>
              <a:rPr lang="pt-BR" kern="0" dirty="0">
                <a:ea typeface="Calibri" panose="020F0502020204030204" pitchFamily="34" charset="0"/>
              </a:rPr>
              <a:t>i. </a:t>
            </a:r>
            <a:r>
              <a:rPr lang="pt-BR" b="1" kern="0" dirty="0">
                <a:ea typeface="Calibri" panose="020F0502020204030204" pitchFamily="34" charset="0"/>
              </a:rPr>
              <a:t>Alcance</a:t>
            </a:r>
          </a:p>
          <a:p>
            <a:pPr>
              <a:spcAft>
                <a:spcPts val="800"/>
              </a:spcAft>
            </a:pPr>
            <a:r>
              <a:rPr lang="pt-BR" sz="2400" kern="0" dirty="0">
                <a:ea typeface="Calibri" panose="020F0502020204030204" pitchFamily="34" charset="0"/>
              </a:rPr>
              <a:t>A mídia social permite a um único diplomata numa embaixada </a:t>
            </a:r>
            <a:r>
              <a:rPr lang="pt-BR" sz="2400" u="sng" kern="0" dirty="0">
                <a:ea typeface="Calibri" panose="020F0502020204030204" pitchFamily="34" charset="0"/>
              </a:rPr>
              <a:t>alcançar centenas, milhares ou mesmo centenas de milhares de pessoas</a:t>
            </a:r>
            <a:r>
              <a:rPr lang="pt-BR" sz="2400" kern="0" dirty="0">
                <a:ea typeface="Calibri" panose="020F0502020204030204" pitchFamily="34" charset="0"/>
              </a:rPr>
              <a:t>. (</a:t>
            </a:r>
            <a:r>
              <a:rPr lang="pt-BR" sz="2400" kern="0" dirty="0" err="1">
                <a:ea typeface="Calibri" panose="020F0502020204030204" pitchFamily="34" charset="0"/>
              </a:rPr>
              <a:t>Melissen</a:t>
            </a:r>
            <a:r>
              <a:rPr lang="pt-BR" sz="2400" kern="0" dirty="0">
                <a:ea typeface="Calibri" panose="020F0502020204030204" pitchFamily="34" charset="0"/>
              </a:rPr>
              <a:t>) </a:t>
            </a:r>
            <a:endParaRPr lang="en-US" sz="2400" kern="0" dirty="0">
              <a:ea typeface="Calibri" panose="020F0502020204030204" pitchFamily="34" charset="0"/>
            </a:endParaRPr>
          </a:p>
          <a:p>
            <a:pPr>
              <a:spcAft>
                <a:spcPts val="800"/>
              </a:spcAft>
            </a:pPr>
            <a:r>
              <a:rPr lang="pt-BR" sz="2400" kern="0" dirty="0">
                <a:ea typeface="Calibri" panose="020F0502020204030204" pitchFamily="34" charset="0"/>
              </a:rPr>
              <a:t>A diplomacia pública beneficia-se, pois, não apenas dos </a:t>
            </a:r>
            <a:r>
              <a:rPr lang="pt-BR" sz="2400" u="sng" kern="0" dirty="0">
                <a:ea typeface="Calibri" panose="020F0502020204030204" pitchFamily="34" charset="0"/>
              </a:rPr>
              <a:t>novos meios digitais</a:t>
            </a:r>
            <a:r>
              <a:rPr lang="pt-BR" sz="2400" kern="0" dirty="0">
                <a:ea typeface="Calibri" panose="020F0502020204030204" pitchFamily="34" charset="0"/>
              </a:rPr>
              <a:t>, mas também do cultivo de </a:t>
            </a:r>
            <a:r>
              <a:rPr lang="pt-BR" sz="2400" u="sng" kern="0" dirty="0">
                <a:ea typeface="Calibri" panose="020F0502020204030204" pitchFamily="34" charset="0"/>
              </a:rPr>
              <a:t>redes extragovernamentais </a:t>
            </a:r>
            <a:r>
              <a:rPr lang="pt-BR" sz="2400" kern="0" dirty="0">
                <a:ea typeface="Calibri" panose="020F0502020204030204" pitchFamily="34" charset="0"/>
              </a:rPr>
              <a:t>com representantes da sociedade civil, sobretudo porque esta costuma gozar de mais credibilidade do que representantes de governos estrangeiros acreditados num país. </a:t>
            </a:r>
            <a:r>
              <a:rPr lang="en-US" sz="2400" kern="0" dirty="0">
                <a:ea typeface="Calibri" panose="020F0502020204030204" pitchFamily="34" charset="0"/>
              </a:rPr>
              <a:t>(</a:t>
            </a:r>
            <a:r>
              <a:rPr lang="en-US" sz="2400" kern="0" dirty="0" err="1">
                <a:ea typeface="Calibri" panose="020F0502020204030204" pitchFamily="34" charset="0"/>
              </a:rPr>
              <a:t>Melissen</a:t>
            </a:r>
            <a:r>
              <a:rPr lang="en-US" sz="2400" kern="0" dirty="0">
                <a:ea typeface="Calibri" panose="020F0502020204030204" pitchFamily="34" charset="0"/>
              </a:rPr>
              <a:t>)</a:t>
            </a:r>
            <a:endParaRPr lang="pt-BR" sz="24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48842627"/>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3600" dirty="0"/>
              <a:t>Atores</a:t>
            </a:r>
            <a:br>
              <a:rPr lang="pt-BR" sz="4800" dirty="0"/>
            </a:br>
            <a:r>
              <a:rPr lang="pt-BR" sz="3100" dirty="0"/>
              <a:t>19º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40080" y="3017522"/>
            <a:ext cx="10346268" cy="3124658"/>
          </a:xfrm>
        </p:spPr>
        <p:txBody>
          <a:bodyPr anchor="ctr">
            <a:noAutofit/>
          </a:bodyPr>
          <a:lstStyle/>
          <a:p>
            <a:pPr>
              <a:spcAft>
                <a:spcPts val="800"/>
              </a:spcAft>
            </a:pPr>
            <a:r>
              <a:rPr lang="pt-BR" sz="2400" b="1" kern="0" dirty="0" err="1">
                <a:ea typeface="Calibri" panose="020F0502020204030204" pitchFamily="34" charset="0"/>
              </a:rPr>
              <a:t>ii</a:t>
            </a:r>
            <a:r>
              <a:rPr lang="pt-BR" sz="2400" b="1" kern="0" dirty="0">
                <a:ea typeface="Calibri" panose="020F0502020204030204" pitchFamily="34" charset="0"/>
              </a:rPr>
              <a:t>. Atores</a:t>
            </a:r>
          </a:p>
          <a:p>
            <a:pPr>
              <a:spcAft>
                <a:spcPts val="800"/>
              </a:spcAft>
            </a:pPr>
            <a:r>
              <a:rPr lang="pt-BR" sz="2400" kern="0" dirty="0">
                <a:ea typeface="Calibri" panose="020F0502020204030204" pitchFamily="34" charset="0"/>
              </a:rPr>
              <a:t>A diplomacia pública  </a:t>
            </a:r>
            <a:r>
              <a:rPr lang="pt-BR" sz="2400" u="sng" kern="0" dirty="0">
                <a:ea typeface="Calibri" panose="020F0502020204030204" pitchFamily="34" charset="0"/>
              </a:rPr>
              <a:t>não é privativa de ministérios do exterior </a:t>
            </a:r>
            <a:r>
              <a:rPr lang="pt-BR" sz="2400" kern="0" dirty="0">
                <a:ea typeface="Calibri" panose="020F0502020204030204" pitchFamily="34" charset="0"/>
              </a:rPr>
              <a:t>uma vez que organizações intergovernamentais, entes subnacionais, ONGs e empresas multinacionais utilizam crescentemente os novos meios digitais para melhorar suas respectivas reputações internacionais. (</a:t>
            </a:r>
            <a:r>
              <a:rPr lang="en-US" sz="2400" kern="0" dirty="0" err="1">
                <a:ea typeface="Calibri" panose="020F0502020204030204" pitchFamily="34" charset="0"/>
              </a:rPr>
              <a:t>Melissen</a:t>
            </a:r>
            <a:r>
              <a:rPr lang="en-US" sz="2400" kern="0" dirty="0">
                <a:ea typeface="Calibri" panose="020F0502020204030204" pitchFamily="34" charset="0"/>
              </a:rPr>
              <a:t>).</a:t>
            </a:r>
          </a:p>
          <a:p>
            <a:pPr>
              <a:spcAft>
                <a:spcPts val="800"/>
              </a:spcAft>
            </a:pPr>
            <a:r>
              <a:rPr lang="pt-BR" sz="2400" kern="0" dirty="0">
                <a:ea typeface="Calibri" panose="020F0502020204030204" pitchFamily="34" charset="0"/>
              </a:rPr>
              <a:t>Atualmente, diplomatas interagem com </a:t>
            </a:r>
            <a:r>
              <a:rPr lang="pt-BR" sz="2400" u="sng" kern="0" dirty="0">
                <a:ea typeface="Calibri" panose="020F0502020204030204" pitchFamily="34" charset="0"/>
              </a:rPr>
              <a:t>diversos atores </a:t>
            </a:r>
            <a:r>
              <a:rPr lang="pt-BR" sz="2400" kern="0" dirty="0">
                <a:ea typeface="Calibri" panose="020F0502020204030204" pitchFamily="34" charset="0"/>
              </a:rPr>
              <a:t>nos países acreditados e integram a diplomacia pública nas suas estratégias de atividades.(</a:t>
            </a:r>
            <a:r>
              <a:rPr lang="pt-BR" sz="2400" kern="0" dirty="0" err="1">
                <a:ea typeface="Calibri" panose="020F0502020204030204" pitchFamily="34" charset="0"/>
              </a:rPr>
              <a:t>Hocking</a:t>
            </a:r>
            <a:r>
              <a:rPr lang="pt-BR" sz="2400" kern="0" dirty="0">
                <a:ea typeface="Calibri" panose="020F0502020204030204" pitchFamily="34" charset="0"/>
              </a:rPr>
              <a:t>)</a:t>
            </a:r>
            <a:endParaRPr lang="en-US" sz="24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8635256"/>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Transparência</a:t>
            </a:r>
            <a:br>
              <a:rPr lang="pt-BR" sz="4800" dirty="0"/>
            </a:br>
            <a:r>
              <a:rPr lang="pt-BR" sz="3100" dirty="0"/>
              <a:t>22º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809956" y="3119388"/>
            <a:ext cx="9941319" cy="3124658"/>
          </a:xfrm>
        </p:spPr>
        <p:txBody>
          <a:bodyPr anchor="ctr">
            <a:noAutofit/>
          </a:bodyPr>
          <a:lstStyle/>
          <a:p>
            <a:pPr>
              <a:spcAft>
                <a:spcPts val="800"/>
              </a:spcAft>
            </a:pPr>
            <a:r>
              <a:rPr lang="pt-BR" sz="2200" b="1" kern="0" dirty="0" err="1">
                <a:ea typeface="Calibri" panose="020F0502020204030204" pitchFamily="34" charset="0"/>
              </a:rPr>
              <a:t>iii</a:t>
            </a:r>
            <a:r>
              <a:rPr lang="pt-BR" sz="2200" b="1" kern="0" dirty="0">
                <a:ea typeface="Calibri" panose="020F0502020204030204" pitchFamily="34" charset="0"/>
              </a:rPr>
              <a:t>. Transparência</a:t>
            </a:r>
          </a:p>
          <a:p>
            <a:pPr>
              <a:spcAft>
                <a:spcPts val="800"/>
              </a:spcAft>
            </a:pPr>
            <a:r>
              <a:rPr lang="pt-BR" sz="2200" kern="0" dirty="0">
                <a:ea typeface="Calibri" panose="020F0502020204030204" pitchFamily="34" charset="0"/>
              </a:rPr>
              <a:t>O vazamento de telegramas diplomáticos pela </a:t>
            </a:r>
            <a:r>
              <a:rPr lang="pt-BR" sz="2200" kern="0" dirty="0" err="1">
                <a:ea typeface="Calibri" panose="020F0502020204030204" pitchFamily="34" charset="0"/>
              </a:rPr>
              <a:t>Wikileaks</a:t>
            </a:r>
            <a:r>
              <a:rPr lang="pt-BR" sz="2200" kern="0" dirty="0">
                <a:ea typeface="Calibri" panose="020F0502020204030204" pitchFamily="34" charset="0"/>
              </a:rPr>
              <a:t> ilustrou as mudanças na natureza da diplomacia na era de informação e a dificuldade de os governos manterem as comunicações reservadas em </a:t>
            </a:r>
            <a:r>
              <a:rPr lang="pt-BR" sz="2200" u="sng" kern="0" dirty="0">
                <a:ea typeface="Calibri" panose="020F0502020204030204" pitchFamily="34" charset="0"/>
              </a:rPr>
              <a:t>era em que reina a transparência</a:t>
            </a:r>
            <a:r>
              <a:rPr lang="pt-BR" sz="2200" kern="0" dirty="0">
                <a:ea typeface="Calibri" panose="020F0502020204030204" pitchFamily="34" charset="0"/>
              </a:rPr>
              <a:t>. Sublinhou também a necessidade de se reexaminar algumas premissas das práticas diplomáticas tradicionais. (Heine)</a:t>
            </a:r>
          </a:p>
          <a:p>
            <a:pPr>
              <a:spcAft>
                <a:spcPts val="800"/>
              </a:spcAft>
            </a:pPr>
            <a:r>
              <a:rPr lang="pt-BR" sz="2200" kern="0" dirty="0">
                <a:ea typeface="Calibri" panose="020F0502020204030204" pitchFamily="34" charset="0"/>
              </a:rPr>
              <a:t>A diplomacia “sempre envolve </a:t>
            </a:r>
            <a:r>
              <a:rPr lang="pt-BR" sz="2200" u="sng" kern="0" dirty="0">
                <a:ea typeface="Calibri" panose="020F0502020204030204" pitchFamily="34" charset="0"/>
              </a:rPr>
              <a:t>um grau de confidencialidade </a:t>
            </a:r>
            <a:r>
              <a:rPr lang="pt-BR" sz="2200" kern="0" dirty="0">
                <a:ea typeface="Calibri" panose="020F0502020204030204" pitchFamily="34" charset="0"/>
              </a:rPr>
              <a:t>e não há razão para supor que os desenvolvimentos globais hajam mudado isso”, seja para “proteger fontes” ou “causar danos a posições negociadoras e relações”. (</a:t>
            </a:r>
            <a:r>
              <a:rPr lang="en-US" sz="2200" kern="0" dirty="0">
                <a:ea typeface="Calibri" panose="020F0502020204030204" pitchFamily="34" charset="0"/>
              </a:rPr>
              <a:t>Greenstock)</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3228269"/>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Transparência</a:t>
            </a:r>
            <a:br>
              <a:rPr lang="pt-BR" sz="4800" dirty="0"/>
            </a:br>
            <a:r>
              <a:rPr lang="pt-BR" sz="3100" dirty="0"/>
              <a:t>23º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809956" y="3119388"/>
            <a:ext cx="9941319" cy="3124658"/>
          </a:xfrm>
        </p:spPr>
        <p:txBody>
          <a:bodyPr anchor="ctr">
            <a:noAutofit/>
          </a:bodyPr>
          <a:lstStyle/>
          <a:p>
            <a:pPr>
              <a:spcAft>
                <a:spcPts val="800"/>
              </a:spcAft>
            </a:pPr>
            <a:r>
              <a:rPr lang="pt-BR" sz="2200" kern="0" dirty="0">
                <a:ea typeface="Calibri" panose="020F0502020204030204" pitchFamily="34" charset="0"/>
              </a:rPr>
              <a:t>A respeito do tema da </a:t>
            </a:r>
            <a:r>
              <a:rPr lang="pt-BR" sz="2200" u="sng" kern="0" dirty="0">
                <a:ea typeface="Calibri" panose="020F0502020204030204" pitchFamily="34" charset="0"/>
              </a:rPr>
              <a:t>confidencialidade</a:t>
            </a:r>
            <a:r>
              <a:rPr lang="pt-BR" sz="2200" kern="0" dirty="0">
                <a:ea typeface="Calibri" panose="020F0502020204030204" pitchFamily="34" charset="0"/>
              </a:rPr>
              <a:t>, é de se lembrar que a CVRD trata de relações entre Estados, nada dispondo sobre diplomacia pública. </a:t>
            </a:r>
          </a:p>
          <a:p>
            <a:pPr>
              <a:spcAft>
                <a:spcPts val="800"/>
              </a:spcAft>
            </a:pPr>
            <a:r>
              <a:rPr lang="pt-BR" sz="2200" kern="0" dirty="0">
                <a:ea typeface="Calibri" panose="020F0502020204030204" pitchFamily="34" charset="0"/>
              </a:rPr>
              <a:t>Muito pelo contrário, poder-se-ia argumentar que, ao exigir a </a:t>
            </a:r>
            <a:r>
              <a:rPr lang="pt-BR" sz="2200" u="sng" kern="0" dirty="0">
                <a:ea typeface="Calibri" panose="020F0502020204030204" pitchFamily="34" charset="0"/>
              </a:rPr>
              <a:t>não interferência </a:t>
            </a:r>
            <a:r>
              <a:rPr lang="pt-BR" sz="2200" kern="0" dirty="0">
                <a:ea typeface="Calibri" panose="020F0502020204030204" pitchFamily="34" charset="0"/>
              </a:rPr>
              <a:t>em assuntos internos (Artigo 41. 1), a Convenção </a:t>
            </a:r>
            <a:r>
              <a:rPr lang="pt-BR" sz="2200" u="sng" kern="0" dirty="0">
                <a:ea typeface="Calibri" panose="020F0502020204030204" pitchFamily="34" charset="0"/>
              </a:rPr>
              <a:t>limita a ação diplomática às comunicações entre governos e coíbe aquela junto à opinião pública</a:t>
            </a:r>
            <a:r>
              <a:rPr lang="pt-BR" sz="2200" kern="0" dirty="0">
                <a:ea typeface="Calibri" panose="020F0502020204030204" pitchFamily="34" charset="0"/>
              </a:rPr>
              <a:t>.</a:t>
            </a:r>
            <a:endParaRPr lang="en-US" sz="22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7198271"/>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Propaganda</a:t>
            </a:r>
            <a:br>
              <a:rPr lang="pt-BR" sz="4800" dirty="0"/>
            </a:br>
            <a:r>
              <a:rPr lang="pt-BR" sz="3100" dirty="0"/>
              <a:t>24º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731525" y="3119388"/>
            <a:ext cx="9941319" cy="3124658"/>
          </a:xfrm>
        </p:spPr>
        <p:txBody>
          <a:bodyPr anchor="ctr">
            <a:noAutofit/>
          </a:bodyPr>
          <a:lstStyle/>
          <a:p>
            <a:pPr>
              <a:spcAft>
                <a:spcPts val="800"/>
              </a:spcAft>
            </a:pPr>
            <a:r>
              <a:rPr lang="pt-BR" sz="2200" b="1" kern="0" dirty="0" err="1">
                <a:ea typeface="Calibri" panose="020F0502020204030204" pitchFamily="34" charset="0"/>
              </a:rPr>
              <a:t>iv</a:t>
            </a:r>
            <a:r>
              <a:rPr lang="pt-BR" sz="2200" b="1" kern="0" dirty="0">
                <a:ea typeface="Calibri" panose="020F0502020204030204" pitchFamily="34" charset="0"/>
              </a:rPr>
              <a:t>. Propaganda</a:t>
            </a:r>
          </a:p>
          <a:p>
            <a:pPr>
              <a:spcAft>
                <a:spcPts val="800"/>
              </a:spcAft>
            </a:pPr>
            <a:r>
              <a:rPr lang="pt-BR" sz="2200" kern="0" dirty="0">
                <a:ea typeface="Calibri" panose="020F0502020204030204" pitchFamily="34" charset="0"/>
              </a:rPr>
              <a:t>Há praticantes da diplomacia que se recusam a distinguir entre propaganda e diplomacia pública. Veem a diplomacia pública como um nome moderno para propaganda branca – isto é, propaganda que admite sua fonte e dirigida principalmente para públicos estrangeiros, mas também para eleitorados internos. </a:t>
            </a:r>
            <a:r>
              <a:rPr lang="en-US" sz="2200" kern="0" dirty="0">
                <a:ea typeface="Calibri" panose="020F0502020204030204" pitchFamily="34" charset="0"/>
              </a:rPr>
              <a:t>(</a:t>
            </a:r>
            <a:r>
              <a:rPr lang="en-US" sz="2200" kern="0" dirty="0" err="1">
                <a:ea typeface="Calibri" panose="020F0502020204030204" pitchFamily="34" charset="0"/>
              </a:rPr>
              <a:t>Melissen</a:t>
            </a:r>
            <a:r>
              <a:rPr lang="en-US" sz="2200" kern="0" dirty="0">
                <a:ea typeface="Calibri" panose="020F0502020204030204" pitchFamily="34" charset="0"/>
              </a:rPr>
              <a:t>)</a:t>
            </a:r>
          </a:p>
          <a:p>
            <a:pPr>
              <a:spcAft>
                <a:spcPts val="800"/>
              </a:spcAft>
            </a:pPr>
            <a:r>
              <a:rPr lang="pt-BR" sz="2200" kern="0" dirty="0">
                <a:ea typeface="Calibri" panose="020F0502020204030204" pitchFamily="34" charset="0"/>
              </a:rPr>
              <a:t>Praticar a diplomacia pública requer vencer a oposição dos tradicionalistas que consideram diplomacia pública um eufemismo para </a:t>
            </a:r>
            <a:r>
              <a:rPr lang="pt-BR" sz="2200" u="sng" kern="0" dirty="0">
                <a:ea typeface="Calibri" panose="020F0502020204030204" pitchFamily="34" charset="0"/>
              </a:rPr>
              <a:t>propagand</a:t>
            </a:r>
            <a:r>
              <a:rPr lang="pt-BR" sz="2200" kern="0" dirty="0">
                <a:ea typeface="Calibri" panose="020F0502020204030204" pitchFamily="34" charset="0"/>
              </a:rPr>
              <a:t>a, atividade que, senão maléfica, deveria estar à margem das atividades principais dos diplomatas. (</a:t>
            </a:r>
            <a:r>
              <a:rPr lang="pt-BR" sz="2200" kern="0" dirty="0" err="1">
                <a:ea typeface="Calibri" panose="020F0502020204030204" pitchFamily="34" charset="0"/>
              </a:rPr>
              <a:t>Melissen</a:t>
            </a:r>
            <a:r>
              <a:rPr lang="pt-BR" sz="2200" kern="0" dirty="0">
                <a:ea typeface="Calibri" panose="020F0502020204030204" pitchFamily="34" charset="0"/>
              </a:rPr>
              <a:t>)</a:t>
            </a:r>
            <a:endParaRPr lang="en-US" sz="22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3899370"/>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Propaganda</a:t>
            </a:r>
            <a:br>
              <a:rPr lang="pt-BR" sz="4800" dirty="0"/>
            </a:br>
            <a:r>
              <a:rPr lang="pt-BR" sz="3100" dirty="0"/>
              <a:t>25º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731525" y="3119388"/>
            <a:ext cx="9941319" cy="3124658"/>
          </a:xfrm>
        </p:spPr>
        <p:txBody>
          <a:bodyPr anchor="ctr">
            <a:noAutofit/>
          </a:bodyPr>
          <a:lstStyle/>
          <a:p>
            <a:pPr>
              <a:spcAft>
                <a:spcPts val="800"/>
              </a:spcAft>
            </a:pPr>
            <a:r>
              <a:rPr lang="pt-BR" sz="2200" kern="0" dirty="0">
                <a:ea typeface="Calibri" panose="020F0502020204030204" pitchFamily="34" charset="0"/>
              </a:rPr>
              <a:t>Caminhar entre o que é aceitável e o que é inaceitável pode ser problemático, à medida em que governos encorajam embaixadores a se engajarem em debates públicos no país anfitrião. (</a:t>
            </a:r>
            <a:r>
              <a:rPr lang="pt-BR" sz="2200" kern="0" dirty="0" err="1">
                <a:ea typeface="Calibri" panose="020F0502020204030204" pitchFamily="34" charset="0"/>
              </a:rPr>
              <a:t>Melissen</a:t>
            </a:r>
            <a:r>
              <a:rPr lang="pt-BR" sz="2200" kern="0" dirty="0">
                <a:ea typeface="Calibri" panose="020F0502020204030204" pitchFamily="34" charset="0"/>
              </a:rPr>
              <a:t>)</a:t>
            </a:r>
          </a:p>
          <a:p>
            <a:pPr>
              <a:spcAft>
                <a:spcPts val="800"/>
              </a:spcAft>
            </a:pPr>
            <a:r>
              <a:rPr lang="pt-BR" sz="2200" kern="0" dirty="0">
                <a:ea typeface="Calibri" panose="020F0502020204030204" pitchFamily="34" charset="0"/>
              </a:rPr>
              <a:t>A </a:t>
            </a:r>
            <a:r>
              <a:rPr lang="pt-BR" sz="2200" u="sng" kern="0" dirty="0">
                <a:ea typeface="Calibri" panose="020F0502020204030204" pitchFamily="34" charset="0"/>
              </a:rPr>
              <a:t>propaganda</a:t>
            </a:r>
            <a:r>
              <a:rPr lang="pt-BR" sz="2200" kern="0" dirty="0">
                <a:ea typeface="Calibri" panose="020F0502020204030204" pitchFamily="34" charset="0"/>
              </a:rPr>
              <a:t> não está em geral interessada em diálogo ou qualquer forma de construção de relacionamento. (</a:t>
            </a:r>
            <a:r>
              <a:rPr lang="pt-BR" sz="2200" kern="0" dirty="0" err="1">
                <a:ea typeface="Calibri" panose="020F0502020204030204" pitchFamily="34" charset="0"/>
              </a:rPr>
              <a:t>Melissen</a:t>
            </a:r>
            <a:r>
              <a:rPr lang="pt-BR" sz="2200" kern="0" dirty="0">
                <a:ea typeface="Calibri" panose="020F0502020204030204" pitchFamily="34" charset="0"/>
              </a:rPr>
              <a:t>)</a:t>
            </a:r>
            <a:endParaRPr lang="en-US" sz="2200" kern="0" dirty="0">
              <a:ea typeface="Calibri" panose="020F0502020204030204" pitchFamily="34" charset="0"/>
            </a:endParaRPr>
          </a:p>
          <a:p>
            <a:pPr>
              <a:spcAft>
                <a:spcPts val="800"/>
              </a:spcAft>
            </a:pPr>
            <a:r>
              <a:rPr lang="pt-BR" sz="2200" kern="0" dirty="0">
                <a:ea typeface="Calibri" panose="020F0502020204030204" pitchFamily="34" charset="0"/>
              </a:rPr>
              <a:t>Diferentemente da propaganda que seria uma ação diplomática unilateral, a diplomacia pública envolveria a interação, isto é, ao projetar seu país, o diplomata deveria não apenas fazer apresentações, mas também ouvir questionamentos, responder e argumentar em defesa deste. </a:t>
            </a:r>
            <a:endParaRPr lang="en-US" sz="22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8324926"/>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Imagem</a:t>
            </a:r>
            <a:br>
              <a:rPr lang="pt-BR" sz="4800" dirty="0"/>
            </a:br>
            <a:r>
              <a:rPr lang="pt-BR" sz="3100" dirty="0"/>
              <a:t>26º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731525" y="3119388"/>
            <a:ext cx="9941319" cy="3124658"/>
          </a:xfrm>
        </p:spPr>
        <p:txBody>
          <a:bodyPr anchor="ctr">
            <a:noAutofit/>
          </a:bodyPr>
          <a:lstStyle/>
          <a:p>
            <a:pPr>
              <a:spcAft>
                <a:spcPts val="800"/>
              </a:spcAft>
            </a:pPr>
            <a:r>
              <a:rPr lang="pt-BR" sz="2200" b="1" kern="0" dirty="0" err="1">
                <a:ea typeface="Calibri" panose="020F0502020204030204" pitchFamily="34" charset="0"/>
              </a:rPr>
              <a:t>iii</a:t>
            </a:r>
            <a:r>
              <a:rPr lang="pt-BR" sz="2200" b="1" kern="0" dirty="0">
                <a:ea typeface="Calibri" panose="020F0502020204030204" pitchFamily="34" charset="0"/>
              </a:rPr>
              <a:t>. Imagem</a:t>
            </a:r>
          </a:p>
          <a:p>
            <a:pPr>
              <a:spcAft>
                <a:spcPts val="800"/>
              </a:spcAft>
            </a:pPr>
            <a:r>
              <a:rPr lang="pt-BR" sz="2200" kern="0" dirty="0">
                <a:ea typeface="Calibri" panose="020F0502020204030204" pitchFamily="34" charset="0"/>
              </a:rPr>
              <a:t>Os governos se dão conta de que a projeção da </a:t>
            </a:r>
            <a:r>
              <a:rPr lang="pt-BR" sz="2200" u="sng" kern="0" dirty="0">
                <a:ea typeface="Calibri" panose="020F0502020204030204" pitchFamily="34" charset="0"/>
              </a:rPr>
              <a:t>atratividade</a:t>
            </a:r>
            <a:r>
              <a:rPr lang="pt-BR" sz="2200" kern="0" dirty="0">
                <a:ea typeface="Calibri" panose="020F0502020204030204" pitchFamily="34" charset="0"/>
              </a:rPr>
              <a:t> de seus países demanda alcançar a sociedade civil. Vista como elemento do </a:t>
            </a:r>
            <a:r>
              <a:rPr lang="pt-BR" sz="2200" i="1" kern="0" dirty="0">
                <a:ea typeface="Calibri" panose="020F0502020204030204" pitchFamily="34" charset="0"/>
              </a:rPr>
              <a:t>soft </a:t>
            </a:r>
            <a:r>
              <a:rPr lang="pt-BR" sz="2200" i="1" kern="0" dirty="0" err="1">
                <a:ea typeface="Calibri" panose="020F0502020204030204" pitchFamily="34" charset="0"/>
              </a:rPr>
              <a:t>power</a:t>
            </a:r>
            <a:r>
              <a:rPr lang="pt-BR" sz="2200" i="1" kern="0" dirty="0">
                <a:ea typeface="Calibri" panose="020F0502020204030204" pitchFamily="34" charset="0"/>
              </a:rPr>
              <a:t> </a:t>
            </a:r>
            <a:r>
              <a:rPr lang="pt-BR" sz="2200" kern="0" dirty="0">
                <a:ea typeface="Calibri" panose="020F0502020204030204" pitchFamily="34" charset="0"/>
              </a:rPr>
              <a:t>de um país, a diplomacia pública tem se integrado ao processo político internacional, em vez de ser vista como um instrumento suplementar fora da atividade diplomática principal. (</a:t>
            </a:r>
            <a:r>
              <a:rPr lang="pt-BR" sz="2200" kern="0" dirty="0" err="1">
                <a:ea typeface="Calibri" panose="020F0502020204030204" pitchFamily="34" charset="0"/>
              </a:rPr>
              <a:t>Melissen</a:t>
            </a:r>
            <a:r>
              <a:rPr lang="pt-BR" sz="2200" kern="0" dirty="0">
                <a:ea typeface="Calibri" panose="020F0502020204030204" pitchFamily="34" charset="0"/>
              </a:rPr>
              <a:t>)</a:t>
            </a:r>
          </a:p>
          <a:p>
            <a:pPr>
              <a:spcAft>
                <a:spcPts val="800"/>
              </a:spcAft>
              <a:tabLst>
                <a:tab pos="457200" algn="l"/>
              </a:tabLst>
            </a:pPr>
            <a:r>
              <a:rPr lang="pt-BR" sz="2200" kern="0" dirty="0">
                <a:ea typeface="Calibri" panose="020F0502020204030204" pitchFamily="34" charset="0"/>
              </a:rPr>
              <a:t>A diplomacia pública engloba a construção de uma </a:t>
            </a:r>
            <a:r>
              <a:rPr lang="pt-BR" sz="2200" u="sng" kern="0" dirty="0">
                <a:ea typeface="Calibri" panose="020F0502020204030204" pitchFamily="34" charset="0"/>
              </a:rPr>
              <a:t>imagem </a:t>
            </a:r>
            <a:r>
              <a:rPr lang="pt-BR" sz="2200" kern="0" dirty="0">
                <a:ea typeface="Calibri" panose="020F0502020204030204" pitchFamily="34" charset="0"/>
              </a:rPr>
              <a:t>nacional sólida, mas que vai além da propaganda. Esta pode ser contraproducente. Também não deve se resumir a meras campanhas de relação pública.  Seu objetivo ulterior, é o entendimento comum e o diálogo entre nações. (</a:t>
            </a:r>
            <a:r>
              <a:rPr lang="pt-BR" sz="2200" kern="0" dirty="0" err="1">
                <a:ea typeface="Calibri" panose="020F0502020204030204" pitchFamily="34" charset="0"/>
              </a:rPr>
              <a:t>Verbeke</a:t>
            </a:r>
            <a:r>
              <a:rPr lang="pt-BR" sz="2200" kern="0" dirty="0">
                <a:ea typeface="Calibri" panose="020F0502020204030204" pitchFamily="34" charset="0"/>
              </a:rPr>
              <a:t>)</a:t>
            </a:r>
            <a:endParaRPr lang="en-US" sz="2200" kern="0" dirty="0">
              <a:ea typeface="Calibri" panose="020F0502020204030204" pitchFamily="34" charset="0"/>
            </a:endParaRPr>
          </a:p>
          <a:p>
            <a:pPr>
              <a:spcAft>
                <a:spcPts val="800"/>
              </a:spcAft>
            </a:pPr>
            <a:endParaRPr lang="en-US" sz="22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64768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(2º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85000" lnSpcReduction="20000"/>
          </a:bodyPr>
          <a:lstStyle/>
          <a:p>
            <a:pPr marL="0" indent="0">
              <a:buNone/>
            </a:pPr>
            <a:r>
              <a:rPr lang="pt-BR" sz="2400" b="1" dirty="0"/>
              <a:t>B. Organização</a:t>
            </a:r>
          </a:p>
          <a:p>
            <a:r>
              <a:rPr lang="pt-BR" sz="2400" dirty="0"/>
              <a:t>Inicialmente, compostos de</a:t>
            </a:r>
          </a:p>
          <a:p>
            <a:pPr lvl="1"/>
            <a:r>
              <a:rPr lang="pt-BR" sz="2000" dirty="0"/>
              <a:t>funcionários da capital e do exterior, </a:t>
            </a:r>
          </a:p>
          <a:p>
            <a:pPr lvl="2"/>
            <a:r>
              <a:rPr lang="pt-BR" sz="1600" dirty="0"/>
              <a:t>Administração no exterior exige decisões orçamentárias distintas. (</a:t>
            </a:r>
            <a:r>
              <a:rPr lang="pt-BR" sz="1600" dirty="0" err="1"/>
              <a:t>Greenstock</a:t>
            </a:r>
            <a:r>
              <a:rPr lang="pt-BR" sz="1600" dirty="0"/>
              <a:t>)</a:t>
            </a:r>
            <a:endParaRPr lang="pt-BR" sz="2000" dirty="0"/>
          </a:p>
          <a:p>
            <a:pPr lvl="1"/>
            <a:r>
              <a:rPr lang="pt-BR" sz="2000" dirty="0"/>
              <a:t>diplomatas e cônsules</a:t>
            </a:r>
          </a:p>
          <a:p>
            <a:pPr marL="0" indent="0">
              <a:buNone/>
            </a:pPr>
            <a:r>
              <a:rPr lang="pt-BR" sz="2400" u="sng" dirty="0"/>
              <a:t>1. Chancelarias</a:t>
            </a:r>
          </a:p>
          <a:p>
            <a:pPr lvl="1"/>
            <a:r>
              <a:rPr lang="pt-BR" sz="2000" dirty="0"/>
              <a:t>Quando nas capitais, diplomatas envolvem-se na </a:t>
            </a:r>
            <a:r>
              <a:rPr lang="pt-BR" sz="2000" u="sng" dirty="0"/>
              <a:t>formulação</a:t>
            </a:r>
            <a:r>
              <a:rPr lang="pt-BR" sz="2000" dirty="0"/>
              <a:t> da diplomacia (Kleiner)</a:t>
            </a:r>
          </a:p>
          <a:p>
            <a:pPr lvl="1"/>
            <a:r>
              <a:rPr lang="pt-BR" sz="2000" u="sng" dirty="0"/>
              <a:t>Unidades</a:t>
            </a:r>
            <a:r>
              <a:rPr lang="pt-BR" sz="2000" dirty="0"/>
              <a:t>: Gabinete, </a:t>
            </a:r>
            <a:r>
              <a:rPr lang="pt-BR" sz="2000" dirty="0" err="1"/>
              <a:t>Secretaria-Geral</a:t>
            </a:r>
            <a:r>
              <a:rPr lang="pt-BR" sz="2000" dirty="0"/>
              <a:t>, Secretarias, Departamentos, Divisões.</a:t>
            </a:r>
          </a:p>
          <a:p>
            <a:pPr lvl="1"/>
            <a:r>
              <a:rPr lang="pt-BR" sz="2000" u="sng" dirty="0"/>
              <a:t>Tarefas </a:t>
            </a:r>
            <a:r>
              <a:rPr lang="pt-BR" sz="2000" dirty="0"/>
              <a:t>diversas, mas duas mais relevantes: aconselhar o ministro e coordenar a execução da política externa. Manter coerência e consistência temporal. (</a:t>
            </a:r>
            <a:r>
              <a:rPr lang="pt-BR" sz="2000" dirty="0" err="1"/>
              <a:t>Verbeke</a:t>
            </a:r>
            <a:r>
              <a:rPr lang="pt-BR" sz="2000" dirty="0"/>
              <a:t>). l</a:t>
            </a:r>
          </a:p>
          <a:p>
            <a:pPr lvl="1"/>
            <a:r>
              <a:rPr lang="pt-BR" sz="2000" u="sng" dirty="0"/>
              <a:t>Gabinete</a:t>
            </a:r>
            <a:r>
              <a:rPr lang="pt-BR" sz="2000" dirty="0"/>
              <a:t>: selecionar informação. Em geral, setor de imprensa.</a:t>
            </a:r>
            <a:endParaRPr lang="pt-BR"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6143409"/>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000" dirty="0"/>
              <a:t>4. Meios</a:t>
            </a:r>
            <a:br>
              <a:rPr lang="pt-BR" sz="4800" dirty="0"/>
            </a:br>
            <a:r>
              <a:rPr lang="pt-BR" sz="3100" dirty="0"/>
              <a:t>27º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535670" y="3017522"/>
            <a:ext cx="10450677" cy="3124658"/>
          </a:xfrm>
        </p:spPr>
        <p:txBody>
          <a:bodyPr anchor="ctr">
            <a:noAutofit/>
          </a:bodyPr>
          <a:lstStyle/>
          <a:p>
            <a:pPr marL="0" indent="0">
              <a:spcAft>
                <a:spcPts val="800"/>
              </a:spcAft>
              <a:buNone/>
            </a:pPr>
            <a:r>
              <a:rPr lang="pt-BR" sz="2400" b="1" kern="0" dirty="0">
                <a:ea typeface="Calibri" panose="020F0502020204030204" pitchFamily="34" charset="0"/>
              </a:rPr>
              <a:t>4</a:t>
            </a:r>
            <a:r>
              <a:rPr lang="pt-BR" sz="2400" b="1" kern="0" dirty="0">
                <a:effectLst/>
                <a:ea typeface="Calibri" panose="020F0502020204030204" pitchFamily="34" charset="0"/>
              </a:rPr>
              <a:t>. Meios</a:t>
            </a:r>
          </a:p>
          <a:p>
            <a:pPr>
              <a:spcAft>
                <a:spcPts val="800"/>
              </a:spcAft>
            </a:pPr>
            <a:r>
              <a:rPr lang="pt-BR" sz="2200" kern="0" dirty="0">
                <a:ea typeface="Calibri" panose="020F0502020204030204" pitchFamily="34" charset="0"/>
              </a:rPr>
              <a:t>Dos diplomatas modernos espera-se que projetem as mensagens de seus países, não apenas pela imprensa local, mas também por meio da mídia social e blogs</a:t>
            </a:r>
            <a:r>
              <a:rPr lang="en-US" sz="2200" kern="0" dirty="0">
                <a:ea typeface="Calibri" panose="020F0502020204030204" pitchFamily="34" charset="0"/>
              </a:rPr>
              <a:t>, </a:t>
            </a:r>
            <a:r>
              <a:rPr lang="pt-BR" sz="2200" kern="0" dirty="0">
                <a:ea typeface="Calibri" panose="020F0502020204030204" pitchFamily="34" charset="0"/>
              </a:rPr>
              <a:t>ou seja, pelo emprego de meios digitais para alcançar maior número de pessoas. (Roberts)</a:t>
            </a:r>
          </a:p>
          <a:p>
            <a:pPr>
              <a:spcAft>
                <a:spcPts val="800"/>
              </a:spcAft>
            </a:pPr>
            <a:r>
              <a:rPr lang="pt-BR" sz="2200" kern="0" dirty="0">
                <a:ea typeface="Calibri" panose="020F0502020204030204" pitchFamily="34" charset="0"/>
              </a:rPr>
              <a:t>Hoje, muitas missões diplomáticas mantêm seus portais eletrônicos usados para disseminar informação.</a:t>
            </a:r>
            <a:r>
              <a:rPr lang="en-US" sz="2200" kern="0" dirty="0">
                <a:ea typeface="Calibri" panose="020F0502020204030204" pitchFamily="34" charset="0"/>
              </a:rPr>
              <a:t> (</a:t>
            </a:r>
            <a:r>
              <a:rPr lang="pt-BR" sz="2200" kern="0" dirty="0">
                <a:ea typeface="Calibri" panose="020F0502020204030204" pitchFamily="34" charset="0"/>
              </a:rPr>
              <a:t>Kleiner)</a:t>
            </a:r>
          </a:p>
          <a:p>
            <a:pPr>
              <a:spcAft>
                <a:spcPts val="800"/>
              </a:spcAft>
            </a:pPr>
            <a:r>
              <a:rPr lang="pt-BR" sz="2200" kern="0" dirty="0">
                <a:ea typeface="Calibri" panose="020F0502020204030204" pitchFamily="34" charset="0"/>
              </a:rPr>
              <a:t>A diplomacia digital pode ser utilizada para conversas públicas online, para estimular debate sobre temas relevantes, para promover relações com públicos estrangeiros e para medir a opinião pública em países anfitriões. (Roberts)</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4248089"/>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800" dirty="0"/>
              <a:t>5. </a:t>
            </a:r>
            <a:r>
              <a:rPr lang="pt-BR" sz="4000" dirty="0"/>
              <a:t>Avaliações</a:t>
            </a:r>
            <a:br>
              <a:rPr lang="pt-BR" sz="4800" dirty="0"/>
            </a:br>
            <a:r>
              <a:rPr lang="pt-BR" sz="3100" dirty="0"/>
              <a:t>28º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99328" y="2988604"/>
            <a:ext cx="9941319" cy="3124658"/>
          </a:xfrm>
        </p:spPr>
        <p:txBody>
          <a:bodyPr anchor="ctr">
            <a:noAutofit/>
          </a:bodyPr>
          <a:lstStyle/>
          <a:p>
            <a:pPr>
              <a:spcAft>
                <a:spcPts val="800"/>
              </a:spcAft>
            </a:pPr>
            <a:r>
              <a:rPr lang="pt-BR" sz="2200" kern="0" dirty="0">
                <a:ea typeface="Calibri" panose="020F0502020204030204" pitchFamily="34" charset="0"/>
              </a:rPr>
              <a:t>A diplomacia pública não apresenta respostas fáceis ou soluções rápidas. Além disso, é difícil estabelecer uma relação de causa e efeito para demonstrar a eficácia de ações de uma diplomacia pública. </a:t>
            </a:r>
          </a:p>
          <a:p>
            <a:pPr>
              <a:spcAft>
                <a:spcPts val="800"/>
              </a:spcAft>
            </a:pPr>
            <a:r>
              <a:rPr lang="pt-BR" sz="2200" kern="0" dirty="0">
                <a:ea typeface="Calibri" panose="020F0502020204030204" pitchFamily="34" charset="0"/>
              </a:rPr>
              <a:t>A diplomacia pública do futuro provavelmente será mais sensível do ponto de vista cultural. Terá que se apoiar em atores não governamentais. Não estará livre de paradoxos, à medida em que governos se ajustem à essa nova forma de diplomacia. </a:t>
            </a:r>
            <a:r>
              <a:rPr lang="en-US" sz="2200" kern="0" dirty="0">
                <a:ea typeface="Calibri" panose="020F0502020204030204" pitchFamily="34" charset="0"/>
              </a:rPr>
              <a:t>(</a:t>
            </a:r>
            <a:r>
              <a:rPr lang="en-US" sz="2200" kern="0" dirty="0" err="1">
                <a:ea typeface="Calibri" panose="020F0502020204030204" pitchFamily="34" charset="0"/>
              </a:rPr>
              <a:t>Melissen</a:t>
            </a:r>
            <a:r>
              <a:rPr lang="en-US" sz="2200" kern="0" dirty="0">
                <a:ea typeface="Calibri" panose="020F0502020204030204" pitchFamily="34"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7686599"/>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800" dirty="0"/>
              <a:t>5. </a:t>
            </a:r>
            <a:r>
              <a:rPr lang="pt-BR" sz="4000" dirty="0"/>
              <a:t>Avaliações</a:t>
            </a:r>
            <a:br>
              <a:rPr lang="pt-BR" sz="4800" dirty="0"/>
            </a:br>
            <a:r>
              <a:rPr lang="pt-BR" sz="3100" dirty="0"/>
              <a:t>29º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99328" y="2988604"/>
            <a:ext cx="9941319" cy="3124658"/>
          </a:xfrm>
        </p:spPr>
        <p:txBody>
          <a:bodyPr anchor="ctr">
            <a:noAutofit/>
          </a:bodyPr>
          <a:lstStyle/>
          <a:p>
            <a:pPr>
              <a:spcAft>
                <a:spcPts val="800"/>
              </a:spcAft>
            </a:pPr>
            <a:r>
              <a:rPr lang="pt-BR" sz="2200" kern="0" dirty="0">
                <a:ea typeface="Calibri" panose="020F0502020204030204" pitchFamily="34" charset="0"/>
              </a:rPr>
              <a:t>A necessidade de coerência de narrativas compelirá os Estados e outros atores oficiais a refletirem sobre os temas identitários e aspirações específicas nos desdobramentos de controvérsias internacionais. (</a:t>
            </a:r>
            <a:r>
              <a:rPr lang="pt-BR" sz="2200" kern="0" dirty="0" err="1">
                <a:ea typeface="Calibri" panose="020F0502020204030204" pitchFamily="34" charset="0"/>
              </a:rPr>
              <a:t>Melissen</a:t>
            </a:r>
            <a:r>
              <a:rPr lang="pt-BR" sz="2200" kern="0" dirty="0">
                <a:ea typeface="Calibri" panose="020F0502020204030204" pitchFamily="34" charset="0"/>
              </a:rPr>
              <a:t>)</a:t>
            </a:r>
          </a:p>
          <a:p>
            <a:pPr>
              <a:spcAft>
                <a:spcPts val="800"/>
              </a:spcAft>
            </a:pPr>
            <a:r>
              <a:rPr lang="pt-BR" sz="2200" kern="0" dirty="0">
                <a:ea typeface="Calibri" panose="020F0502020204030204" pitchFamily="34" charset="0"/>
              </a:rPr>
              <a:t>Vai exigir que alguns deixem suas “zonas de conforto” e ingressem na arena democrática na qual tópicos são politizados e argumentados. (</a:t>
            </a:r>
            <a:r>
              <a:rPr lang="pt-BR" sz="2200" kern="0" dirty="0" err="1">
                <a:ea typeface="Calibri" panose="020F0502020204030204" pitchFamily="34" charset="0"/>
              </a:rPr>
              <a:t>Melissen</a:t>
            </a:r>
            <a:r>
              <a:rPr lang="pt-BR" sz="2200" kern="0" dirty="0">
                <a:ea typeface="Calibri" panose="020F0502020204030204" pitchFamily="34"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1966830"/>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800" dirty="0"/>
              <a:t>5. </a:t>
            </a:r>
            <a:r>
              <a:rPr lang="pt-BR" sz="4000" dirty="0"/>
              <a:t>Avaliações</a:t>
            </a:r>
            <a:br>
              <a:rPr lang="pt-BR" sz="4800" dirty="0"/>
            </a:br>
            <a:r>
              <a:rPr lang="pt-BR" sz="3100" dirty="0"/>
              <a:t>30º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99328" y="2988604"/>
            <a:ext cx="9941319" cy="3124658"/>
          </a:xfrm>
        </p:spPr>
        <p:txBody>
          <a:bodyPr anchor="ctr">
            <a:noAutofit/>
          </a:bodyPr>
          <a:lstStyle/>
          <a:p>
            <a:pPr>
              <a:spcAft>
                <a:spcPts val="800"/>
              </a:spcAft>
            </a:pPr>
            <a:r>
              <a:rPr lang="pt-BR" sz="2200" kern="0" dirty="0">
                <a:ea typeface="Calibri" panose="020F0502020204030204" pitchFamily="34" charset="0"/>
              </a:rPr>
              <a:t>Governos autoritários se confrontarão com os limites da influência estatal e o desafio de mudar a direção das percepções estrangeiras num mundo em progressivamente transnacional e que empodera indivíduos mais do que outrora. </a:t>
            </a:r>
          </a:p>
          <a:p>
            <a:pPr>
              <a:spcAft>
                <a:spcPts val="800"/>
              </a:spcAft>
            </a:pPr>
            <a:r>
              <a:rPr lang="pt-BR" sz="2200" kern="0" dirty="0">
                <a:ea typeface="Calibri" panose="020F0502020204030204" pitchFamily="34" charset="0"/>
              </a:rPr>
              <a:t>Não há alternativa à modernização de diplomacia pública, mas influenciar públicos estrangeiros não será mais fácil. (</a:t>
            </a:r>
            <a:r>
              <a:rPr lang="pt-BR" sz="2200" kern="0" dirty="0" err="1">
                <a:ea typeface="Calibri" panose="020F0502020204030204" pitchFamily="34" charset="0"/>
              </a:rPr>
              <a:t>Melissen</a:t>
            </a:r>
            <a:r>
              <a:rPr lang="pt-BR" sz="2200" kern="0" dirty="0">
                <a:ea typeface="Calibri" panose="020F0502020204030204" pitchFamily="34"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52528039"/>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800" dirty="0"/>
              <a:t>5. </a:t>
            </a:r>
            <a:r>
              <a:rPr lang="pt-BR" sz="4000" dirty="0"/>
              <a:t>Avaliações</a:t>
            </a:r>
            <a:br>
              <a:rPr lang="pt-BR" sz="4800" dirty="0"/>
            </a:br>
            <a:r>
              <a:rPr lang="pt-BR" sz="3100" dirty="0"/>
              <a:t>31º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99328" y="2988604"/>
            <a:ext cx="9941319" cy="3124658"/>
          </a:xfrm>
        </p:spPr>
        <p:txBody>
          <a:bodyPr anchor="ctr">
            <a:noAutofit/>
          </a:bodyPr>
          <a:lstStyle/>
          <a:p>
            <a:pPr>
              <a:spcAft>
                <a:spcPts val="800"/>
              </a:spcAft>
            </a:pPr>
            <a:r>
              <a:rPr lang="pt-BR" sz="2200" kern="0" dirty="0">
                <a:ea typeface="Calibri" panose="020F0502020204030204" pitchFamily="34" charset="0"/>
              </a:rPr>
              <a:t>Muitos praticantes viram na diplomacia pública uma janela para modernizar sua profissão.  </a:t>
            </a:r>
          </a:p>
          <a:p>
            <a:pPr>
              <a:spcAft>
                <a:spcPts val="800"/>
              </a:spcAft>
            </a:pPr>
            <a:r>
              <a:rPr lang="pt-BR" sz="2200" kern="0" dirty="0">
                <a:ea typeface="Calibri" panose="020F0502020204030204" pitchFamily="34" charset="0"/>
              </a:rPr>
              <a:t>Dentro dos governos, os que advogam a nova diplomacia pública viram o novo debate como parte integral das novas abordagens como meio para ajudar a mudar cultura diplomática adversa a riscos e ensimesmada no que se refere a tratar com o público. </a:t>
            </a:r>
            <a:r>
              <a:rPr lang="en-US" sz="2200" kern="0" dirty="0">
                <a:ea typeface="Calibri" panose="020F0502020204030204" pitchFamily="34" charset="0"/>
              </a:rPr>
              <a:t>(</a:t>
            </a:r>
            <a:r>
              <a:rPr lang="en-US" sz="2200" kern="0" dirty="0" err="1">
                <a:ea typeface="Calibri" panose="020F0502020204030204" pitchFamily="34" charset="0"/>
              </a:rPr>
              <a:t>Melissen</a:t>
            </a:r>
            <a:r>
              <a:rPr lang="en-US" sz="2200" kern="0" dirty="0">
                <a:ea typeface="Calibri" panose="020F0502020204030204" pitchFamily="34" charset="0"/>
              </a:rPr>
              <a:t>)</a:t>
            </a: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7491673"/>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EAF69A0-9CBA-266E-7BF3-2B1B1BDE48AA}"/>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 Diplomacia Pública</a:t>
            </a:r>
            <a:br>
              <a:rPr lang="pt-BR" sz="4800" dirty="0"/>
            </a:br>
            <a:r>
              <a:rPr lang="pt-BR" sz="4800" dirty="0"/>
              <a:t>5. </a:t>
            </a:r>
            <a:r>
              <a:rPr lang="pt-BR" sz="4000" dirty="0"/>
              <a:t>Avaliações</a:t>
            </a:r>
            <a:br>
              <a:rPr lang="pt-BR" sz="4800" dirty="0"/>
            </a:br>
            <a:r>
              <a:rPr lang="pt-BR" sz="3100" dirty="0"/>
              <a:t>32º Slide </a:t>
            </a:r>
          </a:p>
        </p:txBody>
      </p:sp>
      <p:sp>
        <p:nvSpPr>
          <p:cNvPr id="3" name="Espaço Reservado para Conteúdo 2">
            <a:extLst>
              <a:ext uri="{FF2B5EF4-FFF2-40B4-BE49-F238E27FC236}">
                <a16:creationId xmlns:a16="http://schemas.microsoft.com/office/drawing/2014/main" id="{36E65EA7-FF3F-8DF8-FAD3-49A1BD70A79F}"/>
              </a:ext>
            </a:extLst>
          </p:cNvPr>
          <p:cNvSpPr>
            <a:spLocks noGrp="1"/>
          </p:cNvSpPr>
          <p:nvPr>
            <p:ph idx="1"/>
          </p:nvPr>
        </p:nvSpPr>
        <p:spPr>
          <a:xfrm>
            <a:off x="699328" y="2988604"/>
            <a:ext cx="9941319" cy="3124658"/>
          </a:xfrm>
        </p:spPr>
        <p:txBody>
          <a:bodyPr anchor="ctr">
            <a:noAutofit/>
          </a:bodyPr>
          <a:lstStyle/>
          <a:p>
            <a:pPr>
              <a:spcAft>
                <a:spcPts val="800"/>
              </a:spcAft>
            </a:pPr>
            <a:r>
              <a:rPr lang="pt-BR" sz="2200" kern="0" dirty="0">
                <a:ea typeface="Calibri" panose="020F0502020204030204" pitchFamily="34" charset="0"/>
              </a:rPr>
              <a:t>Em conclusão, a ideia de uma diplomacia pública encontra resistências e, de fato, pode ser aparentar propaganda oficial, caso não bem executada. </a:t>
            </a:r>
          </a:p>
          <a:p>
            <a:pPr>
              <a:spcAft>
                <a:spcPts val="800"/>
              </a:spcAft>
            </a:pPr>
            <a:r>
              <a:rPr lang="pt-BR" sz="2200" kern="0" dirty="0">
                <a:ea typeface="Calibri" panose="020F0502020204030204" pitchFamily="34" charset="0"/>
              </a:rPr>
              <a:t>Se vista, como uma forma de incentivar os diplomatas a serem mais participativos noutros países, a ideia de uma diplomacia pública pode encorajar maior interação do(a) diplomata com a sociedade do pais em que estiver acreditado(a). </a:t>
            </a:r>
            <a:endParaRPr lang="en-US" sz="2200" kern="0" dirty="0">
              <a:ea typeface="Calibri" panose="020F0502020204030204" pitchFamily="34" charset="0"/>
            </a:endParaRPr>
          </a:p>
        </p:txBody>
      </p:sp>
      <p:cxnSp>
        <p:nvCxnSpPr>
          <p:cNvPr id="23"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5644647"/>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Relevância das cidades</a:t>
            </a:r>
            <a:br>
              <a:rPr lang="pt-BR" sz="4800" dirty="0"/>
            </a:br>
            <a:r>
              <a:rPr lang="pt-BR" sz="3200" dirty="0"/>
              <a:t>1º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r>
              <a:rPr lang="pt-BR" sz="2400" dirty="0">
                <a:effectLst/>
                <a:ea typeface="Calibri" panose="020F0502020204030204" pitchFamily="34" charset="0"/>
                <a:cs typeface="Times New Roman" panose="02020603050405020304" pitchFamily="18" charset="0"/>
              </a:rPr>
              <a:t>A população mundial que vive em cidades passou de apenas </a:t>
            </a:r>
            <a:r>
              <a:rPr lang="pt-BR" sz="2400" u="sng" dirty="0">
                <a:effectLst/>
                <a:ea typeface="Calibri" panose="020F0502020204030204" pitchFamily="34" charset="0"/>
                <a:cs typeface="Times New Roman" panose="02020603050405020304" pitchFamily="18" charset="0"/>
              </a:rPr>
              <a:t>14%</a:t>
            </a:r>
            <a:r>
              <a:rPr lang="pt-BR" sz="2400" dirty="0">
                <a:effectLst/>
                <a:ea typeface="Calibri" panose="020F0502020204030204" pitchFamily="34" charset="0"/>
                <a:cs typeface="Times New Roman" panose="02020603050405020304" pitchFamily="18" charset="0"/>
              </a:rPr>
              <a:t> em </a:t>
            </a:r>
            <a:r>
              <a:rPr lang="pt-BR" sz="2400" u="sng" dirty="0">
                <a:effectLst/>
                <a:ea typeface="Calibri" panose="020F0502020204030204" pitchFamily="34" charset="0"/>
                <a:cs typeface="Times New Roman" panose="02020603050405020304" pitchFamily="18" charset="0"/>
              </a:rPr>
              <a:t>1900</a:t>
            </a:r>
            <a:r>
              <a:rPr lang="pt-BR" sz="2400" dirty="0">
                <a:effectLst/>
                <a:ea typeface="Calibri" panose="020F0502020204030204" pitchFamily="34" charset="0"/>
                <a:cs typeface="Times New Roman" panose="02020603050405020304" pitchFamily="18" charset="0"/>
              </a:rPr>
              <a:t> a</a:t>
            </a:r>
            <a:r>
              <a:rPr lang="pt-BR" sz="2400" u="sng" dirty="0">
                <a:effectLst/>
                <a:ea typeface="Calibri" panose="020F0502020204030204" pitchFamily="34" charset="0"/>
                <a:cs typeface="Times New Roman" panose="02020603050405020304" pitchFamily="18" charset="0"/>
              </a:rPr>
              <a:t> 55% </a:t>
            </a:r>
            <a:r>
              <a:rPr lang="pt-BR" sz="2400" dirty="0">
                <a:effectLst/>
                <a:ea typeface="Calibri" panose="020F0502020204030204" pitchFamily="34" charset="0"/>
                <a:cs typeface="Times New Roman" panose="02020603050405020304" pitchFamily="18" charset="0"/>
              </a:rPr>
              <a:t>em</a:t>
            </a:r>
            <a:r>
              <a:rPr lang="pt-BR" sz="2400" u="sng" dirty="0">
                <a:effectLst/>
                <a:ea typeface="Calibri" panose="020F0502020204030204" pitchFamily="34" charset="0"/>
                <a:cs typeface="Times New Roman" panose="02020603050405020304" pitchFamily="18" charset="0"/>
              </a:rPr>
              <a:t> 2019</a:t>
            </a:r>
            <a:r>
              <a:rPr lang="pt-BR" sz="2400" dirty="0">
                <a:effectLst/>
                <a:ea typeface="Calibri" panose="020F0502020204030204" pitchFamily="34" charset="0"/>
                <a:cs typeface="Times New Roman" panose="02020603050405020304" pitchFamily="18" charset="0"/>
              </a:rPr>
              <a:t>. </a:t>
            </a:r>
          </a:p>
          <a:p>
            <a:r>
              <a:rPr lang="pt-BR" sz="2400" dirty="0">
                <a:effectLst/>
                <a:ea typeface="Calibri" panose="020F0502020204030204" pitchFamily="34" charset="0"/>
                <a:cs typeface="Times New Roman" panose="02020603050405020304" pitchFamily="18" charset="0"/>
              </a:rPr>
              <a:t>Estima-se que, em</a:t>
            </a:r>
            <a:r>
              <a:rPr lang="pt-BR" sz="2400" u="sng" dirty="0">
                <a:effectLst/>
                <a:ea typeface="Calibri" panose="020F0502020204030204" pitchFamily="34" charset="0"/>
                <a:cs typeface="Times New Roman" panose="02020603050405020304" pitchFamily="18" charset="0"/>
              </a:rPr>
              <a:t> 2050</a:t>
            </a:r>
            <a:r>
              <a:rPr lang="pt-BR" sz="2400" dirty="0">
                <a:effectLst/>
                <a:ea typeface="Calibri" panose="020F0502020204030204" pitchFamily="34" charset="0"/>
                <a:cs typeface="Times New Roman" panose="02020603050405020304" pitchFamily="18" charset="0"/>
              </a:rPr>
              <a:t>, </a:t>
            </a:r>
            <a:r>
              <a:rPr lang="pt-BR" sz="2400" u="sng" dirty="0">
                <a:effectLst/>
                <a:ea typeface="Calibri" panose="020F0502020204030204" pitchFamily="34" charset="0"/>
                <a:cs typeface="Times New Roman" panose="02020603050405020304" pitchFamily="18" charset="0"/>
              </a:rPr>
              <a:t>70% </a:t>
            </a:r>
            <a:r>
              <a:rPr lang="pt-BR" sz="2400" dirty="0">
                <a:effectLst/>
                <a:ea typeface="Calibri" panose="020F0502020204030204" pitchFamily="34" charset="0"/>
                <a:cs typeface="Times New Roman" panose="02020603050405020304" pitchFamily="18" charset="0"/>
              </a:rPr>
              <a:t>da população mundial venha a ser urbana. </a:t>
            </a:r>
            <a:r>
              <a:rPr lang="pt-BR" sz="2400" dirty="0">
                <a:ea typeface="Calibri" panose="020F0502020204030204" pitchFamily="34" charset="0"/>
                <a:cs typeface="Times New Roman" panose="02020603050405020304" pitchFamily="18" charset="0"/>
              </a:rPr>
              <a:t>(Marchetti)</a:t>
            </a:r>
            <a:endParaRPr lang="pt-BR" sz="2400" dirty="0">
              <a:effectLst/>
              <a:ea typeface="Calibri" panose="020F0502020204030204" pitchFamily="34" charset="0"/>
              <a:cs typeface="Times New Roman" panose="02020603050405020304" pitchFamily="18" charset="0"/>
            </a:endParaRPr>
          </a:p>
          <a:p>
            <a:r>
              <a:rPr lang="pt-BR" sz="2400" dirty="0">
                <a:effectLst/>
                <a:ea typeface="Calibri" panose="020F0502020204030204" pitchFamily="34" charset="0"/>
                <a:cs typeface="Times New Roman" panose="02020603050405020304" pitchFamily="18" charset="0"/>
              </a:rPr>
              <a:t>Do ponto de vista econômico, as cidades respondem por </a:t>
            </a:r>
            <a:r>
              <a:rPr lang="pt-BR" sz="2400" u="sng" dirty="0">
                <a:effectLst/>
                <a:ea typeface="Calibri" panose="020F0502020204030204" pitchFamily="34" charset="0"/>
                <a:cs typeface="Times New Roman" panose="02020603050405020304" pitchFamily="18" charset="0"/>
              </a:rPr>
              <a:t>80% do PIB mundial</a:t>
            </a:r>
            <a:r>
              <a:rPr lang="pt-BR" sz="2400" dirty="0">
                <a:effectLst/>
                <a:ea typeface="Calibri" panose="020F0502020204030204" pitchFamily="34" charset="0"/>
                <a:cs typeface="Times New Roman" panose="02020603050405020304" pitchFamily="18" charset="0"/>
              </a:rPr>
              <a:t>. </a:t>
            </a:r>
            <a:r>
              <a:rPr lang="pt-BR" sz="2400" dirty="0">
                <a:ea typeface="Calibri" panose="020F0502020204030204" pitchFamily="34" charset="0"/>
                <a:cs typeface="Times New Roman" panose="02020603050405020304" pitchFamily="18" charset="0"/>
              </a:rPr>
              <a:t>(Marchetti)</a:t>
            </a:r>
            <a:endParaRPr lang="pt-BR" sz="2400" baseline="30000" dirty="0">
              <a:effectLst/>
              <a:ea typeface="Calibri" panose="020F0502020204030204" pitchFamily="34" charset="0"/>
              <a:cs typeface="Times New Roman" panose="02020603050405020304" pitchFamily="18" charset="0"/>
            </a:endParaRPr>
          </a:p>
          <a:p>
            <a:pPr>
              <a:spcAft>
                <a:spcPts val="800"/>
              </a:spcAft>
            </a:pPr>
            <a:endParaRPr lang="pt-BR" sz="2000" dirty="0">
              <a:ea typeface="Calibri" panose="020F0502020204030204" pitchFamily="34" charset="0"/>
              <a:cs typeface="Times New Roman" panose="02020603050405020304" pitchFamily="18"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8915424"/>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Relevância das cidades</a:t>
            </a:r>
            <a:br>
              <a:rPr lang="pt-BR" sz="4800" dirty="0"/>
            </a:br>
            <a:r>
              <a:rPr lang="pt-BR" sz="3200" dirty="0"/>
              <a:t>2º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marL="0" indent="0">
              <a:buNone/>
            </a:pPr>
            <a:endParaRPr lang="pt-BR" sz="2000" baseline="30000" dirty="0">
              <a:effectLst/>
              <a:ea typeface="Calibri" panose="020F0502020204030204" pitchFamily="34" charset="0"/>
              <a:cs typeface="Times New Roman" panose="02020603050405020304" pitchFamily="18" charset="0"/>
            </a:endParaRPr>
          </a:p>
          <a:p>
            <a:pPr>
              <a:spcAft>
                <a:spcPts val="800"/>
              </a:spcAft>
            </a:pPr>
            <a:r>
              <a:rPr lang="pt-BR" sz="2400" dirty="0">
                <a:ea typeface="Calibri" panose="020F0502020204030204" pitchFamily="34" charset="0"/>
                <a:cs typeface="Times New Roman" panose="02020603050405020304" pitchFamily="18" charset="0"/>
              </a:rPr>
              <a:t>O significado das municipalidades na política mundial tem crescido paralelamente a processo de gradual </a:t>
            </a:r>
            <a:r>
              <a:rPr lang="pt-BR" sz="2400" u="sng" dirty="0">
                <a:ea typeface="Calibri" panose="020F0502020204030204" pitchFamily="34" charset="0"/>
                <a:cs typeface="Times New Roman" panose="02020603050405020304" pitchFamily="18" charset="0"/>
              </a:rPr>
              <a:t>enfraquecimento da moldura tradicional Estado-cêntrica</a:t>
            </a:r>
            <a:r>
              <a:rPr lang="pt-BR" sz="2400" dirty="0">
                <a:ea typeface="Calibri" panose="020F0502020204030204" pitchFamily="34" charset="0"/>
                <a:cs typeface="Times New Roman" panose="02020603050405020304" pitchFamily="18" charset="0"/>
              </a:rPr>
              <a:t> </a:t>
            </a:r>
            <a:r>
              <a:rPr lang="pt-BR" sz="2400" u="sng" dirty="0">
                <a:ea typeface="Calibri" panose="020F0502020204030204" pitchFamily="34" charset="0"/>
                <a:cs typeface="Times New Roman" panose="02020603050405020304" pitchFamily="18" charset="0"/>
              </a:rPr>
              <a:t>das relações internacionais</a:t>
            </a:r>
            <a:r>
              <a:rPr lang="pt-BR" sz="2400" dirty="0">
                <a:ea typeface="Calibri" panose="020F0502020204030204" pitchFamily="34" charset="0"/>
                <a:cs typeface="Times New Roman" panose="02020603050405020304" pitchFamily="18" charset="0"/>
              </a:rPr>
              <a:t>. (Marchetti). </a:t>
            </a:r>
          </a:p>
          <a:p>
            <a:pPr>
              <a:spcAft>
                <a:spcPts val="800"/>
              </a:spcAft>
            </a:pPr>
            <a:r>
              <a:rPr lang="pt-BR" sz="2400" dirty="0">
                <a:ea typeface="Calibri" panose="020F0502020204030204" pitchFamily="34" charset="0"/>
                <a:cs typeface="Times New Roman" panose="02020603050405020304" pitchFamily="18" charset="0"/>
              </a:rPr>
              <a:t>A diplomacia das cidades emerge como uma estrada óbvia e eficiente para </a:t>
            </a:r>
            <a:r>
              <a:rPr lang="pt-BR" sz="2400" u="sng" dirty="0">
                <a:ea typeface="Calibri" panose="020F0502020204030204" pitchFamily="34" charset="0"/>
                <a:cs typeface="Times New Roman" panose="02020603050405020304" pitchFamily="18" charset="0"/>
              </a:rPr>
              <a:t>empoderamento de seus cidadãos</a:t>
            </a:r>
            <a:r>
              <a:rPr lang="pt-BR" sz="2400" dirty="0">
                <a:ea typeface="Calibri" panose="020F0502020204030204" pitchFamily="34" charset="0"/>
                <a:cs typeface="Times New Roman" panose="02020603050405020304" pitchFamily="18" charset="0"/>
              </a:rPr>
              <a:t>. (Marchetti)</a:t>
            </a:r>
            <a:endParaRPr lang="en-US" sz="2400" dirty="0">
              <a:ea typeface="Calibri" panose="020F0502020204030204" pitchFamily="34" charset="0"/>
              <a:cs typeface="Times New Roman" panose="02020603050405020304" pitchFamily="18"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056507"/>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Aspectos e limites</a:t>
            </a:r>
            <a:br>
              <a:rPr lang="pt-BR" sz="4000" dirty="0"/>
            </a:br>
            <a:r>
              <a:rPr lang="pt-BR" sz="3100" dirty="0"/>
              <a:t>3º</a:t>
            </a:r>
            <a:r>
              <a:rPr lang="pt-BR" sz="3200" dirty="0"/>
              <a:t>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r>
              <a:rPr lang="pt-BR" sz="2400" dirty="0">
                <a:ea typeface="Calibri" panose="020F0502020204030204" pitchFamily="34" charset="0"/>
                <a:cs typeface="Times New Roman" panose="02020603050405020304" pitchFamily="18" charset="0"/>
              </a:rPr>
              <a:t>As cidades podem ser vistas sob </a:t>
            </a:r>
            <a:r>
              <a:rPr lang="pt-BR" sz="2400" u="sng" dirty="0">
                <a:ea typeface="Calibri" panose="020F0502020204030204" pitchFamily="34" charset="0"/>
                <a:cs typeface="Times New Roman" panose="02020603050405020304" pitchFamily="18" charset="0"/>
              </a:rPr>
              <a:t>três aspectos</a:t>
            </a:r>
            <a:r>
              <a:rPr lang="pt-BR" sz="2400" dirty="0">
                <a:ea typeface="Calibri" panose="020F0502020204030204" pitchFamily="34" charset="0"/>
                <a:cs typeface="Times New Roman" panose="02020603050405020304" pitchFamily="18" charset="0"/>
              </a:rPr>
              <a:t>: </a:t>
            </a:r>
          </a:p>
          <a:p>
            <a:pPr>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(a) como áreas populadas em que pessoas moram e trabalham (</a:t>
            </a:r>
            <a:r>
              <a:rPr lang="pt-BR" sz="2000" i="1" dirty="0" err="1">
                <a:ea typeface="Calibri" panose="020F0502020204030204" pitchFamily="34" charset="0"/>
                <a:cs typeface="Times New Roman" panose="02020603050405020304" pitchFamily="18" charset="0"/>
              </a:rPr>
              <a:t>urbs</a:t>
            </a:r>
            <a:r>
              <a:rPr lang="pt-BR" sz="2000" dirty="0">
                <a:ea typeface="Calibri" panose="020F0502020204030204" pitchFamily="34" charset="0"/>
                <a:cs typeface="Times New Roman" panose="02020603050405020304" pitchFamily="18" charset="0"/>
              </a:rPr>
              <a:t>);</a:t>
            </a:r>
            <a:r>
              <a:rPr lang="pt-BR" sz="2000" u="sng" dirty="0">
                <a:ea typeface="Calibri" panose="020F0502020204030204" pitchFamily="34" charset="0"/>
                <a:cs typeface="Times New Roman" panose="02020603050405020304" pitchFamily="18" charset="0"/>
              </a:rPr>
              <a:t> </a:t>
            </a:r>
          </a:p>
          <a:p>
            <a:pPr>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(b) agrupamento de cidadãos (</a:t>
            </a:r>
            <a:r>
              <a:rPr lang="pt-BR" sz="2000" i="1" dirty="0" err="1">
                <a:ea typeface="Calibri" panose="020F0502020204030204" pitchFamily="34" charset="0"/>
                <a:cs typeface="Times New Roman" panose="02020603050405020304" pitchFamily="18" charset="0"/>
              </a:rPr>
              <a:t>civitas</a:t>
            </a:r>
            <a:r>
              <a:rPr lang="pt-BR" sz="2000" dirty="0">
                <a:ea typeface="Calibri" panose="020F0502020204030204" pitchFamily="34" charset="0"/>
                <a:cs typeface="Times New Roman" panose="02020603050405020304" pitchFamily="18" charset="0"/>
              </a:rPr>
              <a:t>), e </a:t>
            </a:r>
          </a:p>
          <a:p>
            <a:pPr>
              <a:buFont typeface="Courier New" panose="02070309020205020404" pitchFamily="49" charset="0"/>
              <a:buChar char="o"/>
            </a:pPr>
            <a:r>
              <a:rPr lang="pt-BR" sz="2000" dirty="0">
                <a:ea typeface="Calibri" panose="020F0502020204030204" pitchFamily="34" charset="0"/>
                <a:cs typeface="Times New Roman" panose="02020603050405020304" pitchFamily="18" charset="0"/>
              </a:rPr>
              <a:t>(c) agregações institucionais (</a:t>
            </a:r>
            <a:r>
              <a:rPr lang="pt-BR" sz="2000" i="1" dirty="0">
                <a:ea typeface="Calibri" panose="020F0502020204030204" pitchFamily="34" charset="0"/>
                <a:cs typeface="Times New Roman" panose="02020603050405020304" pitchFamily="18" charset="0"/>
              </a:rPr>
              <a:t>polis</a:t>
            </a:r>
            <a:r>
              <a:rPr lang="pt-BR" sz="2000" dirty="0">
                <a:ea typeface="Calibri" panose="020F0502020204030204" pitchFamily="34" charset="0"/>
                <a:cs typeface="Times New Roman" panose="02020603050405020304" pitchFamily="18" charset="0"/>
              </a:rPr>
              <a:t>).  (Marchetti)</a:t>
            </a:r>
          </a:p>
          <a:p>
            <a:r>
              <a:rPr lang="pt-BR" sz="2400" dirty="0">
                <a:ea typeface="Calibri" panose="020F0502020204030204" pitchFamily="34" charset="0"/>
                <a:cs typeface="Times New Roman" panose="02020603050405020304" pitchFamily="18" charset="0"/>
              </a:rPr>
              <a:t>Nem sempre os </a:t>
            </a:r>
            <a:r>
              <a:rPr lang="pt-BR" sz="2400" u="sng" dirty="0">
                <a:ea typeface="Calibri" panose="020F0502020204030204" pitchFamily="34" charset="0"/>
                <a:cs typeface="Times New Roman" panose="02020603050405020304" pitchFamily="18" charset="0"/>
              </a:rPr>
              <a:t>limites</a:t>
            </a:r>
            <a:r>
              <a:rPr lang="pt-BR" sz="2400" dirty="0">
                <a:ea typeface="Calibri" panose="020F0502020204030204" pitchFamily="34" charset="0"/>
                <a:cs typeface="Times New Roman" panose="02020603050405020304" pitchFamily="18" charset="0"/>
              </a:rPr>
              <a:t> administrativos refletem as áreas urbanas correspondentes aos assentamentos humanos com alta densidade populacional. (Marchetti</a:t>
            </a:r>
            <a:r>
              <a:rPr lang="pt-BR" sz="2000" dirty="0">
                <a:ea typeface="Calibri" panose="020F0502020204030204" pitchFamily="34" charset="0"/>
                <a:cs typeface="Times New Roman" panose="02020603050405020304" pitchFamily="18" charset="0"/>
              </a:rPr>
              <a:t>)</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863626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Diplomacia subnacional</a:t>
            </a:r>
            <a:br>
              <a:rPr lang="pt-BR" sz="4800" dirty="0"/>
            </a:br>
            <a:r>
              <a:rPr lang="pt-BR" sz="3200" dirty="0"/>
              <a:t>4ºSlide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838200" y="3122025"/>
            <a:ext cx="9941319" cy="3122018"/>
          </a:xfrm>
        </p:spPr>
        <p:txBody>
          <a:bodyPr anchor="ctr">
            <a:noAutofit/>
          </a:bodyPr>
          <a:lstStyle/>
          <a:p>
            <a:endParaRPr lang="pt-BR" sz="1800" dirty="0"/>
          </a:p>
          <a:p>
            <a:pPr>
              <a:lnSpc>
                <a:spcPct val="110000"/>
              </a:lnSpc>
            </a:pPr>
            <a:r>
              <a:rPr lang="pt-BR" sz="2200" dirty="0">
                <a:ea typeface="Calibri" panose="020F0502020204030204" pitchFamily="34" charset="0"/>
                <a:cs typeface="Times New Roman" panose="02020603050405020304" pitchFamily="18" charset="0"/>
              </a:rPr>
              <a:t>A </a:t>
            </a:r>
            <a:r>
              <a:rPr lang="pt-BR" sz="2200" u="sng" dirty="0">
                <a:ea typeface="Calibri" panose="020F0502020204030204" pitchFamily="34" charset="0"/>
                <a:cs typeface="Times New Roman" panose="02020603050405020304" pitchFamily="18" charset="0"/>
              </a:rPr>
              <a:t>diplomacia de cidades</a:t>
            </a:r>
            <a:r>
              <a:rPr lang="pt-BR" sz="2200" dirty="0">
                <a:ea typeface="Calibri" panose="020F0502020204030204" pitchFamily="34" charset="0"/>
                <a:cs typeface="Times New Roman" panose="02020603050405020304" pitchFamily="18" charset="0"/>
              </a:rPr>
              <a:t> se enquadra em conceito mais amplo da chamada </a:t>
            </a:r>
            <a:r>
              <a:rPr lang="pt-BR" sz="2200" u="sng" dirty="0">
                <a:ea typeface="Calibri" panose="020F0502020204030204" pitchFamily="34" charset="0"/>
                <a:cs typeface="Times New Roman" panose="02020603050405020304" pitchFamily="18" charset="0"/>
              </a:rPr>
              <a:t>diplomacia subnacional ou paradiplomacia</a:t>
            </a:r>
            <a:r>
              <a:rPr lang="pt-BR" sz="2200" dirty="0">
                <a:ea typeface="Calibri" panose="020F0502020204030204" pitchFamily="34" charset="0"/>
                <a:cs typeface="Times New Roman" panose="02020603050405020304" pitchFamily="18" charset="0"/>
              </a:rPr>
              <a:t>, termos analisados abaixo.</a:t>
            </a:r>
          </a:p>
          <a:p>
            <a:pPr>
              <a:lnSpc>
                <a:spcPct val="110000"/>
              </a:lnSpc>
            </a:pPr>
            <a:r>
              <a:rPr lang="pt-BR" dirty="0">
                <a:ea typeface="Calibri" panose="020F0502020204030204" pitchFamily="34" charset="0"/>
                <a:cs typeface="Times New Roman" panose="02020603050405020304" pitchFamily="18" charset="0"/>
              </a:rPr>
              <a:t>A. Conceito</a:t>
            </a:r>
          </a:p>
          <a:p>
            <a:pPr>
              <a:lnSpc>
                <a:spcPct val="110000"/>
              </a:lnSpc>
            </a:pPr>
            <a:r>
              <a:rPr lang="pt-BR" sz="2200" dirty="0">
                <a:ea typeface="Calibri" panose="020F0502020204030204" pitchFamily="34" charset="0"/>
                <a:cs typeface="Times New Roman" panose="02020603050405020304" pitchFamily="18" charset="0"/>
              </a:rPr>
              <a:t>1. </a:t>
            </a:r>
            <a:r>
              <a:rPr lang="pt-BR" sz="2200" u="sng" dirty="0">
                <a:ea typeface="Calibri" panose="020F0502020204030204" pitchFamily="34" charset="0"/>
                <a:cs typeface="Times New Roman" panose="02020603050405020304" pitchFamily="18" charset="0"/>
              </a:rPr>
              <a:t>Diplomacia subnacional</a:t>
            </a:r>
            <a:endParaRPr lang="en-US" sz="2200" u="sng" dirty="0">
              <a:ea typeface="Calibri" panose="020F0502020204030204" pitchFamily="34" charset="0"/>
              <a:cs typeface="Times New Roman" panose="02020603050405020304" pitchFamily="18" charset="0"/>
            </a:endParaRPr>
          </a:p>
          <a:p>
            <a:pPr>
              <a:lnSpc>
                <a:spcPct val="110000"/>
              </a:lnSpc>
            </a:pPr>
            <a:r>
              <a:rPr lang="pt-BR" sz="2200" i="1" dirty="0">
                <a:ea typeface="Calibri" panose="020F0502020204030204" pitchFamily="34" charset="0"/>
                <a:cs typeface="Times New Roman" panose="02020603050405020304" pitchFamily="18" charset="0"/>
              </a:rPr>
              <a:t>Subnacional</a:t>
            </a:r>
            <a:r>
              <a:rPr lang="pt-BR" sz="2200" dirty="0">
                <a:ea typeface="Calibri" panose="020F0502020204030204" pitchFamily="34" charset="0"/>
                <a:cs typeface="Times New Roman" panose="02020603050405020304" pitchFamily="18" charset="0"/>
              </a:rPr>
              <a:t>: aquela exercida tanto por províncias ou estados de uma federação, quanto pelas cidades. </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9240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(3º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a:bodyPr>
          <a:lstStyle/>
          <a:p>
            <a:pPr marL="457200" lvl="1" indent="0">
              <a:buNone/>
            </a:pPr>
            <a:r>
              <a:rPr lang="pt-BR" sz="2000" u="sng" dirty="0"/>
              <a:t>Unidades</a:t>
            </a:r>
          </a:p>
          <a:p>
            <a:pPr lvl="1"/>
            <a:r>
              <a:rPr lang="pt-BR" sz="2000" i="1" dirty="0"/>
              <a:t>Funcionais -</a:t>
            </a:r>
            <a:r>
              <a:rPr lang="pt-BR" sz="2000" dirty="0"/>
              <a:t> tais como, administração, pessoal, finanças, assuntos jurídicos e arquivos</a:t>
            </a:r>
          </a:p>
          <a:p>
            <a:pPr lvl="1"/>
            <a:r>
              <a:rPr lang="pt-BR" sz="2000" i="1" dirty="0"/>
              <a:t>Geográficas -</a:t>
            </a:r>
            <a:r>
              <a:rPr lang="pt-BR" sz="2000" dirty="0"/>
              <a:t> em geral, por regiões, subdivididas em países</a:t>
            </a:r>
          </a:p>
          <a:p>
            <a:pPr lvl="2"/>
            <a:r>
              <a:rPr lang="pt-BR" sz="1600" dirty="0"/>
              <a:t>Críticas a tratamento geográfico: não é viável ter tantos postos quanto países. Desperdício de recursos. Melhor empregados em temas específicos. (</a:t>
            </a:r>
            <a:r>
              <a:rPr lang="pt-BR" sz="1600" dirty="0" err="1"/>
              <a:t>Rozental</a:t>
            </a:r>
            <a:r>
              <a:rPr lang="pt-BR" sz="1600" dirty="0"/>
              <a:t>)</a:t>
            </a:r>
            <a:endParaRPr lang="pt-BR" sz="2000" dirty="0"/>
          </a:p>
          <a:p>
            <a:pPr lvl="1"/>
            <a:r>
              <a:rPr lang="pt-BR" sz="2000" i="1" dirty="0"/>
              <a:t>Temáticas</a:t>
            </a:r>
            <a:r>
              <a:rPr lang="pt-BR" sz="2000" dirty="0"/>
              <a:t> - tais como, políticas, econômicas, ambientais, culturais.</a:t>
            </a:r>
          </a:p>
          <a:p>
            <a:pPr lvl="2"/>
            <a:r>
              <a:rPr lang="pt-BR" sz="1600" dirty="0"/>
              <a:t> Embaixadores itinerantes para certos temas, baseados na capital</a:t>
            </a:r>
          </a:p>
          <a:p>
            <a:pPr marL="457200" lvl="1" indent="0">
              <a:buNone/>
            </a:pPr>
            <a:r>
              <a:rPr lang="pt-BR" sz="2000" u="sng" dirty="0"/>
              <a:t>Processo decisório</a:t>
            </a:r>
            <a:r>
              <a:rPr lang="pt-BR" sz="2000" dirty="0"/>
              <a:t> - circulação de memorandos de níveis inferiores a superiores</a:t>
            </a:r>
          </a:p>
          <a:p>
            <a:pPr marL="457200" lvl="1" indent="0">
              <a:buNone/>
            </a:pPr>
            <a:r>
              <a:rPr lang="pt-BR" sz="2000" u="sng" dirty="0"/>
              <a:t>Coordenação</a:t>
            </a:r>
            <a:r>
              <a:rPr lang="pt-BR" sz="2000" dirty="0"/>
              <a:t> – comissões interministeriais (Exemplo: CAMEX)</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760526"/>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Para</a:t>
            </a:r>
            <a:r>
              <a:rPr lang="pt-BR" sz="4000" dirty="0"/>
              <a:t>diplomacia</a:t>
            </a:r>
            <a:br>
              <a:rPr lang="pt-BR" sz="4800" dirty="0"/>
            </a:br>
            <a:r>
              <a:rPr lang="pt-BR" sz="3200" dirty="0"/>
              <a:t>5ºSlide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endParaRPr lang="pt-BR" sz="2200" dirty="0"/>
          </a:p>
          <a:p>
            <a:pPr>
              <a:lnSpc>
                <a:spcPct val="110000"/>
              </a:lnSpc>
            </a:pPr>
            <a:r>
              <a:rPr lang="pt-BR" sz="2200" i="1" u="sng" dirty="0">
                <a:ea typeface="Calibri" panose="020F0502020204030204" pitchFamily="34" charset="0"/>
                <a:cs typeface="Times New Roman" panose="02020603050405020304" pitchFamily="18" charset="0"/>
              </a:rPr>
              <a:t>Paradiplomacia</a:t>
            </a:r>
            <a:r>
              <a:rPr lang="pt-BR" sz="2200" dirty="0">
                <a:ea typeface="Calibri" panose="020F0502020204030204" pitchFamily="34" charset="0"/>
                <a:cs typeface="Times New Roman" panose="02020603050405020304" pitchFamily="18" charset="0"/>
              </a:rPr>
              <a:t>: </a:t>
            </a:r>
          </a:p>
          <a:p>
            <a:pPr>
              <a:lnSpc>
                <a:spcPct val="110000"/>
              </a:lnSpc>
            </a:pPr>
            <a:r>
              <a:rPr lang="pt-BR" sz="2200" dirty="0">
                <a:ea typeface="Calibri" panose="020F0502020204030204" pitchFamily="34" charset="0"/>
                <a:cs typeface="Times New Roman" panose="02020603050405020304" pitchFamily="18" charset="0"/>
              </a:rPr>
              <a:t>envolvimento diplomático de órgãos não-centrais, mas ainda governamentais, nas relações Internacionais”.  (</a:t>
            </a:r>
            <a:r>
              <a:rPr lang="pt-BR" sz="2200" dirty="0" err="1">
                <a:ea typeface="Calibri" panose="020F0502020204030204" pitchFamily="34" charset="0"/>
                <a:cs typeface="Times New Roman" panose="02020603050405020304" pitchFamily="18" charset="0"/>
              </a:rPr>
              <a:t>Bjola</a:t>
            </a:r>
            <a:r>
              <a:rPr lang="pt-BR" sz="2200" dirty="0">
                <a:ea typeface="Calibri" panose="020F0502020204030204" pitchFamily="34" charset="0"/>
                <a:cs typeface="Times New Roman" panose="02020603050405020304" pitchFamily="18" charset="0"/>
              </a:rPr>
              <a:t> e </a:t>
            </a:r>
            <a:r>
              <a:rPr lang="pt-BR" sz="2200" dirty="0" err="1">
                <a:ea typeface="Calibri" panose="020F0502020204030204" pitchFamily="34" charset="0"/>
                <a:cs typeface="Times New Roman" panose="02020603050405020304" pitchFamily="18" charset="0"/>
              </a:rPr>
              <a:t>Kornprobst</a:t>
            </a:r>
            <a:r>
              <a:rPr lang="pt-BR" sz="2200" dirty="0">
                <a:ea typeface="Calibri" panose="020F0502020204030204" pitchFamily="34" charset="0"/>
                <a:cs typeface="Times New Roman" panose="02020603050405020304" pitchFamily="18" charset="0"/>
              </a:rPr>
              <a:t>)</a:t>
            </a:r>
          </a:p>
          <a:p>
            <a:pPr>
              <a:lnSpc>
                <a:spcPct val="110000"/>
              </a:lnSpc>
            </a:pPr>
            <a:r>
              <a:rPr lang="pt-BR" sz="2200" dirty="0">
                <a:ea typeface="Calibri" panose="020F0502020204030204" pitchFamily="34" charset="0"/>
                <a:cs typeface="Times New Roman" panose="02020603050405020304" pitchFamily="18" charset="0"/>
              </a:rPr>
              <a:t>um neologismo que apareceu primeiramente no começo da década de 1980 na literatura da América do Norte sobre federalismo. (</a:t>
            </a:r>
            <a:r>
              <a:rPr lang="pt-BR" sz="2200" dirty="0" err="1">
                <a:ea typeface="Calibri" panose="020F0502020204030204" pitchFamily="34" charset="0"/>
                <a:cs typeface="Times New Roman" panose="02020603050405020304" pitchFamily="18" charset="0"/>
              </a:rPr>
              <a:t>Dittmer</a:t>
            </a:r>
            <a:r>
              <a:rPr lang="pt-BR" sz="2200" dirty="0">
                <a:ea typeface="Calibri" panose="020F0502020204030204" pitchFamily="34" charset="0"/>
                <a:cs typeface="Times New Roman" panose="02020603050405020304" pitchFamily="18" charset="0"/>
              </a:rPr>
              <a:t> e McConnell)</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5818733"/>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Conceito</a:t>
            </a:r>
            <a:br>
              <a:rPr lang="pt-BR" sz="4000" dirty="0"/>
            </a:br>
            <a:r>
              <a:rPr lang="pt-BR" sz="3200" dirty="0"/>
              <a:t>6º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r>
              <a:rPr lang="pt-BR" b="1" i="1" dirty="0">
                <a:solidFill>
                  <a:srgbClr val="2F5496"/>
                </a:solidFill>
                <a:effectLst/>
                <a:ea typeface="Times New Roman" panose="02020603050405020304" pitchFamily="18" charset="0"/>
                <a:cs typeface="Times New Roman" panose="02020603050405020304" pitchFamily="18" charset="0"/>
              </a:rPr>
              <a:t>2. Diplomacia de cidades</a:t>
            </a:r>
            <a:endParaRPr lang="en-US" b="1" i="1" dirty="0">
              <a:solidFill>
                <a:srgbClr val="2F5496"/>
              </a:solidFill>
              <a:effectLst/>
              <a:ea typeface="Times New Roman" panose="02020603050405020304" pitchFamily="18" charset="0"/>
              <a:cs typeface="Times New Roman" panose="02020603050405020304" pitchFamily="18" charset="0"/>
            </a:endParaRPr>
          </a:p>
          <a:p>
            <a:r>
              <a:rPr lang="pt-BR" sz="2200" kern="0" dirty="0">
                <a:effectLst/>
                <a:ea typeface="Calibri" panose="020F0502020204030204" pitchFamily="34" charset="0"/>
              </a:rPr>
              <a:t>“prática de relações internacionais mediada por governos locais”.</a:t>
            </a:r>
            <a:r>
              <a:rPr lang="pt-BR" sz="2200" kern="0" baseline="30000" dirty="0">
                <a:effectLst/>
                <a:ea typeface="Calibri" panose="020F0502020204030204" pitchFamily="34" charset="0"/>
              </a:rPr>
              <a:t> </a:t>
            </a:r>
          </a:p>
          <a:p>
            <a:r>
              <a:rPr lang="pt-BR" sz="2200" kern="0" dirty="0">
                <a:ea typeface="Calibri" panose="020F0502020204030204" pitchFamily="34" charset="0"/>
              </a:rPr>
              <a:t>“Envolve o engajamento de cidades com outros atores na esfera internacional através de uma variedade de processos, instrumentos e instituições para avançar interesses locais”. </a:t>
            </a:r>
            <a:r>
              <a:rPr lang="pt-BR" sz="2200" kern="0" dirty="0">
                <a:effectLst/>
                <a:ea typeface="Calibri" panose="020F0502020204030204" pitchFamily="34" charset="0"/>
              </a:rPr>
              <a:t>(</a:t>
            </a:r>
            <a:r>
              <a:rPr lang="pt-BR" sz="2200" kern="0" dirty="0" err="1">
                <a:effectLst/>
                <a:ea typeface="Calibri" panose="020F0502020204030204" pitchFamily="34" charset="0"/>
              </a:rPr>
              <a:t>Bjola</a:t>
            </a:r>
            <a:r>
              <a:rPr lang="pt-BR" sz="2200" kern="0" dirty="0">
                <a:effectLst/>
                <a:ea typeface="Calibri" panose="020F0502020204030204" pitchFamily="34" charset="0"/>
              </a:rPr>
              <a:t> e </a:t>
            </a:r>
            <a:r>
              <a:rPr lang="pt-BR" sz="2200" kern="0" dirty="0" err="1">
                <a:effectLst/>
                <a:ea typeface="Calibri" panose="020F0502020204030204" pitchFamily="34" charset="0"/>
              </a:rPr>
              <a:t>Kornprobst</a:t>
            </a:r>
            <a:r>
              <a:rPr lang="pt-BR" sz="2200" kern="0" dirty="0">
                <a:effectLst/>
                <a:ea typeface="Calibri" panose="020F0502020204030204" pitchFamily="34" charset="0"/>
              </a:rPr>
              <a:t>) </a:t>
            </a:r>
          </a:p>
          <a:p>
            <a:pPr>
              <a:spcAft>
                <a:spcPts val="800"/>
              </a:spcAft>
            </a:pPr>
            <a:r>
              <a:rPr lang="pt-BR" sz="2200" kern="0" dirty="0">
                <a:ea typeface="Calibri" panose="020F0502020204030204" pitchFamily="34" charset="0"/>
              </a:rPr>
              <a:t>“Combinação de instituições e práticas que permitem a centros urbanos engajarem-se em relações com uma terceira parte – estatal ou não – para além dos limites das fronteiras, com o objetivo de perseguir seus interesses”. (Marchetti)</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9383679"/>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Significados e denominações</a:t>
            </a:r>
            <a:br>
              <a:rPr lang="pt-BR" sz="4000" dirty="0"/>
            </a:br>
            <a:r>
              <a:rPr lang="pt-BR" sz="3200" dirty="0"/>
              <a:t>7º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Tem vários significados “desde uma definição que inclui todas as relações políticas externa das cidades, até uma restrita, focalizada no papel dos prefeitos como mediadores em solução de controvérsias internacionais”. (</a:t>
            </a:r>
            <a:r>
              <a:rPr lang="pt-BR" sz="2000" kern="0" dirty="0" err="1">
                <a:ea typeface="Calibri" panose="020F0502020204030204" pitchFamily="34" charset="0"/>
              </a:rPr>
              <a:t>Mamadouh</a:t>
            </a:r>
            <a:r>
              <a:rPr lang="pt-BR" sz="2000" kern="0" dirty="0">
                <a:ea typeface="Calibri" panose="020F0502020204030204" pitchFamily="34" charset="0"/>
              </a:rPr>
              <a:t> e van der </a:t>
            </a:r>
            <a:r>
              <a:rPr lang="pt-BR" sz="2000" kern="0" dirty="0" err="1">
                <a:ea typeface="Calibri" panose="020F0502020204030204" pitchFamily="34" charset="0"/>
              </a:rPr>
              <a:t>Wusten</a:t>
            </a:r>
            <a:r>
              <a:rPr lang="pt-BR" sz="2000" kern="0" dirty="0">
                <a:ea typeface="Calibri" panose="020F0502020204030204" pitchFamily="34" charset="0"/>
              </a:rPr>
              <a:t>)</a:t>
            </a:r>
          </a:p>
          <a:p>
            <a:pPr>
              <a:spcAft>
                <a:spcPts val="800"/>
              </a:spcAft>
            </a:pPr>
            <a:r>
              <a:rPr lang="pt-BR" sz="2000" kern="0" dirty="0">
                <a:ea typeface="Calibri" panose="020F0502020204030204" pitchFamily="34" charset="0"/>
              </a:rPr>
              <a:t>Recebe outras denominações que não se referem a diplomacia, tais como, “cooperação de cidade a cidade”, “irmanamentos de cidades”, “cidades irmãs”, “parcerias de cidades”, “projetos externos” e “ação externa”. (</a:t>
            </a:r>
            <a:r>
              <a:rPr lang="pt-BR" sz="2000" kern="0" dirty="0" err="1">
                <a:ea typeface="Calibri" panose="020F0502020204030204" pitchFamily="34" charset="0"/>
              </a:rPr>
              <a:t>Mamadouh</a:t>
            </a:r>
            <a:r>
              <a:rPr lang="pt-BR" sz="2000" kern="0" dirty="0">
                <a:ea typeface="Calibri" panose="020F0502020204030204" pitchFamily="34" charset="0"/>
              </a:rPr>
              <a:t> e van der </a:t>
            </a:r>
            <a:r>
              <a:rPr lang="pt-BR" sz="2000" kern="0" dirty="0" err="1">
                <a:ea typeface="Calibri" panose="020F0502020204030204" pitchFamily="34" charset="0"/>
              </a:rPr>
              <a:t>Wusten</a:t>
            </a:r>
            <a:r>
              <a:rPr lang="pt-BR" sz="2000" kern="0" dirty="0">
                <a:ea typeface="Calibri" panose="020F0502020204030204" pitchFamily="34" charset="0"/>
              </a:rPr>
              <a:t>)</a:t>
            </a:r>
            <a:endParaRPr lang="en-US" sz="2000"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66363602"/>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Estados, Províncias e Regiões</a:t>
            </a:r>
            <a:br>
              <a:rPr lang="pt-BR" sz="4000" dirty="0"/>
            </a:br>
            <a:r>
              <a:rPr lang="pt-BR" sz="3200" dirty="0"/>
              <a:t>8º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Diplomacia de estados, províncias ou regiões administrativas</a:t>
            </a:r>
            <a:endParaRPr lang="en-US" sz="2000" kern="0" dirty="0">
              <a:ea typeface="Calibri" panose="020F0502020204030204" pitchFamily="34" charset="0"/>
            </a:endParaRPr>
          </a:p>
          <a:p>
            <a:pPr>
              <a:spcAft>
                <a:spcPts val="800"/>
              </a:spcAft>
            </a:pPr>
            <a:r>
              <a:rPr lang="pt-BR" sz="2000" kern="0" dirty="0">
                <a:ea typeface="Calibri" panose="020F0502020204030204" pitchFamily="34" charset="0"/>
              </a:rPr>
              <a:t>Províncias ou Estados federativas também têm criado interações externas diretas. Assim, por exemplo, os 16 Estados (</a:t>
            </a:r>
            <a:r>
              <a:rPr lang="pt-BR" sz="2000" i="1" kern="0" dirty="0" err="1">
                <a:ea typeface="Calibri" panose="020F0502020204030204" pitchFamily="34" charset="0"/>
              </a:rPr>
              <a:t>lander</a:t>
            </a:r>
            <a:r>
              <a:rPr lang="pt-BR" sz="2000" kern="0" dirty="0">
                <a:ea typeface="Calibri" panose="020F0502020204030204" pitchFamily="34" charset="0"/>
              </a:rPr>
              <a:t>) da Alemanha, em especial a Bavária, tem atuado de forma independente particularmente em matéria de política comercial.</a:t>
            </a:r>
            <a:r>
              <a:rPr lang="en-US" sz="2000" kern="0" dirty="0">
                <a:ea typeface="Calibri" panose="020F0502020204030204" pitchFamily="34" charset="0"/>
              </a:rPr>
              <a:t> (</a:t>
            </a:r>
            <a:r>
              <a:rPr lang="pt-BR" sz="2000" kern="0" dirty="0" err="1">
                <a:ea typeface="Calibri" panose="020F0502020204030204" pitchFamily="34" charset="0"/>
              </a:rPr>
              <a:t>Hutchings</a:t>
            </a:r>
            <a:r>
              <a:rPr lang="pt-BR" sz="2000" kern="0" dirty="0">
                <a:ea typeface="Calibri" panose="020F0502020204030204" pitchFamily="34" charset="0"/>
              </a:rPr>
              <a:t> e </a:t>
            </a:r>
            <a:r>
              <a:rPr lang="pt-BR" sz="2000" kern="0" dirty="0" err="1">
                <a:ea typeface="Calibri" panose="020F0502020204030204" pitchFamily="34" charset="0"/>
              </a:rPr>
              <a:t>Suri</a:t>
            </a:r>
            <a:r>
              <a:rPr lang="pt-BR" sz="2000" kern="0" dirty="0">
                <a:ea typeface="Calibri" panose="020F0502020204030204" pitchFamily="34" charset="0"/>
              </a:rPr>
              <a:t>)</a:t>
            </a:r>
            <a:r>
              <a:rPr lang="de-DE" sz="2000" kern="0" dirty="0">
                <a:ea typeface="Calibri" panose="020F0502020204030204" pitchFamily="34" charset="0"/>
              </a:rPr>
              <a:t>.</a:t>
            </a:r>
            <a:endParaRPr lang="en-US" sz="2000" kern="0" dirty="0">
              <a:ea typeface="Calibri" panose="020F0502020204030204" pitchFamily="34" charset="0"/>
            </a:endParaRPr>
          </a:p>
          <a:p>
            <a:pPr>
              <a:spcAft>
                <a:spcPts val="800"/>
              </a:spcAft>
            </a:pPr>
            <a:r>
              <a:rPr lang="pt-BR" sz="2000" kern="0" dirty="0">
                <a:ea typeface="Calibri" panose="020F0502020204030204" pitchFamily="34" charset="0"/>
              </a:rPr>
              <a:t>Algumas das atividades de unidades subnacionais qualificam-se como de diplomacia. (Kleiner)</a:t>
            </a:r>
            <a:endParaRPr lang="en-US" sz="2000"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0230997"/>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Caso brasileiro</a:t>
            </a:r>
            <a:br>
              <a:rPr lang="pt-BR" sz="4000" dirty="0"/>
            </a:br>
            <a:r>
              <a:rPr lang="pt-BR" sz="3200" dirty="0"/>
              <a:t>9º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spcAft>
                <a:spcPts val="800"/>
              </a:spcAft>
            </a:pPr>
            <a:r>
              <a:rPr lang="pt-BR" sz="2000" kern="0" dirty="0">
                <a:ea typeface="Calibri" panose="020F0502020204030204" pitchFamily="34" charset="0"/>
              </a:rPr>
              <a:t>No caso brasileiro, a prática da diplomacia subnacional ou paradiplomacia é aquela realizada por entes da federação brasileira, isto é, Estados, Municípios e Distrito Federal. </a:t>
            </a:r>
          </a:p>
          <a:p>
            <a:pPr>
              <a:spcAft>
                <a:spcPts val="800"/>
              </a:spcAft>
            </a:pPr>
            <a:r>
              <a:rPr lang="pt-BR" sz="2000" kern="0" dirty="0">
                <a:ea typeface="Calibri" panose="020F0502020204030204" pitchFamily="34" charset="0"/>
              </a:rPr>
              <a:t>Constitui uma realidade evidenciada por </a:t>
            </a:r>
            <a:r>
              <a:rPr lang="pt-BR" sz="2000" u="sng" kern="0" dirty="0">
                <a:ea typeface="Calibri" panose="020F0502020204030204" pitchFamily="34" charset="0"/>
              </a:rPr>
              <a:t>acordos internacionais</a:t>
            </a:r>
            <a:r>
              <a:rPr lang="pt-BR" sz="2000" kern="0" dirty="0">
                <a:ea typeface="Calibri" panose="020F0502020204030204" pitchFamily="34" charset="0"/>
              </a:rPr>
              <a:t>, seja de financiamento, seja com outros entes homólogos no exterior, ou ainda com redes internacionais. </a:t>
            </a:r>
          </a:p>
          <a:p>
            <a:pPr>
              <a:spcAft>
                <a:spcPts val="800"/>
              </a:spcAft>
            </a:pPr>
            <a:r>
              <a:rPr lang="pt-BR" sz="2000" kern="0" dirty="0">
                <a:ea typeface="Calibri" panose="020F0502020204030204" pitchFamily="34" charset="0"/>
              </a:rPr>
              <a:t>A cidade de São Paulo relaciona-se com inúmeras cidades no exterior e faz parte de diversas redes internacionais e regionais. </a:t>
            </a:r>
          </a:p>
          <a:p>
            <a:pPr>
              <a:spcAft>
                <a:spcPts val="800"/>
              </a:spcAft>
            </a:pPr>
            <a:r>
              <a:rPr lang="pt-BR" sz="2000" kern="0" dirty="0">
                <a:ea typeface="Calibri" panose="020F0502020204030204" pitchFamily="34" charset="0"/>
              </a:rPr>
              <a:t>O Estado de São Paulo mantém em Nova York um escritório comercial para promover comércio e atrair investimentos.</a:t>
            </a:r>
            <a:endParaRPr lang="en-US" sz="2000"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6027828"/>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Objetivos</a:t>
            </a:r>
            <a:br>
              <a:rPr lang="pt-BR" sz="4800" dirty="0"/>
            </a:br>
            <a:r>
              <a:rPr lang="pt-BR" sz="3200" dirty="0"/>
              <a:t>10º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spcAft>
                <a:spcPts val="800"/>
              </a:spcAft>
            </a:pPr>
            <a:r>
              <a:rPr lang="pt-BR" kern="0" dirty="0">
                <a:ea typeface="Calibri" panose="020F0502020204030204" pitchFamily="34" charset="0"/>
              </a:rPr>
              <a:t>B. Objetivos</a:t>
            </a:r>
          </a:p>
          <a:p>
            <a:pPr>
              <a:spcAft>
                <a:spcPts val="800"/>
              </a:spcAft>
            </a:pPr>
            <a:r>
              <a:rPr lang="pt-BR" sz="2200" kern="0" dirty="0">
                <a:ea typeface="Calibri" panose="020F0502020204030204" pitchFamily="34" charset="0"/>
              </a:rPr>
              <a:t>A diplomacia das cidades “expressa a vontade dos cidadãos de </a:t>
            </a:r>
            <a:r>
              <a:rPr lang="pt-BR" sz="2200" u="sng" kern="0" dirty="0">
                <a:ea typeface="Calibri" panose="020F0502020204030204" pitchFamily="34" charset="0"/>
              </a:rPr>
              <a:t>terem outro ponto de vista nos assuntos internacionais</a:t>
            </a:r>
            <a:r>
              <a:rPr lang="pt-BR" sz="2200" kern="0" dirty="0">
                <a:ea typeface="Calibri" panose="020F0502020204030204" pitchFamily="34" charset="0"/>
              </a:rPr>
              <a:t>”. </a:t>
            </a:r>
          </a:p>
          <a:p>
            <a:pPr>
              <a:spcAft>
                <a:spcPts val="800"/>
              </a:spcAft>
            </a:pPr>
            <a:r>
              <a:rPr lang="pt-BR" sz="2200" kern="0" dirty="0">
                <a:ea typeface="Calibri" panose="020F0502020204030204" pitchFamily="34" charset="0"/>
              </a:rPr>
              <a:t>Concede uma oportunidade para a cidade se engajar com contrapartes </a:t>
            </a:r>
            <a:r>
              <a:rPr lang="pt-BR" sz="2000" kern="0" dirty="0">
                <a:ea typeface="Calibri" panose="020F0502020204030204" pitchFamily="34" charset="0"/>
              </a:rPr>
              <a:t>no exterior e possivelmente </a:t>
            </a:r>
            <a:r>
              <a:rPr lang="pt-BR" sz="2000" u="sng" kern="0" dirty="0">
                <a:ea typeface="Calibri" panose="020F0502020204030204" pitchFamily="34" charset="0"/>
              </a:rPr>
              <a:t>obter benefícios </a:t>
            </a:r>
            <a:r>
              <a:rPr lang="pt-BR" sz="2000" kern="0" dirty="0">
                <a:ea typeface="Calibri" panose="020F0502020204030204" pitchFamily="34" charset="0"/>
              </a:rPr>
              <a:t>importantes. (Marchetti)</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9144045"/>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Evolução - Antiguidade</a:t>
            </a:r>
            <a:br>
              <a:rPr lang="pt-BR" sz="4800" dirty="0"/>
            </a:br>
            <a:r>
              <a:rPr lang="pt-BR" sz="3200" dirty="0"/>
              <a:t>11º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spcAft>
                <a:spcPts val="800"/>
              </a:spcAft>
            </a:pPr>
            <a:r>
              <a:rPr lang="pt-BR" kern="0" dirty="0">
                <a:ea typeface="Calibri" panose="020F0502020204030204" pitchFamily="34" charset="0"/>
              </a:rPr>
              <a:t>C. Evolução</a:t>
            </a:r>
          </a:p>
          <a:p>
            <a:pPr>
              <a:spcAft>
                <a:spcPts val="800"/>
              </a:spcAft>
            </a:pPr>
            <a:r>
              <a:rPr lang="pt-BR" sz="2000" kern="0" dirty="0">
                <a:ea typeface="Calibri" panose="020F0502020204030204" pitchFamily="34" charset="0"/>
              </a:rPr>
              <a:t>As cidades são os atores diplomáticos mais antigos. .(</a:t>
            </a:r>
            <a:r>
              <a:rPr lang="pt-BR" sz="2000" kern="0" dirty="0" err="1">
                <a:ea typeface="Calibri" panose="020F0502020204030204" pitchFamily="34" charset="0"/>
              </a:rPr>
              <a:t>Acuto</a:t>
            </a:r>
            <a:r>
              <a:rPr lang="pt-BR" sz="2000" kern="0" dirty="0">
                <a:ea typeface="Calibri" panose="020F0502020204030204" pitchFamily="34" charset="0"/>
              </a:rPr>
              <a:t>)</a:t>
            </a:r>
          </a:p>
          <a:p>
            <a:pPr>
              <a:spcAft>
                <a:spcPts val="800"/>
              </a:spcAft>
            </a:pPr>
            <a:r>
              <a:rPr lang="pt-BR" sz="2000" kern="0" dirty="0">
                <a:ea typeface="Calibri" panose="020F0502020204030204" pitchFamily="34" charset="0"/>
              </a:rPr>
              <a:t>Desde a Antiguidade, elas têm intercambiado experiências e enviado representantes para buscar cooperação e inovação. (</a:t>
            </a:r>
            <a:r>
              <a:rPr lang="pt-BR" sz="2000" kern="0" dirty="0" err="1">
                <a:ea typeface="Calibri" panose="020F0502020204030204" pitchFamily="34" charset="0"/>
              </a:rPr>
              <a:t>Bjola</a:t>
            </a:r>
            <a:r>
              <a:rPr lang="pt-BR" sz="2000" kern="0" dirty="0">
                <a:ea typeface="Calibri" panose="020F0502020204030204" pitchFamily="34" charset="0"/>
              </a:rPr>
              <a:t> e </a:t>
            </a:r>
            <a:r>
              <a:rPr lang="pt-BR" sz="2000" kern="0" dirty="0" err="1">
                <a:ea typeface="Calibri" panose="020F0502020204030204" pitchFamily="34" charset="0"/>
              </a:rPr>
              <a:t>Kornprobst</a:t>
            </a:r>
            <a:r>
              <a:rPr lang="pt-BR" sz="2000" kern="0" dirty="0">
                <a:ea typeface="Calibri" panose="020F0502020204030204" pitchFamily="34" charset="0"/>
              </a:rPr>
              <a:t>)</a:t>
            </a:r>
            <a:endParaRPr lang="en-US" sz="2000" kern="0" dirty="0">
              <a:ea typeface="Calibri" panose="020F0502020204030204" pitchFamily="34" charset="0"/>
            </a:endParaRPr>
          </a:p>
          <a:p>
            <a:pPr>
              <a:spcAft>
                <a:spcPts val="800"/>
              </a:spcAft>
            </a:pPr>
            <a:r>
              <a:rPr lang="pt-BR" sz="2000" kern="0" dirty="0">
                <a:ea typeface="Calibri" panose="020F0502020204030204" pitchFamily="34" charset="0"/>
              </a:rPr>
              <a:t>As cidades da Antiga Mesopotâmica e da Anatólia mantinham trocas de enviados para estabelecer reconhecimento mútuo e missões comerciais.(</a:t>
            </a:r>
            <a:r>
              <a:rPr lang="pt-BR" sz="2000" kern="0" dirty="0" err="1">
                <a:ea typeface="Calibri" panose="020F0502020204030204" pitchFamily="34" charset="0"/>
              </a:rPr>
              <a:t>Acuto</a:t>
            </a:r>
            <a:r>
              <a:rPr lang="pt-BR" sz="2000" kern="0" dirty="0">
                <a:ea typeface="Calibri" panose="020F0502020204030204" pitchFamily="34" charset="0"/>
              </a:rPr>
              <a:t>)</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4382621"/>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Evolução – da Idade Média a Westfália</a:t>
            </a:r>
            <a:br>
              <a:rPr lang="pt-BR" sz="4800" dirty="0"/>
            </a:br>
            <a:r>
              <a:rPr lang="pt-BR" sz="3200" dirty="0"/>
              <a:t>12º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r>
              <a:rPr lang="pt-BR" sz="2200" kern="0" dirty="0">
                <a:effectLst/>
                <a:ea typeface="Calibri" panose="020F0502020204030204" pitchFamily="34" charset="0"/>
              </a:rPr>
              <a:t>Também na Idade Média e no Renascimento, a diplomacia era dominada pelas cidades-estados, particularmente na Itália e na Europa setentrional com a Liga Hanseática, “cuja intensa competição diplomática e interações ajudou a solapar o Sagrado Império Romano, enquanto fornecia combustível para a revolução comercial e viagens de exploração através do Atlântico e da Ásia”. (</a:t>
            </a:r>
            <a:r>
              <a:rPr lang="pt-BR" sz="2200" kern="0" dirty="0" err="1">
                <a:effectLst/>
                <a:ea typeface="Calibri" panose="020F0502020204030204" pitchFamily="34" charset="0"/>
              </a:rPr>
              <a:t>Acuto</a:t>
            </a:r>
            <a:r>
              <a:rPr lang="pt-BR" sz="2200" kern="0" dirty="0">
                <a:effectLst/>
                <a:ea typeface="Calibri" panose="020F0502020204030204" pitchFamily="34" charset="0"/>
              </a:rPr>
              <a:t>)</a:t>
            </a:r>
          </a:p>
          <a:p>
            <a:r>
              <a:rPr lang="pt-BR" sz="2200" kern="0" dirty="0">
                <a:effectLst/>
                <a:ea typeface="Calibri" panose="020F0502020204030204" pitchFamily="34" charset="0"/>
              </a:rPr>
              <a:t>No mundo post Westfália, a diplomacia surgiu como aquela entre Estados. Mas, mesmo depois, as cidades conduziram atividades diplomáticas, tais como comunicação e representação.</a:t>
            </a:r>
            <a:r>
              <a:rPr lang="pt-BR" sz="2200" kern="0" dirty="0">
                <a:ea typeface="Calibri" panose="020F0502020204030204" pitchFamily="34" charset="0"/>
              </a:rPr>
              <a:t> (</a:t>
            </a:r>
            <a:r>
              <a:rPr lang="pt-BR" sz="2200" dirty="0" err="1">
                <a:effectLst/>
                <a:ea typeface="Calibri" panose="020F0502020204030204" pitchFamily="34" charset="0"/>
                <a:cs typeface="Times New Roman" panose="02020603050405020304" pitchFamily="18" charset="0"/>
              </a:rPr>
              <a:t>Acuto</a:t>
            </a:r>
            <a:r>
              <a:rPr lang="pt-BR" sz="2200" dirty="0">
                <a:effectLst/>
                <a:ea typeface="Calibri" panose="020F0502020204030204" pitchFamily="34" charset="0"/>
                <a:cs typeface="Times New Roman" panose="02020603050405020304" pitchFamily="18" charset="0"/>
              </a:rPr>
              <a:t>)</a:t>
            </a:r>
            <a:endParaRPr lang="pt-BR" sz="2200" kern="0" dirty="0">
              <a:effectLst/>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887669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Evolução - atual</a:t>
            </a:r>
            <a:br>
              <a:rPr lang="pt-BR" sz="4800" dirty="0"/>
            </a:br>
            <a:r>
              <a:rPr lang="pt-BR" sz="3200" dirty="0"/>
              <a:t>13º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r>
              <a:rPr lang="pt-BR" sz="2200" kern="0" dirty="0">
                <a:effectLst/>
                <a:ea typeface="Calibri" panose="020F0502020204030204" pitchFamily="34" charset="0"/>
              </a:rPr>
              <a:t>A forma atual de diplomacia </a:t>
            </a:r>
            <a:r>
              <a:rPr lang="pt-BR" sz="2200" i="1" kern="0" dirty="0">
                <a:effectLst/>
                <a:ea typeface="Calibri" panose="020F0502020204030204" pitchFamily="34" charset="0"/>
              </a:rPr>
              <a:t>subnacional</a:t>
            </a:r>
            <a:r>
              <a:rPr lang="pt-BR" sz="2200" kern="0" dirty="0">
                <a:effectLst/>
                <a:ea typeface="Calibri" panose="020F0502020204030204" pitchFamily="34" charset="0"/>
              </a:rPr>
              <a:t> teve origem nas décadas de 1970 e 1980 como expressão política entre governos centrais e outros entes de uma federação ou mesmo de Estado unitário. (</a:t>
            </a:r>
            <a:r>
              <a:rPr lang="pt-BR" sz="2200" kern="0" dirty="0" err="1">
                <a:effectLst/>
                <a:ea typeface="Calibri" panose="020F0502020204030204" pitchFamily="34" charset="0"/>
              </a:rPr>
              <a:t>Bjola</a:t>
            </a:r>
            <a:r>
              <a:rPr lang="pt-BR" sz="2200" kern="0" dirty="0">
                <a:effectLst/>
                <a:ea typeface="Calibri" panose="020F0502020204030204" pitchFamily="34" charset="0"/>
              </a:rPr>
              <a:t> e </a:t>
            </a:r>
            <a:r>
              <a:rPr lang="pt-BR" sz="2200" kern="0" dirty="0" err="1">
                <a:effectLst/>
                <a:ea typeface="Calibri" panose="020F0502020204030204" pitchFamily="34" charset="0"/>
              </a:rPr>
              <a:t>Kornprobst</a:t>
            </a:r>
            <a:r>
              <a:rPr lang="pt-BR" sz="2200" kern="0" dirty="0">
                <a:effectLst/>
                <a:ea typeface="Calibri" panose="020F0502020204030204" pitchFamily="34" charset="0"/>
              </a:rPr>
              <a:t>)</a:t>
            </a:r>
          </a:p>
          <a:p>
            <a:r>
              <a:rPr lang="pt-BR" sz="2200" kern="0" dirty="0">
                <a:effectLst/>
                <a:ea typeface="Calibri" panose="020F0502020204030204" pitchFamily="34" charset="0"/>
              </a:rPr>
              <a:t>Os “exemplos típicos” de </a:t>
            </a:r>
            <a:r>
              <a:rPr lang="pt-BR" sz="2200" i="1" kern="0" dirty="0">
                <a:effectLst/>
                <a:ea typeface="Calibri" panose="020F0502020204030204" pitchFamily="34" charset="0"/>
              </a:rPr>
              <a:t>paradiplomacia </a:t>
            </a:r>
            <a:r>
              <a:rPr lang="pt-BR" sz="2200" kern="0" dirty="0">
                <a:effectLst/>
                <a:ea typeface="Calibri" panose="020F0502020204030204" pitchFamily="34" charset="0"/>
              </a:rPr>
              <a:t>incluem os casos de Quebec, no Canadá; Catalunha e País Basco, na Espanha; California, nos Estados Unidos; e megacidades, tais como Londres, Tóquio e Nova York. (</a:t>
            </a:r>
            <a:r>
              <a:rPr lang="pt-BR" sz="2200" kern="0" dirty="0" err="1">
                <a:effectLst/>
                <a:ea typeface="Calibri" panose="020F0502020204030204" pitchFamily="34" charset="0"/>
              </a:rPr>
              <a:t>Bjola</a:t>
            </a:r>
            <a:r>
              <a:rPr lang="pt-BR" sz="2200" kern="0" dirty="0">
                <a:effectLst/>
                <a:ea typeface="Calibri" panose="020F0502020204030204" pitchFamily="34" charset="0"/>
              </a:rPr>
              <a:t> e </a:t>
            </a:r>
            <a:r>
              <a:rPr lang="pt-BR" sz="2200" kern="0" dirty="0" err="1">
                <a:effectLst/>
                <a:ea typeface="Calibri" panose="020F0502020204030204" pitchFamily="34" charset="0"/>
              </a:rPr>
              <a:t>Kornprobst</a:t>
            </a:r>
            <a:r>
              <a:rPr lang="pt-BR" sz="2200" kern="0" dirty="0">
                <a:effectLst/>
                <a:ea typeface="Calibri" panose="020F0502020204030204" pitchFamily="34" charset="0"/>
              </a:rPr>
              <a:t>)</a:t>
            </a:r>
            <a:endParaRPr lang="en-US" sz="2200" dirty="0">
              <a:effectLst/>
              <a:ea typeface="Calibri" panose="020F0502020204030204" pitchFamily="34" charset="0"/>
              <a:cs typeface="Times New Roman" panose="02020603050405020304" pitchFamily="18" charset="0"/>
            </a:endParaRPr>
          </a:p>
          <a:p>
            <a:pPr>
              <a:spcAft>
                <a:spcPts val="800"/>
              </a:spcAft>
            </a:pPr>
            <a:r>
              <a:rPr lang="pt-BR" sz="2200" kern="0" dirty="0">
                <a:ea typeface="Calibri" panose="020F0502020204030204" pitchFamily="34" charset="0"/>
              </a:rPr>
              <a:t>A estes exemplos poderiam ser acrescentados outros, tais como, os Estados de países federativos, entidades autônomas como Escócia e País de Gales, no Reino Unido. (</a:t>
            </a:r>
            <a:r>
              <a:rPr lang="pt-BR" sz="2200" kern="0" dirty="0" err="1">
                <a:ea typeface="Calibri" panose="020F0502020204030204" pitchFamily="34" charset="0"/>
              </a:rPr>
              <a:t>Mamadou</a:t>
            </a:r>
            <a:r>
              <a:rPr lang="pt-BR" sz="2200" kern="0" dirty="0">
                <a:ea typeface="Calibri" panose="020F0502020204030204" pitchFamily="34" charset="0"/>
              </a:rPr>
              <a:t> e Van der </a:t>
            </a:r>
            <a:r>
              <a:rPr lang="pt-BR" sz="2200" kern="0" dirty="0" err="1">
                <a:ea typeface="Calibri" panose="020F0502020204030204" pitchFamily="34" charset="0"/>
              </a:rPr>
              <a:t>Wusten</a:t>
            </a:r>
            <a:r>
              <a:rPr lang="pt-BR" sz="2200" kern="0" dirty="0">
                <a:ea typeface="Calibri" panose="020F0502020204030204" pitchFamily="34" charset="0"/>
              </a:rPr>
              <a:t>)</a:t>
            </a:r>
            <a:endParaRPr lang="en-US" sz="2200"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2024092"/>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Atores</a:t>
            </a:r>
            <a:br>
              <a:rPr lang="pt-BR" sz="4800" dirty="0"/>
            </a:br>
            <a:r>
              <a:rPr lang="pt-BR" sz="3200" dirty="0"/>
              <a:t>14º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r>
              <a:rPr lang="pt-BR" sz="2200" kern="0" dirty="0">
                <a:effectLst/>
                <a:ea typeface="Calibri" panose="020F0502020204030204" pitchFamily="34" charset="0"/>
              </a:rPr>
              <a:t>Hoje a diplomacia de cidades envolve o engajamento destas com </a:t>
            </a:r>
            <a:r>
              <a:rPr lang="pt-BR" sz="2200" u="sng" kern="0" dirty="0">
                <a:effectLst/>
                <a:ea typeface="Calibri" panose="020F0502020204030204" pitchFamily="34" charset="0"/>
              </a:rPr>
              <a:t>outros atores</a:t>
            </a:r>
            <a:r>
              <a:rPr lang="pt-BR" sz="2200" kern="0" dirty="0">
                <a:effectLst/>
                <a:ea typeface="Calibri" panose="020F0502020204030204" pitchFamily="34" charset="0"/>
              </a:rPr>
              <a:t> da esfera internacional através de processos e instituições que podem avançar seus interesses. Para esse fim, as cidades começaram a constituir um sistema diplomático tradicional. </a:t>
            </a:r>
            <a:r>
              <a:rPr lang="en-US" sz="2200" dirty="0">
                <a:effectLst/>
                <a:ea typeface="Calibri" panose="020F0502020204030204" pitchFamily="34" charset="0"/>
                <a:cs typeface="Times New Roman" panose="02020603050405020304" pitchFamily="18" charset="0"/>
              </a:rPr>
              <a:t>(</a:t>
            </a:r>
            <a:r>
              <a:rPr lang="en-US" sz="2200" dirty="0" err="1">
                <a:effectLst/>
                <a:ea typeface="Calibri" panose="020F0502020204030204" pitchFamily="34" charset="0"/>
                <a:cs typeface="Times New Roman" panose="02020603050405020304" pitchFamily="18" charset="0"/>
              </a:rPr>
              <a:t>Bjola</a:t>
            </a:r>
            <a:r>
              <a:rPr lang="en-US" sz="2200" dirty="0">
                <a:effectLst/>
                <a:ea typeface="Calibri" panose="020F0502020204030204" pitchFamily="34" charset="0"/>
                <a:cs typeface="Times New Roman" panose="02020603050405020304" pitchFamily="18" charset="0"/>
              </a:rPr>
              <a:t> e </a:t>
            </a:r>
            <a:r>
              <a:rPr lang="en-US" sz="2200" dirty="0" err="1">
                <a:effectLst/>
                <a:ea typeface="Calibri" panose="020F0502020204030204" pitchFamily="34" charset="0"/>
                <a:cs typeface="Times New Roman" panose="02020603050405020304" pitchFamily="18" charset="0"/>
              </a:rPr>
              <a:t>Kornprobst</a:t>
            </a:r>
            <a:r>
              <a:rPr lang="en-US" sz="2200" dirty="0">
                <a:effectLst/>
                <a:ea typeface="Calibri" panose="020F0502020204030204" pitchFamily="34" charset="0"/>
                <a:cs typeface="Times New Roman" panose="02020603050405020304" pitchFamily="18" charset="0"/>
              </a:rPr>
              <a:t>)</a:t>
            </a:r>
          </a:p>
          <a:p>
            <a:r>
              <a:rPr lang="pt-BR" sz="2200" kern="0" dirty="0">
                <a:ea typeface="Calibri" panose="020F0502020204030204" pitchFamily="34" charset="0"/>
              </a:rPr>
              <a:t>Muitas das cidades globais dispõem de escritórios dedicados a relações internacionais com a tarefa específica de promover a cidade no exterior e estabelecer conexões internacionais. (</a:t>
            </a:r>
            <a:r>
              <a:rPr lang="pt-BR" sz="2200" kern="0" dirty="0" err="1">
                <a:ea typeface="Calibri" panose="020F0502020204030204" pitchFamily="34" charset="0"/>
              </a:rPr>
              <a:t>Acuto</a:t>
            </a:r>
            <a:r>
              <a:rPr lang="pt-BR" sz="2200" kern="0" dirty="0">
                <a:ea typeface="Calibri" panose="020F0502020204030204" pitchFamily="34" charset="0"/>
              </a:rPr>
              <a:t>)</a:t>
            </a:r>
            <a:endParaRPr lang="en-US" sz="2200"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7331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ADBAE31-4068-5DC6-0B07-20531DEC1B8D}"/>
              </a:ext>
            </a:extLst>
          </p:cNvPr>
          <p:cNvSpPr>
            <a:spLocks noGrp="1"/>
          </p:cNvSpPr>
          <p:nvPr>
            <p:ph type="title"/>
          </p:nvPr>
        </p:nvSpPr>
        <p:spPr>
          <a:xfrm>
            <a:off x="1043631" y="809898"/>
            <a:ext cx="9942716" cy="1554480"/>
          </a:xfrm>
        </p:spPr>
        <p:txBody>
          <a:bodyPr anchor="ctr">
            <a:normAutofit fontScale="90000"/>
          </a:bodyPr>
          <a:lstStyle/>
          <a:p>
            <a:pPr algn="ctr"/>
            <a:br>
              <a:rPr lang="pt-BR" sz="4800" dirty="0"/>
            </a:br>
            <a:r>
              <a:rPr lang="pt-BR" sz="4800" dirty="0"/>
              <a:t>I </a:t>
            </a:r>
            <a:r>
              <a:rPr lang="pt-BR" sz="4800" b="1" dirty="0"/>
              <a:t>Introdução </a:t>
            </a:r>
            <a:br>
              <a:rPr lang="pt-BR" sz="4800" dirty="0"/>
            </a:br>
            <a:r>
              <a:rPr lang="pt-BR" sz="2400" dirty="0"/>
              <a:t>(2º slide)</a:t>
            </a:r>
          </a:p>
        </p:txBody>
      </p:sp>
      <p:sp>
        <p:nvSpPr>
          <p:cNvPr id="3" name="Espaço Reservado para Conteúdo 2">
            <a:extLst>
              <a:ext uri="{FF2B5EF4-FFF2-40B4-BE49-F238E27FC236}">
                <a16:creationId xmlns:a16="http://schemas.microsoft.com/office/drawing/2014/main" id="{174EB6F6-4DE0-C4F4-1729-815FBB9ED8BE}"/>
              </a:ext>
            </a:extLst>
          </p:cNvPr>
          <p:cNvSpPr>
            <a:spLocks noGrp="1"/>
          </p:cNvSpPr>
          <p:nvPr>
            <p:ph idx="1"/>
          </p:nvPr>
        </p:nvSpPr>
        <p:spPr>
          <a:xfrm>
            <a:off x="1314450" y="3122024"/>
            <a:ext cx="10039350" cy="3368024"/>
          </a:xfrm>
        </p:spPr>
        <p:txBody>
          <a:bodyPr anchor="ctr">
            <a:normAutofit fontScale="85000" lnSpcReduction="10000"/>
          </a:bodyPr>
          <a:lstStyle/>
          <a:p>
            <a:r>
              <a:rPr lang="pt-BR" sz="3200" b="1" dirty="0"/>
              <a:t>A quem poderá interessar este curso</a:t>
            </a:r>
            <a:r>
              <a:rPr lang="pt-BR" sz="3200" dirty="0"/>
              <a:t>?</a:t>
            </a:r>
          </a:p>
          <a:p>
            <a:pPr lvl="1"/>
            <a:r>
              <a:rPr lang="pt-BR" sz="3200" dirty="0"/>
              <a:t>Futuros diplomatas, funcionários de organismos internacionais. De organizações não governamentais, empresas internacionais, consultores em negociações internacionais</a:t>
            </a:r>
          </a:p>
          <a:p>
            <a:r>
              <a:rPr lang="pt-BR" sz="3600" b="1" dirty="0"/>
              <a:t>Por que estudar diplomacia?</a:t>
            </a:r>
          </a:p>
          <a:p>
            <a:pPr lvl="1"/>
            <a:r>
              <a:rPr lang="pt-BR" sz="3200" dirty="0"/>
              <a:t>Palco diplomático trata de conflito e paz, economia e desenvolvimento, desastres naturais, meio ambiente e muitos outros temas que requerem tratamento internacional</a:t>
            </a:r>
          </a:p>
          <a:p>
            <a:endParaRPr lang="pt-BR" sz="1900" dirty="0"/>
          </a:p>
          <a:p>
            <a:pPr lvl="1"/>
            <a:endParaRPr lang="en-US" sz="19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60981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(4º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92500"/>
          </a:bodyPr>
          <a:lstStyle/>
          <a:p>
            <a:pPr marL="0" indent="0">
              <a:buNone/>
            </a:pPr>
            <a:r>
              <a:rPr lang="pt-BR" sz="2400" u="sng" dirty="0"/>
              <a:t>2. Postos no exterior</a:t>
            </a:r>
          </a:p>
          <a:p>
            <a:pPr lvl="1"/>
            <a:r>
              <a:rPr lang="pt-BR" sz="2000" dirty="0"/>
              <a:t>Limites orçamentários. Rigorosa escolha de postos e número de funcionários.(Malone)</a:t>
            </a:r>
          </a:p>
          <a:p>
            <a:pPr lvl="1"/>
            <a:r>
              <a:rPr lang="pt-BR" sz="2000" dirty="0"/>
              <a:t>Escolha de países para manter embaixadas. Compartilhamento de embaixadas.(Malone)</a:t>
            </a:r>
          </a:p>
          <a:p>
            <a:pPr lvl="1"/>
            <a:r>
              <a:rPr lang="pt-BR" sz="2000" dirty="0"/>
              <a:t>Países como Brasil, China, México e Turquia tem ampliado a rede de postos. (</a:t>
            </a:r>
            <a:r>
              <a:rPr lang="pt-BR" sz="2000" dirty="0" err="1"/>
              <a:t>Rana</a:t>
            </a:r>
            <a:r>
              <a:rPr lang="pt-BR" sz="2000" dirty="0"/>
              <a:t>)</a:t>
            </a:r>
          </a:p>
          <a:p>
            <a:pPr lvl="1"/>
            <a:r>
              <a:rPr lang="pt-BR" sz="2000" dirty="0"/>
              <a:t>Com o aumento da comunicação, há menor necessidade de postos à medida em que a tecnologia da informação preencha as necessidade (Malone)</a:t>
            </a:r>
          </a:p>
          <a:p>
            <a:pPr lvl="1"/>
            <a:r>
              <a:rPr lang="pt-BR" sz="2000" dirty="0"/>
              <a:t>Prioridades regionais, afinidades políticas, culturais, linguísticas, fluxos comerciais, financeiros e de investimentos e objetivos comuns (</a:t>
            </a:r>
            <a:r>
              <a:rPr lang="pt-BR" sz="2000" dirty="0" err="1"/>
              <a:t>Rozental</a:t>
            </a:r>
            <a:r>
              <a:rPr lang="pt-BR" sz="2000" dirty="0"/>
              <a:t> e </a:t>
            </a:r>
            <a:r>
              <a:rPr lang="pt-BR" sz="2000" dirty="0" err="1"/>
              <a:t>Buenrostro</a:t>
            </a:r>
            <a:r>
              <a:rPr lang="pt-BR" sz="2000" dirty="0"/>
              <a:t>)</a:t>
            </a:r>
          </a:p>
          <a:p>
            <a:pPr lvl="1"/>
            <a:r>
              <a:rPr lang="pt-BR" sz="2000" dirty="0"/>
              <a:t>Número de diplomatas deverá cair na medida em que as finanças dos governos exigirem e que a tecnologia da informação preencha sua necessidade (Malone)</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538205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Áreas de Atuação</a:t>
            </a:r>
            <a:br>
              <a:rPr lang="pt-BR" sz="4800" dirty="0"/>
            </a:br>
            <a:r>
              <a:rPr lang="pt-BR" sz="3200" dirty="0"/>
              <a:t>15º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r>
              <a:rPr lang="pt-BR" kern="0" dirty="0">
                <a:ea typeface="Calibri" panose="020F0502020204030204" pitchFamily="34" charset="0"/>
              </a:rPr>
              <a:t>D. Áreas de atuação</a:t>
            </a:r>
          </a:p>
          <a:p>
            <a:pPr>
              <a:spcAft>
                <a:spcPts val="800"/>
              </a:spcAft>
            </a:pPr>
            <a:r>
              <a:rPr lang="pt-BR" sz="2000" kern="0" dirty="0">
                <a:ea typeface="Calibri" panose="020F0502020204030204" pitchFamily="34" charset="0"/>
              </a:rPr>
              <a:t>De maneira geral, a paradiplomacia apresenta </a:t>
            </a:r>
            <a:r>
              <a:rPr lang="pt-BR" sz="2000" u="sng" kern="0" dirty="0">
                <a:ea typeface="Calibri" panose="020F0502020204030204" pitchFamily="34" charset="0"/>
              </a:rPr>
              <a:t>três vertentes</a:t>
            </a:r>
            <a:r>
              <a:rPr lang="pt-BR" sz="2000" kern="0" dirty="0">
                <a:ea typeface="Calibri" panose="020F0502020204030204" pitchFamily="34" charset="0"/>
              </a:rPr>
              <a:t>, </a:t>
            </a:r>
          </a:p>
          <a:p>
            <a:pPr marL="342900" lvl="1" indent="-342900">
              <a:spcBef>
                <a:spcPts val="1000"/>
              </a:spcBef>
              <a:spcAft>
                <a:spcPts val="800"/>
              </a:spcAft>
              <a:buFont typeface="Courier New" panose="02070309020205020404" pitchFamily="49" charset="0"/>
              <a:buChar char="o"/>
            </a:pPr>
            <a:r>
              <a:rPr lang="pt-BR" sz="2000" kern="0" dirty="0">
                <a:ea typeface="Calibri" panose="020F0502020204030204" pitchFamily="34" charset="0"/>
              </a:rPr>
              <a:t>a </a:t>
            </a:r>
            <a:r>
              <a:rPr lang="pt-BR" sz="2000" i="1" kern="0" dirty="0">
                <a:ea typeface="Calibri" panose="020F0502020204030204" pitchFamily="34" charset="0"/>
              </a:rPr>
              <a:t>política</a:t>
            </a:r>
            <a:r>
              <a:rPr lang="pt-BR" sz="2000" kern="0" dirty="0">
                <a:ea typeface="Calibri" panose="020F0502020204030204" pitchFamily="34" charset="0"/>
              </a:rPr>
              <a:t> (autonomia). </a:t>
            </a:r>
          </a:p>
          <a:p>
            <a:pPr marL="342900" lvl="1" indent="-342900">
              <a:spcBef>
                <a:spcPts val="1000"/>
              </a:spcBef>
              <a:spcAft>
                <a:spcPts val="800"/>
              </a:spcAft>
              <a:buFont typeface="Courier New" panose="02070309020205020404" pitchFamily="49" charset="0"/>
              <a:buChar char="o"/>
            </a:pPr>
            <a:r>
              <a:rPr lang="pt-BR" sz="2000" kern="0" dirty="0">
                <a:ea typeface="Calibri" panose="020F0502020204030204" pitchFamily="34" charset="0"/>
              </a:rPr>
              <a:t>a </a:t>
            </a:r>
            <a:r>
              <a:rPr lang="pt-BR" sz="2000" i="1" kern="0" dirty="0">
                <a:ea typeface="Calibri" panose="020F0502020204030204" pitchFamily="34" charset="0"/>
              </a:rPr>
              <a:t>econômica</a:t>
            </a:r>
            <a:r>
              <a:rPr lang="pt-BR" sz="2000" kern="0" dirty="0">
                <a:ea typeface="Calibri" panose="020F0502020204030204" pitchFamily="34" charset="0"/>
              </a:rPr>
              <a:t> (atração de comércio e de investimentos), </a:t>
            </a:r>
          </a:p>
          <a:p>
            <a:pPr marL="342900" lvl="1" indent="-342900">
              <a:spcBef>
                <a:spcPts val="1000"/>
              </a:spcBef>
              <a:spcAft>
                <a:spcPts val="800"/>
              </a:spcAft>
              <a:buFont typeface="Courier New" panose="02070309020205020404" pitchFamily="49" charset="0"/>
              <a:buChar char="o"/>
            </a:pPr>
            <a:r>
              <a:rPr lang="pt-BR" sz="2000" kern="0" dirty="0">
                <a:ea typeface="Calibri" panose="020F0502020204030204" pitchFamily="34" charset="0"/>
              </a:rPr>
              <a:t>a de </a:t>
            </a:r>
            <a:r>
              <a:rPr lang="pt-BR" sz="2000" i="1" kern="0" dirty="0">
                <a:ea typeface="Calibri" panose="020F0502020204030204" pitchFamily="34" charset="0"/>
              </a:rPr>
              <a:t>cooperação</a:t>
            </a:r>
            <a:r>
              <a:rPr lang="pt-BR" sz="2000" kern="0" dirty="0">
                <a:ea typeface="Calibri" panose="020F0502020204030204" pitchFamily="34" charset="0"/>
              </a:rPr>
              <a:t> (cultural, educacional, técnica, tecnológica e outras) </a:t>
            </a:r>
            <a:r>
              <a:rPr lang="en-US" sz="2000" kern="0" dirty="0">
                <a:ea typeface="Calibri" panose="020F0502020204030204" pitchFamily="34" charset="0"/>
              </a:rPr>
              <a:t>(</a:t>
            </a:r>
            <a:r>
              <a:rPr lang="pt-BR" sz="2000" kern="0" dirty="0" err="1">
                <a:ea typeface="Calibri" panose="020F0502020204030204" pitchFamily="34" charset="0"/>
              </a:rPr>
              <a:t>Bjola</a:t>
            </a:r>
            <a:r>
              <a:rPr lang="pt-BR" sz="2000" kern="0" dirty="0">
                <a:ea typeface="Calibri" panose="020F0502020204030204" pitchFamily="34" charset="0"/>
              </a:rPr>
              <a:t> e </a:t>
            </a:r>
            <a:r>
              <a:rPr lang="pt-BR" sz="2000" kern="0" dirty="0" err="1">
                <a:ea typeface="Calibri" panose="020F0502020204030204" pitchFamily="34" charset="0"/>
              </a:rPr>
              <a:t>Kornprobst</a:t>
            </a:r>
            <a:r>
              <a:rPr lang="pt-BR" sz="2000" kern="0" dirty="0">
                <a:ea typeface="Calibri" panose="020F0502020204030204" pitchFamily="34" charset="0"/>
              </a:rPr>
              <a:t>)</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712466"/>
      </p:ext>
    </p:extLst>
  </p:cSld>
  <p:clrMapOvr>
    <a:masterClrMapping/>
  </p:clrMapOvr>
</p:sld>
</file>

<file path=ppt/slides/slide3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 Atuação </a:t>
            </a:r>
            <a:r>
              <a:rPr lang="pt-BR" sz="4000" dirty="0"/>
              <a:t> Bilateral  </a:t>
            </a:r>
            <a:br>
              <a:rPr lang="pt-BR" sz="4800" dirty="0"/>
            </a:br>
            <a:r>
              <a:rPr lang="pt-BR" sz="3200" dirty="0"/>
              <a:t>16º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spcAft>
                <a:spcPts val="800"/>
              </a:spcAft>
            </a:pPr>
            <a:r>
              <a:rPr lang="pt-BR" sz="2600" kern="0" dirty="0">
                <a:ea typeface="Calibri" panose="020F0502020204030204" pitchFamily="34" charset="0"/>
              </a:rPr>
              <a:t>1. Atuação bilateral</a:t>
            </a:r>
            <a:endParaRPr lang="pt-BR" sz="2000" kern="0" dirty="0">
              <a:ea typeface="Calibri" panose="020F0502020204030204" pitchFamily="34" charset="0"/>
            </a:endParaRPr>
          </a:p>
          <a:p>
            <a:pPr>
              <a:spcAft>
                <a:spcPts val="800"/>
              </a:spcAft>
            </a:pPr>
            <a:r>
              <a:rPr lang="pt-BR" sz="2000" kern="0" dirty="0">
                <a:ea typeface="Calibri" panose="020F0502020204030204" pitchFamily="34" charset="0"/>
              </a:rPr>
              <a:t>As cidades, em especial as megalópoles, buscam relações especiais, por vezes, por meio de irmanamentos. </a:t>
            </a:r>
          </a:p>
          <a:p>
            <a:pPr>
              <a:spcAft>
                <a:spcPts val="800"/>
              </a:spcAft>
            </a:pPr>
            <a:r>
              <a:rPr lang="pt-BR" sz="2000" kern="0" dirty="0">
                <a:ea typeface="Calibri" panose="020F0502020204030204" pitchFamily="34" charset="0"/>
              </a:rPr>
              <a:t>Prefeitos firmam memorandos de entendimento genéricos ou com programas específicos em matéria cultural, educacional, econômica ou estratégica. </a:t>
            </a:r>
            <a:r>
              <a:rPr lang="it-IT" sz="2000" kern="0" dirty="0">
                <a:ea typeface="Calibri" panose="020F0502020204030204" pitchFamily="34" charset="0"/>
              </a:rPr>
              <a:t>(Bjola e Kornprobst)</a:t>
            </a:r>
          </a:p>
          <a:p>
            <a:pPr>
              <a:spcAft>
                <a:spcPts val="800"/>
              </a:spcAft>
            </a:pPr>
            <a:r>
              <a:rPr lang="pt-BR" sz="2000" kern="0" dirty="0">
                <a:ea typeface="Calibri" panose="020F0502020204030204" pitchFamily="34" charset="0"/>
              </a:rPr>
              <a:t>Os governos locais buscam </a:t>
            </a:r>
            <a:r>
              <a:rPr lang="pt-BR" sz="2000" u="sng" kern="0" dirty="0">
                <a:ea typeface="Calibri" panose="020F0502020204030204" pitchFamily="34" charset="0"/>
              </a:rPr>
              <a:t>intercâmbio de capacidades, know-how, tecnologia, boas práticas, e experiências</a:t>
            </a:r>
            <a:r>
              <a:rPr lang="pt-BR" sz="2000" kern="0" dirty="0">
                <a:ea typeface="Calibri" panose="020F0502020204030204" pitchFamily="34" charset="0"/>
              </a:rPr>
              <a:t> em setores puramente administrativos tais como </a:t>
            </a:r>
            <a:r>
              <a:rPr lang="pt-BR" sz="2000" u="sng" kern="0" dirty="0">
                <a:ea typeface="Calibri" panose="020F0502020204030204" pitchFamily="34" charset="0"/>
              </a:rPr>
              <a:t>mobilidade, planejamento urbano</a:t>
            </a:r>
            <a:r>
              <a:rPr lang="pt-BR" sz="2000" kern="0" dirty="0">
                <a:ea typeface="Calibri" panose="020F0502020204030204" pitchFamily="34" charset="0"/>
              </a:rPr>
              <a:t>, </a:t>
            </a:r>
            <a:r>
              <a:rPr lang="pt-BR" sz="2000" u="sng" kern="0" dirty="0">
                <a:ea typeface="Calibri" panose="020F0502020204030204" pitchFamily="34" charset="0"/>
              </a:rPr>
              <a:t>burocracia</a:t>
            </a:r>
            <a:r>
              <a:rPr lang="pt-BR" sz="2000" kern="0" dirty="0">
                <a:ea typeface="Calibri" panose="020F0502020204030204" pitchFamily="34" charset="0"/>
              </a:rPr>
              <a:t>, </a:t>
            </a:r>
            <a:r>
              <a:rPr lang="pt-BR" sz="2000" u="sng" kern="0" dirty="0">
                <a:ea typeface="Calibri" panose="020F0502020204030204" pitchFamily="34" charset="0"/>
              </a:rPr>
              <a:t>saúde</a:t>
            </a:r>
            <a:r>
              <a:rPr lang="pt-BR" sz="2000" kern="0" dirty="0">
                <a:ea typeface="Calibri" panose="020F0502020204030204" pitchFamily="34" charset="0"/>
              </a:rPr>
              <a:t>, </a:t>
            </a:r>
            <a:r>
              <a:rPr lang="pt-BR" sz="2000" u="sng" kern="0" dirty="0">
                <a:ea typeface="Calibri" panose="020F0502020204030204" pitchFamily="34" charset="0"/>
              </a:rPr>
              <a:t>bem-estar</a:t>
            </a:r>
            <a:r>
              <a:rPr lang="pt-BR" sz="2000" kern="0" dirty="0">
                <a:ea typeface="Calibri" panose="020F0502020204030204" pitchFamily="34" charset="0"/>
              </a:rPr>
              <a:t>, </a:t>
            </a:r>
            <a:r>
              <a:rPr lang="pt-BR" sz="2000" u="sng" kern="0" dirty="0">
                <a:ea typeface="Calibri" panose="020F0502020204030204" pitchFamily="34" charset="0"/>
              </a:rPr>
              <a:t>outros serviços públicos</a:t>
            </a:r>
            <a:r>
              <a:rPr lang="pt-BR" sz="2000" kern="0" dirty="0">
                <a:ea typeface="Calibri" panose="020F0502020204030204" pitchFamily="34" charset="0"/>
              </a:rPr>
              <a:t>. (Marchetti)</a:t>
            </a:r>
            <a:endParaRPr lang="en-US" sz="2000"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2156874"/>
      </p:ext>
    </p:extLst>
  </p:cSld>
  <p:clrMapOvr>
    <a:masterClrMapping/>
  </p:clrMapOvr>
</p:sld>
</file>

<file path=ppt/slides/slide3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Atuação</a:t>
            </a:r>
            <a:r>
              <a:rPr lang="pt-BR" sz="4000" dirty="0"/>
              <a:t> Multilateral - ONU</a:t>
            </a:r>
            <a:br>
              <a:rPr lang="pt-BR" sz="4800" dirty="0"/>
            </a:br>
            <a:r>
              <a:rPr lang="pt-BR" sz="3200" dirty="0"/>
              <a:t>17º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lnSpcReduction="10000"/>
          </a:bodyPr>
          <a:lstStyle/>
          <a:p>
            <a:pPr>
              <a:lnSpc>
                <a:spcPct val="100000"/>
              </a:lnSpc>
              <a:spcAft>
                <a:spcPts val="800"/>
              </a:spcAft>
            </a:pPr>
            <a:r>
              <a:rPr lang="pt-BR" sz="3000" kern="0" dirty="0">
                <a:ea typeface="Calibri" panose="020F0502020204030204" pitchFamily="34" charset="0"/>
              </a:rPr>
              <a:t>2. Atuação Multilateral</a:t>
            </a:r>
          </a:p>
          <a:p>
            <a:pPr>
              <a:lnSpc>
                <a:spcPct val="100000"/>
              </a:lnSpc>
              <a:spcAft>
                <a:spcPts val="800"/>
              </a:spcAft>
            </a:pPr>
            <a:r>
              <a:rPr lang="pt-BR" sz="2200" kern="0" dirty="0">
                <a:ea typeface="Calibri" panose="020F0502020204030204" pitchFamily="34" charset="0"/>
              </a:rPr>
              <a:t>Cidades tornam-se observadores de organizações internacionais, participam de debates, colaboram em projetos centrados na entrega de serviços municipais. (</a:t>
            </a:r>
            <a:r>
              <a:rPr lang="pt-BR" sz="2200" kern="0" dirty="0" err="1">
                <a:ea typeface="Calibri" panose="020F0502020204030204" pitchFamily="34" charset="0"/>
              </a:rPr>
              <a:t>Bjola</a:t>
            </a:r>
            <a:r>
              <a:rPr lang="pt-BR" sz="2200" kern="0" dirty="0">
                <a:ea typeface="Calibri" panose="020F0502020204030204" pitchFamily="34" charset="0"/>
              </a:rPr>
              <a:t> e </a:t>
            </a:r>
            <a:r>
              <a:rPr lang="pt-BR" sz="2200" kern="0" dirty="0" err="1">
                <a:ea typeface="Calibri" panose="020F0502020204030204" pitchFamily="34" charset="0"/>
              </a:rPr>
              <a:t>Kornprobst</a:t>
            </a:r>
            <a:r>
              <a:rPr lang="pt-BR" sz="2200" kern="0" dirty="0">
                <a:ea typeface="Calibri" panose="020F0502020204030204" pitchFamily="34" charset="0"/>
              </a:rPr>
              <a:t>)</a:t>
            </a:r>
          </a:p>
          <a:p>
            <a:pPr>
              <a:lnSpc>
                <a:spcPct val="100000"/>
              </a:lnSpc>
              <a:spcAft>
                <a:spcPts val="800"/>
              </a:spcAft>
            </a:pPr>
            <a:r>
              <a:rPr lang="pt-BR" sz="2200" kern="0" dirty="0">
                <a:ea typeface="Calibri" panose="020F0502020204030204" pitchFamily="34" charset="0"/>
              </a:rPr>
              <a:t>Recentemente, cidades foram convidadas para reuniões preparatórias de processos liderados pela </a:t>
            </a:r>
            <a:r>
              <a:rPr lang="pt-BR" sz="2200" u="sng" kern="0" dirty="0">
                <a:ea typeface="Calibri" panose="020F0502020204030204" pitchFamily="34" charset="0"/>
              </a:rPr>
              <a:t>ONU</a:t>
            </a:r>
            <a:r>
              <a:rPr lang="pt-BR" sz="2200" kern="0" dirty="0">
                <a:ea typeface="Calibri" panose="020F0502020204030204" pitchFamily="34" charset="0"/>
              </a:rPr>
              <a:t> nas áreas de redução de riscos para desastres, desenvolvimento sustentável, mudança climática e habitação. Além disso, tem advogado a proposta de receberem status especial na </a:t>
            </a:r>
            <a:r>
              <a:rPr lang="pt-BR" sz="2200" u="sng" kern="0" dirty="0">
                <a:ea typeface="Calibri" panose="020F0502020204030204" pitchFamily="34" charset="0"/>
              </a:rPr>
              <a:t>AGNU</a:t>
            </a:r>
            <a:r>
              <a:rPr lang="pt-BR" sz="2200" kern="0" dirty="0">
                <a:ea typeface="Calibri" panose="020F0502020204030204" pitchFamily="34" charset="0"/>
              </a:rPr>
              <a:t>.</a:t>
            </a:r>
            <a:r>
              <a:rPr lang="en-US" sz="2200" kern="0" dirty="0">
                <a:ea typeface="Calibri" panose="020F0502020204030204" pitchFamily="34" charset="0"/>
              </a:rPr>
              <a:t>(</a:t>
            </a:r>
            <a:r>
              <a:rPr lang="pt-BR" sz="2200" kern="0" dirty="0">
                <a:ea typeface="Calibri" panose="020F0502020204030204" pitchFamily="34" charset="0"/>
              </a:rPr>
              <a:t>Marchetti)</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85280184"/>
      </p:ext>
    </p:extLst>
  </p:cSld>
  <p:clrMapOvr>
    <a:masterClrMapping/>
  </p:clrMapOvr>
</p:sld>
</file>

<file path=ppt/slides/slide3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Atuação</a:t>
            </a:r>
            <a:r>
              <a:rPr lang="pt-BR" sz="4000" dirty="0"/>
              <a:t> Multilateral – Habitat – UNESCO</a:t>
            </a:r>
            <a:br>
              <a:rPr lang="pt-BR" sz="4800" dirty="0"/>
            </a:br>
            <a:r>
              <a:rPr lang="pt-BR" sz="3200" dirty="0"/>
              <a:t>18º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spcAft>
                <a:spcPts val="800"/>
              </a:spcAft>
            </a:pPr>
            <a:r>
              <a:rPr lang="pt-BR" sz="2200" kern="0" dirty="0">
                <a:ea typeface="Calibri" panose="020F0502020204030204" pitchFamily="34" charset="0"/>
              </a:rPr>
              <a:t>O </a:t>
            </a:r>
            <a:r>
              <a:rPr lang="pt-BR" sz="2200" u="sng" kern="0" dirty="0">
                <a:ea typeface="Calibri" panose="020F0502020204030204" pitchFamily="34" charset="0"/>
              </a:rPr>
              <a:t>Habitat</a:t>
            </a:r>
            <a:r>
              <a:rPr lang="pt-BR" sz="2200" kern="0" dirty="0">
                <a:ea typeface="Calibri" panose="020F0502020204030204" pitchFamily="34" charset="0"/>
              </a:rPr>
              <a:t> (Centro das Nações Unidas para Assentamentos Humanos) apresenta relevância especial para as cidades como principal motor para uma mudança mais profunda da visão destas como atores internacionais. </a:t>
            </a:r>
          </a:p>
          <a:p>
            <a:pPr>
              <a:spcAft>
                <a:spcPts val="800"/>
              </a:spcAft>
            </a:pPr>
            <a:r>
              <a:rPr lang="pt-BR" sz="2200" kern="0" dirty="0">
                <a:ea typeface="Calibri" panose="020F0502020204030204" pitchFamily="34" charset="0"/>
              </a:rPr>
              <a:t>Sua Nova Agenda (2016) concentra-se na sustentabilidade urbana, tal como previsto no 11º.  dos Objetivos de Desenvolvimento Sustentável (ODS). (Marchetti). </a:t>
            </a:r>
          </a:p>
          <a:p>
            <a:pPr>
              <a:spcAft>
                <a:spcPts val="800"/>
              </a:spcAft>
            </a:pPr>
            <a:r>
              <a:rPr lang="pt-BR" sz="2200" kern="0" dirty="0">
                <a:ea typeface="Calibri" panose="020F0502020204030204" pitchFamily="34" charset="0"/>
              </a:rPr>
              <a:t>Megacidades, tais como Londres, Tóquio e Nova York, têm participado de organizações internacionais, em especial da </a:t>
            </a:r>
            <a:r>
              <a:rPr lang="pt-BR" sz="2200" u="sng" kern="0" dirty="0">
                <a:ea typeface="Calibri" panose="020F0502020204030204" pitchFamily="34" charset="0"/>
              </a:rPr>
              <a:t>UNESCO.</a:t>
            </a:r>
            <a:r>
              <a:rPr lang="pt-BR" sz="2200" kern="0" dirty="0">
                <a:ea typeface="Calibri" panose="020F0502020204030204" pitchFamily="34" charset="0"/>
              </a:rPr>
              <a:t> </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525847"/>
      </p:ext>
    </p:extLst>
  </p:cSld>
  <p:clrMapOvr>
    <a:masterClrMapping/>
  </p:clrMapOvr>
</p:sld>
</file>

<file path=ppt/slides/slide3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Multilateral –</a:t>
            </a:r>
            <a:r>
              <a:rPr lang="pt-BR" sz="4000" dirty="0"/>
              <a:t> UCGL - </a:t>
            </a:r>
            <a:r>
              <a:rPr lang="pt-BR" sz="4000" dirty="0" err="1"/>
              <a:t>Urban</a:t>
            </a:r>
            <a:r>
              <a:rPr lang="pt-BR" sz="4000" dirty="0"/>
              <a:t> 20</a:t>
            </a:r>
            <a:br>
              <a:rPr lang="pt-BR" sz="4800" dirty="0"/>
            </a:br>
            <a:r>
              <a:rPr lang="pt-BR" sz="3200" dirty="0"/>
              <a:t>19º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spcAft>
                <a:spcPts val="800"/>
              </a:spcAft>
            </a:pPr>
            <a:r>
              <a:rPr lang="pt-BR" sz="2000" u="sng" kern="0" dirty="0">
                <a:ea typeface="Calibri" panose="020F0502020204030204" pitchFamily="34" charset="0"/>
              </a:rPr>
              <a:t>Cidades Unidas e Governos Locais</a:t>
            </a:r>
            <a:r>
              <a:rPr lang="pt-BR" sz="2000" kern="0" dirty="0">
                <a:ea typeface="Calibri" panose="020F0502020204030204" pitchFamily="34" charset="0"/>
              </a:rPr>
              <a:t> (conhecida pela sigla em inglês </a:t>
            </a:r>
            <a:r>
              <a:rPr lang="pt-BR" sz="2000" i="1" kern="0" dirty="0">
                <a:ea typeface="Calibri" panose="020F0502020204030204" pitchFamily="34" charset="0"/>
              </a:rPr>
              <a:t>UCGL</a:t>
            </a:r>
            <a:r>
              <a:rPr lang="pt-BR" sz="2000" kern="0" dirty="0">
                <a:ea typeface="Calibri" panose="020F0502020204030204" pitchFamily="34" charset="0"/>
              </a:rPr>
              <a:t>) atua na defesa dos interesses das cidades junto às Nações Unidas. para que possam ser mais eficientes na influência junto à instituição envolvida.(Marchetti)</a:t>
            </a:r>
          </a:p>
          <a:p>
            <a:pPr>
              <a:spcAft>
                <a:spcPts val="800"/>
              </a:spcAft>
            </a:pPr>
            <a:r>
              <a:rPr lang="pt-BR" sz="2000" kern="0" dirty="0">
                <a:ea typeface="Calibri" panose="020F0502020204030204" pitchFamily="34" charset="0"/>
              </a:rPr>
              <a:t>Fora do âmbito da ONU, destaca-se a </a:t>
            </a:r>
            <a:r>
              <a:rPr lang="pt-BR" sz="2000" u="sng" kern="0" dirty="0">
                <a:ea typeface="Calibri" panose="020F0502020204030204" pitchFamily="34" charset="0"/>
              </a:rPr>
              <a:t>Cúpula de Prefeitos da </a:t>
            </a:r>
            <a:r>
              <a:rPr lang="pt-BR" sz="2000" u="sng" kern="0" dirty="0" err="1">
                <a:ea typeface="Calibri" panose="020F0502020204030204" pitchFamily="34" charset="0"/>
              </a:rPr>
              <a:t>Urban</a:t>
            </a:r>
            <a:r>
              <a:rPr lang="pt-BR" sz="2000" u="sng" kern="0" dirty="0">
                <a:ea typeface="Calibri" panose="020F0502020204030204" pitchFamily="34" charset="0"/>
              </a:rPr>
              <a:t> 20</a:t>
            </a:r>
            <a:r>
              <a:rPr lang="pt-BR" sz="2000" kern="0" dirty="0">
                <a:ea typeface="Calibri" panose="020F0502020204030204" pitchFamily="34" charset="0"/>
              </a:rPr>
              <a:t>. Os membros são prioritariamente Prefeitos dos países do G20 e seus sherpas.  </a:t>
            </a:r>
          </a:p>
          <a:p>
            <a:pPr>
              <a:spcAft>
                <a:spcPts val="800"/>
              </a:spcAft>
            </a:pPr>
            <a:r>
              <a:rPr lang="pt-BR" sz="2000" kern="0" dirty="0">
                <a:ea typeface="Calibri" panose="020F0502020204030204" pitchFamily="34" charset="0"/>
              </a:rPr>
              <a:t>As cidades do G20 equivalem ao quinto país mais populoso no mundo e respondem por 8% do PIB global. Coletivamente constituem a terceira economia do mundo. O objetivo da Cúpula é trazer os temas das cidades para o centro das discussões do G20.</a:t>
            </a:r>
            <a:r>
              <a:rPr lang="en-US" sz="2000" kern="0" dirty="0">
                <a:ea typeface="Calibri" panose="020F0502020204030204" pitchFamily="34" charset="0"/>
              </a:rPr>
              <a:t> (Marchetti)</a:t>
            </a:r>
            <a:endParaRPr lang="pt-BR" sz="2000"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981397"/>
      </p:ext>
    </p:extLst>
  </p:cSld>
  <p:clrMapOvr>
    <a:masterClrMapping/>
  </p:clrMapOvr>
</p:sld>
</file>

<file path=ppt/slides/slide3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Redes </a:t>
            </a:r>
            <a:br>
              <a:rPr lang="pt-BR" sz="4000" dirty="0"/>
            </a:br>
            <a:r>
              <a:rPr lang="pt-BR" sz="3200" dirty="0"/>
              <a:t>20º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fontScale="92500" lnSpcReduction="10000"/>
          </a:bodyPr>
          <a:lstStyle/>
          <a:p>
            <a:r>
              <a:rPr lang="pt-BR" sz="2400" kern="0" dirty="0">
                <a:effectLst/>
                <a:ea typeface="Calibri" panose="020F0502020204030204" pitchFamily="34" charset="0"/>
              </a:rPr>
              <a:t>Redes de cidades fornecem uma </a:t>
            </a:r>
            <a:r>
              <a:rPr lang="pt-BR" sz="2400" u="sng" kern="0" dirty="0">
                <a:effectLst/>
                <a:ea typeface="Calibri" panose="020F0502020204030204" pitchFamily="34" charset="0"/>
              </a:rPr>
              <a:t>infraestrutura central para diplomacia de cidades</a:t>
            </a:r>
            <a:r>
              <a:rPr lang="pt-BR" sz="2400" kern="0" dirty="0">
                <a:effectLst/>
                <a:ea typeface="Calibri" panose="020F0502020204030204" pitchFamily="34" charset="0"/>
              </a:rPr>
              <a:t> operar no sistema internacional</a:t>
            </a:r>
            <a:r>
              <a:rPr lang="pt-BR" sz="2400" kern="0" dirty="0">
                <a:ea typeface="Calibri" panose="020F0502020204030204" pitchFamily="34" charset="0"/>
              </a:rPr>
              <a:t>. </a:t>
            </a:r>
          </a:p>
          <a:p>
            <a:r>
              <a:rPr lang="pt-BR" sz="2400" kern="0" dirty="0">
                <a:effectLst/>
                <a:ea typeface="Calibri" panose="020F0502020204030204" pitchFamily="34" charset="0"/>
              </a:rPr>
              <a:t>Criam </a:t>
            </a:r>
            <a:r>
              <a:rPr lang="pt-BR" sz="2400" u="sng" kern="0" dirty="0">
                <a:effectLst/>
                <a:ea typeface="Calibri" panose="020F0502020204030204" pitchFamily="34" charset="0"/>
              </a:rPr>
              <a:t>parcerias</a:t>
            </a:r>
            <a:r>
              <a:rPr lang="pt-BR" sz="2400" kern="0" dirty="0">
                <a:effectLst/>
                <a:ea typeface="Calibri" panose="020F0502020204030204" pitchFamily="34" charset="0"/>
              </a:rPr>
              <a:t> e, frequentemente, envolvem também o setor privado. </a:t>
            </a:r>
          </a:p>
          <a:p>
            <a:r>
              <a:rPr lang="pt-BR" sz="2400" kern="0" dirty="0">
                <a:ea typeface="Calibri" panose="020F0502020204030204" pitchFamily="34" charset="0"/>
              </a:rPr>
              <a:t>P</a:t>
            </a:r>
            <a:r>
              <a:rPr lang="pt-BR" sz="2400" kern="0" dirty="0">
                <a:effectLst/>
                <a:ea typeface="Calibri" panose="020F0502020204030204" pitchFamily="34" charset="0"/>
              </a:rPr>
              <a:t>assaram de 55, em 1985, para 2015, em 2016. </a:t>
            </a:r>
            <a:r>
              <a:rPr lang="pt-BR" sz="2400" kern="0" dirty="0">
                <a:ea typeface="Calibri" panose="020F0502020204030204" pitchFamily="34" charset="0"/>
              </a:rPr>
              <a:t>(Marchetti) </a:t>
            </a:r>
          </a:p>
          <a:p>
            <a:r>
              <a:rPr lang="pt-BR" sz="2400" kern="0" dirty="0">
                <a:ea typeface="Calibri" panose="020F0502020204030204" pitchFamily="34" charset="0"/>
              </a:rPr>
              <a:t>As cidades se reúnem para que</a:t>
            </a:r>
          </a:p>
          <a:p>
            <a:pPr>
              <a:buFont typeface="Courier New" panose="02070309020205020404" pitchFamily="49" charset="0"/>
              <a:buChar char="o"/>
            </a:pPr>
            <a:r>
              <a:rPr lang="pt-BR" sz="2400" kern="0" dirty="0">
                <a:ea typeface="Calibri" panose="020F0502020204030204" pitchFamily="34" charset="0"/>
              </a:rPr>
              <a:t>sejam ouvidos </a:t>
            </a:r>
            <a:r>
              <a:rPr lang="pt-BR" sz="2400" u="sng" kern="0" dirty="0">
                <a:ea typeface="Calibri" panose="020F0502020204030204" pitchFamily="34" charset="0"/>
              </a:rPr>
              <a:t>interesses específicos </a:t>
            </a:r>
            <a:r>
              <a:rPr lang="pt-BR" sz="2400" kern="0" dirty="0">
                <a:ea typeface="Calibri" panose="020F0502020204030204" pitchFamily="34" charset="0"/>
              </a:rPr>
              <a:t>e </a:t>
            </a:r>
          </a:p>
          <a:p>
            <a:pPr>
              <a:buFont typeface="Courier New" panose="02070309020205020404" pitchFamily="49" charset="0"/>
              <a:buChar char="o"/>
            </a:pPr>
            <a:r>
              <a:rPr lang="pt-BR" sz="2400" kern="0" dirty="0">
                <a:ea typeface="Calibri" panose="020F0502020204030204" pitchFamily="34" charset="0"/>
              </a:rPr>
              <a:t>possam atuar com </a:t>
            </a:r>
            <a:r>
              <a:rPr lang="pt-BR" sz="2400" u="sng" kern="0" dirty="0">
                <a:ea typeface="Calibri" panose="020F0502020204030204" pitchFamily="34" charset="0"/>
              </a:rPr>
              <a:t>uma só voz</a:t>
            </a:r>
            <a:r>
              <a:rPr lang="pt-BR" sz="2400" kern="0" dirty="0">
                <a:ea typeface="Calibri" panose="020F0502020204030204" pitchFamily="34" charset="0"/>
              </a:rPr>
              <a:t>, </a:t>
            </a:r>
          </a:p>
          <a:p>
            <a:pPr>
              <a:buFont typeface="Courier New" panose="02070309020205020404" pitchFamily="49" charset="0"/>
              <a:buChar char="o"/>
            </a:pPr>
            <a:r>
              <a:rPr lang="pt-BR" sz="2400" kern="0" dirty="0">
                <a:ea typeface="Calibri" panose="020F0502020204030204" pitchFamily="34" charset="0"/>
              </a:rPr>
              <a:t>possam ser mais </a:t>
            </a:r>
            <a:r>
              <a:rPr lang="pt-BR" sz="2400" u="sng" kern="0" dirty="0">
                <a:ea typeface="Calibri" panose="020F0502020204030204" pitchFamily="34" charset="0"/>
              </a:rPr>
              <a:t>eficientes na influência</a:t>
            </a:r>
            <a:r>
              <a:rPr lang="pt-BR" sz="2400" kern="0" dirty="0">
                <a:ea typeface="Calibri" panose="020F0502020204030204" pitchFamily="34" charset="0"/>
              </a:rPr>
              <a:t> junto à instituição envolvida.</a:t>
            </a:r>
            <a:r>
              <a:rPr lang="en-US" sz="2400" kern="0" dirty="0">
                <a:ea typeface="Calibri" panose="020F0502020204030204" pitchFamily="34" charset="0"/>
              </a:rPr>
              <a:t> </a:t>
            </a:r>
            <a:r>
              <a:rPr lang="pt-BR" sz="2400" kern="0" dirty="0">
                <a:ea typeface="Calibri" panose="020F0502020204030204" pitchFamily="34" charset="0"/>
              </a:rPr>
              <a:t>(Marchetti)</a:t>
            </a:r>
            <a:endParaRPr lang="pt-BR" sz="2400" kern="0" dirty="0">
              <a:effectLst/>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6236496"/>
      </p:ext>
    </p:extLst>
  </p:cSld>
  <p:clrMapOvr>
    <a:masterClrMapping/>
  </p:clrMapOvr>
</p:sld>
</file>

<file path=ppt/slides/slide3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 Redes - </a:t>
            </a:r>
            <a:r>
              <a:rPr lang="pt-BR" sz="4000" dirty="0" err="1"/>
              <a:t>Mercocidades</a:t>
            </a:r>
            <a:r>
              <a:rPr lang="pt-BR" sz="4000" dirty="0"/>
              <a:t> – C-40 - ICLEI</a:t>
            </a:r>
            <a:br>
              <a:rPr lang="pt-BR" sz="4000" dirty="0"/>
            </a:br>
            <a:r>
              <a:rPr lang="pt-BR" sz="3200" dirty="0"/>
              <a:t>21º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r>
              <a:rPr lang="pt-BR" sz="2400" kern="0" dirty="0">
                <a:effectLst/>
                <a:latin typeface="Times New Roman" panose="02020603050405020304" pitchFamily="18" charset="0"/>
                <a:ea typeface="Calibri" panose="020F0502020204030204" pitchFamily="34" charset="0"/>
              </a:rPr>
              <a:t>Algumas dessas redes são regionais, tais como a </a:t>
            </a:r>
            <a:r>
              <a:rPr lang="pt-BR" sz="2400" u="sng" kern="0" dirty="0" err="1">
                <a:effectLst/>
                <a:latin typeface="Times New Roman" panose="02020603050405020304" pitchFamily="18" charset="0"/>
                <a:ea typeface="Calibri" panose="020F0502020204030204" pitchFamily="34" charset="0"/>
              </a:rPr>
              <a:t>Mercocidades</a:t>
            </a:r>
            <a:r>
              <a:rPr lang="pt-BR" sz="2400" kern="0" dirty="0">
                <a:effectLst/>
                <a:latin typeface="Times New Roman" panose="02020603050405020304" pitchFamily="18" charset="0"/>
                <a:ea typeface="Calibri" panose="020F0502020204030204" pitchFamily="34" charset="0"/>
              </a:rPr>
              <a:t>, fundada em 1995 e atualmente com 353 cidades do Mercosul. </a:t>
            </a:r>
            <a:r>
              <a:rPr lang="pt-BR" sz="2400" kern="0" dirty="0">
                <a:latin typeface="Times New Roman" panose="02020603050405020304" pitchFamily="18" charset="0"/>
                <a:ea typeface="Calibri" panose="020F0502020204030204" pitchFamily="34" charset="0"/>
              </a:rPr>
              <a:t>(Marchetti) </a:t>
            </a:r>
            <a:r>
              <a:rPr lang="it-IT"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pt-BR" sz="2400" u="sng" kern="0" dirty="0">
              <a:latin typeface="Times New Roman" panose="02020603050405020304" pitchFamily="18" charset="0"/>
              <a:ea typeface="Calibri" panose="020F0502020204030204" pitchFamily="34" charset="0"/>
            </a:endParaRPr>
          </a:p>
          <a:p>
            <a:r>
              <a:rPr lang="pt-BR" sz="2400" u="sng" kern="0" dirty="0">
                <a:latin typeface="Times New Roman" panose="02020603050405020304" pitchFamily="18" charset="0"/>
                <a:ea typeface="Calibri" panose="020F0502020204030204" pitchFamily="34" charset="0"/>
              </a:rPr>
              <a:t>C-40 - Grupo de Liderança de Cidades em matéria de Clima </a:t>
            </a:r>
            <a:r>
              <a:rPr lang="pt-BR" sz="2400" kern="0" dirty="0">
                <a:latin typeface="Times New Roman" panose="02020603050405020304" pitchFamily="18" charset="0"/>
                <a:ea typeface="Calibri" panose="020F0502020204030204" pitchFamily="34" charset="0"/>
              </a:rPr>
              <a:t>conta muitas dezenas de cidades membros e representam um quarto da economia global e conta com mais de 600 milhões de habitantes. </a:t>
            </a:r>
            <a:r>
              <a:rPr lang="en-US" sz="2400" kern="0" dirty="0">
                <a:latin typeface="Times New Roman" panose="02020603050405020304" pitchFamily="18" charset="0"/>
                <a:ea typeface="Calibri" panose="020F0502020204030204" pitchFamily="34" charset="0"/>
              </a:rPr>
              <a:t>(</a:t>
            </a:r>
            <a:r>
              <a:rPr lang="en-US" sz="2400" kern="0" dirty="0" err="1">
                <a:latin typeface="Times New Roman" panose="02020603050405020304" pitchFamily="18" charset="0"/>
                <a:ea typeface="Calibri" panose="020F0502020204030204" pitchFamily="34" charset="0"/>
              </a:rPr>
              <a:t>Bjola</a:t>
            </a:r>
            <a:r>
              <a:rPr lang="en-US" sz="2400" kern="0" dirty="0">
                <a:latin typeface="Times New Roman" panose="02020603050405020304" pitchFamily="18" charset="0"/>
                <a:ea typeface="Calibri" panose="020F0502020204030204" pitchFamily="34" charset="0"/>
              </a:rPr>
              <a:t> e </a:t>
            </a:r>
            <a:r>
              <a:rPr lang="en-US" sz="2400" kern="0" dirty="0" err="1">
                <a:latin typeface="Times New Roman" panose="02020603050405020304" pitchFamily="18" charset="0"/>
                <a:ea typeface="Calibri" panose="020F0502020204030204" pitchFamily="34" charset="0"/>
              </a:rPr>
              <a:t>Kornprobst</a:t>
            </a:r>
            <a:r>
              <a:rPr lang="en-US" sz="2400" kern="0" dirty="0">
                <a:latin typeface="Times New Roman" panose="02020603050405020304" pitchFamily="18" charset="0"/>
                <a:ea typeface="Calibri" panose="020F0502020204030204" pitchFamily="34" charset="0"/>
              </a:rPr>
              <a:t>)</a:t>
            </a:r>
            <a:r>
              <a:rPr lang="pt-BR" sz="2400" kern="0" dirty="0">
                <a:latin typeface="Times New Roman" panose="02020603050405020304" pitchFamily="18" charset="0"/>
                <a:ea typeface="Calibri" panose="020F0502020204030204" pitchFamily="34" charset="0"/>
              </a:rPr>
              <a:t> </a:t>
            </a:r>
          </a:p>
          <a:p>
            <a:r>
              <a:rPr lang="pt-BR" sz="2400" kern="0" dirty="0">
                <a:latin typeface="Times New Roman" panose="02020603050405020304" pitchFamily="18" charset="0"/>
                <a:ea typeface="Calibri" panose="020F0502020204030204" pitchFamily="34" charset="0"/>
              </a:rPr>
              <a:t>Outra rede a destacar é o </a:t>
            </a:r>
            <a:r>
              <a:rPr lang="pt-BR" sz="2400" u="sng" kern="0" dirty="0" err="1">
                <a:latin typeface="Times New Roman" panose="02020603050405020304" pitchFamily="18" charset="0"/>
                <a:ea typeface="Calibri" panose="020F0502020204030204" pitchFamily="34" charset="0"/>
              </a:rPr>
              <a:t>International</a:t>
            </a:r>
            <a:r>
              <a:rPr lang="pt-BR" sz="2400" u="sng" kern="0" dirty="0">
                <a:latin typeface="Times New Roman" panose="02020603050405020304" pitchFamily="18" charset="0"/>
                <a:ea typeface="Calibri" panose="020F0502020204030204" pitchFamily="34" charset="0"/>
              </a:rPr>
              <a:t> </a:t>
            </a:r>
            <a:r>
              <a:rPr lang="pt-BR" sz="2400" u="sng" kern="0" dirty="0" err="1">
                <a:latin typeface="Times New Roman" panose="02020603050405020304" pitchFamily="18" charset="0"/>
                <a:ea typeface="Calibri" panose="020F0502020204030204" pitchFamily="34" charset="0"/>
              </a:rPr>
              <a:t>Council</a:t>
            </a:r>
            <a:r>
              <a:rPr lang="pt-BR" sz="2400" u="sng" kern="0" dirty="0">
                <a:latin typeface="Times New Roman" panose="02020603050405020304" pitchFamily="18" charset="0"/>
                <a:ea typeface="Calibri" panose="020F0502020204030204" pitchFamily="34" charset="0"/>
              </a:rPr>
              <a:t> for Local </a:t>
            </a:r>
            <a:r>
              <a:rPr lang="pt-BR" sz="2400" u="sng" kern="0" dirty="0" err="1">
                <a:latin typeface="Times New Roman" panose="02020603050405020304" pitchFamily="18" charset="0"/>
                <a:ea typeface="Calibri" panose="020F0502020204030204" pitchFamily="34" charset="0"/>
              </a:rPr>
              <a:t>Environment</a:t>
            </a:r>
            <a:r>
              <a:rPr lang="pt-BR" sz="2400" u="sng" kern="0" dirty="0">
                <a:latin typeface="Times New Roman" panose="02020603050405020304" pitchFamily="18" charset="0"/>
                <a:ea typeface="Calibri" panose="020F0502020204030204" pitchFamily="34" charset="0"/>
              </a:rPr>
              <a:t> </a:t>
            </a:r>
            <a:r>
              <a:rPr lang="pt-BR" sz="2400" u="sng" kern="0" dirty="0" err="1">
                <a:latin typeface="Times New Roman" panose="02020603050405020304" pitchFamily="18" charset="0"/>
                <a:ea typeface="Calibri" panose="020F0502020204030204" pitchFamily="34" charset="0"/>
              </a:rPr>
              <a:t>Initiatives</a:t>
            </a:r>
            <a:r>
              <a:rPr lang="pt-BR" sz="2400" u="sng" kern="0" dirty="0">
                <a:latin typeface="Times New Roman" panose="02020603050405020304" pitchFamily="18" charset="0"/>
                <a:ea typeface="Calibri" panose="020F0502020204030204" pitchFamily="34" charset="0"/>
              </a:rPr>
              <a:t> - ICLEI </a:t>
            </a:r>
            <a:r>
              <a:rPr lang="pt-BR" sz="2400" kern="0" dirty="0">
                <a:latin typeface="Times New Roman" panose="02020603050405020304" pitchFamily="18" charset="0"/>
                <a:ea typeface="Calibri" panose="020F0502020204030204" pitchFamily="34" charset="0"/>
              </a:rPr>
              <a:t>da qual participam mais de 1.200 cidades (Marchetti)</a:t>
            </a:r>
            <a:endParaRPr lang="en-US" sz="2400" kern="0" dirty="0">
              <a:latin typeface="Times New Roman" panose="02020603050405020304" pitchFamily="18" charset="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7916800"/>
      </p:ext>
    </p:extLst>
  </p:cSld>
  <p:clrMapOvr>
    <a:masterClrMapping/>
  </p:clrMapOvr>
</p:sld>
</file>

<file path=ppt/slides/slide3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Outros atores -</a:t>
            </a:r>
            <a:r>
              <a:rPr lang="pt-BR" sz="4000" dirty="0"/>
              <a:t> Bloomberg </a:t>
            </a:r>
            <a:br>
              <a:rPr lang="pt-BR" sz="4000" dirty="0"/>
            </a:br>
            <a:r>
              <a:rPr lang="pt-BR" sz="3200" dirty="0"/>
              <a:t>22º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412481" y="2763160"/>
            <a:ext cx="9941319" cy="3124658"/>
          </a:xfrm>
        </p:spPr>
        <p:txBody>
          <a:bodyPr anchor="ctr">
            <a:noAutofit/>
          </a:bodyPr>
          <a:lstStyle/>
          <a:p>
            <a:pPr>
              <a:spcAft>
                <a:spcPts val="800"/>
              </a:spcAft>
            </a:pPr>
            <a:r>
              <a:rPr lang="pt-BR" sz="2400" dirty="0">
                <a:ea typeface="+mj-ea"/>
                <a:cs typeface="+mj-cs"/>
              </a:rPr>
              <a:t>Redes não incluem apenas cidades, mas também </a:t>
            </a:r>
            <a:r>
              <a:rPr lang="pt-BR" sz="2400" u="sng" dirty="0">
                <a:ea typeface="+mj-ea"/>
                <a:cs typeface="+mj-cs"/>
              </a:rPr>
              <a:t>outros atores</a:t>
            </a:r>
            <a:r>
              <a:rPr lang="pt-BR" sz="2400" dirty="0">
                <a:ea typeface="+mj-ea"/>
                <a:cs typeface="+mj-cs"/>
              </a:rPr>
              <a:t>, tais como:</a:t>
            </a:r>
          </a:p>
          <a:p>
            <a:pPr>
              <a:spcAft>
                <a:spcPts val="800"/>
              </a:spcAft>
              <a:buFont typeface="Courier New" panose="02070309020205020404" pitchFamily="49" charset="0"/>
              <a:buChar char="o"/>
            </a:pPr>
            <a:r>
              <a:rPr lang="pt-BR" sz="2400" u="sng" dirty="0">
                <a:ea typeface="+mj-ea"/>
                <a:cs typeface="+mj-cs"/>
              </a:rPr>
              <a:t>regiões</a:t>
            </a:r>
            <a:r>
              <a:rPr lang="pt-BR" sz="2400" dirty="0">
                <a:ea typeface="+mj-ea"/>
                <a:cs typeface="+mj-cs"/>
              </a:rPr>
              <a:t>,</a:t>
            </a:r>
          </a:p>
          <a:p>
            <a:pPr>
              <a:spcAft>
                <a:spcPts val="800"/>
              </a:spcAft>
              <a:buFont typeface="Courier New" panose="02070309020205020404" pitchFamily="49" charset="0"/>
              <a:buChar char="o"/>
            </a:pPr>
            <a:r>
              <a:rPr lang="pt-BR" sz="2400" dirty="0">
                <a:ea typeface="+mj-ea"/>
                <a:cs typeface="+mj-cs"/>
              </a:rPr>
              <a:t> </a:t>
            </a:r>
            <a:r>
              <a:rPr lang="pt-BR" sz="2400" u="sng" dirty="0">
                <a:ea typeface="+mj-ea"/>
                <a:cs typeface="+mj-cs"/>
              </a:rPr>
              <a:t>províncias, </a:t>
            </a:r>
          </a:p>
          <a:p>
            <a:pPr>
              <a:spcAft>
                <a:spcPts val="800"/>
              </a:spcAft>
              <a:buFont typeface="Courier New" panose="02070309020205020404" pitchFamily="49" charset="0"/>
              <a:buChar char="o"/>
            </a:pPr>
            <a:r>
              <a:rPr lang="pt-BR" sz="2400" i="1" u="sng" dirty="0" err="1">
                <a:ea typeface="+mj-ea"/>
                <a:cs typeface="+mj-cs"/>
              </a:rPr>
              <a:t>think</a:t>
            </a:r>
            <a:r>
              <a:rPr lang="pt-BR" sz="2400" i="1" u="sng" dirty="0">
                <a:ea typeface="+mj-ea"/>
                <a:cs typeface="+mj-cs"/>
              </a:rPr>
              <a:t> </a:t>
            </a:r>
            <a:r>
              <a:rPr lang="pt-BR" sz="2400" i="1" u="sng" dirty="0" err="1">
                <a:ea typeface="+mj-ea"/>
                <a:cs typeface="+mj-cs"/>
              </a:rPr>
              <a:t>tanks</a:t>
            </a:r>
            <a:r>
              <a:rPr lang="pt-BR" sz="2400" u="sng" dirty="0">
                <a:ea typeface="+mj-ea"/>
                <a:cs typeface="+mj-cs"/>
              </a:rPr>
              <a:t>, </a:t>
            </a:r>
          </a:p>
          <a:p>
            <a:pPr>
              <a:spcAft>
                <a:spcPts val="800"/>
              </a:spcAft>
              <a:buFont typeface="Courier New" panose="02070309020205020404" pitchFamily="49" charset="0"/>
              <a:buChar char="o"/>
            </a:pPr>
            <a:r>
              <a:rPr lang="pt-BR" sz="2400" u="sng" dirty="0">
                <a:ea typeface="+mj-ea"/>
                <a:cs typeface="+mj-cs"/>
              </a:rPr>
              <a:t>fundações filantrópicas e </a:t>
            </a:r>
          </a:p>
          <a:p>
            <a:pPr>
              <a:spcAft>
                <a:spcPts val="800"/>
              </a:spcAft>
              <a:buFont typeface="Courier New" panose="02070309020205020404" pitchFamily="49" charset="0"/>
              <a:buChar char="o"/>
            </a:pPr>
            <a:r>
              <a:rPr lang="pt-BR" sz="2400" u="sng" dirty="0">
                <a:ea typeface="+mj-ea"/>
                <a:cs typeface="+mj-cs"/>
              </a:rPr>
              <a:t>organizações internacionais</a:t>
            </a:r>
            <a:r>
              <a:rPr lang="pt-BR" sz="2400" dirty="0">
                <a:ea typeface="+mj-ea"/>
                <a:cs typeface="+mj-cs"/>
              </a:rPr>
              <a:t>.</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1623934"/>
      </p:ext>
    </p:extLst>
  </p:cSld>
  <p:clrMapOvr>
    <a:masterClrMapping/>
  </p:clrMapOvr>
</p:sld>
</file>

<file path=ppt/slides/slide3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 Bloomberg - Ellen MacArthur</a:t>
            </a:r>
            <a:br>
              <a:rPr lang="pt-BR" sz="4000" dirty="0"/>
            </a:br>
            <a:r>
              <a:rPr lang="pt-BR" sz="3200" dirty="0"/>
              <a:t>23º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412481" y="2763160"/>
            <a:ext cx="9941319" cy="3124658"/>
          </a:xfrm>
        </p:spPr>
        <p:txBody>
          <a:bodyPr anchor="ctr">
            <a:noAutofit/>
          </a:bodyPr>
          <a:lstStyle/>
          <a:p>
            <a:pPr>
              <a:spcAft>
                <a:spcPts val="800"/>
              </a:spcAft>
            </a:pPr>
            <a:r>
              <a:rPr lang="pt-BR" sz="2400" i="1" u="sng" dirty="0">
                <a:ea typeface="+mj-ea"/>
                <a:cs typeface="+mj-cs"/>
              </a:rPr>
              <a:t>Bloomberg </a:t>
            </a:r>
            <a:r>
              <a:rPr lang="pt-BR" sz="2400" i="1" u="sng" dirty="0" err="1">
                <a:ea typeface="+mj-ea"/>
                <a:cs typeface="+mj-cs"/>
              </a:rPr>
              <a:t>Philantropies</a:t>
            </a:r>
            <a:r>
              <a:rPr lang="pt-BR" sz="2400" i="1" u="sng" dirty="0">
                <a:ea typeface="+mj-ea"/>
                <a:cs typeface="+mj-cs"/>
              </a:rPr>
              <a:t> </a:t>
            </a:r>
            <a:r>
              <a:rPr lang="pt-BR" sz="2400" dirty="0">
                <a:ea typeface="+mj-ea"/>
                <a:cs typeface="+mj-cs"/>
              </a:rPr>
              <a:t>que lançou diversos projetos para fortalecer a capacidade das cidades para resolver desafios críticos pela promoção de soluções promissoras de inovação no setor público e espalhar soluções provadas e promissoras para cidades mundo afora.</a:t>
            </a:r>
            <a:endParaRPr lang="en-US" sz="2400" u="sng" dirty="0">
              <a:ea typeface="+mj-ea"/>
              <a:cs typeface="+mj-cs"/>
            </a:endParaRPr>
          </a:p>
          <a:p>
            <a:pPr>
              <a:spcAft>
                <a:spcPts val="800"/>
              </a:spcAft>
            </a:pPr>
            <a:r>
              <a:rPr lang="en-US" sz="2400" i="1" u="sng" dirty="0">
                <a:ea typeface="+mj-ea"/>
                <a:cs typeface="+mj-cs"/>
              </a:rPr>
              <a:t>Ellen Macarthur </a:t>
            </a:r>
            <a:r>
              <a:rPr lang="pt-BR" sz="2400" i="1" u="sng" dirty="0">
                <a:ea typeface="+mj-ea"/>
                <a:cs typeface="+mj-cs"/>
              </a:rPr>
              <a:t>Foundation </a:t>
            </a:r>
            <a:r>
              <a:rPr lang="pt-BR" sz="2400" dirty="0">
                <a:ea typeface="+mj-ea"/>
                <a:cs typeface="+mj-cs"/>
              </a:rPr>
              <a:t>dedicada a economia circular para eliminar resíduos e poluição, manter produtos e materiais em ciclos de uso e regenerar sistemas naturais</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2470303"/>
      </p:ext>
    </p:extLst>
  </p:cSld>
  <p:clrMapOvr>
    <a:masterClrMapping/>
  </p:clrMapOvr>
</p:sld>
</file>

<file path=ppt/slides/slide3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 Mega eventos</a:t>
            </a:r>
            <a:br>
              <a:rPr lang="pt-BR" sz="4800" dirty="0"/>
            </a:br>
            <a:r>
              <a:rPr lang="pt-BR" sz="3200" dirty="0"/>
              <a:t>24º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lnSpc>
                <a:spcPct val="70000"/>
              </a:lnSpc>
              <a:spcAft>
                <a:spcPts val="800"/>
              </a:spcAft>
            </a:pPr>
            <a:r>
              <a:rPr lang="pt-BR" sz="2700" dirty="0">
                <a:ea typeface="+mj-ea"/>
                <a:cs typeface="+mj-cs"/>
              </a:rPr>
              <a:t>A projeção política das cidades se faz também por meio de candidatura a sedear eventos mundiais, tais como </a:t>
            </a:r>
          </a:p>
          <a:p>
            <a:pPr marL="800100" lvl="2" indent="-342900">
              <a:lnSpc>
                <a:spcPct val="70000"/>
              </a:lnSpc>
              <a:spcBef>
                <a:spcPts val="1000"/>
              </a:spcBef>
              <a:spcAft>
                <a:spcPts val="800"/>
              </a:spcAft>
              <a:buFont typeface="Courier New" panose="02070309020205020404" pitchFamily="49" charset="0"/>
              <a:buChar char="o"/>
            </a:pPr>
            <a:r>
              <a:rPr lang="pt-BR" sz="2800" u="sng" dirty="0">
                <a:ea typeface="+mj-ea"/>
                <a:cs typeface="+mj-cs"/>
              </a:rPr>
              <a:t>Jogos Olímpicos</a:t>
            </a:r>
          </a:p>
          <a:p>
            <a:pPr marL="800100" lvl="2" indent="-342900">
              <a:lnSpc>
                <a:spcPct val="70000"/>
              </a:lnSpc>
              <a:spcBef>
                <a:spcPts val="1000"/>
              </a:spcBef>
              <a:spcAft>
                <a:spcPts val="800"/>
              </a:spcAft>
              <a:buFont typeface="Courier New" panose="02070309020205020404" pitchFamily="49" charset="0"/>
              <a:buChar char="o"/>
            </a:pPr>
            <a:r>
              <a:rPr lang="pt-BR" sz="2800" u="sng" dirty="0">
                <a:ea typeface="+mj-ea"/>
                <a:cs typeface="+mj-cs"/>
              </a:rPr>
              <a:t>Copa do Mundo</a:t>
            </a:r>
          </a:p>
          <a:p>
            <a:pPr marL="800100" lvl="2" indent="-342900">
              <a:lnSpc>
                <a:spcPct val="70000"/>
              </a:lnSpc>
              <a:spcBef>
                <a:spcPts val="1000"/>
              </a:spcBef>
              <a:spcAft>
                <a:spcPts val="800"/>
              </a:spcAft>
              <a:buFont typeface="Courier New" panose="02070309020205020404" pitchFamily="49" charset="0"/>
              <a:buChar char="o"/>
            </a:pPr>
            <a:r>
              <a:rPr lang="pt-BR" sz="2800" u="sng" dirty="0">
                <a:ea typeface="+mj-ea"/>
                <a:cs typeface="+mj-cs"/>
              </a:rPr>
              <a:t>Expo Mundial</a:t>
            </a:r>
            <a:r>
              <a:rPr lang="pt-BR" sz="2800" dirty="0">
                <a:ea typeface="+mj-ea"/>
                <a:cs typeface="+mj-cs"/>
              </a:rPr>
              <a:t>. (Marchetti)</a:t>
            </a:r>
            <a:endParaRPr lang="en-US" sz="2800" dirty="0">
              <a:ea typeface="+mj-ea"/>
              <a:cs typeface="+mj-cs"/>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18154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591983-7C37-CF2A-65C0-B3E8E778F28A}"/>
              </a:ext>
            </a:extLst>
          </p:cNvPr>
          <p:cNvSpPr>
            <a:spLocks noGrp="1"/>
          </p:cNvSpPr>
          <p:nvPr>
            <p:ph type="title"/>
          </p:nvPr>
        </p:nvSpPr>
        <p:spPr/>
        <p:txBody>
          <a:bodyPr>
            <a:normAutofit fontScale="90000"/>
          </a:bodyPr>
          <a:lstStyle/>
          <a:p>
            <a:pPr algn="ctr"/>
            <a:r>
              <a:rPr lang="pt-BR" b="1" dirty="0"/>
              <a:t>Classificação dos 10 países com maior número de missões no exterior</a:t>
            </a:r>
            <a:br>
              <a:rPr lang="pt-BR" b="1" dirty="0"/>
            </a:br>
            <a:r>
              <a:rPr lang="pt-BR" sz="3100" dirty="0"/>
              <a:t>(5º. Slide)</a:t>
            </a:r>
          </a:p>
        </p:txBody>
      </p:sp>
      <p:graphicFrame>
        <p:nvGraphicFramePr>
          <p:cNvPr id="4" name="Espaço Reservado para Conteúdo 3">
            <a:extLst>
              <a:ext uri="{FF2B5EF4-FFF2-40B4-BE49-F238E27FC236}">
                <a16:creationId xmlns:a16="http://schemas.microsoft.com/office/drawing/2014/main" id="{F9D76B1F-8372-6F04-F646-9F0C4027054A}"/>
              </a:ext>
            </a:extLst>
          </p:cNvPr>
          <p:cNvGraphicFramePr>
            <a:graphicFrameLocks noGrp="1"/>
          </p:cNvGraphicFramePr>
          <p:nvPr>
            <p:ph idx="1"/>
            <p:extLst>
              <p:ext uri="{D42A27DB-BD31-4B8C-83A1-F6EECF244321}">
                <p14:modId xmlns:p14="http://schemas.microsoft.com/office/powerpoint/2010/main" val="4063620936"/>
              </p:ext>
            </p:extLst>
          </p:nvPr>
        </p:nvGraphicFramePr>
        <p:xfrm>
          <a:off x="838200" y="2118361"/>
          <a:ext cx="10683241" cy="4480733"/>
        </p:xfrm>
        <a:graphic>
          <a:graphicData uri="http://schemas.openxmlformats.org/drawingml/2006/table">
            <a:tbl>
              <a:tblPr firstRow="1" firstCol="1" bandRow="1">
                <a:tableStyleId>{5C22544A-7EE6-4342-B048-85BDC9FD1C3A}</a:tableStyleId>
              </a:tblPr>
              <a:tblGrid>
                <a:gridCol w="693782">
                  <a:extLst>
                    <a:ext uri="{9D8B030D-6E8A-4147-A177-3AD203B41FA5}">
                      <a16:colId xmlns:a16="http://schemas.microsoft.com/office/drawing/2014/main" val="1798836099"/>
                    </a:ext>
                  </a:extLst>
                </a:gridCol>
                <a:gridCol w="2275158">
                  <a:extLst>
                    <a:ext uri="{9D8B030D-6E8A-4147-A177-3AD203B41FA5}">
                      <a16:colId xmlns:a16="http://schemas.microsoft.com/office/drawing/2014/main" val="1137538050"/>
                    </a:ext>
                  </a:extLst>
                </a:gridCol>
                <a:gridCol w="1407314">
                  <a:extLst>
                    <a:ext uri="{9D8B030D-6E8A-4147-A177-3AD203B41FA5}">
                      <a16:colId xmlns:a16="http://schemas.microsoft.com/office/drawing/2014/main" val="2628652916"/>
                    </a:ext>
                  </a:extLst>
                </a:gridCol>
                <a:gridCol w="1924563">
                  <a:extLst>
                    <a:ext uri="{9D8B030D-6E8A-4147-A177-3AD203B41FA5}">
                      <a16:colId xmlns:a16="http://schemas.microsoft.com/office/drawing/2014/main" val="1253349835"/>
                    </a:ext>
                  </a:extLst>
                </a:gridCol>
                <a:gridCol w="1750500">
                  <a:extLst>
                    <a:ext uri="{9D8B030D-6E8A-4147-A177-3AD203B41FA5}">
                      <a16:colId xmlns:a16="http://schemas.microsoft.com/office/drawing/2014/main" val="1330547608"/>
                    </a:ext>
                  </a:extLst>
                </a:gridCol>
                <a:gridCol w="1407314">
                  <a:extLst>
                    <a:ext uri="{9D8B030D-6E8A-4147-A177-3AD203B41FA5}">
                      <a16:colId xmlns:a16="http://schemas.microsoft.com/office/drawing/2014/main" val="4225574250"/>
                    </a:ext>
                  </a:extLst>
                </a:gridCol>
                <a:gridCol w="1224610">
                  <a:extLst>
                    <a:ext uri="{9D8B030D-6E8A-4147-A177-3AD203B41FA5}">
                      <a16:colId xmlns:a16="http://schemas.microsoft.com/office/drawing/2014/main" val="799911781"/>
                    </a:ext>
                  </a:extLst>
                </a:gridCol>
              </a:tblGrid>
              <a:tr h="397683">
                <a:tc>
                  <a:txBody>
                    <a:bodyPr/>
                    <a:lstStyle/>
                    <a:p>
                      <a:pPr>
                        <a:lnSpc>
                          <a:spcPct val="150000"/>
                        </a:lnSpc>
                        <a:spcAft>
                          <a:spcPts val="800"/>
                        </a:spcAft>
                      </a:pPr>
                      <a:r>
                        <a:rPr lang="pt-BR" sz="1200">
                          <a:effectLst/>
                        </a:rPr>
                        <a:t>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1200">
                          <a:effectLst/>
                        </a:rPr>
                        <a:t>País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1200">
                          <a:effectLst/>
                        </a:rPr>
                        <a:t>Postos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1200">
                          <a:effectLst/>
                        </a:rPr>
                        <a:t>Embaixadas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1200">
                          <a:effectLst/>
                        </a:rPr>
                        <a:t>Consulados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1200">
                          <a:effectLst/>
                        </a:rPr>
                        <a:t>Missões </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1200">
                          <a:effectLst/>
                        </a:rPr>
                        <a:t>Outros</a:t>
                      </a:r>
                      <a:endParaRPr lang="en-US"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4233727"/>
                  </a:ext>
                </a:extLst>
              </a:tr>
              <a:tr h="397683">
                <a:tc>
                  <a:txBody>
                    <a:bodyPr/>
                    <a:lstStyle/>
                    <a:p>
                      <a:pPr>
                        <a:lnSpc>
                          <a:spcPct val="150000"/>
                        </a:lnSpc>
                        <a:spcAft>
                          <a:spcPts val="800"/>
                        </a:spcAft>
                      </a:pPr>
                      <a:r>
                        <a:rPr lang="pt-BR" sz="1400">
                          <a:effectLst/>
                        </a:rPr>
                        <a:t>1</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China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276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169</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96</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5881191"/>
                  </a:ext>
                </a:extLst>
              </a:tr>
              <a:tr h="397683">
                <a:tc>
                  <a:txBody>
                    <a:bodyPr/>
                    <a:lstStyle/>
                    <a:p>
                      <a:pPr>
                        <a:lnSpc>
                          <a:spcPct val="150000"/>
                        </a:lnSpc>
                        <a:spcAft>
                          <a:spcPts val="800"/>
                        </a:spcAft>
                      </a:pPr>
                      <a:r>
                        <a:rPr lang="pt-BR" sz="1400">
                          <a:effectLst/>
                        </a:rPr>
                        <a:t>2</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Estados Unidos</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273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168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88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9</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8</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4313561"/>
                  </a:ext>
                </a:extLst>
              </a:tr>
              <a:tr h="397683">
                <a:tc>
                  <a:txBody>
                    <a:bodyPr/>
                    <a:lstStyle/>
                    <a:p>
                      <a:pPr>
                        <a:lnSpc>
                          <a:spcPct val="150000"/>
                        </a:lnSpc>
                        <a:spcAft>
                          <a:spcPts val="800"/>
                        </a:spcAft>
                      </a:pPr>
                      <a:r>
                        <a:rPr lang="pt-BR" sz="1400">
                          <a:effectLst/>
                        </a:rPr>
                        <a:t>3</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França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267</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161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89</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6723228"/>
                  </a:ext>
                </a:extLst>
              </a:tr>
              <a:tr h="397683">
                <a:tc>
                  <a:txBody>
                    <a:bodyPr/>
                    <a:lstStyle/>
                    <a:p>
                      <a:pPr>
                        <a:lnSpc>
                          <a:spcPct val="150000"/>
                        </a:lnSpc>
                        <a:spcAft>
                          <a:spcPts val="800"/>
                        </a:spcAft>
                      </a:pPr>
                      <a:r>
                        <a:rPr lang="pt-BR" sz="1400">
                          <a:effectLst/>
                        </a:rPr>
                        <a:t>4</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Turquia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253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144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94</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5452051"/>
                  </a:ext>
                </a:extLst>
              </a:tr>
              <a:tr h="397683">
                <a:tc>
                  <a:txBody>
                    <a:bodyPr/>
                    <a:lstStyle/>
                    <a:p>
                      <a:pPr>
                        <a:lnSpc>
                          <a:spcPct val="150000"/>
                        </a:lnSpc>
                        <a:spcAft>
                          <a:spcPts val="800"/>
                        </a:spcAft>
                      </a:pPr>
                      <a:r>
                        <a:rPr lang="pt-BR" sz="1400">
                          <a:effectLst/>
                        </a:rPr>
                        <a:t>5</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Japão</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247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151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65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10</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462625"/>
                  </a:ext>
                </a:extLst>
              </a:tr>
              <a:tr h="397683">
                <a:tc>
                  <a:txBody>
                    <a:bodyPr/>
                    <a:lstStyle/>
                    <a:p>
                      <a:pPr>
                        <a:lnSpc>
                          <a:spcPct val="150000"/>
                        </a:lnSpc>
                        <a:spcAft>
                          <a:spcPts val="800"/>
                        </a:spcAft>
                      </a:pPr>
                      <a:r>
                        <a:rPr lang="pt-BR" sz="1400">
                          <a:effectLst/>
                        </a:rPr>
                        <a:t>6</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Rússia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242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144</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85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824655"/>
                  </a:ext>
                </a:extLst>
              </a:tr>
              <a:tr h="397683">
                <a:tc>
                  <a:txBody>
                    <a:bodyPr/>
                    <a:lstStyle/>
                    <a:p>
                      <a:pPr>
                        <a:lnSpc>
                          <a:spcPct val="150000"/>
                        </a:lnSpc>
                        <a:spcAft>
                          <a:spcPts val="800"/>
                        </a:spcAft>
                      </a:pPr>
                      <a:r>
                        <a:rPr lang="pt-BR" sz="1400">
                          <a:effectLst/>
                        </a:rPr>
                        <a:t>7</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Alemanha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227</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153</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61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12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1</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2509016"/>
                  </a:ext>
                </a:extLst>
              </a:tr>
              <a:tr h="397683">
                <a:tc>
                  <a:txBody>
                    <a:bodyPr/>
                    <a:lstStyle/>
                    <a:p>
                      <a:pPr>
                        <a:lnSpc>
                          <a:spcPct val="150000"/>
                        </a:lnSpc>
                        <a:spcAft>
                          <a:spcPts val="800"/>
                        </a:spcAft>
                      </a:pPr>
                      <a:r>
                        <a:rPr lang="pt-BR" sz="1400" dirty="0">
                          <a:effectLst/>
                        </a:rPr>
                        <a:t>8</a:t>
                      </a:r>
                      <a:endParaRPr lang="en-US"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highlight>
                            <a:srgbClr val="FFFF00"/>
                          </a:highlight>
                        </a:rPr>
                        <a:t>Brasil</a:t>
                      </a:r>
                      <a:endPar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highlight>
                            <a:srgbClr val="FFFF00"/>
                          </a:highlight>
                        </a:rPr>
                        <a:t>222</a:t>
                      </a:r>
                      <a:endPar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highlight>
                            <a:srgbClr val="FFFF00"/>
                          </a:highlight>
                        </a:rPr>
                        <a:t>138</a:t>
                      </a:r>
                      <a:endPar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highlight>
                            <a:srgbClr val="FFFF00"/>
                          </a:highlight>
                        </a:rPr>
                        <a:t>70</a:t>
                      </a:r>
                      <a:endPar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highlight>
                            <a:srgbClr val="FFFF00"/>
                          </a:highlight>
                        </a:rPr>
                        <a:t>12</a:t>
                      </a:r>
                      <a:endPar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highlight>
                            <a:srgbClr val="FFFF00"/>
                          </a:highlight>
                        </a:rPr>
                        <a:t>2</a:t>
                      </a:r>
                      <a:endParaRPr lang="en-US" sz="2000" dirty="0">
                        <a:effectLst/>
                        <a:highlight>
                          <a:srgbClr val="FFFF00"/>
                        </a:highligh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38742136"/>
                  </a:ext>
                </a:extLst>
              </a:tr>
              <a:tr h="0">
                <a:tc>
                  <a:txBody>
                    <a:bodyPr/>
                    <a:lstStyle/>
                    <a:p>
                      <a:pPr>
                        <a:lnSpc>
                          <a:spcPct val="150000"/>
                        </a:lnSpc>
                        <a:spcAft>
                          <a:spcPts val="800"/>
                        </a:spcAft>
                      </a:pPr>
                      <a:r>
                        <a:rPr lang="pt-BR" sz="1400">
                          <a:effectLst/>
                        </a:rPr>
                        <a:t>9</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Espanha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215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115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89</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10</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1</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43125750"/>
                  </a:ext>
                </a:extLst>
              </a:tr>
              <a:tr h="397683">
                <a:tc>
                  <a:txBody>
                    <a:bodyPr/>
                    <a:lstStyle/>
                    <a:p>
                      <a:pPr>
                        <a:lnSpc>
                          <a:spcPct val="150000"/>
                        </a:lnSpc>
                        <a:spcAft>
                          <a:spcPts val="800"/>
                        </a:spcAft>
                      </a:pPr>
                      <a:r>
                        <a:rPr lang="pt-BR" sz="1400">
                          <a:effectLst/>
                        </a:rPr>
                        <a:t>10</a:t>
                      </a:r>
                      <a:endParaRPr lang="en-US"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Itália</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205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122</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75</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a:effectLst/>
                        </a:rPr>
                        <a:t>5</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50000"/>
                        </a:lnSpc>
                        <a:spcAft>
                          <a:spcPts val="800"/>
                        </a:spcAft>
                      </a:pPr>
                      <a:r>
                        <a:rPr lang="pt-BR" sz="2000" dirty="0">
                          <a:effectLst/>
                        </a:rPr>
                        <a:t>3</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0901415"/>
                  </a:ext>
                </a:extLst>
              </a:tr>
            </a:tbl>
          </a:graphicData>
        </a:graphic>
      </p:graphicFrame>
    </p:spTree>
    <p:extLst>
      <p:ext uri="{BB962C8B-B14F-4D97-AF65-F5344CB8AC3E}">
        <p14:creationId xmlns:p14="http://schemas.microsoft.com/office/powerpoint/2010/main" val="120543127"/>
      </p:ext>
    </p:extLst>
  </p:cSld>
  <p:clrMapOvr>
    <a:masterClrMapping/>
  </p:clrMapOvr>
</p:sld>
</file>

<file path=ppt/slides/slide3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 Atuação econômica</a:t>
            </a:r>
            <a:br>
              <a:rPr lang="pt-BR" sz="4800" dirty="0"/>
            </a:br>
            <a:r>
              <a:rPr lang="pt-BR" sz="3200" dirty="0"/>
              <a:t>25º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lnSpc>
                <a:spcPct val="70000"/>
              </a:lnSpc>
              <a:spcAft>
                <a:spcPts val="800"/>
              </a:spcAft>
            </a:pPr>
            <a:r>
              <a:rPr lang="pt-BR" sz="2700" dirty="0">
                <a:ea typeface="+mj-ea"/>
                <a:cs typeface="+mj-cs"/>
              </a:rPr>
              <a:t>A dimensão econômica da diplomacia de cidades se faz presente principalmente na </a:t>
            </a:r>
            <a:r>
              <a:rPr lang="pt-BR" sz="2700" u="sng" dirty="0">
                <a:ea typeface="+mj-ea"/>
                <a:cs typeface="+mj-cs"/>
              </a:rPr>
              <a:t>atração de investimentos </a:t>
            </a:r>
            <a:r>
              <a:rPr lang="pt-BR" sz="2700" dirty="0">
                <a:ea typeface="+mj-ea"/>
                <a:cs typeface="+mj-cs"/>
              </a:rPr>
              <a:t>e na </a:t>
            </a:r>
            <a:r>
              <a:rPr lang="pt-BR" sz="2700" u="sng" dirty="0">
                <a:ea typeface="+mj-ea"/>
                <a:cs typeface="+mj-cs"/>
              </a:rPr>
              <a:t>exportação de bens</a:t>
            </a:r>
            <a:r>
              <a:rPr lang="pt-BR" sz="2700" dirty="0">
                <a:ea typeface="+mj-ea"/>
                <a:cs typeface="+mj-cs"/>
              </a:rPr>
              <a:t>. (Marchetti)</a:t>
            </a:r>
            <a:endParaRPr lang="en-US" sz="2700" dirty="0">
              <a:ea typeface="+mj-ea"/>
              <a:cs typeface="+mj-cs"/>
            </a:endParaRPr>
          </a:p>
          <a:p>
            <a:pPr>
              <a:lnSpc>
                <a:spcPct val="70000"/>
              </a:lnSpc>
              <a:spcAft>
                <a:spcPts val="800"/>
              </a:spcAft>
            </a:pPr>
            <a:r>
              <a:rPr lang="pt-BR" sz="2700" dirty="0">
                <a:ea typeface="+mj-ea"/>
                <a:cs typeface="+mj-cs"/>
              </a:rPr>
              <a:t>A atração de capitais para atividades econômica pode ser via </a:t>
            </a:r>
            <a:r>
              <a:rPr lang="pt-BR" sz="2700" u="sng" dirty="0">
                <a:ea typeface="+mj-ea"/>
                <a:cs typeface="+mj-cs"/>
              </a:rPr>
              <a:t>turismo, sede de instituições globais e empresas </a:t>
            </a:r>
            <a:r>
              <a:rPr lang="pt-BR" sz="2700" dirty="0">
                <a:ea typeface="+mj-ea"/>
                <a:cs typeface="+mj-cs"/>
              </a:rPr>
              <a:t>e pela organização de </a:t>
            </a:r>
            <a:r>
              <a:rPr lang="pt-BR" sz="2700" u="sng" dirty="0">
                <a:ea typeface="+mj-ea"/>
                <a:cs typeface="+mj-cs"/>
              </a:rPr>
              <a:t>feiras, exposições e competições esportivas</a:t>
            </a:r>
            <a:r>
              <a:rPr lang="pt-BR" sz="2700" dirty="0">
                <a:ea typeface="+mj-ea"/>
                <a:cs typeface="+mj-cs"/>
              </a:rPr>
              <a:t>. </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1288006"/>
      </p:ext>
    </p:extLst>
  </p:cSld>
  <p:clrMapOvr>
    <a:masterClrMapping/>
  </p:clrMapOvr>
</p:sld>
</file>

<file path=ppt/slides/slide3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000" dirty="0"/>
              <a:t> Atuação econômica  </a:t>
            </a:r>
            <a:br>
              <a:rPr lang="pt-BR" sz="4800" dirty="0"/>
            </a:br>
            <a:r>
              <a:rPr lang="pt-BR" sz="3200" dirty="0"/>
              <a:t>26º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lnSpc>
                <a:spcPct val="70000"/>
              </a:lnSpc>
              <a:spcAft>
                <a:spcPts val="800"/>
              </a:spcAft>
            </a:pPr>
            <a:r>
              <a:rPr lang="pt-BR" sz="2700" dirty="0">
                <a:ea typeface="+mj-ea"/>
                <a:cs typeface="+mj-cs"/>
              </a:rPr>
              <a:t>Para atingir esses fins, cidades promovem </a:t>
            </a:r>
            <a:r>
              <a:rPr lang="pt-BR" sz="2700" u="sng" dirty="0">
                <a:ea typeface="+mj-ea"/>
                <a:cs typeface="+mj-cs"/>
              </a:rPr>
              <a:t>missões comerciais e de investimento</a:t>
            </a:r>
            <a:r>
              <a:rPr lang="pt-BR" sz="2700" dirty="0">
                <a:ea typeface="+mj-ea"/>
                <a:cs typeface="+mj-cs"/>
              </a:rPr>
              <a:t>, </a:t>
            </a:r>
            <a:r>
              <a:rPr lang="pt-BR" sz="2700" u="sng" dirty="0">
                <a:ea typeface="+mj-ea"/>
                <a:cs typeface="+mj-cs"/>
              </a:rPr>
              <a:t>shows comerciais </a:t>
            </a:r>
            <a:r>
              <a:rPr lang="pt-BR" sz="2700" dirty="0">
                <a:ea typeface="+mj-ea"/>
                <a:cs typeface="+mj-cs"/>
              </a:rPr>
              <a:t>e </a:t>
            </a:r>
            <a:r>
              <a:rPr lang="pt-BR" sz="2700" u="sng" dirty="0">
                <a:ea typeface="+mj-ea"/>
                <a:cs typeface="+mj-cs"/>
              </a:rPr>
              <a:t>eventos turísticos</a:t>
            </a:r>
            <a:r>
              <a:rPr lang="pt-BR" sz="2700" dirty="0">
                <a:ea typeface="+mj-ea"/>
                <a:cs typeface="+mj-cs"/>
              </a:rPr>
              <a:t>. </a:t>
            </a:r>
            <a:r>
              <a:rPr lang="it-IT" sz="2700" dirty="0">
                <a:ea typeface="+mj-ea"/>
                <a:cs typeface="+mj-cs"/>
              </a:rPr>
              <a:t>Marchetti)</a:t>
            </a:r>
            <a:endParaRPr lang="en-US" sz="2700" dirty="0">
              <a:ea typeface="+mj-ea"/>
              <a:cs typeface="+mj-cs"/>
            </a:endParaRPr>
          </a:p>
          <a:p>
            <a:pPr>
              <a:lnSpc>
                <a:spcPct val="70000"/>
              </a:lnSpc>
              <a:spcAft>
                <a:spcPts val="800"/>
              </a:spcAft>
            </a:pPr>
            <a:r>
              <a:rPr lang="pt-BR" sz="2700" dirty="0">
                <a:ea typeface="+mj-ea"/>
                <a:cs typeface="+mj-cs"/>
              </a:rPr>
              <a:t>A criação de uma </a:t>
            </a:r>
            <a:r>
              <a:rPr lang="pt-BR" sz="2700" u="sng" dirty="0">
                <a:ea typeface="+mj-ea"/>
                <a:cs typeface="+mj-cs"/>
              </a:rPr>
              <a:t>marca</a:t>
            </a:r>
            <a:r>
              <a:rPr lang="pt-BR" sz="2700" dirty="0">
                <a:ea typeface="+mj-ea"/>
                <a:cs typeface="+mj-cs"/>
              </a:rPr>
              <a:t> (</a:t>
            </a:r>
            <a:r>
              <a:rPr lang="pt-BR" sz="2700" i="1" dirty="0" err="1">
                <a:ea typeface="+mj-ea"/>
                <a:cs typeface="+mj-cs"/>
              </a:rPr>
              <a:t>brand</a:t>
            </a:r>
            <a:r>
              <a:rPr lang="pt-BR" sz="2700" dirty="0">
                <a:ea typeface="+mj-ea"/>
                <a:cs typeface="+mj-cs"/>
              </a:rPr>
              <a:t>) e de uma </a:t>
            </a:r>
            <a:r>
              <a:rPr lang="pt-BR" sz="2700" u="sng" dirty="0">
                <a:ea typeface="+mj-ea"/>
                <a:cs typeface="+mj-cs"/>
              </a:rPr>
              <a:t>estratégia de internacionalização</a:t>
            </a:r>
            <a:r>
              <a:rPr lang="pt-BR" sz="2700" dirty="0">
                <a:ea typeface="+mj-ea"/>
                <a:cs typeface="+mj-cs"/>
              </a:rPr>
              <a:t> está ligada ao potencial de </a:t>
            </a:r>
            <a:r>
              <a:rPr lang="pt-BR" sz="2700" i="1" dirty="0">
                <a:ea typeface="+mj-ea"/>
                <a:cs typeface="+mj-cs"/>
              </a:rPr>
              <a:t>soft </a:t>
            </a:r>
            <a:r>
              <a:rPr lang="pt-BR" sz="2700" i="1" dirty="0" err="1">
                <a:ea typeface="+mj-ea"/>
                <a:cs typeface="+mj-cs"/>
              </a:rPr>
              <a:t>power</a:t>
            </a:r>
            <a:r>
              <a:rPr lang="pt-BR" sz="2700" i="1" dirty="0">
                <a:ea typeface="+mj-ea"/>
                <a:cs typeface="+mj-cs"/>
              </a:rPr>
              <a:t> </a:t>
            </a:r>
            <a:r>
              <a:rPr lang="pt-BR" sz="2700" dirty="0">
                <a:ea typeface="+mj-ea"/>
                <a:cs typeface="+mj-cs"/>
              </a:rPr>
              <a:t>que as cidades podem desenvolver.</a:t>
            </a:r>
            <a:r>
              <a:rPr lang="en-US" sz="2700" dirty="0">
                <a:ea typeface="+mj-ea"/>
                <a:cs typeface="+mj-cs"/>
              </a:rPr>
              <a:t> (Marchetti)</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1834794"/>
      </p:ext>
    </p:extLst>
  </p:cSld>
  <p:clrMapOvr>
    <a:masterClrMapping/>
  </p:clrMapOvr>
</p:sld>
</file>

<file path=ppt/slides/slide3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Avaliação - Empoderamento</a:t>
            </a:r>
            <a:br>
              <a:rPr lang="pt-BR" sz="4800" dirty="0"/>
            </a:br>
            <a:r>
              <a:rPr lang="pt-BR" sz="3200" dirty="0"/>
              <a:t>26º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fontScale="32500" lnSpcReduction="20000"/>
          </a:bodyPr>
          <a:lstStyle/>
          <a:p>
            <a:pPr marL="0" indent="0">
              <a:buNone/>
            </a:pPr>
            <a:endParaRPr lang="pt-BR" sz="8000" dirty="0"/>
          </a:p>
          <a:p>
            <a:pPr>
              <a:lnSpc>
                <a:spcPct val="110000"/>
              </a:lnSpc>
              <a:tabLst>
                <a:tab pos="228600" algn="l"/>
              </a:tabLst>
            </a:pPr>
            <a:r>
              <a:rPr lang="pt-BR" sz="11200" kern="0" dirty="0">
                <a:ea typeface="Calibri" panose="020F0502020204030204" pitchFamily="34" charset="0"/>
              </a:rPr>
              <a:t>E. Avaliações</a:t>
            </a:r>
          </a:p>
          <a:p>
            <a:pPr marL="0" indent="0">
              <a:lnSpc>
                <a:spcPct val="100000"/>
              </a:lnSpc>
              <a:spcBef>
                <a:spcPts val="200"/>
              </a:spcBef>
              <a:buNone/>
              <a:tabLst>
                <a:tab pos="228600" algn="l"/>
              </a:tabLst>
            </a:pPr>
            <a:r>
              <a:rPr lang="pt-BR" sz="11200" b="1" i="1" dirty="0">
                <a:solidFill>
                  <a:srgbClr val="2F5496"/>
                </a:solidFill>
                <a:cs typeface="Times New Roman" panose="02020603050405020304" pitchFamily="18" charset="0"/>
              </a:rPr>
              <a:t>1.  </a:t>
            </a:r>
            <a:r>
              <a:rPr lang="en-US" sz="11200" b="1" i="1" dirty="0" err="1">
                <a:solidFill>
                  <a:srgbClr val="2F5496"/>
                </a:solidFill>
                <a:cs typeface="Times New Roman" panose="02020603050405020304" pitchFamily="18" charset="0"/>
              </a:rPr>
              <a:t>Empoderamento</a:t>
            </a:r>
            <a:endParaRPr lang="en-US" sz="11200" b="1" i="1" dirty="0">
              <a:solidFill>
                <a:srgbClr val="2F5496"/>
              </a:solidFill>
              <a:cs typeface="Times New Roman" panose="02020603050405020304" pitchFamily="18" charset="0"/>
            </a:endParaRPr>
          </a:p>
          <a:p>
            <a:pPr>
              <a:spcAft>
                <a:spcPts val="800"/>
              </a:spcAft>
            </a:pPr>
            <a:r>
              <a:rPr lang="pt-BR" sz="10800" dirty="0">
                <a:ea typeface="+mj-ea"/>
                <a:cs typeface="+mj-cs"/>
              </a:rPr>
              <a:t>A questão do </a:t>
            </a:r>
            <a:r>
              <a:rPr lang="pt-BR" sz="10800" u="sng" dirty="0">
                <a:ea typeface="+mj-ea"/>
                <a:cs typeface="+mj-cs"/>
              </a:rPr>
              <a:t>poder constitucional das cidades maiores</a:t>
            </a:r>
            <a:r>
              <a:rPr lang="pt-BR" sz="10800" dirty="0">
                <a:ea typeface="+mj-ea"/>
                <a:cs typeface="+mj-cs"/>
              </a:rPr>
              <a:t> deverá ser um tema chave na governança democrática da segunda metade do século. (Marchetti)</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0023775"/>
      </p:ext>
    </p:extLst>
  </p:cSld>
  <p:clrMapOvr>
    <a:masterClrMapping/>
  </p:clrMapOvr>
</p:sld>
</file>

<file path=ppt/slides/slide3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Avaliação - Política</a:t>
            </a:r>
            <a:br>
              <a:rPr lang="pt-BR" sz="4800" dirty="0"/>
            </a:br>
            <a:r>
              <a:rPr lang="pt-BR" sz="3200" dirty="0"/>
              <a:t>27º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3631" y="2787602"/>
            <a:ext cx="9941319" cy="3124658"/>
          </a:xfrm>
        </p:spPr>
        <p:txBody>
          <a:bodyPr anchor="ctr">
            <a:normAutofit fontScale="25000" lnSpcReduction="20000"/>
          </a:bodyPr>
          <a:lstStyle/>
          <a:p>
            <a:pPr marL="0" indent="0">
              <a:buNone/>
            </a:pPr>
            <a:endParaRPr lang="pt-BR" sz="2000" dirty="0"/>
          </a:p>
          <a:p>
            <a:pPr>
              <a:spcAft>
                <a:spcPts val="800"/>
              </a:spcAft>
            </a:pPr>
            <a:r>
              <a:rPr lang="pt-BR" sz="10800" dirty="0">
                <a:ea typeface="+mj-ea"/>
                <a:cs typeface="+mj-cs"/>
              </a:rPr>
              <a:t>Em diversos países, os partidos </a:t>
            </a:r>
            <a:r>
              <a:rPr lang="pt-BR" sz="10800" u="sng" dirty="0">
                <a:ea typeface="+mj-ea"/>
                <a:cs typeface="+mj-cs"/>
              </a:rPr>
              <a:t>conservadores</a:t>
            </a:r>
            <a:r>
              <a:rPr lang="pt-BR" sz="10800" dirty="0">
                <a:ea typeface="+mj-ea"/>
                <a:cs typeface="+mj-cs"/>
              </a:rPr>
              <a:t> obtêm mais apoio das áreas rurais, enquanto os </a:t>
            </a:r>
            <a:r>
              <a:rPr lang="pt-BR" sz="10800" u="sng" dirty="0">
                <a:ea typeface="+mj-ea"/>
                <a:cs typeface="+mj-cs"/>
              </a:rPr>
              <a:t>liberais</a:t>
            </a:r>
            <a:r>
              <a:rPr lang="pt-BR" sz="10800" dirty="0">
                <a:ea typeface="+mj-ea"/>
                <a:cs typeface="+mj-cs"/>
              </a:rPr>
              <a:t> tendem a obter maioria nas cidades integradas globalmente. </a:t>
            </a:r>
          </a:p>
          <a:p>
            <a:pPr>
              <a:spcAft>
                <a:spcPts val="800"/>
              </a:spcAft>
            </a:pPr>
            <a:r>
              <a:rPr lang="pt-BR" sz="10800" dirty="0">
                <a:ea typeface="+mj-ea"/>
                <a:cs typeface="+mj-cs"/>
              </a:rPr>
              <a:t> Os partidos </a:t>
            </a:r>
            <a:r>
              <a:rPr lang="pt-BR" sz="10800" u="sng" dirty="0">
                <a:ea typeface="+mj-ea"/>
                <a:cs typeface="+mj-cs"/>
              </a:rPr>
              <a:t>conservadore</a:t>
            </a:r>
            <a:r>
              <a:rPr lang="pt-BR" sz="10800" dirty="0">
                <a:ea typeface="+mj-ea"/>
                <a:cs typeface="+mj-cs"/>
              </a:rPr>
              <a:t>s poderão argumentar que uma representação urbana maior poderá conduzir a uma tirania urbana (</a:t>
            </a:r>
            <a:r>
              <a:rPr lang="pt-BR" sz="10800" u="sng" dirty="0">
                <a:ea typeface="+mj-ea"/>
                <a:cs typeface="+mj-cs"/>
              </a:rPr>
              <a:t>liberal</a:t>
            </a:r>
            <a:r>
              <a:rPr lang="pt-BR" sz="10800" dirty="0">
                <a:ea typeface="+mj-ea"/>
                <a:cs typeface="+mj-cs"/>
              </a:rPr>
              <a:t>). (Marchetti)</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5844978"/>
      </p:ext>
    </p:extLst>
  </p:cSld>
  <p:clrMapOvr>
    <a:masterClrMapping/>
  </p:clrMapOvr>
</p:sld>
</file>

<file path=ppt/slides/slide3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Avaliação – Governança</a:t>
            </a:r>
            <a:br>
              <a:rPr lang="pt-BR" sz="4800" dirty="0"/>
            </a:br>
            <a:r>
              <a:rPr lang="pt-BR" sz="3200" dirty="0"/>
              <a:t>28º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3631" y="2787602"/>
            <a:ext cx="9941319" cy="3124658"/>
          </a:xfrm>
        </p:spPr>
        <p:txBody>
          <a:bodyPr anchor="ctr">
            <a:normAutofit fontScale="25000" lnSpcReduction="20000"/>
          </a:bodyPr>
          <a:lstStyle/>
          <a:p>
            <a:pPr marL="0" indent="0">
              <a:buNone/>
            </a:pPr>
            <a:endParaRPr lang="pt-BR" sz="2000" dirty="0"/>
          </a:p>
          <a:p>
            <a:pPr>
              <a:spcAft>
                <a:spcPts val="800"/>
              </a:spcAft>
            </a:pPr>
            <a:r>
              <a:rPr lang="pt-BR" sz="10800" dirty="0">
                <a:ea typeface="+mj-ea"/>
                <a:cs typeface="+mj-cs"/>
              </a:rPr>
              <a:t>No </a:t>
            </a:r>
            <a:r>
              <a:rPr lang="pt-BR" sz="10800" u="sng" dirty="0">
                <a:ea typeface="+mj-ea"/>
                <a:cs typeface="+mj-cs"/>
              </a:rPr>
              <a:t>novo sistema de governança global</a:t>
            </a:r>
            <a:r>
              <a:rPr lang="pt-BR" sz="10800" dirty="0">
                <a:ea typeface="+mj-ea"/>
                <a:cs typeface="+mj-cs"/>
              </a:rPr>
              <a:t>, as autoridades locais </a:t>
            </a:r>
          </a:p>
          <a:p>
            <a:pPr>
              <a:spcAft>
                <a:spcPts val="800"/>
              </a:spcAft>
            </a:pPr>
            <a:r>
              <a:rPr lang="pt-BR" sz="10800" dirty="0">
                <a:ea typeface="+mj-ea"/>
                <a:cs typeface="+mj-cs"/>
              </a:rPr>
              <a:t>conseguiram ampliar espaço para manobra no nível internacional uma vez que </a:t>
            </a:r>
            <a:r>
              <a:rPr lang="pt-BR" sz="10800" u="sng" dirty="0">
                <a:ea typeface="+mj-ea"/>
                <a:cs typeface="+mj-cs"/>
              </a:rPr>
              <a:t>atores não-estatais </a:t>
            </a:r>
            <a:r>
              <a:rPr lang="pt-BR" sz="10800" dirty="0">
                <a:ea typeface="+mj-ea"/>
                <a:cs typeface="+mj-cs"/>
              </a:rPr>
              <a:t>se encontram em toda parte na política global e </a:t>
            </a:r>
          </a:p>
          <a:p>
            <a:pPr>
              <a:spcAft>
                <a:spcPts val="800"/>
              </a:spcAft>
            </a:pPr>
            <a:r>
              <a:rPr lang="pt-BR" sz="10800" dirty="0">
                <a:ea typeface="+mj-ea"/>
                <a:cs typeface="+mj-cs"/>
              </a:rPr>
              <a:t>a </a:t>
            </a:r>
            <a:r>
              <a:rPr lang="pt-BR" sz="10800" u="sng" dirty="0">
                <a:ea typeface="+mj-ea"/>
                <a:cs typeface="+mj-cs"/>
              </a:rPr>
              <a:t>dinâmica da globalização </a:t>
            </a:r>
            <a:r>
              <a:rPr lang="pt-BR" sz="10800" dirty="0">
                <a:ea typeface="+mj-ea"/>
                <a:cs typeface="+mj-cs"/>
              </a:rPr>
              <a:t>acentuou a diminuição da exclusividade dos Estados como atores nas relações internacionais.</a:t>
            </a:r>
            <a:r>
              <a:rPr lang="en-US" sz="10800" dirty="0">
                <a:ea typeface="+mj-ea"/>
                <a:cs typeface="+mj-cs"/>
              </a:rPr>
              <a:t>(</a:t>
            </a:r>
            <a:r>
              <a:rPr lang="en-US" sz="10800" dirty="0" err="1">
                <a:ea typeface="+mj-ea"/>
                <a:cs typeface="+mj-cs"/>
              </a:rPr>
              <a:t>Marchetii</a:t>
            </a:r>
            <a:r>
              <a:rPr lang="en-US" sz="10800" dirty="0">
                <a:ea typeface="+mj-ea"/>
                <a:cs typeface="+mj-cs"/>
              </a:rPr>
              <a:t>)</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5821112"/>
      </p:ext>
    </p:extLst>
  </p:cSld>
  <p:clrMapOvr>
    <a:masterClrMapping/>
  </p:clrMapOvr>
</p:sld>
</file>

<file path=ppt/slides/slide3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Avaliação - Eficácia</a:t>
            </a:r>
            <a:br>
              <a:rPr lang="pt-BR" sz="4800" dirty="0"/>
            </a:br>
            <a:r>
              <a:rPr lang="pt-BR" sz="3200" dirty="0"/>
              <a:t>29º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3631" y="2787602"/>
            <a:ext cx="9941319" cy="3124658"/>
          </a:xfrm>
        </p:spPr>
        <p:txBody>
          <a:bodyPr anchor="ctr">
            <a:normAutofit fontScale="25000" lnSpcReduction="20000"/>
          </a:bodyPr>
          <a:lstStyle/>
          <a:p>
            <a:pPr marL="0" indent="0">
              <a:buNone/>
            </a:pPr>
            <a:endParaRPr lang="pt-BR" sz="2000" dirty="0"/>
          </a:p>
          <a:p>
            <a:pPr marL="0" indent="0">
              <a:lnSpc>
                <a:spcPct val="100000"/>
              </a:lnSpc>
              <a:spcBef>
                <a:spcPts val="200"/>
              </a:spcBef>
              <a:buNone/>
            </a:pPr>
            <a:r>
              <a:rPr lang="pt-BR" sz="11200" b="1" i="1" dirty="0">
                <a:solidFill>
                  <a:srgbClr val="2F5496"/>
                </a:solidFill>
                <a:cs typeface="Times New Roman" panose="02020603050405020304" pitchFamily="18" charset="0"/>
              </a:rPr>
              <a:t>2. Eficácia</a:t>
            </a:r>
          </a:p>
          <a:p>
            <a:pPr>
              <a:spcAft>
                <a:spcPts val="800"/>
              </a:spcAft>
            </a:pPr>
            <a:r>
              <a:rPr lang="pt-BR" sz="9600" kern="0" dirty="0">
                <a:ea typeface="Calibri" panose="020F0502020204030204" pitchFamily="34" charset="0"/>
              </a:rPr>
              <a:t>A diplomacia subnacional é vista como mais eficiente do que a federal ou central para </a:t>
            </a:r>
            <a:r>
              <a:rPr lang="pt-BR" sz="9600" u="sng" kern="0" dirty="0">
                <a:ea typeface="Calibri" panose="020F0502020204030204" pitchFamily="34" charset="0"/>
              </a:rPr>
              <a:t>atrair investimentos </a:t>
            </a:r>
            <a:r>
              <a:rPr lang="pt-BR" sz="9600" kern="0" dirty="0">
                <a:ea typeface="Calibri" panose="020F0502020204030204" pitchFamily="34" charset="0"/>
              </a:rPr>
              <a:t>e </a:t>
            </a:r>
            <a:r>
              <a:rPr lang="pt-BR" sz="9600" u="sng" kern="0" dirty="0">
                <a:ea typeface="Calibri" panose="020F0502020204030204" pitchFamily="34" charset="0"/>
              </a:rPr>
              <a:t>cooperação específicos</a:t>
            </a:r>
            <a:r>
              <a:rPr lang="pt-BR" sz="9600" kern="0" dirty="0">
                <a:ea typeface="Calibri" panose="020F0502020204030204" pitchFamily="34" charset="0"/>
              </a:rPr>
              <a:t>. </a:t>
            </a:r>
          </a:p>
          <a:p>
            <a:pPr>
              <a:spcAft>
                <a:spcPts val="800"/>
              </a:spcAft>
            </a:pPr>
            <a:r>
              <a:rPr lang="pt-BR" sz="9600" kern="0" dirty="0">
                <a:ea typeface="Calibri" panose="020F0502020204030204" pitchFamily="34" charset="0"/>
              </a:rPr>
              <a:t>Podem servir como </a:t>
            </a:r>
            <a:r>
              <a:rPr lang="pt-BR" sz="9600" u="sng" kern="0" dirty="0">
                <a:ea typeface="Calibri" panose="020F0502020204030204" pitchFamily="34" charset="0"/>
              </a:rPr>
              <a:t>substitutos funcionais para a diplomacia nacional</a:t>
            </a:r>
            <a:r>
              <a:rPr lang="pt-BR" sz="9600" kern="0" dirty="0">
                <a:ea typeface="Calibri" panose="020F0502020204030204" pitchFamily="34" charset="0"/>
              </a:rPr>
              <a:t>. </a:t>
            </a:r>
          </a:p>
          <a:p>
            <a:pPr>
              <a:spcAft>
                <a:spcPts val="800"/>
              </a:spcAft>
            </a:pPr>
            <a:r>
              <a:rPr lang="pt-BR" sz="9600" kern="0" dirty="0">
                <a:ea typeface="Calibri" panose="020F0502020204030204" pitchFamily="34" charset="0"/>
              </a:rPr>
              <a:t>Quando Estados são incapazes de servir aos interesses e apoiar os direitos dos cidadãos, ou o fazem de maneira ineficiente, as </a:t>
            </a:r>
            <a:r>
              <a:rPr lang="pt-BR" sz="9600" u="sng" kern="0" dirty="0">
                <a:ea typeface="Calibri" panose="020F0502020204030204" pitchFamily="34" charset="0"/>
              </a:rPr>
              <a:t>cidades podem complementá-los ou substituí-los</a:t>
            </a:r>
            <a:r>
              <a:rPr lang="pt-BR" sz="9600" kern="0" dirty="0">
                <a:ea typeface="Calibri" panose="020F0502020204030204" pitchFamily="34" charset="0"/>
              </a:rPr>
              <a:t>. </a:t>
            </a:r>
            <a:r>
              <a:rPr lang="it-IT" sz="9600" kern="0" dirty="0">
                <a:ea typeface="Calibri" panose="020F0502020204030204" pitchFamily="34" charset="0"/>
              </a:rPr>
              <a:t>(Marchetti)</a:t>
            </a:r>
          </a:p>
          <a:p>
            <a:pPr>
              <a:spcAft>
                <a:spcPts val="800"/>
              </a:spcAft>
            </a:pPr>
            <a:r>
              <a:rPr lang="pt-BR" sz="9600" kern="0" dirty="0">
                <a:ea typeface="Calibri" panose="020F0502020204030204" pitchFamily="34" charset="0"/>
              </a:rPr>
              <a:t>Por vezes, as cidades podem, assim, se direcionar internacionalmente em nítido contraste em relação ao governo nacional, o que pode gerar controvérsias no país. (Marchetti)</a:t>
            </a:r>
            <a:endParaRPr lang="en-US" sz="9600" kern="0" dirty="0">
              <a:ea typeface="Calibri" panose="020F0502020204030204" pitchFamily="34" charset="0"/>
            </a:endParaRPr>
          </a:p>
        </p:txBody>
      </p:sp>
    </p:spTree>
    <p:extLst>
      <p:ext uri="{BB962C8B-B14F-4D97-AF65-F5344CB8AC3E}">
        <p14:creationId xmlns:p14="http://schemas.microsoft.com/office/powerpoint/2010/main" val="3424488985"/>
      </p:ext>
    </p:extLst>
  </p:cSld>
  <p:clrMapOvr>
    <a:overrideClrMapping bg1="lt1" tx1="dk1" bg2="lt2" tx2="dk2" accent1="accent1" accent2="accent2" accent3="accent3" accent4="accent4" accent5="accent5" accent6="accent6" hlink="hlink" folHlink="folHlink"/>
  </p:clrMapOvr>
</p:sld>
</file>

<file path=ppt/slides/slide3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Avaliação - Alcance</a:t>
            </a:r>
            <a:br>
              <a:rPr lang="pt-BR" sz="4800" dirty="0"/>
            </a:br>
            <a:r>
              <a:rPr lang="pt-BR" sz="3200" dirty="0"/>
              <a:t>30º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283661" y="2704014"/>
            <a:ext cx="9941319" cy="3124658"/>
          </a:xfrm>
        </p:spPr>
        <p:txBody>
          <a:bodyPr anchor="ctr">
            <a:normAutofit lnSpcReduction="10000"/>
          </a:bodyPr>
          <a:lstStyle/>
          <a:p>
            <a:pPr marL="0" indent="0">
              <a:buNone/>
            </a:pPr>
            <a:endParaRPr lang="pt-BR" sz="2000" dirty="0"/>
          </a:p>
          <a:p>
            <a:pPr marL="0" lvl="0" indent="0">
              <a:lnSpc>
                <a:spcPct val="80000"/>
              </a:lnSpc>
              <a:spcBef>
                <a:spcPts val="200"/>
              </a:spcBef>
              <a:buNone/>
            </a:pPr>
            <a:r>
              <a:rPr lang="pt-BR" b="1" i="1" dirty="0">
                <a:solidFill>
                  <a:srgbClr val="2F5496"/>
                </a:solidFill>
                <a:cs typeface="Times New Roman" panose="02020603050405020304" pitchFamily="18" charset="0"/>
              </a:rPr>
              <a:t>3. Alcance</a:t>
            </a:r>
            <a:endParaRPr lang="en-US" b="1" i="1" dirty="0">
              <a:solidFill>
                <a:srgbClr val="2F5496"/>
              </a:solidFill>
              <a:cs typeface="Times New Roman" panose="02020603050405020304" pitchFamily="18" charset="0"/>
            </a:endParaRPr>
          </a:p>
          <a:p>
            <a:pPr>
              <a:lnSpc>
                <a:spcPct val="70000"/>
              </a:lnSpc>
              <a:spcAft>
                <a:spcPts val="800"/>
              </a:spcAft>
            </a:pPr>
            <a:r>
              <a:rPr lang="pt-BR" sz="2400" kern="0" dirty="0">
                <a:ea typeface="Calibri" panose="020F0502020204030204" pitchFamily="34" charset="0"/>
              </a:rPr>
              <a:t>As cidades evoluíram das conexões entre </a:t>
            </a:r>
            <a:r>
              <a:rPr lang="pt-BR" sz="2400" u="sng" kern="0" dirty="0">
                <a:ea typeface="Calibri" panose="020F0502020204030204" pitchFamily="34" charset="0"/>
              </a:rPr>
              <a:t>cidades irmãs </a:t>
            </a:r>
            <a:r>
              <a:rPr lang="pt-BR" sz="2400" kern="0" dirty="0">
                <a:ea typeface="Calibri" panose="020F0502020204030204" pitchFamily="34" charset="0"/>
              </a:rPr>
              <a:t>para cooperação de</a:t>
            </a:r>
          </a:p>
          <a:p>
            <a:pPr lvl="1">
              <a:lnSpc>
                <a:spcPct val="70000"/>
              </a:lnSpc>
              <a:spcAft>
                <a:spcPts val="800"/>
              </a:spcAft>
              <a:buFont typeface="Courier New" panose="02070309020205020404" pitchFamily="49" charset="0"/>
              <a:buChar char="o"/>
            </a:pPr>
            <a:r>
              <a:rPr lang="pt-BR" sz="2000" u="sng" kern="0" dirty="0">
                <a:ea typeface="Calibri" panose="020F0502020204030204" pitchFamily="34" charset="0"/>
              </a:rPr>
              <a:t>cidade a cidade </a:t>
            </a:r>
            <a:r>
              <a:rPr lang="pt-BR" sz="2000" kern="0" dirty="0">
                <a:ea typeface="Calibri" panose="020F0502020204030204" pitchFamily="34" charset="0"/>
              </a:rPr>
              <a:t>e </a:t>
            </a:r>
          </a:p>
          <a:p>
            <a:pPr lvl="1">
              <a:lnSpc>
                <a:spcPct val="70000"/>
              </a:lnSpc>
              <a:spcAft>
                <a:spcPts val="800"/>
              </a:spcAft>
              <a:buFont typeface="Courier New" panose="02070309020205020404" pitchFamily="49" charset="0"/>
              <a:buChar char="o"/>
            </a:pPr>
            <a:r>
              <a:rPr lang="pt-BR" sz="2000" kern="0" dirty="0">
                <a:ea typeface="Calibri" panose="020F0502020204030204" pitchFamily="34" charset="0"/>
              </a:rPr>
              <a:t>em </a:t>
            </a:r>
            <a:r>
              <a:rPr lang="pt-BR" sz="2000" u="sng" kern="0" dirty="0">
                <a:ea typeface="Calibri" panose="020F0502020204030204" pitchFamily="34" charset="0"/>
              </a:rPr>
              <a:t>redes de cidades </a:t>
            </a:r>
          </a:p>
          <a:p>
            <a:pPr lvl="1">
              <a:lnSpc>
                <a:spcPct val="70000"/>
              </a:lnSpc>
              <a:spcAft>
                <a:spcPts val="800"/>
              </a:spcAft>
              <a:buFont typeface="Courier New" panose="02070309020205020404" pitchFamily="49" charset="0"/>
              <a:buChar char="o"/>
            </a:pPr>
            <a:r>
              <a:rPr lang="pt-BR" sz="2000" kern="0" dirty="0">
                <a:ea typeface="Calibri" panose="020F0502020204030204" pitchFamily="34" charset="0"/>
              </a:rPr>
              <a:t>com </a:t>
            </a:r>
            <a:r>
              <a:rPr lang="pt-BR" sz="2000" u="sng" kern="0" dirty="0">
                <a:ea typeface="Calibri" panose="020F0502020204030204" pitchFamily="34" charset="0"/>
              </a:rPr>
              <a:t>organizações governamentais e não- governamentais</a:t>
            </a:r>
            <a:r>
              <a:rPr lang="pt-BR" sz="2000" kern="0" dirty="0">
                <a:ea typeface="Calibri" panose="020F0502020204030204" pitchFamily="34" charset="0"/>
              </a:rPr>
              <a:t>, </a:t>
            </a:r>
          </a:p>
          <a:p>
            <a:pPr lvl="1">
              <a:lnSpc>
                <a:spcPct val="70000"/>
              </a:lnSpc>
              <a:spcAft>
                <a:spcPts val="800"/>
              </a:spcAft>
              <a:buFont typeface="Courier New" panose="02070309020205020404" pitchFamily="49" charset="0"/>
              <a:buChar char="o"/>
            </a:pPr>
            <a:r>
              <a:rPr lang="pt-BR" sz="2000" kern="0" dirty="0">
                <a:ea typeface="Calibri" panose="020F0502020204030204" pitchFamily="34" charset="0"/>
              </a:rPr>
              <a:t>com o </a:t>
            </a:r>
            <a:r>
              <a:rPr lang="pt-BR" sz="2000" u="sng" kern="0" dirty="0">
                <a:ea typeface="Calibri" panose="020F0502020204030204" pitchFamily="34" charset="0"/>
              </a:rPr>
              <a:t>mundo empresarial</a:t>
            </a:r>
            <a:r>
              <a:rPr lang="pt-BR" sz="2000" kern="0" dirty="0">
                <a:ea typeface="Calibri" panose="020F0502020204030204" pitchFamily="34" charset="0"/>
              </a:rPr>
              <a:t>, </a:t>
            </a:r>
          </a:p>
          <a:p>
            <a:pPr>
              <a:lnSpc>
                <a:spcPct val="70000"/>
              </a:lnSpc>
              <a:spcAft>
                <a:spcPts val="800"/>
              </a:spcAft>
            </a:pPr>
            <a:r>
              <a:rPr lang="pt-BR" sz="2400" kern="0" dirty="0">
                <a:ea typeface="Calibri" panose="020F0502020204030204" pitchFamily="34" charset="0"/>
              </a:rPr>
              <a:t>Em temas de </a:t>
            </a:r>
            <a:r>
              <a:rPr lang="pt-BR" sz="2400" u="sng" kern="0" dirty="0">
                <a:ea typeface="Calibri" panose="020F0502020204030204" pitchFamily="34" charset="0"/>
              </a:rPr>
              <a:t>governança global de meio ambiente, </a:t>
            </a:r>
            <a:r>
              <a:rPr lang="pt-BR" sz="2400" kern="0" dirty="0">
                <a:ea typeface="Calibri" panose="020F0502020204030204" pitchFamily="34" charset="0"/>
              </a:rPr>
              <a:t> </a:t>
            </a:r>
            <a:r>
              <a:rPr lang="pt-BR" sz="2400" u="sng" kern="0" dirty="0">
                <a:ea typeface="Calibri" panose="020F0502020204030204" pitchFamily="34" charset="0"/>
              </a:rPr>
              <a:t>cultura </a:t>
            </a:r>
            <a:r>
              <a:rPr lang="pt-BR" sz="2400" kern="0" dirty="0">
                <a:ea typeface="Calibri" panose="020F0502020204030204" pitchFamily="34" charset="0"/>
              </a:rPr>
              <a:t>ou </a:t>
            </a:r>
            <a:r>
              <a:rPr lang="pt-BR" sz="2400" u="sng" kern="0" dirty="0">
                <a:ea typeface="Calibri" panose="020F0502020204030204" pitchFamily="34" charset="0"/>
              </a:rPr>
              <a:t>segurança</a:t>
            </a:r>
            <a:r>
              <a:rPr lang="pt-BR" sz="2400" kern="0" dirty="0">
                <a:ea typeface="Calibri" panose="020F0502020204030204" pitchFamily="34" charset="0"/>
              </a:rPr>
              <a:t>. </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472072"/>
      </p:ext>
    </p:extLst>
  </p:cSld>
  <p:clrMapOvr>
    <a:masterClrMapping/>
  </p:clrMapOvr>
</p:sld>
</file>

<file path=ppt/slides/slide3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Diplomacia de Cidades</a:t>
            </a:r>
            <a:br>
              <a:rPr lang="pt-BR" sz="4800" dirty="0"/>
            </a:br>
            <a:r>
              <a:rPr lang="pt-BR" sz="4800" dirty="0"/>
              <a:t>Avaliação - Alcance</a:t>
            </a:r>
            <a:br>
              <a:rPr lang="pt-BR" sz="4800" dirty="0"/>
            </a:br>
            <a:r>
              <a:rPr lang="pt-BR" sz="3200" dirty="0"/>
              <a:t>30º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283661" y="2704014"/>
            <a:ext cx="9941319" cy="3124658"/>
          </a:xfrm>
        </p:spPr>
        <p:txBody>
          <a:bodyPr anchor="ctr">
            <a:normAutofit/>
          </a:bodyPr>
          <a:lstStyle/>
          <a:p>
            <a:pPr>
              <a:lnSpc>
                <a:spcPct val="70000"/>
              </a:lnSpc>
              <a:spcAft>
                <a:spcPts val="800"/>
              </a:spcAft>
            </a:pPr>
            <a:r>
              <a:rPr lang="pt-BR" kern="0" dirty="0">
                <a:ea typeface="Calibri" panose="020F0502020204030204" pitchFamily="34" charset="0"/>
              </a:rPr>
              <a:t>No futuro, é provável que se veja como as cidades compondo uma </a:t>
            </a:r>
            <a:r>
              <a:rPr lang="pt-BR" u="sng" kern="0" dirty="0">
                <a:ea typeface="Calibri" panose="020F0502020204030204" pitchFamily="34" charset="0"/>
              </a:rPr>
              <a:t>textura</a:t>
            </a:r>
            <a:r>
              <a:rPr lang="pt-BR" kern="0" dirty="0">
                <a:ea typeface="Calibri" panose="020F0502020204030204" pitchFamily="34" charset="0"/>
              </a:rPr>
              <a:t> trabalhada em </a:t>
            </a:r>
            <a:r>
              <a:rPr lang="pt-BR" u="sng" kern="0" dirty="0">
                <a:ea typeface="Calibri" panose="020F0502020204030204" pitchFamily="34" charset="0"/>
              </a:rPr>
              <a:t>rede de conexões </a:t>
            </a:r>
          </a:p>
          <a:p>
            <a:pPr lvl="1">
              <a:lnSpc>
                <a:spcPct val="70000"/>
              </a:lnSpc>
              <a:spcAft>
                <a:spcPts val="800"/>
              </a:spcAft>
              <a:buFont typeface="Courier New" panose="02070309020205020404" pitchFamily="49" charset="0"/>
              <a:buChar char="o"/>
            </a:pPr>
            <a:r>
              <a:rPr lang="pt-BR" u="sng" kern="0" dirty="0">
                <a:ea typeface="Calibri" panose="020F0502020204030204" pitchFamily="34" charset="0"/>
              </a:rPr>
              <a:t>transnacionais, </a:t>
            </a:r>
          </a:p>
          <a:p>
            <a:pPr lvl="1">
              <a:lnSpc>
                <a:spcPct val="70000"/>
              </a:lnSpc>
              <a:spcAft>
                <a:spcPts val="800"/>
              </a:spcAft>
              <a:buFont typeface="Courier New" panose="02070309020205020404" pitchFamily="49" charset="0"/>
              <a:buChar char="o"/>
            </a:pPr>
            <a:r>
              <a:rPr lang="pt-BR" u="sng" kern="0" dirty="0">
                <a:ea typeface="Calibri" panose="020F0502020204030204" pitchFamily="34" charset="0"/>
              </a:rPr>
              <a:t>internacionais </a:t>
            </a:r>
            <a:r>
              <a:rPr lang="pt-BR" kern="0" dirty="0">
                <a:ea typeface="Calibri" panose="020F0502020204030204" pitchFamily="34" charset="0"/>
              </a:rPr>
              <a:t>e </a:t>
            </a:r>
          </a:p>
          <a:p>
            <a:pPr lvl="1">
              <a:lnSpc>
                <a:spcPct val="70000"/>
              </a:lnSpc>
              <a:spcAft>
                <a:spcPts val="800"/>
              </a:spcAft>
              <a:buFont typeface="Courier New" panose="02070309020205020404" pitchFamily="49" charset="0"/>
              <a:buChar char="o"/>
            </a:pPr>
            <a:r>
              <a:rPr lang="pt-BR" u="sng" kern="0" dirty="0">
                <a:ea typeface="Calibri" panose="020F0502020204030204" pitchFamily="34" charset="0"/>
              </a:rPr>
              <a:t>subnacionais</a:t>
            </a:r>
            <a:r>
              <a:rPr lang="pt-BR" kern="0" dirty="0">
                <a:ea typeface="Calibri" panose="020F0502020204030204" pitchFamily="34" charset="0"/>
              </a:rPr>
              <a:t>. (</a:t>
            </a:r>
            <a:r>
              <a:rPr lang="pt-BR" kern="0" dirty="0" err="1">
                <a:ea typeface="Calibri" panose="020F0502020204030204" pitchFamily="34" charset="0"/>
              </a:rPr>
              <a:t>Acuto</a:t>
            </a:r>
            <a:r>
              <a:rPr lang="pt-BR" kern="0" dirty="0">
                <a:ea typeface="Calibri" panose="020F0502020204030204" pitchFamily="34" charset="0"/>
              </a:rPr>
              <a:t>)</a:t>
            </a:r>
            <a:endParaRPr lang="en-US"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9380302"/>
      </p:ext>
    </p:extLst>
  </p:cSld>
  <p:clrMapOvr>
    <a:masterClrMapping/>
  </p:clrMapOvr>
</p:sld>
</file>

<file path=ppt/slides/slide3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Tradição e mudanças</a:t>
            </a:r>
            <a:br>
              <a:rPr lang="pt-BR" sz="2800" dirty="0"/>
            </a:br>
            <a:r>
              <a:rPr lang="pt-BR" sz="2700" dirty="0"/>
              <a:t>1º.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a:bodyPr>
          <a:lstStyle/>
          <a:p>
            <a:pPr>
              <a:lnSpc>
                <a:spcPct val="70000"/>
              </a:lnSpc>
              <a:spcAft>
                <a:spcPts val="800"/>
              </a:spcAft>
            </a:pPr>
            <a:r>
              <a:rPr lang="pt-BR" sz="2400" kern="0" dirty="0">
                <a:ea typeface="Calibri" panose="020F0502020204030204" pitchFamily="34" charset="0"/>
              </a:rPr>
              <a:t>A diplomacia estabeleceu </a:t>
            </a:r>
            <a:r>
              <a:rPr lang="pt-BR" sz="2400" u="sng" kern="0" dirty="0">
                <a:ea typeface="Calibri" panose="020F0502020204030204" pitchFamily="34" charset="0"/>
              </a:rPr>
              <a:t>tradição</a:t>
            </a:r>
            <a:r>
              <a:rPr lang="pt-BR" sz="2400" kern="0" dirty="0">
                <a:ea typeface="Calibri" panose="020F0502020204030204" pitchFamily="34" charset="0"/>
              </a:rPr>
              <a:t> de adaptação a novas circunstâncias.</a:t>
            </a:r>
          </a:p>
          <a:p>
            <a:pPr>
              <a:lnSpc>
                <a:spcPct val="70000"/>
              </a:lnSpc>
              <a:spcAft>
                <a:spcPts val="800"/>
              </a:spcAft>
            </a:pPr>
            <a:r>
              <a:rPr lang="pt-BR" sz="2400" kern="0" dirty="0">
                <a:ea typeface="Calibri" panose="020F0502020204030204" pitchFamily="34" charset="0"/>
              </a:rPr>
              <a:t>Desde sua remota origem, sofreu, como instituição, muitas </a:t>
            </a:r>
            <a:r>
              <a:rPr lang="pt-BR" sz="2400" u="sng" kern="0" dirty="0">
                <a:ea typeface="Calibri" panose="020F0502020204030204" pitchFamily="34" charset="0"/>
              </a:rPr>
              <a:t>mudanças</a:t>
            </a:r>
            <a:r>
              <a:rPr lang="pt-BR" sz="2400" kern="0" dirty="0">
                <a:ea typeface="Calibri" panose="020F0502020204030204" pitchFamily="34" charset="0"/>
              </a:rPr>
              <a:t>. </a:t>
            </a:r>
          </a:p>
          <a:p>
            <a:pPr>
              <a:lnSpc>
                <a:spcPct val="70000"/>
              </a:lnSpc>
              <a:spcAft>
                <a:spcPts val="800"/>
              </a:spcAft>
            </a:pPr>
            <a:r>
              <a:rPr lang="pt-BR" sz="2400" kern="0" dirty="0">
                <a:ea typeface="Calibri" panose="020F0502020204030204" pitchFamily="34" charset="0"/>
              </a:rPr>
              <a:t>Redefiniu-se, aprimorou-se e expandiu-se. </a:t>
            </a:r>
          </a:p>
          <a:p>
            <a:pPr>
              <a:lnSpc>
                <a:spcPct val="70000"/>
              </a:lnSpc>
              <a:spcAft>
                <a:spcPts val="800"/>
              </a:spcAft>
            </a:pPr>
            <a:r>
              <a:rPr lang="pt-BR" sz="2400" kern="0" dirty="0">
                <a:ea typeface="Calibri" panose="020F0502020204030204" pitchFamily="34" charset="0"/>
              </a:rPr>
              <a:t>A diplomacia de hoje é, assim, herdeira de </a:t>
            </a:r>
            <a:r>
              <a:rPr lang="pt-BR" sz="2400" u="sng" kern="0" dirty="0">
                <a:highlight>
                  <a:srgbClr val="FFFF00"/>
                </a:highlight>
                <a:ea typeface="Calibri" panose="020F0502020204030204" pitchFamily="34" charset="0"/>
              </a:rPr>
              <a:t>rico patrimônio de práticas experimentadas. </a:t>
            </a:r>
          </a:p>
          <a:p>
            <a:pPr>
              <a:lnSpc>
                <a:spcPct val="70000"/>
              </a:lnSpc>
              <a:spcAft>
                <a:spcPts val="800"/>
              </a:spcAft>
            </a:pPr>
            <a:r>
              <a:rPr lang="pt-BR" sz="2400" kern="0" dirty="0">
                <a:ea typeface="Calibri" panose="020F0502020204030204" pitchFamily="34" charset="0"/>
              </a:rPr>
              <a:t>Em tempos recentes tem sofrido </a:t>
            </a:r>
            <a:r>
              <a:rPr lang="pt-BR" sz="2400" kern="0" dirty="0">
                <a:highlight>
                  <a:srgbClr val="FFFF00"/>
                </a:highlight>
                <a:ea typeface="Calibri" panose="020F0502020204030204" pitchFamily="34" charset="0"/>
              </a:rPr>
              <a:t>questionamentos</a:t>
            </a:r>
            <a:r>
              <a:rPr lang="pt-BR" sz="2400" kern="0" dirty="0">
                <a:ea typeface="Calibri" panose="020F0502020204030204" pitchFamily="34" charset="0"/>
              </a:rPr>
              <a:t> até mesmo sobre sua necessidade.</a:t>
            </a:r>
            <a:endParaRPr lang="pt-BR" sz="2400" u="sng" kern="0" dirty="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18188811"/>
      </p:ext>
    </p:extLst>
  </p:cSld>
  <p:clrMapOvr>
    <a:masterClrMapping/>
  </p:clrMapOvr>
</p:sld>
</file>

<file path=ppt/slides/slide3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Questões</a:t>
            </a:r>
            <a:br>
              <a:rPr lang="pt-BR" sz="2800" dirty="0"/>
            </a:br>
            <a:r>
              <a:rPr lang="pt-BR" sz="2700" dirty="0"/>
              <a:t>2º.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Questões que têm sido formuladas</a:t>
            </a:r>
          </a:p>
          <a:p>
            <a:pPr>
              <a:lnSpc>
                <a:spcPct val="70000"/>
              </a:lnSpc>
              <a:spcAft>
                <a:spcPts val="800"/>
              </a:spcAft>
            </a:pPr>
            <a:r>
              <a:rPr lang="pt-BR" sz="2400" kern="0" dirty="0">
                <a:solidFill>
                  <a:srgbClr val="000000"/>
                </a:solidFill>
                <a:ea typeface="Calibri" panose="020F0502020204030204" pitchFamily="34" charset="0"/>
              </a:rPr>
              <a:t>“Neste</a:t>
            </a:r>
            <a:r>
              <a:rPr lang="pt-BR" sz="2400" kern="0" dirty="0">
                <a:solidFill>
                  <a:srgbClr val="000000"/>
                </a:solidFill>
                <a:effectLst/>
                <a:ea typeface="Calibri" panose="020F0502020204030204" pitchFamily="34" charset="0"/>
              </a:rPr>
              <a:t> momento de desafios internacionais, </a:t>
            </a:r>
            <a:r>
              <a:rPr lang="pt-BR" sz="2200" kern="0" dirty="0">
                <a:solidFill>
                  <a:srgbClr val="000000"/>
                </a:solidFill>
                <a:effectLst/>
                <a:ea typeface="Calibri" panose="020F0502020204030204" pitchFamily="34" charset="0"/>
              </a:rPr>
              <a:t>de </a:t>
            </a:r>
            <a:r>
              <a:rPr lang="pt-BR" sz="2400" kern="0" dirty="0">
                <a:solidFill>
                  <a:srgbClr val="000000"/>
                </a:solidFill>
                <a:effectLst/>
                <a:ea typeface="Calibri" panose="020F0502020204030204" pitchFamily="34" charset="0"/>
              </a:rPr>
              <a:t>orçamentos reduzidos, de  cúpulas e de correio eletrônico”, </a:t>
            </a:r>
            <a:r>
              <a:rPr lang="pt-BR" sz="2400" u="sng" kern="0" dirty="0">
                <a:solidFill>
                  <a:srgbClr val="000000"/>
                </a:solidFill>
                <a:effectLst/>
                <a:highlight>
                  <a:srgbClr val="FFFF00"/>
                </a:highlight>
                <a:ea typeface="Calibri" panose="020F0502020204030204" pitchFamily="34" charset="0"/>
              </a:rPr>
              <a:t>quem precisa de diplomatas</a:t>
            </a:r>
            <a:r>
              <a:rPr lang="pt-BR" sz="2400" kern="0" dirty="0">
                <a:solidFill>
                  <a:srgbClr val="000000"/>
                </a:solidFill>
                <a:effectLst/>
                <a:ea typeface="Calibri" panose="020F0502020204030204" pitchFamily="34" charset="0"/>
              </a:rPr>
              <a:t>? </a:t>
            </a:r>
            <a:r>
              <a:rPr lang="de-DE" sz="2400" kern="0" dirty="0">
                <a:solidFill>
                  <a:srgbClr val="000000"/>
                </a:solidFill>
                <a:ea typeface="Calibri" panose="020F0502020204030204" pitchFamily="34" charset="0"/>
                <a:cs typeface="Times New Roman" panose="02020603050405020304" pitchFamily="18" charset="0"/>
              </a:rPr>
              <a:t>(Heine)</a:t>
            </a:r>
            <a:endParaRPr lang="de-DE" sz="2400" dirty="0">
              <a:effectLst/>
              <a:ea typeface="Calibri" panose="020F0502020204030204" pitchFamily="34" charset="0"/>
              <a:cs typeface="Times New Roman" panose="02020603050405020304" pitchFamily="18" charset="0"/>
            </a:endParaRPr>
          </a:p>
          <a:p>
            <a:pPr>
              <a:lnSpc>
                <a:spcPct val="70000"/>
              </a:lnSpc>
              <a:spcAft>
                <a:spcPts val="800"/>
              </a:spcAft>
            </a:pPr>
            <a:r>
              <a:rPr lang="pt-BR" sz="2400" u="sng" kern="0" dirty="0">
                <a:solidFill>
                  <a:srgbClr val="000000"/>
                </a:solidFill>
                <a:effectLst/>
                <a:ea typeface="Calibri" panose="020F0502020204030204" pitchFamily="34" charset="0"/>
              </a:rPr>
              <a:t>Seria “supérfluo o trabalho de </a:t>
            </a:r>
            <a:r>
              <a:rPr lang="pt-BR" sz="2400" b="1" u="sng" kern="0" dirty="0">
                <a:solidFill>
                  <a:srgbClr val="000000"/>
                </a:solidFill>
                <a:effectLst/>
                <a:ea typeface="Calibri" panose="020F0502020204030204" pitchFamily="34" charset="0"/>
              </a:rPr>
              <a:t>diplomatas</a:t>
            </a:r>
            <a:r>
              <a:rPr lang="pt-BR" sz="2400" u="sng" kern="0" dirty="0">
                <a:solidFill>
                  <a:srgbClr val="000000"/>
                </a:solidFill>
                <a:effectLst/>
                <a:ea typeface="Calibri" panose="020F0502020204030204" pitchFamily="34" charset="0"/>
              </a:rPr>
              <a:t> </a:t>
            </a:r>
            <a:r>
              <a:rPr lang="pt-BR" sz="2400" kern="0" dirty="0">
                <a:solidFill>
                  <a:srgbClr val="000000"/>
                </a:solidFill>
                <a:effectLst/>
                <a:ea typeface="Calibri" panose="020F0502020204030204" pitchFamily="34" charset="0"/>
              </a:rPr>
              <a:t>numa era em que </a:t>
            </a:r>
            <a:r>
              <a:rPr lang="pt-BR" sz="2400" u="sng" kern="0" dirty="0">
                <a:solidFill>
                  <a:srgbClr val="000000"/>
                </a:solidFill>
                <a:effectLst/>
                <a:ea typeface="Calibri" panose="020F0502020204030204" pitchFamily="34" charset="0"/>
              </a:rPr>
              <a:t>muita informação é disponibilizada </a:t>
            </a:r>
            <a:r>
              <a:rPr lang="pt-BR" sz="2400" kern="0" dirty="0">
                <a:solidFill>
                  <a:srgbClr val="000000"/>
                </a:solidFill>
                <a:effectLst/>
                <a:ea typeface="Calibri" panose="020F0502020204030204" pitchFamily="34" charset="0"/>
              </a:rPr>
              <a:t>a qualquer pelo computador e até mesmo pelo telefone celular”? </a:t>
            </a:r>
            <a:r>
              <a:rPr lang="de-DE" sz="2400" kern="0" dirty="0">
                <a:solidFill>
                  <a:srgbClr val="000000"/>
                </a:solidFill>
                <a:ea typeface="Calibri" panose="020F0502020204030204" pitchFamily="34" charset="0"/>
                <a:cs typeface="Times New Roman" panose="02020603050405020304" pitchFamily="18" charset="0"/>
              </a:rPr>
              <a:t>(Malone)</a:t>
            </a:r>
          </a:p>
          <a:p>
            <a:pPr>
              <a:lnSpc>
                <a:spcPct val="70000"/>
              </a:lnSpc>
              <a:spcAft>
                <a:spcPts val="800"/>
              </a:spcAft>
            </a:pPr>
            <a:r>
              <a:rPr lang="pt-BR" sz="2400" kern="0" dirty="0">
                <a:solidFill>
                  <a:srgbClr val="000000"/>
                </a:solidFill>
                <a:ea typeface="Calibri" panose="020F0502020204030204" pitchFamily="34" charset="0"/>
              </a:rPr>
              <a:t>Teriam a “nova tecnologia e o crescente número de interessados </a:t>
            </a:r>
            <a:r>
              <a:rPr lang="pt-BR" sz="2400" u="sng" kern="0" dirty="0">
                <a:solidFill>
                  <a:srgbClr val="000000"/>
                </a:solidFill>
                <a:highlight>
                  <a:srgbClr val="FFFF00"/>
                </a:highlight>
                <a:ea typeface="Calibri" panose="020F0502020204030204" pitchFamily="34" charset="0"/>
              </a:rPr>
              <a:t>reduzido o escopo e as funções dos ministérios do exterior </a:t>
            </a:r>
            <a:r>
              <a:rPr lang="pt-BR" sz="2400" kern="0" dirty="0">
                <a:solidFill>
                  <a:srgbClr val="000000"/>
                </a:solidFill>
                <a:highlight>
                  <a:srgbClr val="FFFF00"/>
                </a:highlight>
                <a:ea typeface="Calibri" panose="020F0502020204030204" pitchFamily="34" charset="0"/>
              </a:rPr>
              <a:t>e de suas missões</a:t>
            </a:r>
            <a:r>
              <a:rPr lang="pt-BR" sz="2400" kern="0" dirty="0">
                <a:solidFill>
                  <a:srgbClr val="000000"/>
                </a:solidFill>
                <a:ea typeface="Calibri" panose="020F0502020204030204" pitchFamily="34" charset="0"/>
              </a:rPr>
              <a:t>”?</a:t>
            </a:r>
            <a:r>
              <a:rPr lang="en-US" sz="2400" kern="0" dirty="0">
                <a:solidFill>
                  <a:srgbClr val="000000"/>
                </a:solidFill>
                <a:ea typeface="Calibri" panose="020F0502020204030204" pitchFamily="34" charset="0"/>
              </a:rPr>
              <a:t> (</a:t>
            </a:r>
            <a:r>
              <a:rPr lang="en-US" sz="2400" kern="0" dirty="0" err="1">
                <a:solidFill>
                  <a:srgbClr val="000000"/>
                </a:solidFill>
                <a:ea typeface="Calibri" panose="020F0502020204030204" pitchFamily="34" charset="0"/>
              </a:rPr>
              <a:t>Rozental</a:t>
            </a:r>
            <a:r>
              <a:rPr lang="en-US" sz="2400" kern="0" dirty="0">
                <a:solidFill>
                  <a:srgbClr val="000000"/>
                </a:solidFill>
                <a:ea typeface="Calibri" panose="020F0502020204030204" pitchFamily="34" charset="0"/>
              </a:rPr>
              <a:t> e </a:t>
            </a:r>
            <a:r>
              <a:rPr lang="en-US" sz="2400" kern="0" dirty="0" err="1">
                <a:solidFill>
                  <a:srgbClr val="000000"/>
                </a:solidFill>
                <a:ea typeface="Calibri" panose="020F0502020204030204" pitchFamily="34" charset="0"/>
              </a:rPr>
              <a:t>Buenrostro</a:t>
            </a:r>
            <a:r>
              <a:rPr lang="en-US" sz="2400" kern="0" dirty="0">
                <a:solidFill>
                  <a:srgbClr val="000000"/>
                </a:solidFill>
                <a:ea typeface="Calibri" panose="020F0502020204030204" pitchFamily="34" charset="0"/>
              </a:rPr>
              <a:t>)</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22621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a:t>
            </a:r>
            <a:r>
              <a:rPr lang="pt-BR" sz="4800" b="1" dirty="0"/>
              <a:t>Ministérios do Exterior</a:t>
            </a:r>
            <a:br>
              <a:rPr lang="pt-BR" sz="4800" dirty="0"/>
            </a:br>
            <a:r>
              <a:rPr lang="pt-BR" sz="2400" dirty="0"/>
              <a:t>(6º slide</a:t>
            </a:r>
            <a:r>
              <a:rPr lang="pt-BR" sz="4800" dirty="0"/>
              <a:t>)</a:t>
            </a:r>
            <a:endParaRPr lang="en-US" sz="48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70000" lnSpcReduction="20000"/>
          </a:bodyPr>
          <a:lstStyle/>
          <a:p>
            <a:pPr lvl="1"/>
            <a:endParaRPr lang="pt-BR" sz="3800" dirty="0"/>
          </a:p>
          <a:p>
            <a:pPr marL="0" indent="0">
              <a:buNone/>
            </a:pPr>
            <a:r>
              <a:rPr lang="pt-BR" sz="3200" b="1" dirty="0"/>
              <a:t>C. Comunicação </a:t>
            </a:r>
          </a:p>
          <a:p>
            <a:pPr lvl="1"/>
            <a:r>
              <a:rPr lang="pt-BR" sz="2800" dirty="0"/>
              <a:t>1. </a:t>
            </a:r>
            <a:r>
              <a:rPr lang="pt-BR" sz="2800" u="sng" dirty="0"/>
              <a:t>Nota verbal</a:t>
            </a:r>
            <a:r>
              <a:rPr lang="pt-BR" sz="2800" dirty="0"/>
              <a:t>: mais usada. Terceira pessoa. Não pública. Também entre missões. </a:t>
            </a:r>
            <a:endParaRPr lang="pt-BR" sz="2800" u="sng" dirty="0"/>
          </a:p>
          <a:p>
            <a:pPr lvl="1"/>
            <a:r>
              <a:rPr lang="pt-BR" sz="2800" dirty="0"/>
              <a:t>2. </a:t>
            </a:r>
            <a:r>
              <a:rPr lang="pt-BR" sz="2800" u="sng" dirty="0"/>
              <a:t>Nota coletiva</a:t>
            </a:r>
            <a:r>
              <a:rPr lang="pt-BR" sz="2800" dirty="0"/>
              <a:t>: do Decano do Corpo Diplomático</a:t>
            </a:r>
            <a:endParaRPr lang="pt-BR" sz="2800" u="sng" dirty="0"/>
          </a:p>
          <a:p>
            <a:pPr lvl="1"/>
            <a:r>
              <a:rPr lang="pt-BR" sz="2800" dirty="0"/>
              <a:t>3. </a:t>
            </a:r>
            <a:r>
              <a:rPr lang="pt-BR" sz="2800" u="sng" dirty="0"/>
              <a:t>Despachos</a:t>
            </a:r>
            <a:r>
              <a:rPr lang="pt-BR" sz="2800" dirty="0"/>
              <a:t> : Do ministro para Chefe de Missão. Resposta é </a:t>
            </a:r>
            <a:r>
              <a:rPr lang="pt-BR" sz="2800" u="sng" dirty="0"/>
              <a:t>oficio</a:t>
            </a:r>
            <a:r>
              <a:rPr lang="pt-BR" sz="2800" dirty="0"/>
              <a:t>.</a:t>
            </a:r>
            <a:endParaRPr lang="pt-BR" sz="2800" u="sng" dirty="0"/>
          </a:p>
          <a:p>
            <a:pPr lvl="1"/>
            <a:r>
              <a:rPr lang="pt-BR" sz="2800" dirty="0"/>
              <a:t>4. </a:t>
            </a:r>
            <a:r>
              <a:rPr lang="pt-BR" sz="2800" u="sng" dirty="0"/>
              <a:t>Pontos de fala (</a:t>
            </a:r>
            <a:r>
              <a:rPr lang="pt-BR" sz="2800" i="1" u="sng" dirty="0" err="1"/>
              <a:t>talking</a:t>
            </a:r>
            <a:r>
              <a:rPr lang="pt-BR" sz="2800" i="1" u="sng" dirty="0"/>
              <a:t> points</a:t>
            </a:r>
            <a:r>
              <a:rPr lang="pt-BR" sz="2800" u="sng" dirty="0"/>
              <a:t>)</a:t>
            </a:r>
            <a:r>
              <a:rPr lang="pt-BR" sz="2800" dirty="0"/>
              <a:t>: </a:t>
            </a:r>
            <a:r>
              <a:rPr lang="pt-BR" sz="2800" dirty="0" err="1"/>
              <a:t>auda</a:t>
            </a:r>
            <a:r>
              <a:rPr lang="pt-BR" sz="2800" dirty="0"/>
              <a:t> memória deixada após gestão</a:t>
            </a:r>
            <a:endParaRPr lang="pt-BR" sz="2800" u="sng" dirty="0"/>
          </a:p>
          <a:p>
            <a:pPr lvl="1"/>
            <a:r>
              <a:rPr lang="pt-BR" sz="2800" dirty="0"/>
              <a:t>5. </a:t>
            </a:r>
            <a:r>
              <a:rPr lang="pt-BR" sz="2800" i="1" u="sng" dirty="0"/>
              <a:t>Non-</a:t>
            </a:r>
            <a:r>
              <a:rPr lang="pt-BR" sz="2800" i="1" u="sng" dirty="0" err="1"/>
              <a:t>paper</a:t>
            </a:r>
            <a:r>
              <a:rPr lang="pt-BR" sz="2800" i="1" dirty="0"/>
              <a:t> </a:t>
            </a:r>
            <a:r>
              <a:rPr lang="pt-BR" sz="2800" dirty="0"/>
              <a:t>:</a:t>
            </a:r>
            <a:r>
              <a:rPr lang="pt-BR" sz="2800" i="1" dirty="0"/>
              <a:t> </a:t>
            </a:r>
            <a:r>
              <a:rPr lang="pt-BR" sz="2800" dirty="0"/>
              <a:t>apresentação não oficial de política de um governo. Ou, no multilateral, um projeto de resolução lançado para se avaliar grau de aceitação</a:t>
            </a:r>
            <a:endParaRPr lang="pt-BR" sz="2800" i="1" u="sng" dirty="0"/>
          </a:p>
          <a:p>
            <a:pPr lvl="1"/>
            <a:r>
              <a:rPr lang="pt-BR" sz="2800" dirty="0"/>
              <a:t>6. </a:t>
            </a:r>
            <a:r>
              <a:rPr lang="pt-BR" sz="2800" u="sng" dirty="0"/>
              <a:t>Outros meios</a:t>
            </a:r>
            <a:r>
              <a:rPr lang="pt-BR" sz="2800" dirty="0"/>
              <a:t>: rede eletrônica, vídeos, conferências por telefone. </a:t>
            </a:r>
          </a:p>
          <a:p>
            <a:pPr lvl="2"/>
            <a:r>
              <a:rPr lang="pt-BR" sz="2400" dirty="0"/>
              <a:t>Desrespeito a hierarquia (Roberts).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159644"/>
      </p:ext>
    </p:extLst>
  </p:cSld>
  <p:clrMapOvr>
    <a:masterClrMapping/>
  </p:clrMapOvr>
</p:sld>
</file>

<file path=ppt/slides/slide3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dirty="0"/>
              <a:t>A. </a:t>
            </a:r>
            <a:r>
              <a:rPr lang="pt-BR" b="1" dirty="0"/>
              <a:t>Desafios</a:t>
            </a:r>
            <a:br>
              <a:rPr lang="pt-BR" sz="2800" dirty="0"/>
            </a:br>
            <a:r>
              <a:rPr lang="pt-BR" sz="2700" dirty="0"/>
              <a:t>3º. Slide</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4"/>
            <a:ext cx="9941319" cy="3467789"/>
          </a:xfrm>
        </p:spPr>
        <p:txBody>
          <a:bodyPr anchor="ctr">
            <a:noAutofit/>
          </a:bodyPr>
          <a:lstStyle/>
          <a:p>
            <a:pPr marL="514350" indent="-514350">
              <a:lnSpc>
                <a:spcPct val="70000"/>
              </a:lnSpc>
              <a:spcAft>
                <a:spcPts val="800"/>
              </a:spcAft>
              <a:buAutoNum type="alphaUcPeriod"/>
            </a:pPr>
            <a:r>
              <a:rPr lang="pt-BR" sz="3600" b="1" u="sng" dirty="0">
                <a:ea typeface="+mj-ea"/>
                <a:cs typeface="+mj-cs"/>
              </a:rPr>
              <a:t>Desafios</a:t>
            </a:r>
            <a:r>
              <a:rPr lang="pt-BR" sz="3600" dirty="0">
                <a:ea typeface="+mj-ea"/>
                <a:cs typeface="+mj-cs"/>
              </a:rPr>
              <a:t> </a:t>
            </a:r>
            <a:endParaRPr lang="pt-BR" sz="3600" kern="0" dirty="0">
              <a:solidFill>
                <a:srgbClr val="000000"/>
              </a:solidFill>
              <a:ea typeface="+mj-ea"/>
              <a:cs typeface="+mj-cs"/>
            </a:endParaRPr>
          </a:p>
          <a:p>
            <a:pPr marL="514350" indent="-514350">
              <a:lnSpc>
                <a:spcPct val="70000"/>
              </a:lnSpc>
              <a:spcAft>
                <a:spcPts val="800"/>
              </a:spcAft>
              <a:buFont typeface="+mj-lt"/>
              <a:buAutoNum type="arabicPeriod"/>
            </a:pPr>
            <a:r>
              <a:rPr lang="pt-BR" sz="2400" kern="0" dirty="0">
                <a:solidFill>
                  <a:srgbClr val="000000"/>
                </a:solidFill>
                <a:highlight>
                  <a:srgbClr val="FFFF00"/>
                </a:highlight>
                <a:ea typeface="Calibri" panose="020F0502020204030204" pitchFamily="34" charset="0"/>
              </a:rPr>
              <a:t>A </a:t>
            </a:r>
            <a:r>
              <a:rPr lang="pt-BR" sz="2400" b="1" kern="0" dirty="0">
                <a:solidFill>
                  <a:srgbClr val="000000"/>
                </a:solidFill>
                <a:highlight>
                  <a:srgbClr val="FFFF00"/>
                </a:highlight>
                <a:ea typeface="Calibri" panose="020F0502020204030204" pitchFamily="34" charset="0"/>
              </a:rPr>
              <a:t>globalização</a:t>
            </a:r>
            <a:r>
              <a:rPr lang="pt-BR" sz="2400" kern="0" dirty="0">
                <a:solidFill>
                  <a:srgbClr val="000000"/>
                </a:solidFill>
                <a:highlight>
                  <a:srgbClr val="FFFF00"/>
                </a:highlight>
                <a:ea typeface="Calibri" panose="020F0502020204030204" pitchFamily="34" charset="0"/>
              </a:rPr>
              <a:t> e suas consequências</a:t>
            </a:r>
            <a:r>
              <a:rPr lang="pt-BR" sz="2400" kern="0" dirty="0">
                <a:solidFill>
                  <a:srgbClr val="000000"/>
                </a:solidFill>
                <a:ea typeface="Calibri" panose="020F0502020204030204" pitchFamily="34" charset="0"/>
              </a:rPr>
              <a:t>, entre as quais, graças as </a:t>
            </a:r>
            <a:r>
              <a:rPr lang="pt-BR" sz="2400" u="sng" kern="0" dirty="0">
                <a:solidFill>
                  <a:srgbClr val="000000"/>
                </a:solidFill>
                <a:ea typeface="Calibri" panose="020F0502020204030204" pitchFamily="34" charset="0"/>
              </a:rPr>
              <a:t>novas tecnologias</a:t>
            </a:r>
            <a:r>
              <a:rPr lang="pt-BR" sz="2400" kern="0" dirty="0">
                <a:solidFill>
                  <a:srgbClr val="000000"/>
                </a:solidFill>
                <a:ea typeface="Calibri" panose="020F0502020204030204" pitchFamily="34" charset="0"/>
              </a:rPr>
              <a:t>,  o </a:t>
            </a:r>
            <a:r>
              <a:rPr lang="pt-BR" sz="2400" u="sng" kern="0" dirty="0">
                <a:solidFill>
                  <a:srgbClr val="000000"/>
                </a:solidFill>
                <a:ea typeface="Calibri" panose="020F0502020204030204" pitchFamily="34" charset="0"/>
              </a:rPr>
              <a:t>impacto </a:t>
            </a:r>
            <a:r>
              <a:rPr lang="pt-BR" sz="2400" kern="0" dirty="0">
                <a:solidFill>
                  <a:srgbClr val="000000"/>
                </a:solidFill>
                <a:ea typeface="Calibri" panose="020F0502020204030204" pitchFamily="34" charset="0"/>
              </a:rPr>
              <a:t>interno e </a:t>
            </a:r>
            <a:r>
              <a:rPr lang="pt-BR" sz="2400" u="sng" kern="0" dirty="0">
                <a:solidFill>
                  <a:srgbClr val="000000"/>
                </a:solidFill>
                <a:ea typeface="Calibri" panose="020F0502020204030204" pitchFamily="34" charset="0"/>
              </a:rPr>
              <a:t>imediato</a:t>
            </a:r>
            <a:r>
              <a:rPr lang="pt-BR" sz="2400" kern="0" dirty="0">
                <a:solidFill>
                  <a:srgbClr val="000000"/>
                </a:solidFill>
                <a:ea typeface="Calibri" panose="020F0502020204030204" pitchFamily="34" charset="0"/>
              </a:rPr>
              <a:t> </a:t>
            </a:r>
            <a:r>
              <a:rPr lang="pt-BR" sz="2400" u="sng" kern="0" dirty="0">
                <a:solidFill>
                  <a:srgbClr val="000000"/>
                </a:solidFill>
                <a:ea typeface="Calibri" panose="020F0502020204030204" pitchFamily="34" charset="0"/>
              </a:rPr>
              <a:t>de fatos ocorridos no exterior </a:t>
            </a:r>
            <a:r>
              <a:rPr lang="pt-BR" sz="2400" kern="0" dirty="0">
                <a:solidFill>
                  <a:srgbClr val="000000"/>
                </a:solidFill>
                <a:ea typeface="Calibri" panose="020F0502020204030204" pitchFamily="34" charset="0"/>
              </a:rPr>
              <a:t>e a  </a:t>
            </a:r>
            <a:r>
              <a:rPr lang="pt-BR" sz="2400" u="sng" kern="0" dirty="0">
                <a:solidFill>
                  <a:srgbClr val="000000"/>
                </a:solidFill>
                <a:ea typeface="Calibri" panose="020F0502020204030204" pitchFamily="34" charset="0"/>
              </a:rPr>
              <a:t>interconexão digital mundial</a:t>
            </a:r>
            <a:r>
              <a:rPr lang="pt-BR" sz="2400" kern="0" dirty="0">
                <a:solidFill>
                  <a:srgbClr val="000000"/>
                </a:solidFill>
                <a:ea typeface="Calibri" panose="020F0502020204030204" pitchFamily="34" charset="0"/>
              </a:rPr>
              <a:t> (</a:t>
            </a:r>
            <a:r>
              <a:rPr lang="pt-BR" sz="2400" kern="0" dirty="0" err="1">
                <a:solidFill>
                  <a:srgbClr val="000000"/>
                </a:solidFill>
                <a:ea typeface="Calibri" panose="020F0502020204030204" pitchFamily="34" charset="0"/>
              </a:rPr>
              <a:t>Kurbalija</a:t>
            </a:r>
            <a:r>
              <a:rPr lang="pt-BR" sz="2400" kern="0" dirty="0">
                <a:solidFill>
                  <a:srgbClr val="000000"/>
                </a:solidFill>
                <a:ea typeface="Calibri" panose="020F0502020204030204" pitchFamily="34" charset="0"/>
              </a:rPr>
              <a:t>). </a:t>
            </a:r>
          </a:p>
          <a:p>
            <a:pPr marL="514350" indent="-514350">
              <a:lnSpc>
                <a:spcPct val="70000"/>
              </a:lnSpc>
              <a:spcAft>
                <a:spcPts val="800"/>
              </a:spcAft>
              <a:buFont typeface="+mj-lt"/>
              <a:buAutoNum type="arabicPeriod"/>
            </a:pPr>
            <a:r>
              <a:rPr lang="pt-BR" sz="2400" kern="0" dirty="0">
                <a:solidFill>
                  <a:srgbClr val="000000"/>
                </a:solidFill>
                <a:ea typeface="Calibri" panose="020F0502020204030204" pitchFamily="34" charset="0"/>
              </a:rPr>
              <a:t>A proliferação de </a:t>
            </a:r>
            <a:r>
              <a:rPr lang="pt-BR" sz="2400" b="1" u="sng" kern="0" dirty="0">
                <a:solidFill>
                  <a:srgbClr val="000000"/>
                </a:solidFill>
                <a:ea typeface="Calibri" panose="020F0502020204030204" pitchFamily="34" charset="0"/>
              </a:rPr>
              <a:t>novos </a:t>
            </a:r>
            <a:r>
              <a:rPr lang="pt-BR" sz="2400" b="1" u="sng" kern="0" dirty="0">
                <a:solidFill>
                  <a:srgbClr val="000000"/>
                </a:solidFill>
                <a:highlight>
                  <a:srgbClr val="FFFF00"/>
                </a:highlight>
                <a:ea typeface="Calibri" panose="020F0502020204030204" pitchFamily="34" charset="0"/>
              </a:rPr>
              <a:t>atores</a:t>
            </a:r>
            <a:r>
              <a:rPr lang="pt-BR" sz="2400" b="1" u="sng" kern="0" dirty="0">
                <a:solidFill>
                  <a:srgbClr val="000000"/>
                </a:solidFill>
                <a:ea typeface="Calibri" panose="020F0502020204030204" pitchFamily="34" charset="0"/>
              </a:rPr>
              <a:t> </a:t>
            </a:r>
            <a:r>
              <a:rPr lang="pt-BR" sz="2400" u="sng" kern="0" dirty="0">
                <a:solidFill>
                  <a:srgbClr val="000000"/>
                </a:solidFill>
                <a:ea typeface="Calibri" panose="020F0502020204030204" pitchFamily="34" charset="0"/>
              </a:rPr>
              <a:t>internacionais (</a:t>
            </a:r>
            <a:r>
              <a:rPr lang="pt-BR" sz="2400" kern="0" dirty="0">
                <a:solidFill>
                  <a:srgbClr val="000000"/>
                </a:solidFill>
                <a:ea typeface="Calibri" panose="020F0502020204030204" pitchFamily="34" charset="0"/>
              </a:rPr>
              <a:t>governos, organizações internacionais, ONGs, empresas) e do número das </a:t>
            </a:r>
            <a:r>
              <a:rPr lang="pt-BR" sz="2400" b="1" u="sng" kern="0" dirty="0">
                <a:solidFill>
                  <a:srgbClr val="000000"/>
                </a:solidFill>
                <a:highlight>
                  <a:srgbClr val="FFFF00"/>
                </a:highlight>
                <a:ea typeface="Calibri" panose="020F0502020204030204" pitchFamily="34" charset="0"/>
              </a:rPr>
              <a:t>temas</a:t>
            </a:r>
            <a:r>
              <a:rPr lang="pt-BR" sz="2400" b="1" kern="0" dirty="0">
                <a:solidFill>
                  <a:srgbClr val="000000"/>
                </a:solidFill>
                <a:ea typeface="Calibri" panose="020F0502020204030204" pitchFamily="34" charset="0"/>
              </a:rPr>
              <a:t> </a:t>
            </a:r>
            <a:r>
              <a:rPr lang="pt-BR" sz="2400" kern="0" dirty="0">
                <a:solidFill>
                  <a:srgbClr val="000000"/>
                </a:solidFill>
                <a:ea typeface="Calibri" panose="020F0502020204030204" pitchFamily="34" charset="0"/>
              </a:rPr>
              <a:t>tratados pela política externa (Cooper et al).</a:t>
            </a:r>
          </a:p>
          <a:p>
            <a:pPr marL="514350" indent="-514350">
              <a:lnSpc>
                <a:spcPct val="70000"/>
              </a:lnSpc>
              <a:spcAft>
                <a:spcPts val="800"/>
              </a:spcAft>
              <a:buFont typeface="+mj-lt"/>
              <a:buAutoNum type="arabicPeriod"/>
            </a:pPr>
            <a:r>
              <a:rPr lang="pt-BR" sz="2400" kern="0" dirty="0">
                <a:solidFill>
                  <a:srgbClr val="000000"/>
                </a:solidFill>
                <a:ea typeface="Calibri" panose="020F0502020204030204" pitchFamily="34" charset="0"/>
              </a:rPr>
              <a:t> A consequente </a:t>
            </a:r>
            <a:r>
              <a:rPr lang="pt-BR" sz="2400" kern="0" dirty="0">
                <a:solidFill>
                  <a:srgbClr val="000000"/>
                </a:solidFill>
                <a:highlight>
                  <a:srgbClr val="FFFF00"/>
                </a:highlight>
                <a:ea typeface="Calibri" panose="020F0502020204030204" pitchFamily="34" charset="0"/>
              </a:rPr>
              <a:t>necessidade de maior </a:t>
            </a:r>
            <a:r>
              <a:rPr lang="pt-BR" sz="2400" u="sng" kern="0" dirty="0">
                <a:solidFill>
                  <a:srgbClr val="000000"/>
                </a:solidFill>
                <a:highlight>
                  <a:srgbClr val="FFFF00"/>
                </a:highlight>
                <a:ea typeface="Calibri" panose="020F0502020204030204" pitchFamily="34" charset="0"/>
              </a:rPr>
              <a:t>interação com a sociedade civil</a:t>
            </a:r>
            <a:r>
              <a:rPr lang="pt-BR" sz="2400" u="sng" kern="0" dirty="0">
                <a:solidFill>
                  <a:srgbClr val="000000"/>
                </a:solidFill>
                <a:ea typeface="Calibri" panose="020F0502020204030204" pitchFamily="34" charset="0"/>
              </a:rPr>
              <a:t>.</a:t>
            </a:r>
            <a:endParaRPr lang="pt-BR" sz="2400" kern="0" dirty="0">
              <a:solidFill>
                <a:srgbClr val="000000"/>
              </a:solidFill>
              <a:ea typeface="Calibri" panose="020F0502020204030204" pitchFamily="34" charset="0"/>
            </a:endParaRPr>
          </a:p>
          <a:p>
            <a:pPr marL="514350" indent="-514350">
              <a:lnSpc>
                <a:spcPct val="70000"/>
              </a:lnSpc>
              <a:spcAft>
                <a:spcPts val="800"/>
              </a:spcAft>
              <a:buFont typeface="+mj-lt"/>
              <a:buAutoNum type="arabicPeriod"/>
            </a:pPr>
            <a:endParaRPr lang="pt-BR" sz="26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0350346"/>
      </p:ext>
    </p:extLst>
  </p:cSld>
  <p:clrMapOvr>
    <a:masterClrMapping/>
  </p:clrMapOvr>
</p:sld>
</file>

<file path=ppt/slides/slide3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dirty="0"/>
              <a:t>A. </a:t>
            </a:r>
            <a:r>
              <a:rPr lang="pt-BR" b="1" dirty="0"/>
              <a:t>Desafios</a:t>
            </a:r>
            <a:br>
              <a:rPr lang="pt-BR" sz="2800" dirty="0"/>
            </a:br>
            <a:r>
              <a:rPr lang="pt-BR" sz="2700" dirty="0"/>
              <a:t>4º.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9" y="3017521"/>
            <a:ext cx="8894102" cy="3467789"/>
          </a:xfrm>
        </p:spPr>
        <p:txBody>
          <a:bodyPr anchor="ctr">
            <a:noAutofit/>
          </a:bodyPr>
          <a:lstStyle/>
          <a:p>
            <a:pPr marL="0" indent="0">
              <a:lnSpc>
                <a:spcPct val="70000"/>
              </a:lnSpc>
              <a:spcAft>
                <a:spcPts val="800"/>
              </a:spcAft>
              <a:buNone/>
            </a:pPr>
            <a:r>
              <a:rPr lang="pt-BR" sz="2400" kern="0" dirty="0">
                <a:solidFill>
                  <a:srgbClr val="000000"/>
                </a:solidFill>
                <a:ea typeface="Calibri" panose="020F0502020204030204" pitchFamily="34" charset="0"/>
              </a:rPr>
              <a:t>3. A </a:t>
            </a:r>
            <a:r>
              <a:rPr lang="pt-BR" sz="2400" u="sng" kern="0" dirty="0">
                <a:solidFill>
                  <a:srgbClr val="000000"/>
                </a:solidFill>
                <a:ea typeface="Calibri" panose="020F0502020204030204" pitchFamily="34" charset="0"/>
              </a:rPr>
              <a:t>diminuição da separação entre os </a:t>
            </a:r>
            <a:r>
              <a:rPr lang="pt-BR" sz="2400" b="1" u="sng" kern="0" dirty="0">
                <a:solidFill>
                  <a:srgbClr val="000000"/>
                </a:solidFill>
                <a:highlight>
                  <a:srgbClr val="FFFF00"/>
                </a:highlight>
                <a:ea typeface="Calibri" panose="020F0502020204030204" pitchFamily="34" charset="0"/>
              </a:rPr>
              <a:t>níveis de participação diplomática </a:t>
            </a:r>
            <a:r>
              <a:rPr lang="pt-BR" sz="2400" kern="0" dirty="0">
                <a:solidFill>
                  <a:srgbClr val="000000"/>
                </a:solidFill>
                <a:ea typeface="Calibri" panose="020F0502020204030204" pitchFamily="34" charset="0"/>
              </a:rPr>
              <a:t>(entre municipal a central, entre bilateral a regional e global). </a:t>
            </a:r>
          </a:p>
          <a:p>
            <a:pPr marL="0" indent="0">
              <a:lnSpc>
                <a:spcPct val="70000"/>
              </a:lnSpc>
              <a:spcAft>
                <a:spcPts val="800"/>
              </a:spcAft>
              <a:buNone/>
            </a:pPr>
            <a:r>
              <a:rPr lang="pt-BR" sz="2400" kern="0" dirty="0">
                <a:solidFill>
                  <a:srgbClr val="000000"/>
                </a:solidFill>
                <a:effectLst/>
                <a:latin typeface="Times New Roman" panose="02020603050405020304" pitchFamily="18" charset="0"/>
                <a:ea typeface="Calibri" panose="020F0502020204030204" pitchFamily="34" charset="0"/>
              </a:rPr>
              <a:t>Uma vez que já foram tratados os fatores relacionados à necessidade de </a:t>
            </a:r>
            <a:r>
              <a:rPr lang="pt-BR" sz="2400" u="sng" kern="0" dirty="0">
                <a:solidFill>
                  <a:srgbClr val="000000"/>
                </a:solidFill>
                <a:effectLst/>
                <a:latin typeface="Times New Roman" panose="02020603050405020304" pitchFamily="18" charset="0"/>
                <a:ea typeface="Calibri" panose="020F0502020204030204" pitchFamily="34" charset="0"/>
              </a:rPr>
              <a:t>diplomacia pública </a:t>
            </a:r>
            <a:r>
              <a:rPr lang="pt-BR" sz="2400" kern="0" dirty="0">
                <a:solidFill>
                  <a:srgbClr val="000000"/>
                </a:solidFill>
                <a:effectLst/>
                <a:latin typeface="Times New Roman" panose="02020603050405020304" pitchFamily="18" charset="0"/>
                <a:ea typeface="Calibri" panose="020F0502020204030204" pitchFamily="34" charset="0"/>
              </a:rPr>
              <a:t>e ao desenvolvimento da </a:t>
            </a:r>
            <a:r>
              <a:rPr lang="pt-BR" sz="2400" u="sng" kern="0" dirty="0">
                <a:solidFill>
                  <a:srgbClr val="000000"/>
                </a:solidFill>
                <a:effectLst/>
                <a:latin typeface="Times New Roman" panose="02020603050405020304" pitchFamily="18" charset="0"/>
                <a:ea typeface="Calibri" panose="020F0502020204030204" pitchFamily="34" charset="0"/>
              </a:rPr>
              <a:t>diplomacia subnacional</a:t>
            </a:r>
            <a:r>
              <a:rPr lang="pt-BR" sz="2400" kern="0" dirty="0">
                <a:solidFill>
                  <a:srgbClr val="000000"/>
                </a:solidFill>
                <a:effectLst/>
                <a:latin typeface="Times New Roman" panose="02020603050405020304" pitchFamily="18" charset="0"/>
                <a:ea typeface="Calibri" panose="020F0502020204030204" pitchFamily="34" charset="0"/>
              </a:rPr>
              <a:t>, são examinados, a seguir, três desses fenômenos, a saber,</a:t>
            </a:r>
          </a:p>
          <a:p>
            <a:pPr>
              <a:lnSpc>
                <a:spcPct val="70000"/>
              </a:lnSpc>
              <a:spcAft>
                <a:spcPts val="800"/>
              </a:spcAft>
              <a:buFont typeface="Times New Roman" panose="02020603050405020304" pitchFamily="18" charset="0"/>
              <a:buChar char="₋"/>
            </a:pPr>
            <a:r>
              <a:rPr lang="pt-BR" sz="2000" kern="0" dirty="0">
                <a:solidFill>
                  <a:srgbClr val="000000"/>
                </a:solidFill>
                <a:effectLst/>
                <a:latin typeface="Times New Roman" panose="02020603050405020304" pitchFamily="18" charset="0"/>
                <a:ea typeface="Calibri" panose="020F0502020204030204" pitchFamily="34" charset="0"/>
              </a:rPr>
              <a:t>o impacto da </a:t>
            </a:r>
            <a:r>
              <a:rPr lang="pt-BR" sz="2000" b="1" kern="0" dirty="0">
                <a:solidFill>
                  <a:srgbClr val="000000"/>
                </a:solidFill>
                <a:effectLst/>
                <a:highlight>
                  <a:srgbClr val="FFFF00"/>
                </a:highlight>
                <a:latin typeface="Times New Roman" panose="02020603050405020304" pitchFamily="18" charset="0"/>
                <a:ea typeface="Calibri" panose="020F0502020204030204" pitchFamily="34" charset="0"/>
              </a:rPr>
              <a:t>globalização</a:t>
            </a:r>
            <a:r>
              <a:rPr lang="pt-BR" sz="2000" kern="0" dirty="0">
                <a:solidFill>
                  <a:srgbClr val="000000"/>
                </a:solidFill>
                <a:effectLst/>
                <a:highlight>
                  <a:srgbClr val="FFFF00"/>
                </a:highlight>
                <a:latin typeface="Times New Roman" panose="02020603050405020304" pitchFamily="18" charset="0"/>
                <a:ea typeface="Calibri" panose="020F0502020204030204" pitchFamily="34" charset="0"/>
              </a:rPr>
              <a:t>, </a:t>
            </a:r>
          </a:p>
          <a:p>
            <a:pPr>
              <a:lnSpc>
                <a:spcPct val="70000"/>
              </a:lnSpc>
              <a:spcAft>
                <a:spcPts val="800"/>
              </a:spcAft>
              <a:buFont typeface="Times New Roman" panose="02020603050405020304" pitchFamily="18" charset="0"/>
              <a:buChar char="₋"/>
            </a:pPr>
            <a:r>
              <a:rPr lang="pt-BR" sz="2000" kern="0" dirty="0">
                <a:solidFill>
                  <a:srgbClr val="000000"/>
                </a:solidFill>
                <a:latin typeface="Times New Roman" panose="02020603050405020304" pitchFamily="18" charset="0"/>
                <a:ea typeface="Calibri" panose="020F0502020204030204" pitchFamily="34" charset="0"/>
              </a:rPr>
              <a:t>a proliferação de </a:t>
            </a:r>
            <a:r>
              <a:rPr lang="pt-BR" sz="2000" b="1" kern="0" dirty="0">
                <a:solidFill>
                  <a:srgbClr val="000000"/>
                </a:solidFill>
                <a:effectLst/>
                <a:highlight>
                  <a:srgbClr val="FFFF00"/>
                </a:highlight>
                <a:latin typeface="Times New Roman" panose="02020603050405020304" pitchFamily="18" charset="0"/>
                <a:ea typeface="Calibri" panose="020F0502020204030204" pitchFamily="34" charset="0"/>
              </a:rPr>
              <a:t>atores</a:t>
            </a:r>
            <a:r>
              <a:rPr lang="pt-BR" sz="2000" kern="0" dirty="0">
                <a:solidFill>
                  <a:srgbClr val="000000"/>
                </a:solidFill>
                <a:effectLst/>
                <a:highlight>
                  <a:srgbClr val="FFFF00"/>
                </a:highlight>
                <a:latin typeface="Times New Roman" panose="02020603050405020304" pitchFamily="18" charset="0"/>
                <a:ea typeface="Calibri" panose="020F0502020204030204" pitchFamily="34" charset="0"/>
              </a:rPr>
              <a:t> </a:t>
            </a:r>
            <a:r>
              <a:rPr lang="pt-BR" sz="2000" kern="0" dirty="0">
                <a:solidFill>
                  <a:srgbClr val="000000"/>
                </a:solidFill>
                <a:effectLst/>
                <a:latin typeface="Times New Roman" panose="02020603050405020304" pitchFamily="18" charset="0"/>
                <a:ea typeface="Calibri" panose="020F0502020204030204" pitchFamily="34" charset="0"/>
              </a:rPr>
              <a:t>e </a:t>
            </a:r>
          </a:p>
          <a:p>
            <a:pPr>
              <a:lnSpc>
                <a:spcPct val="70000"/>
              </a:lnSpc>
              <a:spcAft>
                <a:spcPts val="800"/>
              </a:spcAft>
              <a:buFont typeface="Times New Roman" panose="02020603050405020304" pitchFamily="18" charset="0"/>
              <a:buChar char="₋"/>
            </a:pPr>
            <a:r>
              <a:rPr lang="pt-BR" sz="2000" kern="0" dirty="0">
                <a:solidFill>
                  <a:srgbClr val="000000"/>
                </a:solidFill>
                <a:latin typeface="Times New Roman" panose="02020603050405020304" pitchFamily="18" charset="0"/>
                <a:ea typeface="Calibri" panose="020F0502020204030204" pitchFamily="34" charset="0"/>
              </a:rPr>
              <a:t>o aumento do número de </a:t>
            </a:r>
            <a:r>
              <a:rPr lang="pt-BR" sz="2000" b="1" kern="0" dirty="0">
                <a:solidFill>
                  <a:srgbClr val="000000"/>
                </a:solidFill>
                <a:effectLst/>
                <a:highlight>
                  <a:srgbClr val="FFFF00"/>
                </a:highlight>
                <a:latin typeface="Times New Roman" panose="02020603050405020304" pitchFamily="18" charset="0"/>
                <a:ea typeface="Calibri" panose="020F0502020204030204" pitchFamily="34" charset="0"/>
              </a:rPr>
              <a:t>temas</a:t>
            </a:r>
            <a:endParaRPr lang="pt-BR" sz="2200" kern="0" dirty="0">
              <a:solidFill>
                <a:srgbClr val="000000"/>
              </a:solidFill>
              <a:ea typeface="Calibri" panose="020F0502020204030204" pitchFamily="34" charset="0"/>
            </a:endParaRPr>
          </a:p>
          <a:p>
            <a:pPr marL="0" indent="0">
              <a:lnSpc>
                <a:spcPct val="70000"/>
              </a:lnSpc>
              <a:spcAft>
                <a:spcPts val="800"/>
              </a:spcAft>
              <a:buNone/>
            </a:pPr>
            <a:endParaRPr lang="pt-BR"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2370677"/>
      </p:ext>
    </p:extLst>
  </p:cSld>
  <p:clrMapOvr>
    <a:masterClrMapping/>
  </p:clrMapOvr>
</p:sld>
</file>

<file path=ppt/slides/slide3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800" dirty="0"/>
              <a:t>1</a:t>
            </a:r>
            <a:r>
              <a:rPr lang="pt-BR" dirty="0"/>
              <a:t>. </a:t>
            </a:r>
            <a:r>
              <a:rPr lang="pt-BR" b="1" dirty="0"/>
              <a:t>Globalização</a:t>
            </a:r>
            <a:br>
              <a:rPr lang="pt-BR" sz="2800" dirty="0"/>
            </a:br>
            <a:r>
              <a:rPr lang="pt-BR" sz="2700" dirty="0"/>
              <a:t>5º.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838200" y="3000202"/>
            <a:ext cx="9941319" cy="3124658"/>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marL="0" indent="0">
              <a:lnSpc>
                <a:spcPct val="70000"/>
              </a:lnSpc>
              <a:spcAft>
                <a:spcPts val="800"/>
              </a:spcAft>
              <a:buNone/>
            </a:pPr>
            <a:r>
              <a:rPr lang="en-US" u="sng" kern="0" dirty="0">
                <a:solidFill>
                  <a:srgbClr val="000000"/>
                </a:solidFill>
                <a:ea typeface="Calibri" panose="020F0502020204030204" pitchFamily="34" charset="0"/>
              </a:rPr>
              <a:t>1.</a:t>
            </a:r>
            <a:r>
              <a:rPr lang="pt-BR" u="sng" kern="0" dirty="0">
                <a:solidFill>
                  <a:srgbClr val="000000"/>
                </a:solidFill>
                <a:ea typeface="Calibri" panose="020F0502020204030204" pitchFamily="34" charset="0"/>
              </a:rPr>
              <a:t> Globalização</a:t>
            </a:r>
            <a:endParaRPr lang="en-US" u="sng"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Tornou as </a:t>
            </a:r>
            <a:r>
              <a:rPr lang="pt-BR" sz="2200" u="sng" kern="0" dirty="0">
                <a:solidFill>
                  <a:srgbClr val="000000"/>
                </a:solidFill>
                <a:highlight>
                  <a:srgbClr val="FFFF00"/>
                </a:highlight>
                <a:ea typeface="Calibri" panose="020F0502020204030204" pitchFamily="34" charset="0"/>
              </a:rPr>
              <a:t>fronteiras nacionais menos relevantes </a:t>
            </a:r>
            <a:r>
              <a:rPr lang="pt-BR" sz="2200" kern="0" dirty="0">
                <a:solidFill>
                  <a:srgbClr val="000000"/>
                </a:solidFill>
                <a:ea typeface="Calibri" panose="020F0502020204030204" pitchFamily="34" charset="0"/>
              </a:rPr>
              <a:t>na determinação de ideias, disseminação de informação, distribuição de serviços, capital, trabalho e tecnologia. </a:t>
            </a:r>
          </a:p>
          <a:p>
            <a:pPr>
              <a:lnSpc>
                <a:spcPct val="70000"/>
              </a:lnSpc>
              <a:spcAft>
                <a:spcPts val="800"/>
              </a:spcAft>
            </a:pPr>
            <a:r>
              <a:rPr lang="pt-BR" sz="2200" kern="0" dirty="0">
                <a:solidFill>
                  <a:srgbClr val="000000"/>
                </a:solidFill>
                <a:ea typeface="Calibri" panose="020F0502020204030204" pitchFamily="34" charset="0"/>
              </a:rPr>
              <a:t>A rapidez da comunicação tornou as </a:t>
            </a:r>
            <a:r>
              <a:rPr lang="pt-BR" sz="2200" u="sng" kern="0" dirty="0">
                <a:solidFill>
                  <a:srgbClr val="000000"/>
                </a:solidFill>
                <a:highlight>
                  <a:srgbClr val="FFFF00"/>
                </a:highlight>
                <a:ea typeface="Calibri" panose="020F0502020204030204" pitchFamily="34" charset="0"/>
              </a:rPr>
              <a:t>fronteiras mais permeáveis </a:t>
            </a:r>
            <a:r>
              <a:rPr lang="pt-BR" sz="2200" kern="0" dirty="0">
                <a:solidFill>
                  <a:srgbClr val="000000"/>
                </a:solidFill>
                <a:ea typeface="Calibri" panose="020F0502020204030204" pitchFamily="34" charset="0"/>
              </a:rPr>
              <a:t>e as imigrações transfronteiriças desafiaram a capacidade de Estados absorverem novas populações. </a:t>
            </a:r>
          </a:p>
          <a:p>
            <a:pPr>
              <a:lnSpc>
                <a:spcPct val="70000"/>
              </a:lnSpc>
              <a:spcAft>
                <a:spcPts val="800"/>
              </a:spcAft>
            </a:pPr>
            <a:r>
              <a:rPr lang="pt-BR" sz="2200" kern="0" dirty="0">
                <a:solidFill>
                  <a:srgbClr val="000000"/>
                </a:solidFill>
                <a:ea typeface="Calibri" panose="020F0502020204030204" pitchFamily="34" charset="0"/>
              </a:rPr>
              <a:t>A globalização tornou </a:t>
            </a:r>
            <a:r>
              <a:rPr lang="pt-BR" sz="2200" u="sng" kern="0" dirty="0">
                <a:solidFill>
                  <a:srgbClr val="000000"/>
                </a:solidFill>
                <a:highlight>
                  <a:srgbClr val="FFFF00"/>
                </a:highlight>
                <a:ea typeface="Calibri" panose="020F0502020204030204" pitchFamily="34" charset="0"/>
              </a:rPr>
              <a:t>o território menos importante</a:t>
            </a:r>
            <a:r>
              <a:rPr lang="pt-BR" sz="2200" kern="0" dirty="0">
                <a:solidFill>
                  <a:srgbClr val="000000"/>
                </a:solidFill>
                <a:ea typeface="Calibri" panose="020F0502020204030204" pitchFamily="34" charset="0"/>
              </a:rPr>
              <a:t>, embora este continue a ser a base dos Estados desde a criação do sistema westfaliano que criou o Estado territorial. (Kleiner)</a:t>
            </a:r>
            <a:endParaRPr lang="en-US" sz="2200" kern="0" dirty="0">
              <a:solidFill>
                <a:srgbClr val="000000"/>
              </a:solidFill>
              <a:ea typeface="Calibri" panose="020F0502020204030204" pitchFamily="34" charset="0"/>
            </a:endParaRPr>
          </a:p>
          <a:p>
            <a:pPr>
              <a:lnSpc>
                <a:spcPct val="70000"/>
              </a:lnSpc>
              <a:spcAft>
                <a:spcPts val="800"/>
              </a:spcAft>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4809647"/>
      </p:ext>
    </p:extLst>
  </p:cSld>
  <p:clrMapOvr>
    <a:masterClrMapping/>
  </p:clrMapOvr>
</p:sld>
</file>

<file path=ppt/slides/slide3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800" dirty="0"/>
              <a:t>1</a:t>
            </a:r>
            <a:r>
              <a:rPr lang="pt-BR" dirty="0"/>
              <a:t>. </a:t>
            </a:r>
            <a:r>
              <a:rPr lang="pt-BR" b="1" dirty="0"/>
              <a:t>Globalização</a:t>
            </a:r>
            <a:br>
              <a:rPr lang="pt-BR" sz="2800" dirty="0"/>
            </a:br>
            <a:r>
              <a:rPr lang="pt-BR" sz="2700" dirty="0"/>
              <a:t>6º.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838200" y="3000202"/>
            <a:ext cx="9941319" cy="3124658"/>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A diplomacia teve que absorver, nas suas práticas, os efeitos</a:t>
            </a:r>
          </a:p>
          <a:p>
            <a:pPr>
              <a:lnSpc>
                <a:spcPct val="70000"/>
              </a:lnSpc>
              <a:spcAft>
                <a:spcPts val="800"/>
              </a:spcAft>
              <a:buFont typeface="Courier New" panose="02070309020205020404" pitchFamily="49" charset="0"/>
              <a:buChar char="o"/>
            </a:pPr>
            <a:r>
              <a:rPr lang="pt-BR" sz="2200" u="sng" kern="0" dirty="0">
                <a:solidFill>
                  <a:srgbClr val="000000"/>
                </a:solidFill>
                <a:ea typeface="Calibri" panose="020F0502020204030204" pitchFamily="34" charset="0"/>
              </a:rPr>
              <a:t>Da </a:t>
            </a:r>
            <a:r>
              <a:rPr lang="pt-BR" sz="2200" u="sng" kern="0" dirty="0">
                <a:solidFill>
                  <a:srgbClr val="000000"/>
                </a:solidFill>
                <a:highlight>
                  <a:srgbClr val="FFFF00"/>
                </a:highlight>
                <a:ea typeface="Calibri" panose="020F0502020204030204" pitchFamily="34" charset="0"/>
              </a:rPr>
              <a:t>globalização</a:t>
            </a:r>
            <a:r>
              <a:rPr lang="pt-BR" sz="2200" kern="0" dirty="0">
                <a:solidFill>
                  <a:srgbClr val="000000"/>
                </a:solidFill>
                <a:ea typeface="Calibri" panose="020F0502020204030204" pitchFamily="34" charset="0"/>
              </a:rPr>
              <a:t>,</a:t>
            </a:r>
            <a:r>
              <a:rPr lang="en-US" sz="2200" kern="0" dirty="0">
                <a:solidFill>
                  <a:srgbClr val="000000"/>
                </a:solidFill>
                <a:ea typeface="Calibri" panose="020F0502020204030204" pitchFamily="34" charset="0"/>
              </a:rPr>
              <a:t> </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Do </a:t>
            </a:r>
            <a:r>
              <a:rPr lang="pt-BR" sz="2200" u="sng" kern="0" dirty="0">
                <a:solidFill>
                  <a:srgbClr val="000000"/>
                </a:solidFill>
                <a:highlight>
                  <a:srgbClr val="FFFF00"/>
                </a:highlight>
                <a:ea typeface="Calibri" panose="020F0502020204030204" pitchFamily="34" charset="0"/>
              </a:rPr>
              <a:t>fim da Guerra Fria</a:t>
            </a:r>
            <a:r>
              <a:rPr lang="pt-BR" sz="2200" kern="0" dirty="0">
                <a:solidFill>
                  <a:srgbClr val="000000"/>
                </a:solidFill>
                <a:ea typeface="Calibri" panose="020F0502020204030204" pitchFamily="34" charset="0"/>
              </a:rPr>
              <a:t>, </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Da </a:t>
            </a:r>
            <a:r>
              <a:rPr lang="pt-BR" sz="2200" u="sng" kern="0" dirty="0">
                <a:solidFill>
                  <a:srgbClr val="000000"/>
                </a:solidFill>
                <a:highlight>
                  <a:srgbClr val="FFFF00"/>
                </a:highlight>
                <a:ea typeface="Calibri" panose="020F0502020204030204" pitchFamily="34" charset="0"/>
              </a:rPr>
              <a:t>regionalização</a:t>
            </a:r>
            <a:r>
              <a:rPr lang="pt-BR" sz="2200" u="sng" kern="0" dirty="0">
                <a:solidFill>
                  <a:srgbClr val="000000"/>
                </a:solidFill>
                <a:ea typeface="Calibri" panose="020F0502020204030204" pitchFamily="34" charset="0"/>
              </a:rPr>
              <a:t> </a:t>
            </a:r>
            <a:r>
              <a:rPr lang="pt-BR" sz="2200" kern="0" dirty="0">
                <a:solidFill>
                  <a:srgbClr val="000000"/>
                </a:solidFill>
                <a:ea typeface="Calibri" panose="020F0502020204030204" pitchFamily="34" charset="0"/>
              </a:rPr>
              <a:t>e </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Da </a:t>
            </a:r>
            <a:r>
              <a:rPr lang="pt-BR" sz="2200" u="sng" kern="0" dirty="0">
                <a:solidFill>
                  <a:srgbClr val="000000"/>
                </a:solidFill>
                <a:ea typeface="Calibri" panose="020F0502020204030204" pitchFamily="34" charset="0"/>
              </a:rPr>
              <a:t>alteração no </a:t>
            </a:r>
            <a:r>
              <a:rPr lang="pt-BR" sz="2200" u="sng" kern="0" dirty="0">
                <a:solidFill>
                  <a:srgbClr val="000000"/>
                </a:solidFill>
                <a:highlight>
                  <a:srgbClr val="FFFF00"/>
                </a:highlight>
                <a:ea typeface="Calibri" panose="020F0502020204030204" pitchFamily="34" charset="0"/>
              </a:rPr>
              <a:t>equilíbrio do poder </a:t>
            </a:r>
            <a:r>
              <a:rPr lang="pt-BR" sz="2200" u="sng" kern="0" dirty="0">
                <a:solidFill>
                  <a:srgbClr val="000000"/>
                </a:solidFill>
                <a:ea typeface="Calibri" panose="020F0502020204030204" pitchFamily="34" charset="0"/>
              </a:rPr>
              <a:t>mundial</a:t>
            </a:r>
            <a:r>
              <a:rPr lang="pt-BR" sz="2200" kern="0" dirty="0">
                <a:solidFill>
                  <a:srgbClr val="000000"/>
                </a:solidFill>
                <a:ea typeface="Calibri" panose="020F0502020204030204" pitchFamily="34" charset="0"/>
              </a:rPr>
              <a:t> (do qual o crescimento do poder da China constitui sua maior expressão). </a:t>
            </a:r>
            <a:r>
              <a:rPr lang="en-US" sz="2200" kern="0" dirty="0">
                <a:solidFill>
                  <a:srgbClr val="000000"/>
                </a:solidFill>
                <a:ea typeface="Calibri" panose="020F0502020204030204" pitchFamily="34" charset="0"/>
              </a:rPr>
              <a:t>(Wiseman)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70000"/>
              </a:lnSpc>
              <a:spcAft>
                <a:spcPts val="800"/>
              </a:spcAft>
            </a:pP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70000"/>
              </a:lnSpc>
              <a:spcAft>
                <a:spcPts val="800"/>
              </a:spcAft>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027630"/>
      </p:ext>
    </p:extLst>
  </p:cSld>
  <p:clrMapOvr>
    <a:masterClrMapping/>
  </p:clrMapOvr>
</p:sld>
</file>

<file path=ppt/slides/slide3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1. </a:t>
            </a:r>
            <a:r>
              <a:rPr lang="pt-BR" sz="4000" b="1" dirty="0"/>
              <a:t>Globalização</a:t>
            </a:r>
            <a:br>
              <a:rPr lang="pt-BR" sz="2800" dirty="0"/>
            </a:br>
            <a:r>
              <a:rPr lang="pt-BR" sz="2700" dirty="0"/>
              <a:t>7º.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838200" y="3000202"/>
            <a:ext cx="9941319" cy="3124658"/>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Multiplicaram-se e diversificaram-se os </a:t>
            </a:r>
            <a:r>
              <a:rPr lang="pt-BR" sz="2200" u="sng" kern="0" dirty="0">
                <a:solidFill>
                  <a:srgbClr val="000000"/>
                </a:solidFill>
                <a:ea typeface="Calibri" panose="020F0502020204030204" pitchFamily="34" charset="0"/>
              </a:rPr>
              <a:t>atores</a:t>
            </a:r>
            <a:r>
              <a:rPr lang="pt-BR" sz="2200" kern="0" dirty="0">
                <a:solidFill>
                  <a:srgbClr val="000000"/>
                </a:solidFill>
                <a:ea typeface="Calibri" panose="020F0502020204030204" pitchFamily="34" charset="0"/>
              </a:rPr>
              <a:t> e </a:t>
            </a:r>
            <a:r>
              <a:rPr lang="pt-BR" sz="2200" u="sng" kern="0" dirty="0">
                <a:solidFill>
                  <a:srgbClr val="000000"/>
                </a:solidFill>
                <a:ea typeface="Calibri" panose="020F0502020204030204" pitchFamily="34" charset="0"/>
              </a:rPr>
              <a:t>interesses</a:t>
            </a:r>
            <a:r>
              <a:rPr lang="pt-BR" sz="2200" kern="0" dirty="0">
                <a:solidFill>
                  <a:srgbClr val="000000"/>
                </a:solidFill>
                <a:ea typeface="Calibri" panose="020F0502020204030204" pitchFamily="34" charset="0"/>
              </a:rPr>
              <a:t> envolvidos na formulação de política externa e </a:t>
            </a:r>
            <a:r>
              <a:rPr lang="pt-BR" sz="2200" u="sng" kern="0" dirty="0">
                <a:solidFill>
                  <a:srgbClr val="000000"/>
                </a:solidFill>
                <a:ea typeface="Calibri" panose="020F0502020204030204" pitchFamily="34" charset="0"/>
              </a:rPr>
              <a:t>criaram-se oportunidades para colaboração recíprocas. </a:t>
            </a:r>
            <a:r>
              <a:rPr lang="pt-BR" sz="2200" kern="0" dirty="0">
                <a:solidFill>
                  <a:srgbClr val="000000"/>
                </a:solidFill>
                <a:ea typeface="Calibri" panose="020F0502020204030204" pitchFamily="34" charset="0"/>
              </a:rPr>
              <a:t>(</a:t>
            </a:r>
            <a:r>
              <a:rPr lang="pt-BR" sz="2200" kern="0" dirty="0" err="1">
                <a:solidFill>
                  <a:srgbClr val="000000"/>
                </a:solidFill>
                <a:ea typeface="Calibri" panose="020F0502020204030204" pitchFamily="34" charset="0"/>
              </a:rPr>
              <a:t>Gilboa</a:t>
            </a:r>
            <a:r>
              <a:rPr lang="pt-BR" sz="2200" kern="0" dirty="0">
                <a:solidFill>
                  <a:srgbClr val="000000"/>
                </a:solidFill>
                <a:ea typeface="Calibri" panose="020F0502020204030204" pitchFamily="34" charset="0"/>
              </a:rPr>
              <a:t>)</a:t>
            </a:r>
          </a:p>
          <a:p>
            <a:pPr>
              <a:lnSpc>
                <a:spcPct val="70000"/>
              </a:lnSpc>
              <a:spcAft>
                <a:spcPts val="800"/>
              </a:spcAft>
            </a:pPr>
            <a:r>
              <a:rPr lang="pt-BR" sz="2200" kern="0" dirty="0">
                <a:solidFill>
                  <a:srgbClr val="000000"/>
                </a:solidFill>
                <a:ea typeface="Calibri" panose="020F0502020204030204" pitchFamily="34" charset="0"/>
              </a:rPr>
              <a:t>Os ministérios do exterior dispõem, nesse contexto, de </a:t>
            </a:r>
            <a:r>
              <a:rPr lang="pt-BR" sz="2200" u="sng" kern="0" dirty="0">
                <a:solidFill>
                  <a:srgbClr val="000000"/>
                </a:solidFill>
                <a:ea typeface="Calibri" panose="020F0502020204030204" pitchFamily="34" charset="0"/>
              </a:rPr>
              <a:t>mais ferramentas</a:t>
            </a:r>
            <a:r>
              <a:rPr lang="pt-BR" sz="2200" kern="0" dirty="0">
                <a:solidFill>
                  <a:srgbClr val="000000"/>
                </a:solidFill>
                <a:ea typeface="Calibri" panose="020F0502020204030204" pitchFamily="34" charset="0"/>
              </a:rPr>
              <a:t>, mais eficazes e mais rápidas. </a:t>
            </a:r>
          </a:p>
          <a:p>
            <a:pPr>
              <a:lnSpc>
                <a:spcPct val="70000"/>
              </a:lnSpc>
              <a:spcAft>
                <a:spcPts val="800"/>
              </a:spcAft>
            </a:pPr>
            <a:r>
              <a:rPr lang="pt-BR" sz="2200" kern="0" dirty="0">
                <a:solidFill>
                  <a:srgbClr val="000000"/>
                </a:solidFill>
                <a:ea typeface="Calibri" panose="020F0502020204030204" pitchFamily="34" charset="0"/>
              </a:rPr>
              <a:t>Diplomatas podem </a:t>
            </a:r>
            <a:r>
              <a:rPr lang="pt-BR" sz="2200" u="sng" kern="0" dirty="0">
                <a:solidFill>
                  <a:srgbClr val="000000"/>
                </a:solidFill>
                <a:ea typeface="Calibri" panose="020F0502020204030204" pitchFamily="34" charset="0"/>
              </a:rPr>
              <a:t>alcançar e engajar audiências amplas </a:t>
            </a:r>
            <a:r>
              <a:rPr lang="pt-BR" sz="2200" kern="0" dirty="0">
                <a:solidFill>
                  <a:srgbClr val="000000"/>
                </a:solidFill>
                <a:ea typeface="Calibri" panose="020F0502020204030204" pitchFamily="34" charset="0"/>
              </a:rPr>
              <a:t>e cidadãos podem influenciar como nunca tanto a política externa quanto a diplomacia. (</a:t>
            </a:r>
            <a:r>
              <a:rPr lang="pt-BR" sz="2200" kern="0" dirty="0" err="1">
                <a:solidFill>
                  <a:srgbClr val="000000"/>
                </a:solidFill>
                <a:ea typeface="Calibri" panose="020F0502020204030204" pitchFamily="34" charset="0"/>
              </a:rPr>
              <a:t>Gilboa</a:t>
            </a:r>
            <a:r>
              <a:rPr lang="pt-BR" sz="2200" kern="0" dirty="0">
                <a:solidFill>
                  <a:srgbClr val="000000"/>
                </a:solidFill>
                <a:ea typeface="Calibri" panose="020F0502020204030204" pitchFamily="34" charset="0"/>
              </a:rPr>
              <a:t>)</a:t>
            </a:r>
            <a:endParaRPr lang="en-US" sz="2200" kern="0" dirty="0">
              <a:solidFill>
                <a:srgbClr val="000000"/>
              </a:solidFill>
              <a:ea typeface="Calibri" panose="020F0502020204030204" pitchFamily="34" charset="0"/>
            </a:endParaRPr>
          </a:p>
          <a:p>
            <a:pPr>
              <a:lnSpc>
                <a:spcPct val="70000"/>
              </a:lnSpc>
              <a:spcAft>
                <a:spcPts val="800"/>
              </a:spcAft>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2629608"/>
      </p:ext>
    </p:extLst>
  </p:cSld>
  <p:clrMapOvr>
    <a:masterClrMapping/>
  </p:clrMapOvr>
</p:sld>
</file>

<file path=ppt/slides/slide3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3. </a:t>
            </a:r>
            <a:r>
              <a:rPr lang="pt-BR" sz="4000" b="1" dirty="0"/>
              <a:t>Globalização</a:t>
            </a:r>
            <a:br>
              <a:rPr lang="pt-BR" sz="2800" dirty="0"/>
            </a:br>
            <a:r>
              <a:rPr lang="pt-BR" sz="2800" dirty="0"/>
              <a:t>8º.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838200" y="3000202"/>
            <a:ext cx="9941319" cy="3124658"/>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Diplomatas enfrentam a concorrência de </a:t>
            </a:r>
            <a:r>
              <a:rPr lang="pt-BR" sz="2200" u="sng" kern="0" dirty="0">
                <a:solidFill>
                  <a:srgbClr val="000000"/>
                </a:solidFill>
                <a:highlight>
                  <a:srgbClr val="FFFF00"/>
                </a:highlight>
                <a:ea typeface="Calibri" panose="020F0502020204030204" pitchFamily="34" charset="0"/>
              </a:rPr>
              <a:t>Chefes de Estado e de Governo</a:t>
            </a:r>
            <a:r>
              <a:rPr lang="pt-BR" sz="2200" u="sng" kern="0" dirty="0">
                <a:solidFill>
                  <a:srgbClr val="000000"/>
                </a:solidFill>
                <a:ea typeface="Calibri" panose="020F0502020204030204" pitchFamily="34" charset="0"/>
              </a:rPr>
              <a:t>, assim como de </a:t>
            </a:r>
            <a:r>
              <a:rPr lang="pt-BR" sz="2200" u="sng" kern="0" dirty="0">
                <a:solidFill>
                  <a:srgbClr val="000000"/>
                </a:solidFill>
                <a:highlight>
                  <a:srgbClr val="FFFF00"/>
                </a:highlight>
                <a:ea typeface="Calibri" panose="020F0502020204030204" pitchFamily="34" charset="0"/>
              </a:rPr>
              <a:t>ministros</a:t>
            </a:r>
            <a:r>
              <a:rPr lang="pt-BR" sz="2200" kern="0" dirty="0">
                <a:solidFill>
                  <a:srgbClr val="000000"/>
                </a:solidFill>
                <a:ea typeface="Calibri" panose="020F0502020204030204" pitchFamily="34" charset="0"/>
              </a:rPr>
              <a:t>, além da </a:t>
            </a:r>
            <a:r>
              <a:rPr lang="pt-BR" sz="2200" u="sng" kern="0" dirty="0">
                <a:solidFill>
                  <a:srgbClr val="000000"/>
                </a:solidFill>
                <a:highlight>
                  <a:srgbClr val="FFFF00"/>
                </a:highlight>
                <a:ea typeface="Calibri" panose="020F0502020204030204" pitchFamily="34" charset="0"/>
              </a:rPr>
              <a:t>paradiplomacia</a:t>
            </a:r>
            <a:r>
              <a:rPr lang="pt-BR" sz="2200" u="sng" kern="0" dirty="0">
                <a:solidFill>
                  <a:srgbClr val="000000"/>
                </a:solidFill>
                <a:ea typeface="Calibri" panose="020F0502020204030204" pitchFamily="34" charset="0"/>
              </a:rPr>
              <a:t> </a:t>
            </a:r>
            <a:r>
              <a:rPr lang="pt-BR" sz="2200" kern="0" dirty="0">
                <a:solidFill>
                  <a:srgbClr val="000000"/>
                </a:solidFill>
                <a:ea typeface="Calibri" panose="020F0502020204030204" pitchFamily="34" charset="0"/>
              </a:rPr>
              <a:t>e da </a:t>
            </a:r>
            <a:r>
              <a:rPr lang="pt-BR" sz="2200" u="sng" kern="0" dirty="0">
                <a:solidFill>
                  <a:srgbClr val="000000"/>
                </a:solidFill>
                <a:highlight>
                  <a:srgbClr val="FFFF00"/>
                </a:highlight>
                <a:ea typeface="Calibri" panose="020F0502020204030204" pitchFamily="34" charset="0"/>
              </a:rPr>
              <a:t>diplomacia paralela</a:t>
            </a:r>
            <a:r>
              <a:rPr lang="pt-BR" sz="2200" u="sng" kern="0" dirty="0">
                <a:solidFill>
                  <a:srgbClr val="000000"/>
                </a:solidFill>
                <a:ea typeface="Calibri" panose="020F0502020204030204" pitchFamily="34" charset="0"/>
              </a:rPr>
              <a:t> </a:t>
            </a:r>
            <a:r>
              <a:rPr lang="pt-BR" sz="2200" kern="0" dirty="0">
                <a:solidFill>
                  <a:srgbClr val="000000"/>
                </a:solidFill>
                <a:ea typeface="Calibri" panose="020F0502020204030204" pitchFamily="34" charset="0"/>
              </a:rPr>
              <a:t>(</a:t>
            </a:r>
            <a:r>
              <a:rPr lang="pt-BR" sz="2200" i="1" kern="0" dirty="0">
                <a:solidFill>
                  <a:srgbClr val="000000"/>
                </a:solidFill>
                <a:ea typeface="Calibri" panose="020F0502020204030204" pitchFamily="34" charset="0"/>
              </a:rPr>
              <a:t>Track II</a:t>
            </a:r>
            <a:r>
              <a:rPr lang="pt-BR" sz="2200" kern="0" dirty="0">
                <a:solidFill>
                  <a:srgbClr val="000000"/>
                </a:solidFill>
                <a:ea typeface="Calibri" panose="020F0502020204030204" pitchFamily="34" charset="0"/>
              </a:rPr>
              <a:t>). </a:t>
            </a:r>
            <a:r>
              <a:rPr lang="en-US" sz="2200" kern="0" dirty="0">
                <a:solidFill>
                  <a:srgbClr val="000000"/>
                </a:solidFill>
                <a:ea typeface="Calibri" panose="020F0502020204030204" pitchFamily="34" charset="0"/>
              </a:rPr>
              <a:t>(Roberts)</a:t>
            </a:r>
          </a:p>
          <a:p>
            <a:pPr>
              <a:lnSpc>
                <a:spcPct val="70000"/>
              </a:lnSpc>
              <a:spcAft>
                <a:spcPts val="800"/>
              </a:spcAft>
            </a:pPr>
            <a:r>
              <a:rPr lang="pt-BR" sz="2200" u="sng" kern="0" dirty="0">
                <a:solidFill>
                  <a:srgbClr val="000000"/>
                </a:solidFill>
                <a:ea typeface="Calibri" panose="020F0502020204030204" pitchFamily="34" charset="0"/>
              </a:rPr>
              <a:t>Autoridade diversas </a:t>
            </a:r>
            <a:r>
              <a:rPr lang="pt-BR" sz="2200" kern="0" dirty="0">
                <a:solidFill>
                  <a:srgbClr val="000000"/>
                </a:solidFill>
                <a:ea typeface="Calibri" panose="020F0502020204030204" pitchFamily="34" charset="0"/>
              </a:rPr>
              <a:t>se dirigem diretamente a suas contrapartes em outros países, seja em viagens ou por meios de comunicação. </a:t>
            </a:r>
            <a:r>
              <a:rPr lang="de-DE" sz="2200" kern="0" dirty="0">
                <a:solidFill>
                  <a:srgbClr val="000000"/>
                </a:solidFill>
                <a:ea typeface="Calibri" panose="020F0502020204030204" pitchFamily="34" charset="0"/>
              </a:rPr>
              <a:t>(Cooper et al)</a:t>
            </a: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Com a vinda de novos atores e a disseminação digital da informação, a diplomacia assiste </a:t>
            </a:r>
            <a:r>
              <a:rPr lang="pt-BR" sz="2200" u="sng" kern="0" dirty="0">
                <a:solidFill>
                  <a:srgbClr val="000000"/>
                </a:solidFill>
                <a:ea typeface="Calibri" panose="020F0502020204030204" pitchFamily="34" charset="0"/>
              </a:rPr>
              <a:t>redução de seu </a:t>
            </a:r>
            <a:r>
              <a:rPr lang="pt-BR" sz="2200" u="sng" kern="0" dirty="0">
                <a:solidFill>
                  <a:srgbClr val="000000"/>
                </a:solidFill>
                <a:highlight>
                  <a:srgbClr val="FFFF00"/>
                </a:highlight>
                <a:ea typeface="Calibri" panose="020F0502020204030204" pitchFamily="34" charset="0"/>
              </a:rPr>
              <a:t>monopólio ou controle </a:t>
            </a:r>
            <a:r>
              <a:rPr lang="pt-BR" sz="2200" u="sng" kern="0" dirty="0">
                <a:solidFill>
                  <a:srgbClr val="000000"/>
                </a:solidFill>
                <a:ea typeface="Calibri" panose="020F0502020204030204" pitchFamily="34" charset="0"/>
              </a:rPr>
              <a:t>de </a:t>
            </a:r>
            <a:r>
              <a:rPr lang="pt-BR" sz="2200" u="sng" kern="0" dirty="0">
                <a:solidFill>
                  <a:srgbClr val="000000"/>
                </a:solidFill>
                <a:highlight>
                  <a:srgbClr val="FFFF00"/>
                </a:highlight>
                <a:ea typeface="Calibri" panose="020F0502020204030204" pitchFamily="34" charset="0"/>
              </a:rPr>
              <a:t>informações</a:t>
            </a:r>
            <a:r>
              <a:rPr lang="pt-BR" sz="2200" u="sng" kern="0" dirty="0">
                <a:solidFill>
                  <a:srgbClr val="000000"/>
                </a:solidFill>
                <a:ea typeface="Calibri" panose="020F0502020204030204" pitchFamily="34" charset="0"/>
              </a:rPr>
              <a:t> </a:t>
            </a:r>
            <a:r>
              <a:rPr lang="pt-BR" sz="2200" kern="0" dirty="0">
                <a:solidFill>
                  <a:srgbClr val="000000"/>
                </a:solidFill>
                <a:ea typeface="Calibri" panose="020F0502020204030204" pitchFamily="34" charset="0"/>
              </a:rPr>
              <a:t>confidenciais ou secretas obtidas durante as negociações.</a:t>
            </a:r>
            <a:r>
              <a:rPr lang="en-US" sz="2200" kern="0" dirty="0">
                <a:solidFill>
                  <a:srgbClr val="000000"/>
                </a:solidFill>
                <a:ea typeface="Calibri" panose="020F0502020204030204" pitchFamily="34" charset="0"/>
              </a:rPr>
              <a:t>(Verbeke)</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9176161"/>
      </p:ext>
    </p:extLst>
  </p:cSld>
  <p:clrMapOvr>
    <a:masterClrMapping/>
  </p:clrMapOvr>
</p:sld>
</file>

<file path=ppt/slides/slide3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800" dirty="0"/>
              <a:t>2</a:t>
            </a:r>
            <a:r>
              <a:rPr lang="pt-BR" dirty="0"/>
              <a:t>. </a:t>
            </a:r>
            <a:r>
              <a:rPr lang="pt-BR" b="1" dirty="0"/>
              <a:t>Atores</a:t>
            </a:r>
            <a:br>
              <a:rPr lang="pt-BR" sz="2800" dirty="0"/>
            </a:br>
            <a:r>
              <a:rPr lang="pt-BR" sz="2700" dirty="0"/>
              <a:t>9º.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2840183"/>
            <a:ext cx="9941319" cy="3403859"/>
          </a:xfrm>
        </p:spPr>
        <p:txBody>
          <a:bodyPr anchor="ctr">
            <a:noAutofit/>
          </a:bodyPr>
          <a:lstStyle/>
          <a:p>
            <a:pPr>
              <a:lnSpc>
                <a:spcPct val="70000"/>
              </a:lnSpc>
              <a:spcAft>
                <a:spcPts val="800"/>
              </a:spcAft>
            </a:pPr>
            <a:r>
              <a:rPr lang="pt-BR" sz="3200" kern="0" dirty="0">
                <a:solidFill>
                  <a:srgbClr val="000000"/>
                </a:solidFill>
                <a:ea typeface="Calibri" panose="020F0502020204030204" pitchFamily="34" charset="0"/>
              </a:rPr>
              <a:t>2. </a:t>
            </a:r>
            <a:r>
              <a:rPr lang="pt-BR" sz="3200" u="sng" kern="0" dirty="0">
                <a:solidFill>
                  <a:srgbClr val="000000"/>
                </a:solidFill>
                <a:ea typeface="Calibri" panose="020F0502020204030204" pitchFamily="34" charset="0"/>
              </a:rPr>
              <a:t>Atores</a:t>
            </a:r>
          </a:p>
          <a:p>
            <a:pPr>
              <a:lnSpc>
                <a:spcPct val="70000"/>
              </a:lnSpc>
              <a:spcAft>
                <a:spcPts val="800"/>
              </a:spcAft>
            </a:pPr>
            <a:r>
              <a:rPr lang="pt-BR" sz="2200" kern="0" dirty="0">
                <a:solidFill>
                  <a:srgbClr val="000000"/>
                </a:solidFill>
                <a:ea typeface="Calibri" panose="020F0502020204030204" pitchFamily="34" charset="0"/>
              </a:rPr>
              <a:t>Estados soberanos não mais controlam as relações internacionais. (Mills)</a:t>
            </a:r>
          </a:p>
          <a:p>
            <a:pPr>
              <a:lnSpc>
                <a:spcPct val="70000"/>
              </a:lnSpc>
              <a:spcAft>
                <a:spcPts val="800"/>
              </a:spcAft>
            </a:pPr>
            <a:r>
              <a:rPr lang="pt-BR" sz="2200" kern="0" dirty="0">
                <a:solidFill>
                  <a:srgbClr val="000000"/>
                </a:solidFill>
                <a:ea typeface="Calibri" panose="020F0502020204030204" pitchFamily="34" charset="0"/>
              </a:rPr>
              <a:t>Atuam na diplomacia, de forma direta ou não, inúmeras entidades: </a:t>
            </a:r>
          </a:p>
          <a:p>
            <a:pPr lvl="1">
              <a:lnSpc>
                <a:spcPct val="70000"/>
              </a:lnSpc>
              <a:spcAft>
                <a:spcPts val="800"/>
              </a:spcAft>
              <a:buFont typeface="Courier New" panose="02070309020205020404" pitchFamily="49" charset="0"/>
              <a:buChar char="o"/>
            </a:pPr>
            <a:r>
              <a:rPr lang="pt-BR" sz="2000" u="sng" kern="0" dirty="0">
                <a:solidFill>
                  <a:srgbClr val="000000"/>
                </a:solidFill>
                <a:ea typeface="Calibri" panose="020F0502020204030204" pitchFamily="34" charset="0"/>
              </a:rPr>
              <a:t>governos</a:t>
            </a:r>
            <a:r>
              <a:rPr lang="pt-BR" sz="2000" kern="0" dirty="0">
                <a:solidFill>
                  <a:srgbClr val="000000"/>
                </a:solidFill>
                <a:ea typeface="Calibri" panose="020F0502020204030204" pitchFamily="34" charset="0"/>
              </a:rPr>
              <a:t>, </a:t>
            </a:r>
          </a:p>
          <a:p>
            <a:pPr lvl="1">
              <a:lnSpc>
                <a:spcPct val="70000"/>
              </a:lnSpc>
              <a:spcAft>
                <a:spcPts val="800"/>
              </a:spcAft>
              <a:buFont typeface="Courier New" panose="02070309020205020404" pitchFamily="49" charset="0"/>
              <a:buChar char="o"/>
            </a:pPr>
            <a:r>
              <a:rPr lang="pt-BR" sz="2000" u="sng" kern="0" dirty="0">
                <a:solidFill>
                  <a:srgbClr val="000000"/>
                </a:solidFill>
                <a:ea typeface="Calibri" panose="020F0502020204030204" pitchFamily="34" charset="0"/>
              </a:rPr>
              <a:t>organizações intergovernamentais </a:t>
            </a:r>
            <a:r>
              <a:rPr lang="pt-BR" sz="2000" kern="0" dirty="0">
                <a:solidFill>
                  <a:srgbClr val="000000"/>
                </a:solidFill>
                <a:ea typeface="Calibri" panose="020F0502020204030204" pitchFamily="34" charset="0"/>
              </a:rPr>
              <a:t>e </a:t>
            </a:r>
          </a:p>
          <a:p>
            <a:pPr lvl="1">
              <a:lnSpc>
                <a:spcPct val="70000"/>
              </a:lnSpc>
              <a:spcAft>
                <a:spcPts val="800"/>
              </a:spcAft>
              <a:buFont typeface="Courier New" panose="02070309020205020404" pitchFamily="49" charset="0"/>
              <a:buChar char="o"/>
            </a:pPr>
            <a:r>
              <a:rPr lang="pt-BR" sz="2000" u="sng" kern="0" dirty="0">
                <a:solidFill>
                  <a:srgbClr val="000000"/>
                </a:solidFill>
                <a:ea typeface="Calibri" panose="020F0502020204030204" pitchFamily="34" charset="0"/>
              </a:rPr>
              <a:t>não governamentais</a:t>
            </a:r>
            <a:r>
              <a:rPr lang="pt-BR" sz="2000" kern="0" dirty="0">
                <a:solidFill>
                  <a:srgbClr val="000000"/>
                </a:solidFill>
                <a:ea typeface="Calibri" panose="020F0502020204030204" pitchFamily="34" charset="0"/>
              </a:rPr>
              <a:t>, e </a:t>
            </a:r>
          </a:p>
          <a:p>
            <a:pPr lvl="1">
              <a:lnSpc>
                <a:spcPct val="70000"/>
              </a:lnSpc>
              <a:spcAft>
                <a:spcPts val="800"/>
              </a:spcAft>
              <a:buFont typeface="Courier New" panose="02070309020205020404" pitchFamily="49" charset="0"/>
              <a:buChar char="o"/>
            </a:pPr>
            <a:r>
              <a:rPr lang="pt-BR" sz="2000" kern="0" dirty="0">
                <a:solidFill>
                  <a:srgbClr val="000000"/>
                </a:solidFill>
                <a:ea typeface="Calibri" panose="020F0502020204030204" pitchFamily="34" charset="0"/>
              </a:rPr>
              <a:t>até mesmo algumas </a:t>
            </a:r>
            <a:r>
              <a:rPr lang="pt-BR" sz="2000" u="sng" kern="0" dirty="0">
                <a:solidFill>
                  <a:srgbClr val="000000"/>
                </a:solidFill>
                <a:ea typeface="Calibri" panose="020F0502020204030204" pitchFamily="34" charset="0"/>
              </a:rPr>
              <a:t>empresas globais</a:t>
            </a:r>
            <a:r>
              <a:rPr lang="pt-BR" sz="2000" kern="0" dirty="0">
                <a:solidFill>
                  <a:srgbClr val="000000"/>
                </a:solidFill>
                <a:ea typeface="Calibri" panose="020F0502020204030204" pitchFamily="34" charset="0"/>
              </a:rPr>
              <a:t>. </a:t>
            </a:r>
            <a:endParaRPr lang="en-US" sz="20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7828951"/>
      </p:ext>
    </p:extLst>
  </p:cSld>
  <p:clrMapOvr>
    <a:masterClrMapping/>
  </p:clrMapOvr>
</p:sld>
</file>

<file path=ppt/slides/slide3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800" dirty="0"/>
              <a:t>2</a:t>
            </a:r>
            <a:r>
              <a:rPr lang="pt-BR" dirty="0"/>
              <a:t>. </a:t>
            </a:r>
            <a:r>
              <a:rPr lang="pt-BR" b="1" dirty="0"/>
              <a:t>Atores</a:t>
            </a:r>
            <a:r>
              <a:rPr lang="pt-BR" dirty="0"/>
              <a:t> </a:t>
            </a:r>
            <a:r>
              <a:rPr lang="pt-BR" sz="3600" dirty="0"/>
              <a:t>- </a:t>
            </a:r>
            <a:r>
              <a:rPr lang="pt-BR" sz="4000" dirty="0"/>
              <a:t>a. </a:t>
            </a:r>
            <a:r>
              <a:rPr lang="pt-BR" sz="4000" b="1" dirty="0"/>
              <a:t>Governos</a:t>
            </a:r>
            <a:br>
              <a:rPr lang="pt-BR" sz="2800" dirty="0"/>
            </a:br>
            <a:r>
              <a:rPr lang="pt-BR" sz="2700" dirty="0"/>
              <a:t>10º.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2840183"/>
            <a:ext cx="9941319" cy="3403859"/>
          </a:xfrm>
        </p:spPr>
        <p:txBody>
          <a:bodyPr anchor="ctr">
            <a:noAutofit/>
          </a:bodyPr>
          <a:lstStyle/>
          <a:p>
            <a:pPr>
              <a:lnSpc>
                <a:spcPct val="70000"/>
              </a:lnSpc>
              <a:spcAft>
                <a:spcPts val="800"/>
              </a:spcAft>
            </a:pPr>
            <a:r>
              <a:rPr lang="pt-BR" u="sng" kern="0" dirty="0">
                <a:solidFill>
                  <a:srgbClr val="000000"/>
                </a:solidFill>
                <a:ea typeface="Calibri" panose="020F0502020204030204" pitchFamily="34" charset="0"/>
              </a:rPr>
              <a:t>a. Governos</a:t>
            </a:r>
            <a:endParaRPr lang="en-US" u="sng"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O número de países quadruplicou desde 1945, apresentando uma grande diversidade entre estes. </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a primeira onda de expansão ocorreu com o </a:t>
            </a:r>
            <a:r>
              <a:rPr lang="pt-BR" sz="2200" kern="0" dirty="0">
                <a:solidFill>
                  <a:srgbClr val="000000"/>
                </a:solidFill>
                <a:highlight>
                  <a:srgbClr val="FFFF00"/>
                </a:highlight>
                <a:ea typeface="Calibri" panose="020F0502020204030204" pitchFamily="34" charset="0"/>
              </a:rPr>
              <a:t>processo de descolonização</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a segunda onda, após o </a:t>
            </a:r>
            <a:r>
              <a:rPr lang="pt-BR" sz="2200" kern="0" dirty="0">
                <a:solidFill>
                  <a:srgbClr val="000000"/>
                </a:solidFill>
                <a:highlight>
                  <a:srgbClr val="FFFF00"/>
                </a:highlight>
                <a:ea typeface="Calibri" panose="020F0502020204030204" pitchFamily="34" charset="0"/>
              </a:rPr>
              <a:t>colapso do império soviético</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À </a:t>
            </a:r>
            <a:r>
              <a:rPr lang="pt-BR" sz="2200" u="sng" kern="0" dirty="0">
                <a:solidFill>
                  <a:srgbClr val="000000"/>
                </a:solidFill>
                <a:ea typeface="Calibri" panose="020F0502020204030204" pitchFamily="34" charset="0"/>
              </a:rPr>
              <a:t>diversidade de estilos </a:t>
            </a:r>
            <a:r>
              <a:rPr lang="pt-BR" sz="2200" kern="0" dirty="0">
                <a:solidFill>
                  <a:srgbClr val="000000"/>
                </a:solidFill>
                <a:ea typeface="Calibri" panose="020F0502020204030204" pitchFamily="34" charset="0"/>
              </a:rPr>
              <a:t>desses representantes de governos provindos de culturas e níveis distintos de desenvolvimento</a:t>
            </a:r>
            <a:r>
              <a:rPr lang="pt-BR" sz="2200" u="sng" kern="0" dirty="0">
                <a:solidFill>
                  <a:srgbClr val="000000"/>
                </a:solidFill>
                <a:ea typeface="Calibri" panose="020F0502020204030204" pitchFamily="34" charset="0"/>
              </a:rPr>
              <a:t> </a:t>
            </a:r>
            <a:r>
              <a:rPr lang="pt-BR" sz="2200" kern="0" dirty="0">
                <a:solidFill>
                  <a:srgbClr val="000000"/>
                </a:solidFill>
                <a:ea typeface="Calibri" panose="020F0502020204030204" pitchFamily="34" charset="0"/>
              </a:rPr>
              <a:t>acrescentaram-se outros fatores para a </a:t>
            </a:r>
            <a:r>
              <a:rPr lang="pt-BR" sz="2200" u="sng" kern="0" dirty="0">
                <a:solidFill>
                  <a:srgbClr val="000000"/>
                </a:solidFill>
                <a:highlight>
                  <a:srgbClr val="FFFF00"/>
                </a:highlight>
                <a:ea typeface="Calibri" panose="020F0502020204030204" pitchFamily="34" charset="0"/>
              </a:rPr>
              <a:t>complexidade do processo de negociação diplomática</a:t>
            </a:r>
            <a:r>
              <a:rPr lang="pt-BR" sz="2200" kern="0" dirty="0">
                <a:solidFill>
                  <a:srgbClr val="000000"/>
                </a:solidFill>
                <a:ea typeface="Calibri" panose="020F0502020204030204" pitchFamily="34" charset="0"/>
              </a:rPr>
              <a:t>. (Cooper et al) </a:t>
            </a:r>
          </a:p>
          <a:p>
            <a:pPr>
              <a:lnSpc>
                <a:spcPct val="70000"/>
              </a:lnSpc>
              <a:spcAft>
                <a:spcPts val="800"/>
              </a:spcAft>
              <a:buFont typeface="Courier New" panose="02070309020205020404" pitchFamily="49" charset="0"/>
              <a:buChar char="o"/>
            </a:pPr>
            <a:endParaRPr lang="pt-BR"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521063"/>
      </p:ext>
    </p:extLst>
  </p:cSld>
  <p:clrMapOvr>
    <a:masterClrMapping/>
  </p:clrMapOvr>
</p:sld>
</file>

<file path=ppt/slides/slide3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800" dirty="0"/>
              <a:t>2</a:t>
            </a:r>
            <a:r>
              <a:rPr lang="pt-BR" dirty="0"/>
              <a:t>. </a:t>
            </a:r>
            <a:r>
              <a:rPr lang="pt-BR" b="1" dirty="0"/>
              <a:t>Atores</a:t>
            </a:r>
            <a:r>
              <a:rPr lang="pt-BR" dirty="0"/>
              <a:t> </a:t>
            </a:r>
            <a:r>
              <a:rPr lang="pt-BR" sz="3200" dirty="0"/>
              <a:t>- </a:t>
            </a:r>
            <a:r>
              <a:rPr lang="pt-BR" sz="4000" dirty="0"/>
              <a:t>a. </a:t>
            </a:r>
            <a:r>
              <a:rPr lang="pt-BR" sz="4000" b="1" dirty="0"/>
              <a:t>Governos</a:t>
            </a:r>
            <a:br>
              <a:rPr lang="pt-BR" sz="2800" dirty="0"/>
            </a:br>
            <a:r>
              <a:rPr lang="pt-BR" sz="2700" dirty="0"/>
              <a:t>11º.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O aumento de unidades de relações internacionais em </a:t>
            </a:r>
            <a:r>
              <a:rPr lang="pt-BR" sz="2400" u="sng" kern="0" dirty="0">
                <a:solidFill>
                  <a:srgbClr val="000000"/>
                </a:solidFill>
                <a:highlight>
                  <a:srgbClr val="FFFF00"/>
                </a:highlight>
                <a:ea typeface="Calibri" panose="020F0502020204030204" pitchFamily="34" charset="0"/>
              </a:rPr>
              <a:t>outros ministérios e órgãos governamentais</a:t>
            </a:r>
            <a:r>
              <a:rPr lang="pt-BR" sz="2400" kern="0" dirty="0">
                <a:solidFill>
                  <a:srgbClr val="000000"/>
                </a:solidFill>
                <a:highlight>
                  <a:srgbClr val="FFFF00"/>
                </a:highlight>
                <a:ea typeface="Calibri" panose="020F0502020204030204" pitchFamily="34" charset="0"/>
              </a:rPr>
              <a:t> </a:t>
            </a:r>
            <a:r>
              <a:rPr lang="pt-BR" sz="2400" kern="0" dirty="0">
                <a:solidFill>
                  <a:srgbClr val="000000"/>
                </a:solidFill>
                <a:ea typeface="Calibri" panose="020F0502020204030204" pitchFamily="34" charset="0"/>
              </a:rPr>
              <a:t>conduzem diplomacia paralela. (</a:t>
            </a:r>
            <a:r>
              <a:rPr lang="de-DE" sz="2400" kern="0" dirty="0">
                <a:solidFill>
                  <a:srgbClr val="000000"/>
                </a:solidFill>
                <a:ea typeface="Calibri" panose="020F0502020204030204" pitchFamily="34" charset="0"/>
              </a:rPr>
              <a:t>Heine)</a:t>
            </a:r>
            <a:endParaRPr lang="pt-BR" sz="2400" kern="0" dirty="0">
              <a:solidFill>
                <a:srgbClr val="000000"/>
              </a:solidFill>
              <a:ea typeface="Calibri" panose="020F0502020204030204" pitchFamily="34" charset="0"/>
            </a:endParaRPr>
          </a:p>
          <a:p>
            <a:pPr>
              <a:lnSpc>
                <a:spcPct val="70000"/>
              </a:lnSpc>
              <a:spcAft>
                <a:spcPts val="800"/>
              </a:spcAft>
            </a:pPr>
            <a:r>
              <a:rPr lang="pt-BR" sz="2400" kern="0" dirty="0">
                <a:solidFill>
                  <a:srgbClr val="000000"/>
                </a:solidFill>
                <a:ea typeface="Calibri" panose="020F0502020204030204" pitchFamily="34" charset="0"/>
              </a:rPr>
              <a:t>Assim, por exemplo,  funcionários da educação participam de reuniões da UNESCO, da saúde na OMS, das finanças no FMI e no Banco Mundial, do comércio exterior na OMC, do meio ambiente nas </a:t>
            </a:r>
            <a:r>
              <a:rPr lang="pt-BR" sz="2400" kern="0" dirty="0" err="1">
                <a:solidFill>
                  <a:srgbClr val="000000"/>
                </a:solidFill>
                <a:ea typeface="Calibri" panose="020F0502020204030204" pitchFamily="34" charset="0"/>
              </a:rPr>
              <a:t>COPs</a:t>
            </a:r>
            <a:r>
              <a:rPr lang="pt-BR" sz="2400" kern="0" dirty="0">
                <a:solidFill>
                  <a:srgbClr val="000000"/>
                </a:solidFill>
                <a:ea typeface="Calibri" panose="020F0502020204030204" pitchFamily="34" charset="0"/>
              </a:rPr>
              <a:t>. (</a:t>
            </a:r>
            <a:r>
              <a:rPr lang="de-DE" sz="2400" kern="0" dirty="0">
                <a:solidFill>
                  <a:srgbClr val="000000"/>
                </a:solidFill>
                <a:ea typeface="Calibri" panose="020F0502020204030204" pitchFamily="34" charset="0"/>
              </a:rPr>
              <a:t>Heine)</a:t>
            </a:r>
            <a:endParaRPr lang="pt-BR" sz="2400" kern="0" dirty="0">
              <a:solidFill>
                <a:srgbClr val="000000"/>
              </a:solidFill>
              <a:ea typeface="Calibri" panose="020F0502020204030204" pitchFamily="34" charset="0"/>
            </a:endParaRPr>
          </a:p>
          <a:p>
            <a:pPr>
              <a:lnSpc>
                <a:spcPct val="70000"/>
              </a:lnSpc>
              <a:spcAft>
                <a:spcPts val="800"/>
              </a:spcAft>
            </a:pPr>
            <a:r>
              <a:rPr lang="pt-BR" sz="2400" kern="0" dirty="0">
                <a:solidFill>
                  <a:srgbClr val="000000"/>
                </a:solidFill>
                <a:ea typeface="Calibri" panose="020F0502020204030204" pitchFamily="34" charset="0"/>
              </a:rPr>
              <a:t>Nas embaixadas de alguns países desenvolvidos são encontrados mais </a:t>
            </a:r>
            <a:r>
              <a:rPr lang="pt-BR" sz="2400" u="sng" kern="0" dirty="0">
                <a:solidFill>
                  <a:srgbClr val="000000"/>
                </a:solidFill>
                <a:highlight>
                  <a:srgbClr val="FFFF00"/>
                </a:highlight>
                <a:ea typeface="Calibri" panose="020F0502020204030204" pitchFamily="34" charset="0"/>
              </a:rPr>
              <a:t>representantes de outros ministérios </a:t>
            </a:r>
            <a:r>
              <a:rPr lang="pt-BR" sz="2400" kern="0" dirty="0">
                <a:solidFill>
                  <a:srgbClr val="000000"/>
                </a:solidFill>
                <a:ea typeface="Calibri" panose="020F0502020204030204" pitchFamily="34" charset="0"/>
              </a:rPr>
              <a:t>do que diplomatas dos quadros do ministério do exterior.</a:t>
            </a:r>
            <a:r>
              <a:rPr lang="de-DE" sz="2400" kern="0" dirty="0">
                <a:solidFill>
                  <a:srgbClr val="000000"/>
                </a:solidFill>
                <a:ea typeface="Calibri" panose="020F0502020204030204" pitchFamily="34" charset="0"/>
              </a:rPr>
              <a:t>(Heine)</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46306967"/>
      </p:ext>
    </p:extLst>
  </p:cSld>
  <p:clrMapOvr>
    <a:masterClrMapping/>
  </p:clrMapOvr>
</p:sld>
</file>

<file path=ppt/slides/slide3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2. </a:t>
            </a:r>
            <a:r>
              <a:rPr lang="pt-BR" sz="4000" b="1" dirty="0"/>
              <a:t>Atores</a:t>
            </a:r>
            <a:r>
              <a:rPr lang="pt-BR" sz="4000" dirty="0"/>
              <a:t> </a:t>
            </a:r>
            <a:r>
              <a:rPr lang="pt-BR" sz="2800" dirty="0"/>
              <a:t>– </a:t>
            </a:r>
            <a:r>
              <a:rPr lang="pt-BR" sz="4000" dirty="0"/>
              <a:t>a. </a:t>
            </a:r>
            <a:r>
              <a:rPr lang="pt-BR" sz="4000" b="1" dirty="0"/>
              <a:t>Governo</a:t>
            </a:r>
            <a:br>
              <a:rPr lang="pt-BR" sz="2800" dirty="0"/>
            </a:br>
            <a:r>
              <a:rPr lang="pt-BR" sz="2700" dirty="0"/>
              <a:t>12º.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Outro fenômeno relativo a governos tem sido o de </a:t>
            </a:r>
            <a:r>
              <a:rPr lang="pt-BR" sz="2400" u="sng" kern="0" dirty="0">
                <a:solidFill>
                  <a:srgbClr val="000000"/>
                </a:solidFill>
                <a:ea typeface="Calibri" panose="020F0502020204030204" pitchFamily="34" charset="0"/>
              </a:rPr>
              <a:t>diferentes níveis de atuação</a:t>
            </a:r>
            <a:r>
              <a:rPr lang="pt-BR" sz="2400" kern="0" dirty="0">
                <a:solidFill>
                  <a:srgbClr val="000000"/>
                </a:solidFill>
                <a:ea typeface="Calibri" panose="020F0502020204030204" pitchFamily="34" charset="0"/>
              </a:rPr>
              <a:t>, uma vez que unidades </a:t>
            </a:r>
            <a:r>
              <a:rPr lang="pt-BR" sz="2400" u="sng" kern="0" dirty="0">
                <a:solidFill>
                  <a:srgbClr val="000000"/>
                </a:solidFill>
                <a:highlight>
                  <a:srgbClr val="FFFF00"/>
                </a:highlight>
                <a:ea typeface="Calibri" panose="020F0502020204030204" pitchFamily="34" charset="0"/>
              </a:rPr>
              <a:t>subnacionai</a:t>
            </a:r>
            <a:r>
              <a:rPr lang="pt-BR" sz="2400" kern="0" dirty="0">
                <a:solidFill>
                  <a:srgbClr val="000000"/>
                </a:solidFill>
                <a:highlight>
                  <a:srgbClr val="FFFF00"/>
                </a:highlight>
                <a:ea typeface="Calibri" panose="020F0502020204030204" pitchFamily="34" charset="0"/>
              </a:rPr>
              <a:t>s</a:t>
            </a:r>
            <a:r>
              <a:rPr lang="pt-BR" sz="2400" kern="0" dirty="0">
                <a:solidFill>
                  <a:srgbClr val="000000"/>
                </a:solidFill>
                <a:ea typeface="Calibri" panose="020F0502020204030204" pitchFamily="34" charset="0"/>
              </a:rPr>
              <a:t> tem se comunicado diretamente com suas entidades pares em outros países. </a:t>
            </a:r>
          </a:p>
          <a:p>
            <a:pPr>
              <a:lnSpc>
                <a:spcPct val="70000"/>
              </a:lnSpc>
              <a:spcAft>
                <a:spcPts val="800"/>
              </a:spcAft>
            </a:pPr>
            <a:r>
              <a:rPr lang="pt-BR" sz="2400" kern="0" dirty="0">
                <a:solidFill>
                  <a:srgbClr val="000000"/>
                </a:solidFill>
                <a:ea typeface="Calibri" panose="020F0502020204030204" pitchFamily="34" charset="0"/>
              </a:rPr>
              <a:t>Os efeitos têm sido não apenas de </a:t>
            </a:r>
            <a:r>
              <a:rPr lang="pt-BR" sz="2400" u="sng" kern="0" dirty="0">
                <a:solidFill>
                  <a:srgbClr val="000000"/>
                </a:solidFill>
                <a:highlight>
                  <a:srgbClr val="FFFF00"/>
                </a:highlight>
                <a:ea typeface="Calibri" panose="020F0502020204030204" pitchFamily="34" charset="0"/>
              </a:rPr>
              <a:t>mudanças</a:t>
            </a:r>
            <a:r>
              <a:rPr lang="pt-BR" sz="2400" u="sng" kern="0" dirty="0">
                <a:solidFill>
                  <a:srgbClr val="000000"/>
                </a:solidFill>
                <a:ea typeface="Calibri" panose="020F0502020204030204" pitchFamily="34" charset="0"/>
              </a:rPr>
              <a:t> quantitativas na teoria e na prática diplomática,</a:t>
            </a:r>
            <a:r>
              <a:rPr lang="pt-BR" sz="2400" kern="0" dirty="0">
                <a:solidFill>
                  <a:srgbClr val="000000"/>
                </a:solidFill>
                <a:ea typeface="Calibri" panose="020F0502020204030204" pitchFamily="34" charset="0"/>
              </a:rPr>
              <a:t> mas também </a:t>
            </a:r>
            <a:r>
              <a:rPr lang="pt-BR" sz="2400" u="sng" kern="0" dirty="0">
                <a:solidFill>
                  <a:srgbClr val="000000"/>
                </a:solidFill>
                <a:ea typeface="Calibri" panose="020F0502020204030204" pitchFamily="34" charset="0"/>
              </a:rPr>
              <a:t>qualitativa</a:t>
            </a:r>
            <a:r>
              <a:rPr lang="pt-BR" sz="2400" kern="0" dirty="0">
                <a:solidFill>
                  <a:srgbClr val="000000"/>
                </a:solidFill>
                <a:ea typeface="Calibri" panose="020F0502020204030204" pitchFamily="34" charset="0"/>
              </a:rPr>
              <a:t> numa profissão antiga que necessita se adaptar aos imperativos de novo século.</a:t>
            </a:r>
            <a:r>
              <a:rPr lang="en-US" sz="2400" kern="0" dirty="0">
                <a:solidFill>
                  <a:srgbClr val="000000"/>
                </a:solidFill>
                <a:ea typeface="Calibri" panose="020F0502020204030204" pitchFamily="34" charset="0"/>
              </a:rPr>
              <a:t> (</a:t>
            </a:r>
            <a:r>
              <a:rPr lang="de-DE" sz="2400" kern="0" dirty="0">
                <a:solidFill>
                  <a:srgbClr val="000000"/>
                </a:solidFill>
                <a:ea typeface="Calibri" panose="020F0502020204030204" pitchFamily="34" charset="0"/>
              </a:rPr>
              <a:t>Heine)</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82142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a:t>
            </a:r>
            <a:r>
              <a:rPr lang="pt-BR" sz="4800" b="1" dirty="0"/>
              <a:t>Ministérios do Exterior</a:t>
            </a:r>
            <a:br>
              <a:rPr lang="pt-BR" sz="4800" dirty="0"/>
            </a:br>
            <a:r>
              <a:rPr lang="pt-BR" sz="2400" dirty="0"/>
              <a:t>(7º slide</a:t>
            </a:r>
            <a:r>
              <a:rPr lang="pt-BR" sz="4800" dirty="0"/>
              <a:t>)</a:t>
            </a:r>
            <a:endParaRPr lang="en-US" sz="48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70000" lnSpcReduction="20000"/>
          </a:bodyPr>
          <a:lstStyle/>
          <a:p>
            <a:pPr lvl="1"/>
            <a:endParaRPr lang="pt-BR" sz="3800" dirty="0"/>
          </a:p>
          <a:p>
            <a:pPr marL="0" indent="0">
              <a:buNone/>
            </a:pPr>
            <a:r>
              <a:rPr lang="pt-BR" sz="3200" b="1" dirty="0"/>
              <a:t>Formas</a:t>
            </a:r>
          </a:p>
          <a:p>
            <a:pPr marL="0" indent="0">
              <a:buNone/>
            </a:pPr>
            <a:r>
              <a:rPr lang="pt-BR" sz="3200" u="sng" dirty="0"/>
              <a:t>Verbais</a:t>
            </a:r>
            <a:r>
              <a:rPr lang="pt-BR" sz="3200" dirty="0"/>
              <a:t> - Declarações unilaterais, anúncios de políticas</a:t>
            </a:r>
          </a:p>
          <a:p>
            <a:pPr marL="0" indent="0">
              <a:buNone/>
            </a:pPr>
            <a:r>
              <a:rPr lang="pt-BR" sz="3200" u="sng" dirty="0"/>
              <a:t>Não verbais</a:t>
            </a:r>
            <a:r>
              <a:rPr lang="pt-BR" sz="3200" dirty="0"/>
              <a:t>- Sinalização – não comparecimento a um evento, rebaixamento ou elevação de representação, chamada de chefe de missão para consultas. </a:t>
            </a:r>
          </a:p>
          <a:p>
            <a:r>
              <a:rPr lang="pt-BR" sz="3200" dirty="0"/>
              <a:t>Reduzem custo político, ou o impacto de uma repulsa ou um fracasso ou super politização de mudança de posição. </a:t>
            </a:r>
          </a:p>
          <a:p>
            <a:r>
              <a:rPr lang="pt-BR" sz="3200" dirty="0"/>
              <a:t>Úteis em casos de conflito</a:t>
            </a:r>
            <a:endParaRPr lang="pt-BR" sz="28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864428"/>
      </p:ext>
    </p:extLst>
  </p:cSld>
  <p:clrMapOvr>
    <a:masterClrMapping/>
  </p:clrMapOvr>
</p:sld>
</file>

<file path=ppt/slides/slide3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800" dirty="0"/>
              <a:t>2</a:t>
            </a:r>
            <a:r>
              <a:rPr lang="pt-BR" dirty="0"/>
              <a:t>. Atores </a:t>
            </a:r>
            <a:r>
              <a:rPr lang="pt-BR" sz="2800" dirty="0"/>
              <a:t>– </a:t>
            </a:r>
            <a:r>
              <a:rPr lang="pt-BR" sz="4000" dirty="0"/>
              <a:t>b. </a:t>
            </a:r>
            <a:r>
              <a:rPr lang="pt-BR" sz="4000" b="1" dirty="0"/>
              <a:t>Organizações intergovernamentais</a:t>
            </a:r>
            <a:br>
              <a:rPr lang="pt-BR" sz="2800" b="1" dirty="0"/>
            </a:br>
            <a:r>
              <a:rPr lang="pt-BR" sz="2700" dirty="0"/>
              <a:t>13º.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marL="0" indent="0">
              <a:lnSpc>
                <a:spcPct val="70000"/>
              </a:lnSpc>
              <a:spcAft>
                <a:spcPts val="800"/>
              </a:spcAft>
              <a:buNone/>
            </a:pPr>
            <a:r>
              <a:rPr lang="pt-BR" kern="0" dirty="0">
                <a:solidFill>
                  <a:srgbClr val="000000"/>
                </a:solidFill>
                <a:ea typeface="Calibri" panose="020F0502020204030204" pitchFamily="34" charset="0"/>
              </a:rPr>
              <a:t>b) </a:t>
            </a:r>
            <a:r>
              <a:rPr lang="pt-BR" u="sng" kern="0" dirty="0">
                <a:solidFill>
                  <a:srgbClr val="000000"/>
                </a:solidFill>
                <a:ea typeface="Calibri" panose="020F0502020204030204" pitchFamily="34" charset="0"/>
              </a:rPr>
              <a:t>Organizações intergovernamentais </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Criadas por acordo formal intergovernamental (tratado, carta ou estatuto). </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A rede de organizações multilaterais cresceu espetacularmente. (</a:t>
            </a:r>
            <a:r>
              <a:rPr lang="pt-BR" sz="2200" kern="0" dirty="0" err="1">
                <a:solidFill>
                  <a:srgbClr val="000000"/>
                </a:solidFill>
                <a:ea typeface="Calibri" panose="020F0502020204030204" pitchFamily="34" charset="0"/>
              </a:rPr>
              <a:t>Karns</a:t>
            </a:r>
            <a:r>
              <a:rPr lang="pt-BR" sz="2200" kern="0" dirty="0">
                <a:solidFill>
                  <a:srgbClr val="000000"/>
                </a:solidFill>
                <a:ea typeface="Calibri" panose="020F0502020204030204" pitchFamily="34" charset="0"/>
              </a:rPr>
              <a:t> e </a:t>
            </a:r>
            <a:r>
              <a:rPr lang="pt-BR" sz="2200" kern="0" dirty="0" err="1">
                <a:solidFill>
                  <a:srgbClr val="000000"/>
                </a:solidFill>
                <a:ea typeface="Calibri" panose="020F0502020204030204" pitchFamily="34" charset="0"/>
              </a:rPr>
              <a:t>Mingst</a:t>
            </a:r>
            <a:r>
              <a:rPr lang="pt-BR" sz="2200" kern="0" dirty="0">
                <a:solidFill>
                  <a:srgbClr val="000000"/>
                </a:solidFill>
                <a:ea typeface="Calibri" panose="020F0502020204030204" pitchFamily="34" charset="0"/>
              </a:rPr>
              <a:t>)</a:t>
            </a:r>
            <a:endParaRPr lang="en-US" sz="2200" kern="0" dirty="0">
              <a:solidFill>
                <a:srgbClr val="000000"/>
              </a:solidFill>
              <a:ea typeface="Calibri" panose="020F0502020204030204" pitchFamily="34" charset="0"/>
            </a:endParaRP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Mais de 300 em existência atualmente. </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Mantêm atividades em vários países. (</a:t>
            </a:r>
            <a:r>
              <a:rPr lang="pt-BR" sz="2200" kern="0" dirty="0" err="1">
                <a:solidFill>
                  <a:srgbClr val="000000"/>
                </a:solidFill>
                <a:ea typeface="Calibri" panose="020F0502020204030204" pitchFamily="34" charset="0"/>
              </a:rPr>
              <a:t>Karns</a:t>
            </a:r>
            <a:r>
              <a:rPr lang="pt-BR" sz="2200" kern="0" dirty="0">
                <a:solidFill>
                  <a:srgbClr val="000000"/>
                </a:solidFill>
                <a:ea typeface="Calibri" panose="020F0502020204030204" pitchFamily="34" charset="0"/>
              </a:rPr>
              <a:t> e </a:t>
            </a:r>
            <a:r>
              <a:rPr lang="pt-BR" sz="2200" kern="0" dirty="0" err="1">
                <a:solidFill>
                  <a:srgbClr val="000000"/>
                </a:solidFill>
                <a:ea typeface="Calibri" panose="020F0502020204030204" pitchFamily="34" charset="0"/>
              </a:rPr>
              <a:t>Mingst</a:t>
            </a:r>
            <a:r>
              <a:rPr lang="pt-BR" sz="2200" kern="0" dirty="0">
                <a:solidFill>
                  <a:srgbClr val="000000"/>
                </a:solidFill>
                <a:ea typeface="Calibri" panose="020F0502020204030204" pitchFamily="34" charset="0"/>
              </a:rPr>
              <a:t>)</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Houve um surto de crescimento de organizações </a:t>
            </a:r>
            <a:r>
              <a:rPr lang="pt-BR" sz="2200" u="sng" kern="0" dirty="0">
                <a:solidFill>
                  <a:srgbClr val="000000"/>
                </a:solidFill>
                <a:ea typeface="Calibri" panose="020F0502020204030204" pitchFamily="34" charset="0"/>
              </a:rPr>
              <a:t>regionais</a:t>
            </a:r>
            <a:r>
              <a:rPr lang="pt-BR" sz="2200" kern="0" dirty="0">
                <a:solidFill>
                  <a:srgbClr val="000000"/>
                </a:solidFill>
                <a:ea typeface="Calibri" panose="020F0502020204030204" pitchFamily="34" charset="0"/>
              </a:rPr>
              <a:t>. (Cooper et al)</a:t>
            </a: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0281252"/>
      </p:ext>
    </p:extLst>
  </p:cSld>
  <p:clrMapOvr>
    <a:masterClrMapping/>
  </p:clrMapOvr>
</p:sld>
</file>

<file path=ppt/slides/slide3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800" dirty="0"/>
              <a:t>2</a:t>
            </a:r>
            <a:r>
              <a:rPr lang="pt-BR" dirty="0"/>
              <a:t>. Atores </a:t>
            </a:r>
            <a:r>
              <a:rPr lang="pt-BR" sz="4000" dirty="0"/>
              <a:t>– b. </a:t>
            </a:r>
            <a:r>
              <a:rPr lang="pt-BR" sz="4000" b="1" dirty="0"/>
              <a:t>Organizações intergovernamentais </a:t>
            </a:r>
            <a:br>
              <a:rPr lang="pt-BR" sz="2800" dirty="0"/>
            </a:br>
            <a:r>
              <a:rPr lang="pt-BR" sz="2700" dirty="0"/>
              <a:t>14º.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Os Estados têm poderes para revogar sua autoridade, bem como para suspender as contribuições para organizações e reduzir suas capacidades operacionais. (</a:t>
            </a:r>
            <a:r>
              <a:rPr lang="pt-BR" sz="2400" kern="0" dirty="0" err="1">
                <a:solidFill>
                  <a:srgbClr val="000000"/>
                </a:solidFill>
                <a:ea typeface="Calibri" panose="020F0502020204030204" pitchFamily="34" charset="0"/>
              </a:rPr>
              <a:t>Karns</a:t>
            </a:r>
            <a:r>
              <a:rPr lang="pt-BR" sz="2400" kern="0" dirty="0">
                <a:solidFill>
                  <a:srgbClr val="000000"/>
                </a:solidFill>
                <a:ea typeface="Calibri" panose="020F0502020204030204" pitchFamily="34" charset="0"/>
              </a:rPr>
              <a:t> e </a:t>
            </a:r>
            <a:r>
              <a:rPr lang="pt-BR" sz="2400" kern="0" dirty="0" err="1">
                <a:solidFill>
                  <a:srgbClr val="000000"/>
                </a:solidFill>
                <a:ea typeface="Calibri" panose="020F0502020204030204" pitchFamily="34" charset="0"/>
              </a:rPr>
              <a:t>Mingst</a:t>
            </a:r>
            <a:r>
              <a:rPr lang="pt-BR" sz="2400" kern="0" dirty="0">
                <a:solidFill>
                  <a:srgbClr val="000000"/>
                </a:solidFill>
                <a:ea typeface="Calibri" panose="020F0502020204030204" pitchFamily="34" charset="0"/>
              </a:rPr>
              <a:t>)</a:t>
            </a:r>
          </a:p>
          <a:p>
            <a:pPr>
              <a:lnSpc>
                <a:spcPct val="70000"/>
              </a:lnSpc>
              <a:spcAft>
                <a:spcPts val="800"/>
              </a:spcAft>
            </a:pPr>
            <a:r>
              <a:rPr lang="pt-BR" sz="2400" kern="0" dirty="0">
                <a:solidFill>
                  <a:srgbClr val="000000"/>
                </a:solidFill>
                <a:ea typeface="Calibri" panose="020F0502020204030204" pitchFamily="34" charset="0"/>
              </a:rPr>
              <a:t>Mas, a realidade é que os </a:t>
            </a:r>
            <a:r>
              <a:rPr lang="pt-BR" sz="2400" kern="0" dirty="0">
                <a:solidFill>
                  <a:srgbClr val="000000"/>
                </a:solidFill>
                <a:highlight>
                  <a:srgbClr val="FFFF00"/>
                </a:highlight>
                <a:ea typeface="Calibri" panose="020F0502020204030204" pitchFamily="34" charset="0"/>
              </a:rPr>
              <a:t>secretariados</a:t>
            </a:r>
            <a:r>
              <a:rPr lang="pt-BR" sz="2400" kern="0" dirty="0">
                <a:solidFill>
                  <a:srgbClr val="000000"/>
                </a:solidFill>
                <a:ea typeface="Calibri" panose="020F0502020204030204" pitchFamily="34" charset="0"/>
              </a:rPr>
              <a:t> internacionais podem tomar iniciativas em muitos temas e não constituem meros servidores civis que se limitam a desempenhar o mandato de membros. (</a:t>
            </a:r>
            <a:r>
              <a:rPr lang="pt-BR" sz="2400" kern="0" dirty="0" err="1">
                <a:solidFill>
                  <a:srgbClr val="000000"/>
                </a:solidFill>
                <a:ea typeface="Calibri" panose="020F0502020204030204" pitchFamily="34" charset="0"/>
              </a:rPr>
              <a:t>Kars</a:t>
            </a:r>
            <a:r>
              <a:rPr lang="pt-BR" sz="2400" kern="0" dirty="0">
                <a:solidFill>
                  <a:srgbClr val="000000"/>
                </a:solidFill>
                <a:ea typeface="Calibri" panose="020F0502020204030204" pitchFamily="34" charset="0"/>
              </a:rPr>
              <a:t> e </a:t>
            </a:r>
            <a:r>
              <a:rPr lang="pt-BR" sz="2400" kern="0" dirty="0" err="1">
                <a:solidFill>
                  <a:srgbClr val="000000"/>
                </a:solidFill>
                <a:ea typeface="Calibri" panose="020F0502020204030204" pitchFamily="34" charset="0"/>
              </a:rPr>
              <a:t>Minst</a:t>
            </a:r>
            <a:r>
              <a:rPr lang="pt-BR" sz="2400" kern="0" dirty="0">
                <a:solidFill>
                  <a:srgbClr val="000000"/>
                </a:solidFill>
                <a:ea typeface="Calibri" panose="020F0502020204030204" pitchFamily="34" charset="0"/>
              </a:rPr>
              <a:t>)</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943762"/>
      </p:ext>
    </p:extLst>
  </p:cSld>
  <p:clrMapOvr>
    <a:masterClrMapping/>
  </p:clrMapOvr>
</p:sld>
</file>

<file path=ppt/slides/slide3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2800" dirty="0"/>
              <a:t>– </a:t>
            </a:r>
            <a:r>
              <a:rPr lang="pt-BR" sz="4000" dirty="0"/>
              <a:t>b. Organizações intergovernamentais</a:t>
            </a:r>
            <a:br>
              <a:rPr lang="pt-BR" sz="2800" dirty="0"/>
            </a:br>
            <a:r>
              <a:rPr lang="pt-BR" sz="2700" dirty="0"/>
              <a:t>15º.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Surgiu uma nova forma de representação diplomática residente: a de </a:t>
            </a:r>
            <a:r>
              <a:rPr lang="pt-BR" sz="2400" u="sng" kern="0" dirty="0">
                <a:solidFill>
                  <a:srgbClr val="000000"/>
                </a:solidFill>
                <a:ea typeface="Calibri" panose="020F0502020204030204" pitchFamily="34" charset="0"/>
              </a:rPr>
              <a:t>representante de uma organização junto a outra</a:t>
            </a:r>
            <a:r>
              <a:rPr lang="pt-BR" sz="2400" kern="0" dirty="0">
                <a:solidFill>
                  <a:srgbClr val="000000"/>
                </a:solidFill>
                <a:ea typeface="Calibri" panose="020F0502020204030204" pitchFamily="34" charset="0"/>
              </a:rPr>
              <a:t>. Assim, por exemplo, há representações do </a:t>
            </a:r>
            <a:r>
              <a:rPr lang="pt-BR" sz="2400" kern="0" dirty="0">
                <a:solidFill>
                  <a:srgbClr val="000000"/>
                </a:solidFill>
                <a:highlight>
                  <a:srgbClr val="FFFF00"/>
                </a:highlight>
                <a:ea typeface="Calibri" panose="020F0502020204030204" pitchFamily="34" charset="0"/>
              </a:rPr>
              <a:t>Banco Mundial, da UE da Liga Árabe</a:t>
            </a:r>
            <a:r>
              <a:rPr lang="pt-BR" sz="2400" kern="0" dirty="0">
                <a:solidFill>
                  <a:srgbClr val="000000"/>
                </a:solidFill>
                <a:ea typeface="Calibri" panose="020F0502020204030204" pitchFamily="34" charset="0"/>
              </a:rPr>
              <a:t> na sede das ONU.(Malone</a:t>
            </a:r>
            <a:r>
              <a:rPr lang="en-US" sz="2400" kern="0" dirty="0">
                <a:solidFill>
                  <a:srgbClr val="000000"/>
                </a:solidFill>
                <a:ea typeface="Calibri" panose="020F0502020204030204" pitchFamily="34" charset="0"/>
              </a:rPr>
              <a:t>)</a:t>
            </a:r>
          </a:p>
          <a:p>
            <a:pPr>
              <a:lnSpc>
                <a:spcPct val="70000"/>
              </a:lnSpc>
              <a:spcAft>
                <a:spcPts val="800"/>
              </a:spcAft>
            </a:pPr>
            <a:r>
              <a:rPr lang="pt-BR" sz="2400" kern="0" dirty="0">
                <a:solidFill>
                  <a:srgbClr val="000000"/>
                </a:solidFill>
                <a:ea typeface="Calibri" panose="020F0502020204030204" pitchFamily="34" charset="0"/>
              </a:rPr>
              <a:t>Envolvem-se também nessas atividades </a:t>
            </a:r>
            <a:r>
              <a:rPr lang="pt-BR" sz="2400" u="sng" kern="0" dirty="0">
                <a:solidFill>
                  <a:srgbClr val="000000"/>
                </a:solidFill>
                <a:highlight>
                  <a:srgbClr val="FFFF00"/>
                </a:highlight>
                <a:ea typeface="Calibri" panose="020F0502020204030204" pitchFamily="34" charset="0"/>
              </a:rPr>
              <a:t>universidades</a:t>
            </a:r>
            <a:r>
              <a:rPr lang="pt-BR" sz="2400" kern="0" dirty="0">
                <a:solidFill>
                  <a:srgbClr val="000000"/>
                </a:solidFill>
                <a:highlight>
                  <a:srgbClr val="FFFF00"/>
                </a:highlight>
                <a:ea typeface="Calibri" panose="020F0502020204030204" pitchFamily="34" charset="0"/>
              </a:rPr>
              <a:t>, </a:t>
            </a:r>
            <a:r>
              <a:rPr lang="pt-BR" sz="2400" i="1" kern="0" dirty="0" err="1">
                <a:solidFill>
                  <a:srgbClr val="000000"/>
                </a:solidFill>
                <a:highlight>
                  <a:srgbClr val="FFFF00"/>
                </a:highlight>
                <a:ea typeface="Calibri" panose="020F0502020204030204" pitchFamily="34" charset="0"/>
              </a:rPr>
              <a:t>think</a:t>
            </a:r>
            <a:r>
              <a:rPr lang="pt-BR" sz="2400" i="1" kern="0" dirty="0">
                <a:solidFill>
                  <a:srgbClr val="000000"/>
                </a:solidFill>
                <a:highlight>
                  <a:srgbClr val="FFFF00"/>
                </a:highlight>
                <a:ea typeface="Calibri" panose="020F0502020204030204" pitchFamily="34" charset="0"/>
              </a:rPr>
              <a:t> </a:t>
            </a:r>
            <a:r>
              <a:rPr lang="pt-BR" sz="2400" i="1" kern="0" dirty="0" err="1">
                <a:solidFill>
                  <a:srgbClr val="000000"/>
                </a:solidFill>
                <a:highlight>
                  <a:srgbClr val="FFFF00"/>
                </a:highlight>
                <a:ea typeface="Calibri" panose="020F0502020204030204" pitchFamily="34" charset="0"/>
              </a:rPr>
              <a:t>tanks</a:t>
            </a:r>
            <a:r>
              <a:rPr lang="pt-BR" sz="2400" kern="0" dirty="0">
                <a:solidFill>
                  <a:srgbClr val="000000"/>
                </a:solidFill>
                <a:highlight>
                  <a:srgbClr val="FFFF00"/>
                </a:highlight>
                <a:ea typeface="Calibri" panose="020F0502020204030204" pitchFamily="34" charset="0"/>
              </a:rPr>
              <a:t>, e </a:t>
            </a:r>
            <a:r>
              <a:rPr lang="pt-BR" sz="2400" u="sng" kern="0" dirty="0">
                <a:solidFill>
                  <a:srgbClr val="000000"/>
                </a:solidFill>
                <a:highlight>
                  <a:srgbClr val="FFFF00"/>
                </a:highlight>
                <a:ea typeface="Calibri" panose="020F0502020204030204" pitchFamily="34" charset="0"/>
              </a:rPr>
              <a:t>fundações</a:t>
            </a:r>
            <a:r>
              <a:rPr lang="pt-BR" sz="2400" u="sng" kern="0" dirty="0">
                <a:solidFill>
                  <a:srgbClr val="000000"/>
                </a:solidFill>
                <a:ea typeface="Calibri" panose="020F0502020204030204" pitchFamily="34" charset="0"/>
              </a:rPr>
              <a:t> </a:t>
            </a:r>
            <a:r>
              <a:rPr lang="pt-BR" sz="2400" kern="0" dirty="0">
                <a:solidFill>
                  <a:srgbClr val="000000"/>
                </a:solidFill>
                <a:ea typeface="Calibri" panose="020F0502020204030204" pitchFamily="34" charset="0"/>
              </a:rPr>
              <a:t>que realizam encontros fora das regras e das estruturas formais da ONU. </a:t>
            </a:r>
            <a:r>
              <a:rPr lang="en-US" sz="2400" kern="0" dirty="0">
                <a:solidFill>
                  <a:srgbClr val="000000"/>
                </a:solidFill>
                <a:ea typeface="Calibri" panose="020F0502020204030204" pitchFamily="34" charset="0"/>
              </a:rPr>
              <a:t>(Wiseman)</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9562187"/>
      </p:ext>
    </p:extLst>
  </p:cSld>
  <p:clrMapOvr>
    <a:masterClrMapping/>
  </p:clrMapOvr>
</p:sld>
</file>

<file path=ppt/slides/slide3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800" dirty="0"/>
              <a:t>– </a:t>
            </a:r>
            <a:r>
              <a:rPr lang="pt-BR" sz="4000" dirty="0"/>
              <a:t>b. </a:t>
            </a:r>
            <a:r>
              <a:rPr lang="pt-BR" sz="4000" b="1" dirty="0"/>
              <a:t>Organizações intergovernamentais</a:t>
            </a:r>
            <a:br>
              <a:rPr lang="pt-BR" sz="2800" dirty="0"/>
            </a:br>
            <a:r>
              <a:rPr lang="pt-BR" sz="2800" dirty="0"/>
              <a:t>16º.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200" u="sng" kern="0" dirty="0">
                <a:solidFill>
                  <a:srgbClr val="000000"/>
                </a:solidFill>
                <a:ea typeface="Calibri" panose="020F0502020204030204" pitchFamily="34" charset="0"/>
              </a:rPr>
              <a:t>Washington D. C</a:t>
            </a:r>
            <a:r>
              <a:rPr lang="pt-BR" sz="2200" kern="0" dirty="0">
                <a:solidFill>
                  <a:srgbClr val="000000"/>
                </a:solidFill>
                <a:ea typeface="Calibri" panose="020F0502020204030204" pitchFamily="34" charset="0"/>
              </a:rPr>
              <a:t>. reúne o maior número de representações bilaterais, além de sedear a OEA e as organizações financeiras internacionais. (Malone)</a:t>
            </a:r>
            <a:endParaRPr lang="en-US" sz="2200" kern="0" dirty="0">
              <a:solidFill>
                <a:srgbClr val="000000"/>
              </a:solidFill>
              <a:ea typeface="Calibri" panose="020F0502020204030204" pitchFamily="34" charset="0"/>
            </a:endParaRPr>
          </a:p>
          <a:p>
            <a:pPr>
              <a:lnSpc>
                <a:spcPct val="70000"/>
              </a:lnSpc>
              <a:spcAft>
                <a:spcPts val="800"/>
              </a:spcAft>
            </a:pPr>
            <a:r>
              <a:rPr lang="pt-BR" sz="2200" u="sng" kern="0" dirty="0">
                <a:solidFill>
                  <a:srgbClr val="000000"/>
                </a:solidFill>
                <a:ea typeface="Calibri" panose="020F0502020204030204" pitchFamily="34" charset="0"/>
              </a:rPr>
              <a:t>Bruxelas</a:t>
            </a:r>
            <a:r>
              <a:rPr lang="pt-BR" sz="2200" kern="0" dirty="0">
                <a:solidFill>
                  <a:srgbClr val="000000"/>
                </a:solidFill>
                <a:ea typeface="Calibri" panose="020F0502020204030204" pitchFamily="34" charset="0"/>
              </a:rPr>
              <a:t>, com embaixadas bilaterais, delegações permanentes da OTAN e da UE, assim como burocracias significativas dessas duas organizações, apresenta talvez a maior densidade mundial de representações diplomáticas. </a:t>
            </a:r>
          </a:p>
          <a:p>
            <a:pPr>
              <a:lnSpc>
                <a:spcPct val="70000"/>
              </a:lnSpc>
              <a:spcAft>
                <a:spcPts val="800"/>
              </a:spcAft>
            </a:pPr>
            <a:r>
              <a:rPr lang="pt-BR" sz="2200" u="sng" kern="0" dirty="0">
                <a:solidFill>
                  <a:srgbClr val="000000"/>
                </a:solidFill>
                <a:ea typeface="Calibri" panose="020F0502020204030204" pitchFamily="34" charset="0"/>
              </a:rPr>
              <a:t>Viena</a:t>
            </a:r>
            <a:r>
              <a:rPr lang="pt-BR" sz="2200" kern="0" dirty="0">
                <a:solidFill>
                  <a:srgbClr val="000000"/>
                </a:solidFill>
                <a:ea typeface="Calibri" panose="020F0502020204030204" pitchFamily="34" charset="0"/>
              </a:rPr>
              <a:t>, com embaixadas bilaterais e missões separadas para organizações europeias e agências da ONU, </a:t>
            </a:r>
          </a:p>
          <a:p>
            <a:pPr>
              <a:lnSpc>
                <a:spcPct val="70000"/>
              </a:lnSpc>
              <a:spcAft>
                <a:spcPts val="800"/>
              </a:spcAft>
            </a:pPr>
            <a:r>
              <a:rPr lang="pt-BR" sz="2200" u="sng" kern="0" dirty="0">
                <a:solidFill>
                  <a:srgbClr val="000000"/>
                </a:solidFill>
                <a:ea typeface="Calibri" panose="020F0502020204030204" pitchFamily="34" charset="0"/>
              </a:rPr>
              <a:t>Nairobi</a:t>
            </a:r>
            <a:r>
              <a:rPr lang="pt-BR" sz="2200" kern="0" dirty="0">
                <a:solidFill>
                  <a:srgbClr val="000000"/>
                </a:solidFill>
                <a:ea typeface="Calibri" panose="020F0502020204030204" pitchFamily="34" charset="0"/>
              </a:rPr>
              <a:t> tem a sede  do PNUMA. </a:t>
            </a:r>
          </a:p>
          <a:p>
            <a:pPr>
              <a:lnSpc>
                <a:spcPct val="70000"/>
              </a:lnSpc>
              <a:spcAft>
                <a:spcPts val="800"/>
              </a:spcAft>
            </a:pPr>
            <a:r>
              <a:rPr lang="pt-BR" sz="2200" u="sng" kern="0" dirty="0">
                <a:solidFill>
                  <a:srgbClr val="000000"/>
                </a:solidFill>
                <a:ea typeface="Calibri" panose="020F0502020204030204" pitchFamily="34" charset="0"/>
              </a:rPr>
              <a:t>Montevideu</a:t>
            </a:r>
            <a:r>
              <a:rPr lang="pt-BR" sz="2200" kern="0" dirty="0">
                <a:solidFill>
                  <a:srgbClr val="000000"/>
                </a:solidFill>
                <a:ea typeface="Calibri" panose="020F0502020204030204" pitchFamily="34" charset="0"/>
              </a:rPr>
              <a:t> - MERCOSUL</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2541389"/>
      </p:ext>
    </p:extLst>
  </p:cSld>
  <p:clrMapOvr>
    <a:masterClrMapping/>
  </p:clrMapOvr>
</p:sld>
</file>

<file path=ppt/slides/slide3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800" dirty="0"/>
              <a:t>– </a:t>
            </a:r>
            <a:r>
              <a:rPr lang="pt-BR" sz="4000" dirty="0"/>
              <a:t>b. </a:t>
            </a:r>
            <a:r>
              <a:rPr lang="pt-BR" sz="4000" b="1" dirty="0"/>
              <a:t>Organizações intergovernamentais</a:t>
            </a:r>
            <a:br>
              <a:rPr lang="pt-BR" sz="2800" dirty="0"/>
            </a:br>
            <a:r>
              <a:rPr lang="pt-BR" sz="2700" dirty="0"/>
              <a:t>17º.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Há organizações internacionais </a:t>
            </a:r>
            <a:r>
              <a:rPr lang="pt-BR" sz="2400" u="sng" kern="0" dirty="0">
                <a:solidFill>
                  <a:srgbClr val="000000"/>
                </a:solidFill>
                <a:ea typeface="Calibri" panose="020F0502020204030204" pitchFamily="34" charset="0"/>
              </a:rPr>
              <a:t>regionais</a:t>
            </a:r>
            <a:r>
              <a:rPr lang="pt-BR" sz="2400" kern="0" dirty="0">
                <a:solidFill>
                  <a:srgbClr val="000000"/>
                </a:solidFill>
                <a:ea typeface="Calibri" panose="020F0502020204030204" pitchFamily="34" charset="0"/>
              </a:rPr>
              <a:t> e </a:t>
            </a:r>
            <a:r>
              <a:rPr lang="pt-BR" sz="2400" u="sng" kern="0" dirty="0">
                <a:solidFill>
                  <a:srgbClr val="000000"/>
                </a:solidFill>
                <a:ea typeface="Calibri" panose="020F0502020204030204" pitchFamily="34" charset="0"/>
              </a:rPr>
              <a:t>universais,</a:t>
            </a:r>
            <a:r>
              <a:rPr lang="pt-BR" sz="2400" kern="0" dirty="0">
                <a:solidFill>
                  <a:srgbClr val="000000"/>
                </a:solidFill>
                <a:ea typeface="Calibri" panose="020F0502020204030204" pitchFamily="34" charset="0"/>
              </a:rPr>
              <a:t> </a:t>
            </a:r>
            <a:r>
              <a:rPr lang="pt-BR" sz="2400" u="sng" kern="0" dirty="0">
                <a:solidFill>
                  <a:srgbClr val="000000"/>
                </a:solidFill>
                <a:ea typeface="Calibri" panose="020F0502020204030204" pitchFamily="34" charset="0"/>
              </a:rPr>
              <a:t>genéricas </a:t>
            </a:r>
            <a:r>
              <a:rPr lang="pt-BR" sz="2400" kern="0" dirty="0">
                <a:solidFill>
                  <a:srgbClr val="000000"/>
                </a:solidFill>
                <a:ea typeface="Calibri" panose="020F0502020204030204" pitchFamily="34" charset="0"/>
              </a:rPr>
              <a:t>e </a:t>
            </a:r>
            <a:r>
              <a:rPr lang="pt-BR" sz="2400" u="sng" kern="0" dirty="0">
                <a:solidFill>
                  <a:srgbClr val="000000"/>
                </a:solidFill>
                <a:ea typeface="Calibri" panose="020F0502020204030204" pitchFamily="34" charset="0"/>
              </a:rPr>
              <a:t>especializadas.</a:t>
            </a:r>
            <a:r>
              <a:rPr lang="pt-BR" sz="2400" kern="0" dirty="0">
                <a:solidFill>
                  <a:srgbClr val="000000"/>
                </a:solidFill>
                <a:ea typeface="Calibri" panose="020F0502020204030204" pitchFamily="34" charset="0"/>
              </a:rPr>
              <a:t> </a:t>
            </a:r>
          </a:p>
          <a:p>
            <a:pPr>
              <a:lnSpc>
                <a:spcPct val="70000"/>
              </a:lnSpc>
              <a:spcAft>
                <a:spcPts val="800"/>
              </a:spcAft>
            </a:pPr>
            <a:r>
              <a:rPr lang="pt-BR" sz="2400" kern="0" dirty="0">
                <a:solidFill>
                  <a:srgbClr val="000000"/>
                </a:solidFill>
                <a:ea typeface="Calibri" panose="020F0502020204030204" pitchFamily="34" charset="0"/>
              </a:rPr>
              <a:t>As causas do aumento de sua criação seriam as </a:t>
            </a:r>
            <a:r>
              <a:rPr lang="pt-BR" sz="2400" u="sng" kern="0" dirty="0">
                <a:solidFill>
                  <a:srgbClr val="000000"/>
                </a:solidFill>
                <a:ea typeface="Calibri" panose="020F0502020204030204" pitchFamily="34" charset="0"/>
              </a:rPr>
              <a:t>duas guerras mundiais</a:t>
            </a:r>
            <a:r>
              <a:rPr lang="pt-BR" sz="2400" kern="0" dirty="0">
                <a:solidFill>
                  <a:srgbClr val="000000"/>
                </a:solidFill>
                <a:ea typeface="Calibri" panose="020F0502020204030204" pitchFamily="34" charset="0"/>
              </a:rPr>
              <a:t>, o </a:t>
            </a:r>
            <a:r>
              <a:rPr lang="pt-BR" sz="2400" u="sng" kern="0" dirty="0">
                <a:solidFill>
                  <a:srgbClr val="000000"/>
                </a:solidFill>
                <a:ea typeface="Calibri" panose="020F0502020204030204" pitchFamily="34" charset="0"/>
              </a:rPr>
              <a:t>desenvolvimento econômico</a:t>
            </a:r>
            <a:r>
              <a:rPr lang="pt-BR" sz="2400" kern="0" dirty="0">
                <a:solidFill>
                  <a:srgbClr val="000000"/>
                </a:solidFill>
                <a:ea typeface="Calibri" panose="020F0502020204030204" pitchFamily="34" charset="0"/>
              </a:rPr>
              <a:t>, a </a:t>
            </a:r>
            <a:r>
              <a:rPr lang="pt-BR" sz="2400" u="sng" kern="0" dirty="0">
                <a:solidFill>
                  <a:srgbClr val="000000"/>
                </a:solidFill>
                <a:ea typeface="Calibri" panose="020F0502020204030204" pitchFamily="34" charset="0"/>
              </a:rPr>
              <a:t>inovação tecnológica </a:t>
            </a:r>
            <a:r>
              <a:rPr lang="pt-BR" sz="2400" kern="0" dirty="0">
                <a:solidFill>
                  <a:srgbClr val="000000"/>
                </a:solidFill>
                <a:ea typeface="Calibri" panose="020F0502020204030204" pitchFamily="34" charset="0"/>
              </a:rPr>
              <a:t>e o </a:t>
            </a:r>
            <a:r>
              <a:rPr lang="pt-BR" sz="2400" u="sng" kern="0" dirty="0">
                <a:solidFill>
                  <a:srgbClr val="000000"/>
                </a:solidFill>
                <a:ea typeface="Calibri" panose="020F0502020204030204" pitchFamily="34" charset="0"/>
              </a:rPr>
              <a:t>crescimento do sistema de governo</a:t>
            </a:r>
            <a:r>
              <a:rPr lang="pt-BR" sz="2400" kern="0" dirty="0">
                <a:solidFill>
                  <a:srgbClr val="000000"/>
                </a:solidFill>
                <a:ea typeface="Calibri" panose="020F0502020204030204" pitchFamily="34" charset="0"/>
              </a:rPr>
              <a:t> no século XX. </a:t>
            </a:r>
          </a:p>
          <a:p>
            <a:pPr>
              <a:lnSpc>
                <a:spcPct val="70000"/>
              </a:lnSpc>
              <a:spcAft>
                <a:spcPts val="800"/>
              </a:spcAft>
            </a:pPr>
            <a:r>
              <a:rPr lang="pt-BR" sz="2400" kern="0" dirty="0">
                <a:solidFill>
                  <a:srgbClr val="000000"/>
                </a:solidFill>
                <a:ea typeface="Calibri" panose="020F0502020204030204" pitchFamily="34" charset="0"/>
              </a:rPr>
              <a:t>Atuam para </a:t>
            </a:r>
            <a:r>
              <a:rPr lang="pt-BR" sz="2400" u="sng" kern="0" dirty="0">
                <a:solidFill>
                  <a:srgbClr val="000000"/>
                </a:solidFill>
                <a:highlight>
                  <a:srgbClr val="FFFF00"/>
                </a:highlight>
                <a:ea typeface="Calibri" panose="020F0502020204030204" pitchFamily="34" charset="0"/>
              </a:rPr>
              <a:t>coletar e analisar informação </a:t>
            </a:r>
            <a:r>
              <a:rPr lang="pt-BR" sz="2400" kern="0" dirty="0">
                <a:solidFill>
                  <a:srgbClr val="000000"/>
                </a:solidFill>
                <a:ea typeface="Calibri" panose="020F0502020204030204" pitchFamily="34" charset="0"/>
              </a:rPr>
              <a:t>(como o PNUMA), </a:t>
            </a:r>
            <a:r>
              <a:rPr lang="pt-BR" sz="2400" kern="0" dirty="0">
                <a:solidFill>
                  <a:srgbClr val="000000"/>
                </a:solidFill>
                <a:highlight>
                  <a:srgbClr val="FFFF00"/>
                </a:highlight>
                <a:ea typeface="Calibri" panose="020F0502020204030204" pitchFamily="34" charset="0"/>
              </a:rPr>
              <a:t>para </a:t>
            </a:r>
            <a:r>
              <a:rPr lang="pt-BR" sz="2400" u="sng" kern="0" dirty="0">
                <a:solidFill>
                  <a:srgbClr val="000000"/>
                </a:solidFill>
                <a:highlight>
                  <a:srgbClr val="FFFF00"/>
                </a:highlight>
                <a:ea typeface="Calibri" panose="020F0502020204030204" pitchFamily="34" charset="0"/>
              </a:rPr>
              <a:t>prestar serviços </a:t>
            </a:r>
            <a:r>
              <a:rPr lang="pt-BR" sz="2400" kern="0" dirty="0">
                <a:solidFill>
                  <a:srgbClr val="000000"/>
                </a:solidFill>
                <a:highlight>
                  <a:srgbClr val="FFFF00"/>
                </a:highlight>
                <a:ea typeface="Calibri" panose="020F0502020204030204" pitchFamily="34" charset="0"/>
              </a:rPr>
              <a:t>e </a:t>
            </a:r>
            <a:r>
              <a:rPr lang="pt-BR" sz="2400" u="sng" kern="0" dirty="0">
                <a:solidFill>
                  <a:srgbClr val="000000"/>
                </a:solidFill>
                <a:highlight>
                  <a:srgbClr val="FFFF00"/>
                </a:highlight>
                <a:ea typeface="Calibri" panose="020F0502020204030204" pitchFamily="34" charset="0"/>
              </a:rPr>
              <a:t>assistência</a:t>
            </a:r>
            <a:r>
              <a:rPr lang="pt-BR" sz="2400" kern="0" dirty="0">
                <a:solidFill>
                  <a:srgbClr val="000000"/>
                </a:solidFill>
                <a:highlight>
                  <a:srgbClr val="FFFF00"/>
                </a:highlight>
                <a:ea typeface="Calibri" panose="020F0502020204030204" pitchFamily="34" charset="0"/>
              </a:rPr>
              <a:t> </a:t>
            </a:r>
            <a:r>
              <a:rPr lang="pt-BR" sz="2400" kern="0" dirty="0">
                <a:solidFill>
                  <a:srgbClr val="000000"/>
                </a:solidFill>
                <a:ea typeface="Calibri" panose="020F0502020204030204" pitchFamily="34" charset="0"/>
              </a:rPr>
              <a:t>(como o Alto Comissariado das Nações Unidas para Refugiados-ACNUR), </a:t>
            </a:r>
            <a:r>
              <a:rPr lang="pt-BR" sz="2400" u="sng" kern="0" dirty="0">
                <a:solidFill>
                  <a:srgbClr val="000000"/>
                </a:solidFill>
                <a:ea typeface="Calibri" panose="020F0502020204030204" pitchFamily="34" charset="0"/>
              </a:rPr>
              <a:t>prover fórum </a:t>
            </a:r>
            <a:r>
              <a:rPr lang="pt-BR" sz="2400" kern="0" dirty="0">
                <a:solidFill>
                  <a:srgbClr val="000000"/>
                </a:solidFill>
                <a:ea typeface="Calibri" panose="020F0502020204030204" pitchFamily="34" charset="0"/>
              </a:rPr>
              <a:t>para tomada de decisões (AGNU), e </a:t>
            </a:r>
            <a:r>
              <a:rPr lang="pt-BR" sz="2400" kern="0" dirty="0">
                <a:solidFill>
                  <a:srgbClr val="000000"/>
                </a:solidFill>
                <a:highlight>
                  <a:srgbClr val="FFFF00"/>
                </a:highlight>
                <a:ea typeface="Calibri" panose="020F0502020204030204" pitchFamily="34" charset="0"/>
              </a:rPr>
              <a:t>solucionar controvérsias </a:t>
            </a:r>
            <a:r>
              <a:rPr lang="pt-BR" sz="2400" kern="0" dirty="0">
                <a:solidFill>
                  <a:srgbClr val="000000"/>
                </a:solidFill>
                <a:ea typeface="Calibri" panose="020F0502020204030204" pitchFamily="34" charset="0"/>
              </a:rPr>
              <a:t>(CIJ).</a:t>
            </a:r>
          </a:p>
          <a:p>
            <a:pPr>
              <a:lnSpc>
                <a:spcPct val="70000"/>
              </a:lnSpc>
              <a:spcAft>
                <a:spcPts val="800"/>
              </a:spcAft>
            </a:pPr>
            <a:r>
              <a:rPr lang="pt-BR" sz="2400" kern="0" dirty="0">
                <a:solidFill>
                  <a:srgbClr val="000000"/>
                </a:solidFill>
                <a:ea typeface="Calibri" panose="020F0502020204030204" pitchFamily="34" charset="0"/>
              </a:rPr>
              <a:t>Constituem foros diplomáticos </a:t>
            </a:r>
            <a:r>
              <a:rPr lang="pt-BR" sz="2400" u="sng" kern="0" dirty="0">
                <a:solidFill>
                  <a:srgbClr val="000000"/>
                </a:solidFill>
                <a:ea typeface="Calibri" panose="020F0502020204030204" pitchFamily="34" charset="0"/>
              </a:rPr>
              <a:t>multilaterais</a:t>
            </a:r>
            <a:r>
              <a:rPr lang="pt-BR" sz="2400" kern="0" dirty="0">
                <a:solidFill>
                  <a:srgbClr val="000000"/>
                </a:solidFill>
                <a:ea typeface="Calibri" panose="020F0502020204030204" pitchFamily="34" charset="0"/>
              </a:rPr>
              <a:t>, embora sejam utilizados também para reuniões </a:t>
            </a:r>
            <a:r>
              <a:rPr lang="pt-BR" sz="2400" u="sng" kern="0" dirty="0">
                <a:solidFill>
                  <a:srgbClr val="000000"/>
                </a:solidFill>
                <a:ea typeface="Calibri" panose="020F0502020204030204" pitchFamily="34" charset="0"/>
              </a:rPr>
              <a:t>bilaterais</a:t>
            </a:r>
            <a:r>
              <a:rPr lang="pt-BR" sz="2400" kern="0" dirty="0">
                <a:solidFill>
                  <a:srgbClr val="000000"/>
                </a:solidFill>
                <a:ea typeface="Calibri" panose="020F0502020204030204" pitchFamily="34" charset="0"/>
              </a:rPr>
              <a:t>.(</a:t>
            </a:r>
            <a:r>
              <a:rPr lang="pt-BR" sz="2400" kern="0" dirty="0" err="1">
                <a:solidFill>
                  <a:srgbClr val="000000"/>
                </a:solidFill>
                <a:ea typeface="Calibri" panose="020F0502020204030204" pitchFamily="34" charset="0"/>
              </a:rPr>
              <a:t>Karns</a:t>
            </a:r>
            <a:r>
              <a:rPr lang="pt-BR" sz="2400" kern="0" dirty="0">
                <a:solidFill>
                  <a:srgbClr val="000000"/>
                </a:solidFill>
                <a:ea typeface="Calibri" panose="020F0502020204030204" pitchFamily="34" charset="0"/>
              </a:rPr>
              <a:t> e </a:t>
            </a:r>
            <a:r>
              <a:rPr lang="pt-BR" sz="2400" kern="0" dirty="0" err="1">
                <a:solidFill>
                  <a:srgbClr val="000000"/>
                </a:solidFill>
                <a:ea typeface="Calibri" panose="020F0502020204030204" pitchFamily="34" charset="0"/>
              </a:rPr>
              <a:t>Mingst</a:t>
            </a:r>
            <a:r>
              <a:rPr lang="pt-BR" sz="2400" kern="0" dirty="0">
                <a:solidFill>
                  <a:srgbClr val="000000"/>
                </a:solidFill>
                <a:ea typeface="Calibri" panose="020F0502020204030204" pitchFamily="34" charset="0"/>
              </a:rPr>
              <a:t>) </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4441205"/>
      </p:ext>
    </p:extLst>
  </p:cSld>
  <p:clrMapOvr>
    <a:masterClrMapping/>
  </p:clrMapOvr>
</p:sld>
</file>

<file path=ppt/slides/slide3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800" dirty="0"/>
              <a:t>– </a:t>
            </a:r>
            <a:r>
              <a:rPr lang="pt-BR" sz="4000" dirty="0"/>
              <a:t>b. </a:t>
            </a:r>
            <a:r>
              <a:rPr lang="pt-BR" sz="4000" b="1" dirty="0"/>
              <a:t>Organizações intergovernamentais</a:t>
            </a:r>
            <a:br>
              <a:rPr lang="pt-BR" sz="2800" dirty="0"/>
            </a:br>
            <a:r>
              <a:rPr lang="pt-BR" sz="2700" dirty="0"/>
              <a:t>18º.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O </a:t>
            </a:r>
            <a:r>
              <a:rPr lang="pt-BR" sz="2400" u="sng" kern="0" dirty="0">
                <a:solidFill>
                  <a:srgbClr val="000000"/>
                </a:solidFill>
                <a:ea typeface="Calibri" panose="020F0502020204030204" pitchFamily="34" charset="0"/>
              </a:rPr>
              <a:t>processo decisório </a:t>
            </a:r>
            <a:r>
              <a:rPr lang="pt-BR" sz="2400" kern="0" dirty="0">
                <a:solidFill>
                  <a:srgbClr val="000000"/>
                </a:solidFill>
                <a:ea typeface="Calibri" panose="020F0502020204030204" pitchFamily="34" charset="0"/>
              </a:rPr>
              <a:t>das organizações internacionais varia de uma para outra e inspirou-se no de parlamentos nacionais. </a:t>
            </a:r>
          </a:p>
          <a:p>
            <a:pPr>
              <a:lnSpc>
                <a:spcPct val="70000"/>
              </a:lnSpc>
              <a:spcAft>
                <a:spcPts val="800"/>
              </a:spcAft>
            </a:pPr>
            <a:r>
              <a:rPr lang="pt-BR" sz="2400" kern="0" dirty="0">
                <a:solidFill>
                  <a:srgbClr val="000000"/>
                </a:solidFill>
                <a:ea typeface="Calibri" panose="020F0502020204030204" pitchFamily="34" charset="0"/>
              </a:rPr>
              <a:t>Em alguns foros, cada Estado tem </a:t>
            </a:r>
            <a:r>
              <a:rPr lang="pt-BR" sz="2400" u="sng" kern="0" dirty="0">
                <a:solidFill>
                  <a:srgbClr val="000000"/>
                </a:solidFill>
                <a:ea typeface="Calibri" panose="020F0502020204030204" pitchFamily="34" charset="0"/>
              </a:rPr>
              <a:t>direito a um voto </a:t>
            </a:r>
            <a:r>
              <a:rPr lang="pt-BR" sz="2400" kern="0" dirty="0">
                <a:solidFill>
                  <a:srgbClr val="000000"/>
                </a:solidFill>
                <a:ea typeface="Calibri" panose="020F0502020204030204" pitchFamily="34" charset="0"/>
              </a:rPr>
              <a:t>(como, por exemplo, na AGNU); noutros há </a:t>
            </a:r>
            <a:r>
              <a:rPr lang="pt-BR" sz="2400" u="sng" kern="0" dirty="0">
                <a:solidFill>
                  <a:srgbClr val="000000"/>
                </a:solidFill>
                <a:ea typeface="Calibri" panose="020F0502020204030204" pitchFamily="34" charset="0"/>
              </a:rPr>
              <a:t>votos com peso maior </a:t>
            </a:r>
            <a:r>
              <a:rPr lang="pt-BR" sz="2400" kern="0" dirty="0">
                <a:solidFill>
                  <a:srgbClr val="000000"/>
                </a:solidFill>
                <a:ea typeface="Calibri" panose="020F0502020204030204" pitchFamily="34" charset="0"/>
              </a:rPr>
              <a:t>(por exemplo, no FMI e no Banco Mundial -onde prevalece o montante da contribuição financeira). </a:t>
            </a:r>
          </a:p>
          <a:p>
            <a:pPr>
              <a:lnSpc>
                <a:spcPct val="70000"/>
              </a:lnSpc>
              <a:spcAft>
                <a:spcPts val="800"/>
              </a:spcAft>
            </a:pPr>
            <a:r>
              <a:rPr lang="pt-BR" sz="2400" kern="0" dirty="0">
                <a:solidFill>
                  <a:srgbClr val="000000"/>
                </a:solidFill>
                <a:ea typeface="Calibri" panose="020F0502020204030204" pitchFamily="34" charset="0"/>
              </a:rPr>
              <a:t>No CSNU, seus </a:t>
            </a:r>
            <a:r>
              <a:rPr lang="pt-BR" sz="2400" kern="0" dirty="0">
                <a:solidFill>
                  <a:srgbClr val="000000"/>
                </a:solidFill>
                <a:highlight>
                  <a:srgbClr val="FFFF00"/>
                </a:highlight>
                <a:ea typeface="Calibri" panose="020F0502020204030204" pitchFamily="34" charset="0"/>
              </a:rPr>
              <a:t>membros permanentes </a:t>
            </a:r>
            <a:r>
              <a:rPr lang="pt-BR" sz="2400" kern="0" dirty="0">
                <a:solidFill>
                  <a:srgbClr val="000000"/>
                </a:solidFill>
                <a:ea typeface="Calibri" panose="020F0502020204030204" pitchFamily="34" charset="0"/>
              </a:rPr>
              <a:t>têm </a:t>
            </a:r>
            <a:r>
              <a:rPr lang="pt-BR" sz="2400" u="sng" kern="0" dirty="0">
                <a:solidFill>
                  <a:srgbClr val="000000"/>
                </a:solidFill>
                <a:ea typeface="Calibri" panose="020F0502020204030204" pitchFamily="34" charset="0"/>
              </a:rPr>
              <a:t>direito ao veto </a:t>
            </a:r>
            <a:r>
              <a:rPr lang="pt-BR" sz="2400" kern="0" dirty="0">
                <a:solidFill>
                  <a:srgbClr val="000000"/>
                </a:solidFill>
                <a:ea typeface="Calibri" panose="020F0502020204030204" pitchFamily="34" charset="0"/>
              </a:rPr>
              <a:t>e noutras organizações (como a OMC) adotam-se decisões apenas por </a:t>
            </a:r>
            <a:r>
              <a:rPr lang="pt-BR" sz="2400" u="sng" kern="0" dirty="0">
                <a:solidFill>
                  <a:srgbClr val="000000"/>
                </a:solidFill>
                <a:ea typeface="Calibri" panose="020F0502020204030204" pitchFamily="34" charset="0"/>
              </a:rPr>
              <a:t>consenso.</a:t>
            </a:r>
            <a:r>
              <a:rPr lang="en-US" sz="2400" kern="0" dirty="0">
                <a:solidFill>
                  <a:srgbClr val="000000"/>
                </a:solidFill>
                <a:ea typeface="Calibri" panose="020F0502020204030204" pitchFamily="34" charset="0"/>
              </a:rPr>
              <a:t> (</a:t>
            </a:r>
            <a:r>
              <a:rPr lang="de-DE" sz="2400" kern="0" dirty="0">
                <a:solidFill>
                  <a:srgbClr val="000000"/>
                </a:solidFill>
                <a:ea typeface="Calibri" panose="020F0502020204030204" pitchFamily="34" charset="0"/>
              </a:rPr>
              <a:t>Karns e Mingst)</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2181194"/>
      </p:ext>
    </p:extLst>
  </p:cSld>
  <p:clrMapOvr>
    <a:masterClrMapping/>
  </p:clrMapOvr>
</p:sld>
</file>

<file path=ppt/slides/slide3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800" dirty="0"/>
              <a:t>– </a:t>
            </a:r>
            <a:r>
              <a:rPr lang="pt-BR" sz="4000" dirty="0"/>
              <a:t>b. </a:t>
            </a:r>
            <a:r>
              <a:rPr lang="pt-BR" sz="4000" b="1" dirty="0"/>
              <a:t>Organizações intergovernamentais</a:t>
            </a:r>
            <a:br>
              <a:rPr lang="pt-BR" sz="2800" dirty="0"/>
            </a:br>
            <a:r>
              <a:rPr lang="pt-BR" sz="2700" dirty="0"/>
              <a:t>19º.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As </a:t>
            </a:r>
            <a:r>
              <a:rPr lang="pt-BR" sz="2400" u="sng" kern="0" dirty="0">
                <a:solidFill>
                  <a:srgbClr val="000000"/>
                </a:solidFill>
                <a:ea typeface="Calibri" panose="020F0502020204030204" pitchFamily="34" charset="0"/>
              </a:rPr>
              <a:t>agendas tendem a ser sobrecarregadas</a:t>
            </a:r>
            <a:r>
              <a:rPr lang="pt-BR" sz="2400" kern="0" dirty="0">
                <a:solidFill>
                  <a:srgbClr val="000000"/>
                </a:solidFill>
                <a:ea typeface="Calibri" panose="020F0502020204030204" pitchFamily="34" charset="0"/>
              </a:rPr>
              <a:t> o que desvia a atenção de temas críticos, retira recursos e consome tempo valioso. </a:t>
            </a:r>
          </a:p>
          <a:p>
            <a:pPr>
              <a:lnSpc>
                <a:spcPct val="70000"/>
              </a:lnSpc>
              <a:spcAft>
                <a:spcPts val="800"/>
              </a:spcAft>
            </a:pPr>
            <a:r>
              <a:rPr lang="pt-BR" sz="2400" kern="0" dirty="0">
                <a:solidFill>
                  <a:srgbClr val="000000"/>
                </a:solidFill>
                <a:ea typeface="Calibri" panose="020F0502020204030204" pitchFamily="34" charset="0"/>
              </a:rPr>
              <a:t>Uma ação de equilíbrio diplomático envolve flexibilidade suficiente para acomodar </a:t>
            </a:r>
            <a:r>
              <a:rPr lang="pt-BR" sz="2400" u="sng" kern="0" dirty="0">
                <a:solidFill>
                  <a:srgbClr val="000000"/>
                </a:solidFill>
                <a:ea typeface="Calibri" panose="020F0502020204030204" pitchFamily="34" charset="0"/>
              </a:rPr>
              <a:t>novos temas </a:t>
            </a:r>
            <a:r>
              <a:rPr lang="pt-BR" sz="2400" kern="0" dirty="0">
                <a:solidFill>
                  <a:srgbClr val="000000"/>
                </a:solidFill>
                <a:ea typeface="Calibri" panose="020F0502020204030204" pitchFamily="34" charset="0"/>
              </a:rPr>
              <a:t>e o </a:t>
            </a:r>
            <a:r>
              <a:rPr lang="pt-BR" sz="2400" u="sng" kern="0" dirty="0">
                <a:solidFill>
                  <a:srgbClr val="000000"/>
                </a:solidFill>
                <a:ea typeface="Calibri" panose="020F0502020204030204" pitchFamily="34" charset="0"/>
              </a:rPr>
              <a:t>interesse dos Estados</a:t>
            </a:r>
            <a:r>
              <a:rPr lang="pt-BR" sz="2400" kern="0" dirty="0">
                <a:solidFill>
                  <a:srgbClr val="000000"/>
                </a:solidFill>
                <a:ea typeface="Calibri" panose="020F0502020204030204" pitchFamily="34" charset="0"/>
              </a:rPr>
              <a:t>, bem como sentido estratégico para temas que necessitam de atenção. </a:t>
            </a:r>
            <a:r>
              <a:rPr lang="en-US" sz="2400" kern="0" dirty="0">
                <a:solidFill>
                  <a:srgbClr val="000000"/>
                </a:solidFill>
                <a:ea typeface="Calibri" panose="020F0502020204030204" pitchFamily="34" charset="0"/>
              </a:rPr>
              <a:t>(</a:t>
            </a:r>
            <a:r>
              <a:rPr lang="en-US" sz="2400" kern="0" dirty="0" err="1">
                <a:solidFill>
                  <a:srgbClr val="000000"/>
                </a:solidFill>
                <a:ea typeface="Calibri" panose="020F0502020204030204" pitchFamily="34" charset="0"/>
              </a:rPr>
              <a:t>Karns</a:t>
            </a:r>
            <a:r>
              <a:rPr lang="en-US" sz="2400" kern="0" dirty="0">
                <a:solidFill>
                  <a:srgbClr val="000000"/>
                </a:solidFill>
                <a:ea typeface="Calibri" panose="020F0502020204030204" pitchFamily="34" charset="0"/>
              </a:rPr>
              <a:t> e </a:t>
            </a:r>
            <a:r>
              <a:rPr lang="en-US" sz="2400" kern="0" dirty="0" err="1">
                <a:solidFill>
                  <a:srgbClr val="000000"/>
                </a:solidFill>
                <a:ea typeface="Calibri" panose="020F0502020204030204" pitchFamily="34" charset="0"/>
              </a:rPr>
              <a:t>Mingst</a:t>
            </a:r>
            <a:r>
              <a:rPr lang="en-US" sz="2400" kern="0" dirty="0">
                <a:solidFill>
                  <a:srgbClr val="000000"/>
                </a:solidFill>
                <a:ea typeface="Calibri" panose="020F0502020204030204" pitchFamily="34" charset="0"/>
              </a:rPr>
              <a:t>)</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9614300"/>
      </p:ext>
    </p:extLst>
  </p:cSld>
  <p:clrMapOvr>
    <a:masterClrMapping/>
  </p:clrMapOvr>
</p:sld>
</file>

<file path=ppt/slides/slide3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Perspectivas</a:t>
            </a:r>
            <a:br>
              <a:rPr lang="pt-BR" sz="4800" dirty="0"/>
            </a:br>
            <a:r>
              <a:rPr lang="pt-BR" sz="4000" dirty="0"/>
              <a:t>2. Atores </a:t>
            </a:r>
            <a:r>
              <a:rPr lang="pt-BR" sz="1800" dirty="0"/>
              <a:t>– </a:t>
            </a:r>
            <a:r>
              <a:rPr lang="pt-BR" sz="4000" dirty="0"/>
              <a:t>b. </a:t>
            </a:r>
            <a:r>
              <a:rPr lang="pt-BR" sz="4000" b="1" dirty="0"/>
              <a:t>Organizações intergovernamentais</a:t>
            </a:r>
            <a:br>
              <a:rPr lang="pt-BR" sz="2800" dirty="0"/>
            </a:br>
            <a:r>
              <a:rPr lang="pt-BR" sz="2700" dirty="0"/>
              <a:t>20º.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rmAutofit fontScale="77500" lnSpcReduction="20000"/>
          </a:bodyPr>
          <a:lstStyle/>
          <a:p>
            <a:r>
              <a:rPr lang="pt-BR" sz="4000" kern="0" dirty="0">
                <a:effectLst/>
                <a:latin typeface="Times New Roman" panose="02020603050405020304" pitchFamily="18" charset="0"/>
                <a:ea typeface="Calibri" panose="020F0502020204030204" pitchFamily="34" charset="0"/>
              </a:rPr>
              <a:t>Os </a:t>
            </a:r>
            <a:r>
              <a:rPr lang="pt-BR" sz="4000" u="sng" kern="0" dirty="0">
                <a:effectLst/>
                <a:latin typeface="Times New Roman" panose="02020603050405020304" pitchFamily="18" charset="0"/>
                <a:ea typeface="Calibri" panose="020F0502020204030204" pitchFamily="34" charset="0"/>
              </a:rPr>
              <a:t>diplomatas</a:t>
            </a:r>
            <a:r>
              <a:rPr lang="pt-BR" sz="4000" kern="0" dirty="0">
                <a:effectLst/>
                <a:latin typeface="Times New Roman" panose="02020603050405020304" pitchFamily="18" charset="0"/>
                <a:ea typeface="Calibri" panose="020F0502020204030204" pitchFamily="34" charset="0"/>
              </a:rPr>
              <a:t> que trabalham </a:t>
            </a:r>
            <a:r>
              <a:rPr lang="pt-BR" sz="4000" kern="0" dirty="0">
                <a:effectLst/>
                <a:highlight>
                  <a:srgbClr val="FFFF00"/>
                </a:highlight>
                <a:latin typeface="Times New Roman" panose="02020603050405020304" pitchFamily="18" charset="0"/>
                <a:ea typeface="Calibri" panose="020F0502020204030204" pitchFamily="34" charset="0"/>
              </a:rPr>
              <a:t>junto a foros multilaterais </a:t>
            </a:r>
            <a:r>
              <a:rPr lang="pt-BR" sz="4000" kern="0" dirty="0">
                <a:effectLst/>
                <a:latin typeface="Times New Roman" panose="02020603050405020304" pitchFamily="18" charset="0"/>
                <a:ea typeface="Calibri" panose="020F0502020204030204" pitchFamily="34" charset="0"/>
              </a:rPr>
              <a:t>têm função dupla:</a:t>
            </a:r>
          </a:p>
          <a:p>
            <a:pPr lvl="1">
              <a:buFont typeface="Courier New" panose="02070309020205020404" pitchFamily="49" charset="0"/>
              <a:buChar char="o"/>
            </a:pPr>
            <a:r>
              <a:rPr lang="pt-BR" sz="3600" kern="0" dirty="0">
                <a:effectLst/>
                <a:latin typeface="Times New Roman" panose="02020603050405020304" pitchFamily="18" charset="0"/>
                <a:ea typeface="Calibri" panose="020F0502020204030204" pitchFamily="34" charset="0"/>
              </a:rPr>
              <a:t>representam seus Estados junto à organização e </a:t>
            </a:r>
          </a:p>
          <a:p>
            <a:pPr lvl="1">
              <a:buFont typeface="Courier New" panose="02070309020205020404" pitchFamily="49" charset="0"/>
              <a:buChar char="o"/>
            </a:pPr>
            <a:r>
              <a:rPr lang="pt-BR" sz="3600" kern="0" dirty="0">
                <a:effectLst/>
                <a:latin typeface="Times New Roman" panose="02020603050405020304" pitchFamily="18" charset="0"/>
                <a:ea typeface="Calibri" panose="020F0502020204030204" pitchFamily="34" charset="0"/>
              </a:rPr>
              <a:t>participam em nome de seus Estados dos procedimentos desses órgãos intergovernamentais. </a:t>
            </a:r>
          </a:p>
          <a:p>
            <a:r>
              <a:rPr lang="pt-BR" sz="4000" kern="0" dirty="0">
                <a:effectLst/>
                <a:latin typeface="Times New Roman" panose="02020603050405020304" pitchFamily="18" charset="0"/>
                <a:ea typeface="Calibri" panose="020F0502020204030204" pitchFamily="34" charset="0"/>
              </a:rPr>
              <a:t>Protegem os interesses de seus Estados, negociam não apenas com outros Estados, mas também junto aos funcionários dos secretariados. </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110830"/>
      </p:ext>
    </p:extLst>
  </p:cSld>
  <p:clrMapOvr>
    <a:masterClrMapping/>
  </p:clrMapOvr>
</p:sld>
</file>

<file path=ppt/slides/slide3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809898"/>
            <a:ext cx="9942716" cy="1554480"/>
          </a:xfrm>
        </p:spPr>
        <p:txBody>
          <a:bodyPr anchor="ctr">
            <a:normAutofit fontScale="90000"/>
          </a:bodyPr>
          <a:lstStyle/>
          <a:p>
            <a:pPr algn="ctr"/>
            <a:r>
              <a:rPr lang="pt-BR" sz="4800" dirty="0"/>
              <a:t>XII Desafios e Perspectivas</a:t>
            </a:r>
            <a:br>
              <a:rPr lang="pt-BR" sz="4800" dirty="0"/>
            </a:br>
            <a:r>
              <a:rPr lang="pt-BR" sz="4000" dirty="0"/>
              <a:t>2. Atores – b. </a:t>
            </a:r>
            <a:r>
              <a:rPr lang="pt-BR" sz="4000" b="1" dirty="0"/>
              <a:t>Organizações intergovernamentais</a:t>
            </a:r>
            <a:br>
              <a:rPr lang="pt-BR" sz="2800" dirty="0"/>
            </a:br>
            <a:r>
              <a:rPr lang="pt-BR" sz="2700" dirty="0"/>
              <a:t>21º.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17522"/>
            <a:ext cx="9941319" cy="3124658"/>
          </a:xfrm>
        </p:spPr>
        <p:txBody>
          <a:bodyPr anchor="ctr">
            <a:noAutofit/>
          </a:bodyPr>
          <a:lstStyle/>
          <a:p>
            <a:pPr>
              <a:lnSpc>
                <a:spcPct val="70000"/>
              </a:lnSpc>
              <a:spcAft>
                <a:spcPts val="800"/>
              </a:spcAft>
            </a:pPr>
            <a:r>
              <a:rPr lang="pt-BR" sz="2400" u="sng" kern="0" dirty="0">
                <a:latin typeface="Times New Roman" panose="02020603050405020304" pitchFamily="18" charset="0"/>
                <a:ea typeface="Calibri" panose="020F0502020204030204" pitchFamily="34" charset="0"/>
              </a:rPr>
              <a:t>Secretariados</a:t>
            </a:r>
            <a:r>
              <a:rPr lang="pt-BR" sz="2400" kern="0" dirty="0">
                <a:effectLst/>
                <a:latin typeface="Times New Roman" panose="02020603050405020304" pitchFamily="18" charset="0"/>
                <a:ea typeface="Calibri" panose="020F0502020204030204" pitchFamily="34" charset="0"/>
              </a:rPr>
              <a:t> têm se tornado mais </a:t>
            </a:r>
            <a:r>
              <a:rPr lang="pt-BR" sz="2400" kern="0" dirty="0">
                <a:effectLst/>
                <a:highlight>
                  <a:srgbClr val="FFFF00"/>
                </a:highlight>
                <a:latin typeface="Times New Roman" panose="02020603050405020304" pitchFamily="18" charset="0"/>
                <a:ea typeface="Calibri" panose="020F0502020204030204" pitchFamily="34" charset="0"/>
              </a:rPr>
              <a:t>independentes</a:t>
            </a:r>
            <a:r>
              <a:rPr lang="pt-BR" sz="2400" kern="0" dirty="0">
                <a:effectLst/>
                <a:latin typeface="Times New Roman" panose="02020603050405020304" pitchFamily="18" charset="0"/>
                <a:ea typeface="Calibri" panose="020F0502020204030204" pitchFamily="34" charset="0"/>
              </a:rPr>
              <a:t> e frequentemente formatam a política da organização. Por vezes, exercem funções políticas. As organizações internacionais não tem, porém, o poder de executar suas decisões, função que compete a cada Estado membro (Kleiner)</a:t>
            </a:r>
            <a:endParaRPr lang="pt-BR" sz="2200" kern="0" dirty="0">
              <a:solidFill>
                <a:srgbClr val="000000"/>
              </a:solidFill>
              <a:ea typeface="Calibri" panose="020F0502020204030204" pitchFamily="34" charset="0"/>
            </a:endParaRPr>
          </a:p>
          <a:p>
            <a:pPr>
              <a:lnSpc>
                <a:spcPct val="70000"/>
              </a:lnSpc>
              <a:spcAft>
                <a:spcPts val="800"/>
              </a:spcAft>
            </a:pPr>
            <a:r>
              <a:rPr lang="pt-BR" sz="2400" kern="0" dirty="0">
                <a:solidFill>
                  <a:srgbClr val="000000"/>
                </a:solidFill>
                <a:ea typeface="Calibri" panose="020F0502020204030204" pitchFamily="34" charset="0"/>
              </a:rPr>
              <a:t>Os </a:t>
            </a:r>
            <a:r>
              <a:rPr lang="pt-BR" sz="2400" u="sng" kern="0" dirty="0">
                <a:solidFill>
                  <a:srgbClr val="000000"/>
                </a:solidFill>
                <a:ea typeface="Calibri" panose="020F0502020204030204" pitchFamily="34" charset="0"/>
              </a:rPr>
              <a:t>ministérios do exterior</a:t>
            </a:r>
            <a:r>
              <a:rPr lang="pt-BR" sz="2400" kern="0" dirty="0">
                <a:solidFill>
                  <a:srgbClr val="000000"/>
                </a:solidFill>
                <a:ea typeface="Calibri" panose="020F0502020204030204" pitchFamily="34" charset="0"/>
              </a:rPr>
              <a:t>, na sua maioria, dispõem de unidade para o tratamento de organizações internacionais, sendo que o número de funcionários e seu nível refletem a significância relativa da diplomacia multilateral na lista de prioridades do governo.</a:t>
            </a:r>
            <a:r>
              <a:rPr lang="en-US" sz="2400" kern="0" dirty="0">
                <a:solidFill>
                  <a:srgbClr val="000000"/>
                </a:solidFill>
                <a:ea typeface="Calibri" panose="020F0502020204030204" pitchFamily="34" charset="0"/>
              </a:rPr>
              <a:t> (Greenstock)</a:t>
            </a:r>
          </a:p>
          <a:p>
            <a:pPr>
              <a:lnSpc>
                <a:spcPct val="70000"/>
              </a:lnSpc>
              <a:spcAft>
                <a:spcPts val="800"/>
              </a:spcAft>
            </a:pPr>
            <a:r>
              <a:rPr lang="pt-BR" sz="2400" kern="0" dirty="0">
                <a:solidFill>
                  <a:srgbClr val="000000"/>
                </a:solidFill>
                <a:ea typeface="Calibri" panose="020F0502020204030204" pitchFamily="34" charset="0"/>
              </a:rPr>
              <a:t>Os foros das organizações são particularmente úteis para a introdução de </a:t>
            </a:r>
            <a:r>
              <a:rPr lang="pt-BR" sz="2400" u="sng" kern="0" dirty="0">
                <a:solidFill>
                  <a:srgbClr val="000000"/>
                </a:solidFill>
                <a:ea typeface="Calibri" panose="020F0502020204030204" pitchFamily="34" charset="0"/>
              </a:rPr>
              <a:t>novos tópicos </a:t>
            </a:r>
            <a:r>
              <a:rPr lang="pt-BR" sz="2400" kern="0" dirty="0">
                <a:solidFill>
                  <a:srgbClr val="000000"/>
                </a:solidFill>
                <a:ea typeface="Calibri" panose="020F0502020204030204" pitchFamily="34" charset="0"/>
              </a:rPr>
              <a:t>para a agenda internacional. </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7274164"/>
      </p:ext>
    </p:extLst>
  </p:cSld>
  <p:clrMapOvr>
    <a:masterClrMapping/>
  </p:clrMapOvr>
</p:sld>
</file>

<file path=ppt/slides/slide3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800" dirty="0"/>
              <a:t>– </a:t>
            </a:r>
            <a:r>
              <a:rPr lang="pt-BR" sz="4000" dirty="0"/>
              <a:t>b. </a:t>
            </a:r>
            <a:r>
              <a:rPr lang="pt-BR" sz="4000" b="1" dirty="0"/>
              <a:t>Organizações não-governamentais</a:t>
            </a:r>
            <a:br>
              <a:rPr lang="pt-BR" sz="2800" dirty="0"/>
            </a:br>
            <a:r>
              <a:rPr lang="pt-BR" sz="2700" dirty="0"/>
              <a:t>22º.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30222"/>
            <a:ext cx="9941319" cy="3124658"/>
          </a:xfrm>
        </p:spPr>
        <p:txBody>
          <a:bodyPr anchor="ctr">
            <a:noAutofit/>
          </a:bodyPr>
          <a:lstStyle/>
          <a:p>
            <a:pPr marL="0" indent="0">
              <a:lnSpc>
                <a:spcPct val="70000"/>
              </a:lnSpc>
              <a:spcAft>
                <a:spcPts val="800"/>
              </a:spcAft>
              <a:buNone/>
            </a:pPr>
            <a:r>
              <a:rPr lang="pt-BR" kern="0" dirty="0">
                <a:solidFill>
                  <a:srgbClr val="000000"/>
                </a:solidFill>
                <a:ea typeface="Calibri" panose="020F0502020204030204" pitchFamily="34" charset="0"/>
              </a:rPr>
              <a:t>b) </a:t>
            </a:r>
            <a:r>
              <a:rPr lang="pt-BR" u="sng" kern="0" dirty="0">
                <a:solidFill>
                  <a:srgbClr val="000000"/>
                </a:solidFill>
                <a:ea typeface="Calibri" panose="020F0502020204030204" pitchFamily="34" charset="0"/>
              </a:rPr>
              <a:t>Organizações não governamentais</a:t>
            </a:r>
            <a:endParaRPr lang="en-US" u="sng" kern="0" dirty="0">
              <a:solidFill>
                <a:srgbClr val="000000"/>
              </a:solidFill>
              <a:ea typeface="Calibri" panose="020F0502020204030204" pitchFamily="34" charset="0"/>
            </a:endParaRPr>
          </a:p>
          <a:p>
            <a:pPr>
              <a:lnSpc>
                <a:spcPct val="70000"/>
              </a:lnSpc>
              <a:spcAft>
                <a:spcPts val="800"/>
              </a:spcAft>
            </a:pPr>
            <a:r>
              <a:rPr lang="pt-BR" sz="2400" kern="0" dirty="0">
                <a:solidFill>
                  <a:srgbClr val="000000"/>
                </a:solidFill>
                <a:ea typeface="Calibri" panose="020F0502020204030204" pitchFamily="34" charset="0"/>
              </a:rPr>
              <a:t>O número de ONGs aumentou exponencialmente nas últimas décadas, aduzindo complexidade às relações internacionais. </a:t>
            </a:r>
          </a:p>
          <a:p>
            <a:pPr>
              <a:lnSpc>
                <a:spcPct val="70000"/>
              </a:lnSpc>
              <a:spcAft>
                <a:spcPts val="800"/>
              </a:spcAft>
            </a:pPr>
            <a:r>
              <a:rPr lang="pt-BR" sz="2400" kern="0" dirty="0">
                <a:solidFill>
                  <a:srgbClr val="000000"/>
                </a:solidFill>
                <a:ea typeface="Calibri" panose="020F0502020204030204" pitchFamily="34" charset="0"/>
              </a:rPr>
              <a:t>Mais de três mil ONGS receberam status de observadoras no Conselho Econômico e Social da ONU; algumas de maior porte passaram a exercer </a:t>
            </a:r>
            <a:r>
              <a:rPr lang="pt-BR" sz="2400" u="sng" kern="0" dirty="0">
                <a:solidFill>
                  <a:srgbClr val="000000"/>
                </a:solidFill>
                <a:ea typeface="Calibri" panose="020F0502020204030204" pitchFamily="34" charset="0"/>
              </a:rPr>
              <a:t>influência </a:t>
            </a:r>
            <a:r>
              <a:rPr lang="pt-BR" sz="2400" kern="0" dirty="0">
                <a:solidFill>
                  <a:srgbClr val="000000"/>
                </a:solidFill>
                <a:ea typeface="Calibri" panose="020F0502020204030204" pitchFamily="34" charset="0"/>
              </a:rPr>
              <a:t>maior</a:t>
            </a:r>
            <a:r>
              <a:rPr lang="pt-BR" sz="2400" u="sng" kern="0" dirty="0">
                <a:solidFill>
                  <a:srgbClr val="000000"/>
                </a:solidFill>
                <a:ea typeface="Calibri" panose="020F0502020204030204" pitchFamily="34" charset="0"/>
              </a:rPr>
              <a:t> nas agendas </a:t>
            </a:r>
            <a:r>
              <a:rPr lang="pt-BR" sz="2400" kern="0" dirty="0">
                <a:solidFill>
                  <a:srgbClr val="000000"/>
                </a:solidFill>
                <a:ea typeface="Calibri" panose="020F0502020204030204" pitchFamily="34" charset="0"/>
              </a:rPr>
              <a:t>de organizações internacionais do que os Estados. </a:t>
            </a:r>
            <a:r>
              <a:rPr lang="de-DE" sz="2400" kern="0" dirty="0">
                <a:solidFill>
                  <a:srgbClr val="000000"/>
                </a:solidFill>
                <a:ea typeface="Calibri" panose="020F0502020204030204" pitchFamily="34" charset="0"/>
              </a:rPr>
              <a:t>(Cooper at al)</a:t>
            </a:r>
            <a:endParaRPr lang="en-US" sz="2400" kern="0" dirty="0">
              <a:solidFill>
                <a:srgbClr val="000000"/>
              </a:solidFill>
              <a:ea typeface="Calibri" panose="020F0502020204030204" pitchFamily="34" charset="0"/>
            </a:endParaRPr>
          </a:p>
          <a:p>
            <a:pPr>
              <a:lnSpc>
                <a:spcPct val="70000"/>
              </a:lnSpc>
              <a:spcAft>
                <a:spcPts val="800"/>
              </a:spcAft>
            </a:pPr>
            <a:r>
              <a:rPr lang="pt-BR" sz="2400" kern="0" dirty="0">
                <a:solidFill>
                  <a:srgbClr val="000000"/>
                </a:solidFill>
                <a:ea typeface="Calibri" panose="020F0502020204030204" pitchFamily="34" charset="0"/>
              </a:rPr>
              <a:t>As ONGs assumiram papéis antes desempenhados por governos, pois combatem a fome, a pobreza, a seca e a poluição ambiental. (Kleiner)</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4368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a:t>
            </a:r>
            <a:r>
              <a:rPr lang="pt-BR" sz="4800" b="1" dirty="0"/>
              <a:t>Ministérios do Exterior</a:t>
            </a:r>
            <a:br>
              <a:rPr lang="pt-BR" sz="4800" dirty="0"/>
            </a:br>
            <a:r>
              <a:rPr lang="pt-BR" sz="2400" dirty="0"/>
              <a:t>(8º slide</a:t>
            </a:r>
            <a:r>
              <a:rPr lang="pt-BR" sz="4800" dirty="0"/>
              <a:t>)</a:t>
            </a:r>
            <a:endParaRPr lang="en-US" sz="48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47500" lnSpcReduction="20000"/>
          </a:bodyPr>
          <a:lstStyle/>
          <a:p>
            <a:pPr marL="0" indent="0">
              <a:buNone/>
            </a:pPr>
            <a:r>
              <a:rPr lang="pt-BR" sz="4400" dirty="0"/>
              <a:t>[Os </a:t>
            </a:r>
            <a:r>
              <a:rPr lang="pt-BR" sz="4400" b="1" dirty="0"/>
              <a:t>funcionários do serviço exterior</a:t>
            </a:r>
            <a:r>
              <a:rPr lang="pt-BR" sz="4400" dirty="0"/>
              <a:t>] têm o dever de</a:t>
            </a:r>
          </a:p>
          <a:p>
            <a:pPr marL="0" indent="0">
              <a:buNone/>
            </a:pPr>
            <a:r>
              <a:rPr lang="pt-BR" sz="43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“colocar sua experiência à disposição do governo </a:t>
            </a:r>
            <a:r>
              <a:rPr lang="pt-BR" sz="43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[que estiver] </a:t>
            </a:r>
            <a:r>
              <a:rPr lang="pt-BR" sz="43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no poder, aconselhá-lo, e, se necessário, apresentar objeções. Caso seu conselho for deixado de lado, pelo Ministro, como representante </a:t>
            </a:r>
            <a:r>
              <a:rPr lang="pt-BR" sz="4300" i="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[numa democracia]</a:t>
            </a:r>
            <a:r>
              <a:rPr lang="pt-BR" sz="43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 do povo soberano, é o dever e a função do funcionalismo </a:t>
            </a:r>
            <a:r>
              <a:rPr lang="pt-BR" sz="4300" i="1" u="sng"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cumprir as instruções sem mais questionamentos</a:t>
            </a:r>
            <a:r>
              <a:rPr lang="pt-BR" sz="4300" i="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 (grifei)</a:t>
            </a:r>
          </a:p>
          <a:p>
            <a:pPr marL="0" indent="0">
              <a:buNone/>
            </a:pPr>
            <a:r>
              <a:rPr lang="pt-BR" sz="43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Há um contrato implícito, subjacente nesse sistema, entre o governo e o funcionalismo. Do segundo </a:t>
            </a:r>
            <a:r>
              <a:rPr lang="pt-BR" sz="4300" dirty="0">
                <a:solidFill>
                  <a:srgbClr val="404040"/>
                </a:solidFill>
                <a:latin typeface="Times New Roman" panose="02020603050405020304" pitchFamily="18" charset="0"/>
                <a:ea typeface="Calibri" panose="020F0502020204030204" pitchFamily="34" charset="0"/>
                <a:cs typeface="Times New Roman" panose="02020603050405020304" pitchFamily="18" charset="0"/>
              </a:rPr>
              <a:t>[o funcionalismo] </a:t>
            </a:r>
            <a:r>
              <a:rPr lang="pt-BR" sz="43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se espera que sirva lealmente os governos constitucionais não importa qual o partido </a:t>
            </a:r>
            <a:r>
              <a:rPr lang="pt-BR" sz="4300" i="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[político]</a:t>
            </a:r>
            <a:r>
              <a:rPr lang="pt-BR" sz="43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 em troca, do primeiro </a:t>
            </a:r>
            <a:r>
              <a:rPr lang="pt-BR" sz="4300"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[do governo]</a:t>
            </a:r>
            <a:r>
              <a:rPr lang="pt-BR" sz="4300" i="1" dirty="0">
                <a:solidFill>
                  <a:srgbClr val="404040"/>
                </a:solidFill>
                <a:effectLst/>
                <a:latin typeface="Times New Roman" panose="02020603050405020304" pitchFamily="18" charset="0"/>
                <a:ea typeface="Calibri" panose="020F0502020204030204" pitchFamily="34" charset="0"/>
                <a:cs typeface="Times New Roman" panose="02020603050405020304" pitchFamily="18" charset="0"/>
              </a:rPr>
              <a:t> se espera que confie em todos os funcionários, independentemente de suas simpatias políticas.”</a:t>
            </a:r>
            <a:r>
              <a:rPr lang="pt-BR" sz="4000" dirty="0"/>
              <a:t> </a:t>
            </a:r>
          </a:p>
          <a:p>
            <a:pPr marL="0" indent="0">
              <a:buNone/>
            </a:pPr>
            <a:r>
              <a:rPr lang="pt-BR" sz="4000" dirty="0"/>
              <a:t>(Nicolson)</a:t>
            </a:r>
            <a:endParaRPr lang="pt-BR" sz="43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8517093"/>
      </p:ext>
    </p:extLst>
  </p:cSld>
  <p:clrMapOvr>
    <a:masterClrMapping/>
  </p:clrMapOvr>
</p:sld>
</file>

<file path=ppt/slides/slide3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 b. </a:t>
            </a:r>
            <a:r>
              <a:rPr lang="pt-BR" sz="4000" b="1" dirty="0"/>
              <a:t>Organizações não-governamentais</a:t>
            </a:r>
            <a:br>
              <a:rPr lang="pt-BR" sz="2800" dirty="0"/>
            </a:br>
            <a:r>
              <a:rPr lang="pt-BR" sz="2700" dirty="0"/>
              <a:t>23º.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302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A diplomacia sofreu o desafio de dar </a:t>
            </a:r>
            <a:r>
              <a:rPr lang="pt-BR" sz="2400" u="sng" kern="0" dirty="0">
                <a:solidFill>
                  <a:srgbClr val="000000"/>
                </a:solidFill>
                <a:ea typeface="Calibri" panose="020F0502020204030204" pitchFamily="34" charset="0"/>
              </a:rPr>
              <a:t>voz</a:t>
            </a:r>
            <a:r>
              <a:rPr lang="pt-BR" sz="2400" kern="0" dirty="0">
                <a:solidFill>
                  <a:srgbClr val="000000"/>
                </a:solidFill>
                <a:ea typeface="Calibri" panose="020F0502020204030204" pitchFamily="34" charset="0"/>
              </a:rPr>
              <a:t> a esses representantes da sociedade civil, mas </a:t>
            </a:r>
            <a:r>
              <a:rPr lang="pt-BR" sz="2400" u="sng" kern="0" dirty="0">
                <a:solidFill>
                  <a:srgbClr val="000000"/>
                </a:solidFill>
                <a:ea typeface="Calibri" panose="020F0502020204030204" pitchFamily="34" charset="0"/>
              </a:rPr>
              <a:t>não o voto ou o poder de veto</a:t>
            </a:r>
            <a:r>
              <a:rPr lang="pt-BR" sz="2400" kern="0" dirty="0">
                <a:solidFill>
                  <a:srgbClr val="000000"/>
                </a:solidFill>
                <a:ea typeface="Calibri" panose="020F0502020204030204" pitchFamily="34" charset="0"/>
              </a:rPr>
              <a:t>, uma vez que, se assim o fizesse, teria que abdicar da responsabilidade de governar para todos os cidadãos. </a:t>
            </a:r>
            <a:r>
              <a:rPr lang="en-US" sz="2400" kern="0" dirty="0">
                <a:solidFill>
                  <a:srgbClr val="000000"/>
                </a:solidFill>
                <a:ea typeface="Calibri" panose="020F0502020204030204" pitchFamily="34" charset="0"/>
              </a:rPr>
              <a:t>(Cooper at al)</a:t>
            </a:r>
          </a:p>
          <a:p>
            <a:pPr>
              <a:lnSpc>
                <a:spcPct val="70000"/>
              </a:lnSpc>
              <a:spcAft>
                <a:spcPts val="800"/>
              </a:spcAft>
            </a:pPr>
            <a:r>
              <a:rPr lang="pt-BR" sz="2400" kern="0" dirty="0">
                <a:solidFill>
                  <a:srgbClr val="000000"/>
                </a:solidFill>
                <a:ea typeface="Calibri" panose="020F0502020204030204" pitchFamily="34" charset="0"/>
              </a:rPr>
              <a:t>Ademais, há um limite a atuação do ONGs, devendo os ministérios do exterior encontrar um meio termo entre a </a:t>
            </a:r>
            <a:r>
              <a:rPr lang="pt-BR" sz="2400" u="sng" kern="0" dirty="0">
                <a:solidFill>
                  <a:srgbClr val="000000"/>
                </a:solidFill>
                <a:ea typeface="Calibri" panose="020F0502020204030204" pitchFamily="34" charset="0"/>
              </a:rPr>
              <a:t>consulta constante </a:t>
            </a:r>
            <a:r>
              <a:rPr lang="pt-BR" sz="2400" kern="0" dirty="0">
                <a:solidFill>
                  <a:srgbClr val="000000"/>
                </a:solidFill>
                <a:ea typeface="Calibri" panose="020F0502020204030204" pitchFamily="34" charset="0"/>
              </a:rPr>
              <a:t>a estas e uma </a:t>
            </a:r>
            <a:r>
              <a:rPr lang="pt-BR" sz="2400" u="sng" kern="0" dirty="0">
                <a:solidFill>
                  <a:srgbClr val="000000"/>
                </a:solidFill>
                <a:ea typeface="Calibri" panose="020F0502020204030204" pitchFamily="34" charset="0"/>
              </a:rPr>
              <a:t>política de portas fechadas</a:t>
            </a:r>
            <a:r>
              <a:rPr lang="de-DE" sz="2400" kern="0" dirty="0">
                <a:solidFill>
                  <a:srgbClr val="000000"/>
                </a:solidFill>
                <a:ea typeface="Calibri" panose="020F0502020204030204" pitchFamily="34" charset="0"/>
              </a:rPr>
              <a:t>. (Greenstock).</a:t>
            </a:r>
            <a:endParaRPr lang="en-US" sz="2400" kern="0" dirty="0">
              <a:solidFill>
                <a:srgbClr val="000000"/>
              </a:solidFill>
              <a:ea typeface="Calibri" panose="020F0502020204030204" pitchFamily="34" charset="0"/>
            </a:endParaRPr>
          </a:p>
          <a:p>
            <a:pPr>
              <a:lnSpc>
                <a:spcPct val="70000"/>
              </a:lnSpc>
              <a:spcAft>
                <a:spcPts val="800"/>
              </a:spcAft>
            </a:pPr>
            <a:r>
              <a:rPr lang="pt-BR" sz="2400" kern="0" dirty="0">
                <a:solidFill>
                  <a:srgbClr val="000000"/>
                </a:solidFill>
                <a:ea typeface="Calibri" panose="020F0502020204030204" pitchFamily="34" charset="0"/>
              </a:rPr>
              <a:t>Além disso, as ONGs </a:t>
            </a:r>
            <a:r>
              <a:rPr lang="pt-BR" sz="2400" u="sng" kern="0" dirty="0">
                <a:solidFill>
                  <a:srgbClr val="000000"/>
                </a:solidFill>
                <a:ea typeface="Calibri" panose="020F0502020204030204" pitchFamily="34" charset="0"/>
              </a:rPr>
              <a:t>não podem substituir os governos </a:t>
            </a:r>
            <a:r>
              <a:rPr lang="pt-BR" sz="2400" kern="0" dirty="0">
                <a:solidFill>
                  <a:srgbClr val="000000"/>
                </a:solidFill>
                <a:ea typeface="Calibri" panose="020F0502020204030204" pitchFamily="34" charset="0"/>
              </a:rPr>
              <a:t>quando a jurisdição do Estado é indispensável para atingir resultados finais. Ainda que promovam um </a:t>
            </a:r>
            <a:r>
              <a:rPr lang="pt-BR" sz="2400" u="sng" kern="0" dirty="0">
                <a:solidFill>
                  <a:srgbClr val="000000"/>
                </a:solidFill>
                <a:ea typeface="Calibri" panose="020F0502020204030204" pitchFamily="34" charset="0"/>
              </a:rPr>
              <a:t>acordo</a:t>
            </a:r>
            <a:r>
              <a:rPr lang="pt-BR" sz="2400" kern="0" dirty="0">
                <a:solidFill>
                  <a:srgbClr val="000000"/>
                </a:solidFill>
                <a:ea typeface="Calibri" panose="020F0502020204030204" pitchFamily="34" charset="0"/>
              </a:rPr>
              <a:t> internacional, </a:t>
            </a:r>
            <a:r>
              <a:rPr lang="pt-BR" sz="2400" u="sng" kern="0" dirty="0">
                <a:solidFill>
                  <a:srgbClr val="000000"/>
                </a:solidFill>
                <a:ea typeface="Calibri" panose="020F0502020204030204" pitchFamily="34" charset="0"/>
              </a:rPr>
              <a:t>não poderão concluí-lo</a:t>
            </a:r>
            <a:r>
              <a:rPr lang="pt-BR" sz="2400" kern="0" dirty="0">
                <a:solidFill>
                  <a:srgbClr val="000000"/>
                </a:solidFill>
                <a:ea typeface="Calibri" panose="020F0502020204030204" pitchFamily="34" charset="0"/>
              </a:rPr>
              <a:t>.</a:t>
            </a:r>
            <a:r>
              <a:rPr lang="en-US" sz="2400" kern="0" dirty="0">
                <a:solidFill>
                  <a:srgbClr val="000000"/>
                </a:solidFill>
                <a:ea typeface="Calibri" panose="020F0502020204030204" pitchFamily="34" charset="0"/>
              </a:rPr>
              <a:t> </a:t>
            </a:r>
            <a:r>
              <a:rPr lang="de-DE" sz="2400" kern="0" dirty="0">
                <a:solidFill>
                  <a:srgbClr val="000000"/>
                </a:solidFill>
                <a:ea typeface="Calibri" panose="020F0502020204030204" pitchFamily="34" charset="0"/>
              </a:rPr>
              <a:t>(Kleiner)</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9491949"/>
      </p:ext>
    </p:extLst>
  </p:cSld>
  <p:clrMapOvr>
    <a:masterClrMapping/>
  </p:clrMapOvr>
</p:sld>
</file>

<file path=ppt/slides/slide3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200" dirty="0"/>
              <a:t>– </a:t>
            </a:r>
            <a:r>
              <a:rPr lang="pt-BR" sz="4000" dirty="0"/>
              <a:t>b. </a:t>
            </a:r>
            <a:r>
              <a:rPr lang="pt-BR" sz="4000" b="1" dirty="0"/>
              <a:t>Organizações não-governamentais</a:t>
            </a:r>
            <a:br>
              <a:rPr lang="pt-BR" sz="2800" dirty="0"/>
            </a:br>
            <a:r>
              <a:rPr lang="pt-BR" sz="2700" dirty="0"/>
              <a:t>24º.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302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A ideia de que a </a:t>
            </a:r>
            <a:r>
              <a:rPr lang="pt-BR" sz="2400" kern="0" dirty="0">
                <a:solidFill>
                  <a:srgbClr val="000000"/>
                </a:solidFill>
                <a:highlight>
                  <a:srgbClr val="FFFF00"/>
                </a:highlight>
                <a:ea typeface="Calibri" panose="020F0502020204030204" pitchFamily="34" charset="0"/>
              </a:rPr>
              <a:t>sociedade civil </a:t>
            </a:r>
            <a:r>
              <a:rPr lang="pt-BR" sz="2400" u="sng" kern="0" dirty="0">
                <a:solidFill>
                  <a:srgbClr val="000000"/>
                </a:solidFill>
                <a:ea typeface="Calibri" panose="020F0502020204030204" pitchFamily="34" charset="0"/>
              </a:rPr>
              <a:t>ajuda a estabelecer a agenda política</a:t>
            </a:r>
            <a:r>
              <a:rPr lang="pt-BR" sz="2400" kern="0" dirty="0">
                <a:solidFill>
                  <a:srgbClr val="000000"/>
                </a:solidFill>
                <a:ea typeface="Calibri" panose="020F0502020204030204" pitchFamily="34" charset="0"/>
              </a:rPr>
              <a:t> global é amplamente aceita. </a:t>
            </a:r>
          </a:p>
          <a:p>
            <a:pPr>
              <a:lnSpc>
                <a:spcPct val="70000"/>
              </a:lnSpc>
              <a:spcAft>
                <a:spcPts val="800"/>
              </a:spcAft>
            </a:pPr>
            <a:r>
              <a:rPr lang="pt-BR" sz="2400" kern="0" dirty="0">
                <a:solidFill>
                  <a:srgbClr val="000000"/>
                </a:solidFill>
                <a:ea typeface="Calibri" panose="020F0502020204030204" pitchFamily="34" charset="0"/>
              </a:rPr>
              <a:t>Seus </a:t>
            </a:r>
            <a:r>
              <a:rPr lang="pt-BR" sz="2400" kern="0" dirty="0">
                <a:solidFill>
                  <a:srgbClr val="000000"/>
                </a:solidFill>
                <a:highlight>
                  <a:srgbClr val="FFFF00"/>
                </a:highlight>
                <a:ea typeface="Calibri" panose="020F0502020204030204" pitchFamily="34" charset="0"/>
              </a:rPr>
              <a:t>atores</a:t>
            </a:r>
            <a:r>
              <a:rPr lang="pt-BR" sz="2400" kern="0" dirty="0">
                <a:solidFill>
                  <a:srgbClr val="000000"/>
                </a:solidFill>
                <a:ea typeface="Calibri" panose="020F0502020204030204" pitchFamily="34" charset="0"/>
              </a:rPr>
              <a:t> tendem a se </a:t>
            </a:r>
            <a:r>
              <a:rPr lang="pt-BR" sz="2400" u="sng" kern="0" dirty="0">
                <a:solidFill>
                  <a:srgbClr val="000000"/>
                </a:solidFill>
                <a:ea typeface="Calibri" panose="020F0502020204030204" pitchFamily="34" charset="0"/>
              </a:rPr>
              <a:t>especializar em áreas </a:t>
            </a:r>
            <a:r>
              <a:rPr lang="pt-BR" sz="2400" kern="0" dirty="0">
                <a:solidFill>
                  <a:srgbClr val="000000"/>
                </a:solidFill>
                <a:ea typeface="Calibri" panose="020F0502020204030204" pitchFamily="34" charset="0"/>
              </a:rPr>
              <a:t>de sua intensa preferência, e a lutar pela atenção global para um tópico e a exortar os Estados a tomarem medidas. </a:t>
            </a:r>
          </a:p>
          <a:p>
            <a:pPr>
              <a:lnSpc>
                <a:spcPct val="70000"/>
              </a:lnSpc>
              <a:spcAft>
                <a:spcPts val="800"/>
              </a:spcAft>
            </a:pPr>
            <a:r>
              <a:rPr lang="pt-BR" sz="2400" u="sng" kern="0" dirty="0">
                <a:solidFill>
                  <a:srgbClr val="000000"/>
                </a:solidFill>
                <a:ea typeface="Calibri" panose="020F0502020204030204" pitchFamily="34" charset="0"/>
              </a:rPr>
              <a:t>Antecipam-se à formação da opinião pública</a:t>
            </a:r>
            <a:r>
              <a:rPr lang="pt-BR" sz="2400" kern="0" dirty="0">
                <a:solidFill>
                  <a:srgbClr val="000000"/>
                </a:solidFill>
                <a:ea typeface="Calibri" panose="020F0502020204030204" pitchFamily="34" charset="0"/>
              </a:rPr>
              <a:t> e </a:t>
            </a:r>
            <a:r>
              <a:rPr lang="pt-BR" sz="2400" kern="0" dirty="0">
                <a:solidFill>
                  <a:srgbClr val="000000"/>
                </a:solidFill>
                <a:highlight>
                  <a:srgbClr val="FFFF00"/>
                </a:highlight>
                <a:ea typeface="Calibri" panose="020F0502020204030204" pitchFamily="34" charset="0"/>
              </a:rPr>
              <a:t>beneficiam-se de não serem parte de estruturas governamentais</a:t>
            </a:r>
            <a:r>
              <a:rPr lang="pt-BR" sz="2400" kern="0" dirty="0">
                <a:solidFill>
                  <a:srgbClr val="000000"/>
                </a:solidFill>
                <a:ea typeface="Calibri" panose="020F0502020204030204" pitchFamily="34" charset="0"/>
              </a:rPr>
              <a:t> para expressar vozes críticas. </a:t>
            </a:r>
          </a:p>
          <a:p>
            <a:pPr marL="0" indent="0">
              <a:lnSpc>
                <a:spcPct val="70000"/>
              </a:lnSpc>
              <a:spcAft>
                <a:spcPts val="800"/>
              </a:spcAft>
              <a:buNone/>
            </a:pPr>
            <a:r>
              <a:rPr lang="de-DE" sz="2400" kern="0" dirty="0">
                <a:solidFill>
                  <a:srgbClr val="000000"/>
                </a:solidFill>
                <a:ea typeface="Calibri" panose="020F0502020204030204" pitchFamily="34" charset="0"/>
              </a:rPr>
              <a:t>(Karns e Mingst)</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7583418"/>
      </p:ext>
    </p:extLst>
  </p:cSld>
  <p:clrMapOvr>
    <a:masterClrMapping/>
  </p:clrMapOvr>
</p:sld>
</file>

<file path=ppt/slides/slide3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200" dirty="0"/>
              <a:t>– </a:t>
            </a:r>
            <a:r>
              <a:rPr lang="pt-BR" sz="4000" dirty="0"/>
              <a:t>b. </a:t>
            </a:r>
            <a:r>
              <a:rPr lang="pt-BR" sz="4000" b="1" dirty="0"/>
              <a:t>Organizações não-governamentais</a:t>
            </a:r>
            <a:br>
              <a:rPr lang="pt-BR" sz="2800" dirty="0"/>
            </a:br>
            <a:r>
              <a:rPr lang="pt-BR" sz="2700" dirty="0"/>
              <a:t>25º.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1045028" y="3030222"/>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Aportam </a:t>
            </a:r>
            <a:r>
              <a:rPr lang="pt-BR" sz="2400" u="sng" kern="0" dirty="0">
                <a:solidFill>
                  <a:srgbClr val="000000"/>
                </a:solidFill>
                <a:ea typeface="Calibri" panose="020F0502020204030204" pitchFamily="34" charset="0"/>
              </a:rPr>
              <a:t>conhecimento especializado </a:t>
            </a:r>
            <a:r>
              <a:rPr lang="pt-BR" sz="2400" kern="0" dirty="0">
                <a:solidFill>
                  <a:srgbClr val="000000"/>
                </a:solidFill>
                <a:ea typeface="Calibri" panose="020F0502020204030204" pitchFamily="34" charset="0"/>
              </a:rPr>
              <a:t>(</a:t>
            </a:r>
            <a:r>
              <a:rPr lang="pt-BR" sz="2400" i="1" kern="0" dirty="0">
                <a:solidFill>
                  <a:srgbClr val="000000"/>
                </a:solidFill>
                <a:ea typeface="Calibri" panose="020F0502020204030204" pitchFamily="34" charset="0"/>
              </a:rPr>
              <a:t>expertise</a:t>
            </a:r>
            <a:r>
              <a:rPr lang="pt-BR" sz="2400" kern="0" dirty="0">
                <a:solidFill>
                  <a:srgbClr val="000000"/>
                </a:solidFill>
                <a:ea typeface="Calibri" panose="020F0502020204030204" pitchFamily="34" charset="0"/>
              </a:rPr>
              <a:t>) para seus temas, </a:t>
            </a:r>
            <a:r>
              <a:rPr lang="pt-BR" sz="2400" u="sng" kern="0" dirty="0">
                <a:solidFill>
                  <a:srgbClr val="000000"/>
                </a:solidFill>
                <a:ea typeface="Calibri" panose="020F0502020204030204" pitchFamily="34" charset="0"/>
              </a:rPr>
              <a:t>influenciam governos</a:t>
            </a:r>
            <a:r>
              <a:rPr lang="pt-BR" sz="2400" kern="0" dirty="0">
                <a:solidFill>
                  <a:srgbClr val="000000"/>
                </a:solidFill>
                <a:ea typeface="Calibri" panose="020F0502020204030204" pitchFamily="34" charset="0"/>
              </a:rPr>
              <a:t>, </a:t>
            </a:r>
            <a:r>
              <a:rPr lang="pt-BR" sz="2400" u="sng" kern="0" dirty="0">
                <a:solidFill>
                  <a:srgbClr val="000000"/>
                </a:solidFill>
                <a:ea typeface="Calibri" panose="020F0502020204030204" pitchFamily="34" charset="0"/>
              </a:rPr>
              <a:t>formam a opinião pública </a:t>
            </a:r>
            <a:r>
              <a:rPr lang="pt-BR" sz="2400" kern="0" dirty="0">
                <a:solidFill>
                  <a:srgbClr val="000000"/>
                </a:solidFill>
                <a:ea typeface="Calibri" panose="020F0502020204030204" pitchFamily="34" charset="0"/>
              </a:rPr>
              <a:t>e </a:t>
            </a:r>
            <a:r>
              <a:rPr lang="pt-BR" sz="2400" u="sng" kern="0" dirty="0">
                <a:solidFill>
                  <a:srgbClr val="000000"/>
                </a:solidFill>
                <a:ea typeface="Calibri" panose="020F0502020204030204" pitchFamily="34" charset="0"/>
              </a:rPr>
              <a:t>ampliam a agenda </a:t>
            </a:r>
            <a:r>
              <a:rPr lang="pt-BR" sz="2400" kern="0" dirty="0">
                <a:solidFill>
                  <a:srgbClr val="000000"/>
                </a:solidFill>
                <a:ea typeface="Calibri" panose="020F0502020204030204" pitchFamily="34" charset="0"/>
              </a:rPr>
              <a:t>diplomática. </a:t>
            </a:r>
          </a:p>
          <a:p>
            <a:pPr>
              <a:lnSpc>
                <a:spcPct val="70000"/>
              </a:lnSpc>
              <a:spcAft>
                <a:spcPts val="800"/>
              </a:spcAft>
            </a:pPr>
            <a:r>
              <a:rPr lang="pt-BR" sz="2400" kern="0" dirty="0">
                <a:solidFill>
                  <a:srgbClr val="000000"/>
                </a:solidFill>
                <a:ea typeface="Calibri" panose="020F0502020204030204" pitchFamily="34" charset="0"/>
              </a:rPr>
              <a:t>Mas, nem sempre a agenda que propõem é completa ou bem orientada e pode constituir </a:t>
            </a:r>
            <a:r>
              <a:rPr lang="pt-BR" sz="2400" u="sng" kern="0" dirty="0">
                <a:solidFill>
                  <a:srgbClr val="000000"/>
                </a:solidFill>
                <a:ea typeface="Calibri" panose="020F0502020204030204" pitchFamily="34" charset="0"/>
              </a:rPr>
              <a:t>visão de curto prazo </a:t>
            </a:r>
            <a:r>
              <a:rPr lang="pt-BR" sz="2400" kern="0" dirty="0">
                <a:solidFill>
                  <a:srgbClr val="000000"/>
                </a:solidFill>
                <a:ea typeface="Calibri" panose="020F0502020204030204" pitchFamily="34" charset="0"/>
              </a:rPr>
              <a:t>em muitos aspectos. </a:t>
            </a:r>
          </a:p>
          <a:p>
            <a:pPr>
              <a:lnSpc>
                <a:spcPct val="70000"/>
              </a:lnSpc>
              <a:spcAft>
                <a:spcPts val="800"/>
              </a:spcAft>
            </a:pPr>
            <a:r>
              <a:rPr lang="pt-BR" sz="2400" kern="0" dirty="0">
                <a:solidFill>
                  <a:srgbClr val="000000"/>
                </a:solidFill>
                <a:ea typeface="Calibri" panose="020F0502020204030204" pitchFamily="34" charset="0"/>
              </a:rPr>
              <a:t>Não está claro se o agendamento pela sociedade civil fortalece a </a:t>
            </a:r>
            <a:r>
              <a:rPr lang="pt-BR" sz="2400" u="sng" kern="0" dirty="0">
                <a:solidFill>
                  <a:srgbClr val="000000"/>
                </a:solidFill>
                <a:ea typeface="Calibri" panose="020F0502020204030204" pitchFamily="34" charset="0"/>
              </a:rPr>
              <a:t>democracia</a:t>
            </a:r>
            <a:r>
              <a:rPr lang="pt-BR" sz="2400" kern="0" dirty="0">
                <a:solidFill>
                  <a:srgbClr val="000000"/>
                </a:solidFill>
                <a:ea typeface="Calibri" panose="020F0502020204030204" pitchFamily="34" charset="0"/>
              </a:rPr>
              <a:t> global. </a:t>
            </a:r>
            <a:r>
              <a:rPr lang="de-DE" sz="2400" kern="0" dirty="0">
                <a:solidFill>
                  <a:srgbClr val="000000"/>
                </a:solidFill>
                <a:ea typeface="Calibri" panose="020F0502020204030204" pitchFamily="34" charset="0"/>
              </a:rPr>
              <a:t>(Karns e Mingst)</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9734083"/>
      </p:ext>
    </p:extLst>
  </p:cSld>
  <p:clrMapOvr>
    <a:masterClrMapping/>
  </p:clrMapOvr>
</p:sld>
</file>

<file path=ppt/slides/slide3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000" dirty="0"/>
              <a:t>– </a:t>
            </a:r>
            <a:r>
              <a:rPr lang="pt-BR" sz="4000" dirty="0"/>
              <a:t>b. </a:t>
            </a:r>
            <a:r>
              <a:rPr lang="pt-BR" sz="4000" b="1" dirty="0"/>
              <a:t>Organizações não-governamentais</a:t>
            </a:r>
            <a:br>
              <a:rPr lang="pt-BR" sz="2800" dirty="0"/>
            </a:br>
            <a:r>
              <a:rPr lang="pt-BR" sz="2700" dirty="0"/>
              <a:t>26º.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79" y="3143665"/>
            <a:ext cx="9941319" cy="3124658"/>
          </a:xfrm>
        </p:spPr>
        <p:txBody>
          <a:bodyPr anchor="ctr">
            <a:noAutofit/>
          </a:bodyPr>
          <a:lstStyle/>
          <a:p>
            <a:pPr>
              <a:lnSpc>
                <a:spcPct val="70000"/>
              </a:lnSpc>
              <a:spcAft>
                <a:spcPts val="800"/>
              </a:spcAft>
            </a:pPr>
            <a:r>
              <a:rPr lang="pt-BR" sz="2400" kern="0" dirty="0">
                <a:solidFill>
                  <a:srgbClr val="000000"/>
                </a:solidFill>
                <a:highlight>
                  <a:srgbClr val="FFFF00"/>
                </a:highlight>
                <a:ea typeface="Calibri" panose="020F0502020204030204" pitchFamily="34" charset="0"/>
              </a:rPr>
              <a:t>Inserir um </a:t>
            </a:r>
            <a:r>
              <a:rPr lang="pt-BR" sz="2400" u="sng" kern="0" dirty="0">
                <a:solidFill>
                  <a:srgbClr val="000000"/>
                </a:solidFill>
                <a:highlight>
                  <a:srgbClr val="FFFF00"/>
                </a:highlight>
                <a:ea typeface="Calibri" panose="020F0502020204030204" pitchFamily="34" charset="0"/>
              </a:rPr>
              <a:t>item na agenda</a:t>
            </a:r>
            <a:r>
              <a:rPr lang="pt-BR" sz="2400" kern="0" dirty="0">
                <a:solidFill>
                  <a:srgbClr val="000000"/>
                </a:solidFill>
                <a:highlight>
                  <a:srgbClr val="FFFF00"/>
                </a:highlight>
                <a:ea typeface="Calibri" panose="020F0502020204030204" pitchFamily="34" charset="0"/>
              </a:rPr>
              <a:t> </a:t>
            </a:r>
            <a:r>
              <a:rPr lang="pt-BR" sz="2400" kern="0" dirty="0">
                <a:solidFill>
                  <a:srgbClr val="000000"/>
                </a:solidFill>
                <a:ea typeface="Calibri" panose="020F0502020204030204" pitchFamily="34" charset="0"/>
              </a:rPr>
              <a:t>pode ocorrer, mas, é difícil generalizar sobre o impacto da atividade da sociedade civil em negociações, uma vez que pode vir a ser importante ou ínfimo. (</a:t>
            </a:r>
            <a:r>
              <a:rPr lang="pt-BR" sz="2400" kern="0" dirty="0" err="1">
                <a:solidFill>
                  <a:srgbClr val="000000"/>
                </a:solidFill>
                <a:ea typeface="Calibri" panose="020F0502020204030204" pitchFamily="34" charset="0"/>
              </a:rPr>
              <a:t>Karns</a:t>
            </a:r>
            <a:r>
              <a:rPr lang="pt-BR" sz="2400" kern="0" dirty="0">
                <a:solidFill>
                  <a:srgbClr val="000000"/>
                </a:solidFill>
                <a:ea typeface="Calibri" panose="020F0502020204030204" pitchFamily="34" charset="0"/>
              </a:rPr>
              <a:t> e </a:t>
            </a:r>
            <a:r>
              <a:rPr lang="pt-BR" sz="2400" kern="0" dirty="0" err="1">
                <a:solidFill>
                  <a:srgbClr val="000000"/>
                </a:solidFill>
                <a:ea typeface="Calibri" panose="020F0502020204030204" pitchFamily="34" charset="0"/>
              </a:rPr>
              <a:t>Mingst</a:t>
            </a:r>
            <a:r>
              <a:rPr lang="pt-BR" sz="2400" kern="0" dirty="0">
                <a:solidFill>
                  <a:srgbClr val="000000"/>
                </a:solidFill>
                <a:ea typeface="Calibri" panose="020F0502020204030204" pitchFamily="34" charset="0"/>
              </a:rPr>
              <a:t>)</a:t>
            </a:r>
            <a:endParaRPr lang="en-US" sz="2400" kern="0" dirty="0">
              <a:solidFill>
                <a:srgbClr val="000000"/>
              </a:solidFill>
              <a:ea typeface="Calibri" panose="020F0502020204030204" pitchFamily="34" charset="0"/>
            </a:endParaRPr>
          </a:p>
          <a:p>
            <a:pPr>
              <a:lnSpc>
                <a:spcPct val="70000"/>
              </a:lnSpc>
              <a:spcAft>
                <a:spcPts val="800"/>
              </a:spcAft>
            </a:pPr>
            <a:r>
              <a:rPr lang="pt-BR" sz="2400" kern="0" dirty="0">
                <a:solidFill>
                  <a:srgbClr val="000000"/>
                </a:solidFill>
                <a:ea typeface="Calibri" panose="020F0502020204030204" pitchFamily="34" charset="0"/>
              </a:rPr>
              <a:t>Por outro lado, as ONGs também exercem papel na </a:t>
            </a:r>
            <a:r>
              <a:rPr lang="pt-BR" sz="2400" u="sng" kern="0" dirty="0">
                <a:solidFill>
                  <a:srgbClr val="000000"/>
                </a:solidFill>
                <a:highlight>
                  <a:srgbClr val="FFFF00"/>
                </a:highlight>
                <a:ea typeface="Calibri" panose="020F0502020204030204" pitchFamily="34" charset="0"/>
              </a:rPr>
              <a:t>implementação </a:t>
            </a:r>
            <a:r>
              <a:rPr lang="pt-BR" sz="2400" kern="0" dirty="0">
                <a:solidFill>
                  <a:srgbClr val="000000"/>
                </a:solidFill>
                <a:highlight>
                  <a:srgbClr val="FFFF00"/>
                </a:highlight>
                <a:ea typeface="Calibri" panose="020F0502020204030204" pitchFamily="34" charset="0"/>
              </a:rPr>
              <a:t>de acordos.</a:t>
            </a:r>
          </a:p>
          <a:p>
            <a:pPr>
              <a:lnSpc>
                <a:spcPct val="70000"/>
              </a:lnSpc>
              <a:spcAft>
                <a:spcPts val="800"/>
              </a:spcAft>
            </a:pPr>
            <a:r>
              <a:rPr lang="pt-BR" sz="2400" kern="0" dirty="0">
                <a:solidFill>
                  <a:srgbClr val="000000"/>
                </a:solidFill>
                <a:ea typeface="Calibri" panose="020F0502020204030204" pitchFamily="34" charset="0"/>
              </a:rPr>
              <a:t>Para tanto, propõem a criação de novas instituições, mudanças legislativas, e mudanças de comportamentos, bem como, por vezes, substituem a diplomacia governamental em situações de conflito. (</a:t>
            </a:r>
            <a:r>
              <a:rPr lang="pt-BR" sz="2400" kern="0" dirty="0" err="1">
                <a:solidFill>
                  <a:srgbClr val="000000"/>
                </a:solidFill>
                <a:ea typeface="Calibri" panose="020F0502020204030204" pitchFamily="34" charset="0"/>
              </a:rPr>
              <a:t>Karns</a:t>
            </a:r>
            <a:r>
              <a:rPr lang="pt-BR" sz="2400" kern="0" dirty="0">
                <a:solidFill>
                  <a:srgbClr val="000000"/>
                </a:solidFill>
                <a:ea typeface="Calibri" panose="020F0502020204030204" pitchFamily="34" charset="0"/>
              </a:rPr>
              <a:t> e </a:t>
            </a:r>
            <a:r>
              <a:rPr lang="pt-BR" sz="2400" kern="0" dirty="0" err="1">
                <a:solidFill>
                  <a:srgbClr val="000000"/>
                </a:solidFill>
                <a:ea typeface="Calibri" panose="020F0502020204030204" pitchFamily="34" charset="0"/>
              </a:rPr>
              <a:t>Mingst</a:t>
            </a:r>
            <a:r>
              <a:rPr lang="pt-BR" sz="2400" kern="0" dirty="0">
                <a:solidFill>
                  <a:srgbClr val="000000"/>
                </a:solidFill>
                <a:ea typeface="Calibri" panose="020F0502020204030204" pitchFamily="34" charset="0"/>
              </a:rPr>
              <a:t>)</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6945843"/>
      </p:ext>
    </p:extLst>
  </p:cSld>
  <p:clrMapOvr>
    <a:masterClrMapping/>
  </p:clrMapOvr>
</p:sld>
</file>

<file path=ppt/slides/slide3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000" dirty="0"/>
              <a:t>– </a:t>
            </a:r>
            <a:r>
              <a:rPr lang="pt-BR" sz="4000" dirty="0"/>
              <a:t>b. </a:t>
            </a:r>
            <a:r>
              <a:rPr lang="pt-BR" sz="4000" b="1" dirty="0"/>
              <a:t>Organizações não-governamentais</a:t>
            </a:r>
            <a:br>
              <a:rPr lang="pt-BR" sz="2800" dirty="0"/>
            </a:br>
            <a:r>
              <a:rPr lang="pt-BR" sz="2700" dirty="0"/>
              <a:t>27º.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79" y="3143665"/>
            <a:ext cx="9941319" cy="3124658"/>
          </a:xfrm>
        </p:spPr>
        <p:txBody>
          <a:bodyPr anchor="ctr">
            <a:noAutofit/>
          </a:bodyPr>
          <a:lstStyle/>
          <a:p>
            <a:pPr>
              <a:lnSpc>
                <a:spcPct val="70000"/>
              </a:lnSpc>
              <a:spcAft>
                <a:spcPts val="800"/>
              </a:spcAft>
            </a:pPr>
            <a:r>
              <a:rPr lang="pt-BR" sz="2400" kern="0" dirty="0">
                <a:solidFill>
                  <a:srgbClr val="000000"/>
                </a:solidFill>
                <a:ea typeface="Calibri" panose="020F0502020204030204" pitchFamily="34" charset="0"/>
              </a:rPr>
              <a:t>Uma outra forma de ONGs atuarem e terem impacto na diplomacia tem sido a </a:t>
            </a:r>
            <a:r>
              <a:rPr lang="pt-BR" sz="2400" u="sng" kern="0" dirty="0">
                <a:solidFill>
                  <a:srgbClr val="000000"/>
                </a:solidFill>
                <a:highlight>
                  <a:srgbClr val="FFFF00"/>
                </a:highlight>
                <a:ea typeface="Calibri" panose="020F0502020204030204" pitchFamily="34" charset="0"/>
              </a:rPr>
              <a:t>criação de Comissões</a:t>
            </a:r>
            <a:r>
              <a:rPr lang="pt-BR" sz="2400" kern="0" dirty="0">
                <a:solidFill>
                  <a:srgbClr val="000000"/>
                </a:solidFill>
                <a:ea typeface="Calibri" panose="020F0502020204030204" pitchFamily="34" charset="0"/>
              </a:rPr>
              <a:t>, geralmente compostas de personalidades ilustres e voltadas à promoção de ideias que podem modificar o curso de negociações diplomáticas. </a:t>
            </a:r>
          </a:p>
          <a:p>
            <a:pPr>
              <a:lnSpc>
                <a:spcPct val="70000"/>
              </a:lnSpc>
              <a:spcAft>
                <a:spcPts val="800"/>
              </a:spcAft>
            </a:pPr>
            <a:r>
              <a:rPr lang="pt-BR" sz="2400" kern="0" dirty="0">
                <a:solidFill>
                  <a:srgbClr val="000000"/>
                </a:solidFill>
                <a:ea typeface="Calibri" panose="020F0502020204030204" pitchFamily="34" charset="0"/>
              </a:rPr>
              <a:t>O exemplo mais espetacular desse tipo de iniciativa foi a </a:t>
            </a:r>
            <a:r>
              <a:rPr lang="pt-BR" sz="2400" u="sng" kern="0" dirty="0">
                <a:solidFill>
                  <a:srgbClr val="000000"/>
                </a:solidFill>
                <a:highlight>
                  <a:srgbClr val="FFFF00"/>
                </a:highlight>
                <a:ea typeface="Calibri" panose="020F0502020204030204" pitchFamily="34" charset="0"/>
              </a:rPr>
              <a:t>Comissão </a:t>
            </a:r>
            <a:r>
              <a:rPr lang="pt-BR" sz="2400" u="sng" kern="0" dirty="0" err="1">
                <a:solidFill>
                  <a:srgbClr val="000000"/>
                </a:solidFill>
                <a:highlight>
                  <a:srgbClr val="FFFF00"/>
                </a:highlight>
                <a:ea typeface="Calibri" panose="020F0502020204030204" pitchFamily="34" charset="0"/>
              </a:rPr>
              <a:t>Brundtland</a:t>
            </a:r>
            <a:r>
              <a:rPr lang="pt-BR" sz="2400" u="sng" kern="0" dirty="0">
                <a:solidFill>
                  <a:srgbClr val="000000"/>
                </a:solidFill>
                <a:ea typeface="Calibri" panose="020F0502020204030204" pitchFamily="34" charset="0"/>
              </a:rPr>
              <a:t> </a:t>
            </a:r>
            <a:r>
              <a:rPr lang="pt-BR" sz="2400" kern="0" dirty="0">
                <a:solidFill>
                  <a:srgbClr val="000000"/>
                </a:solidFill>
                <a:ea typeface="Calibri" panose="020F0502020204030204" pitchFamily="34" charset="0"/>
              </a:rPr>
              <a:t>(1987), cujo relatório influenciou a Rio 92 para adotar o conceito de desenvolvimento sustentável. </a:t>
            </a:r>
            <a:endParaRPr lang="en-US" sz="24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8850396"/>
      </p:ext>
    </p:extLst>
  </p:cSld>
  <p:clrMapOvr>
    <a:masterClrMapping/>
  </p:clrMapOvr>
</p:sld>
</file>

<file path=ppt/slides/slide3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000" dirty="0"/>
              <a:t>– </a:t>
            </a:r>
            <a:r>
              <a:rPr lang="pt-BR" sz="4000" dirty="0"/>
              <a:t>b. </a:t>
            </a:r>
            <a:r>
              <a:rPr lang="pt-BR" sz="4000" b="1" dirty="0"/>
              <a:t>Organizações não-governamentais</a:t>
            </a:r>
            <a:br>
              <a:rPr lang="pt-BR" sz="2800" dirty="0"/>
            </a:br>
            <a:r>
              <a:rPr lang="pt-BR" sz="2700" dirty="0"/>
              <a:t>28º.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79" y="2890263"/>
            <a:ext cx="10907487" cy="3378060"/>
          </a:xfrm>
        </p:spPr>
        <p:txBody>
          <a:bodyPr anchor="ctr">
            <a:noAutofit/>
          </a:bodyPr>
          <a:lstStyle/>
          <a:p>
            <a:pPr marL="0" indent="0">
              <a:lnSpc>
                <a:spcPct val="70000"/>
              </a:lnSpc>
              <a:spcAft>
                <a:spcPts val="800"/>
              </a:spcAft>
              <a:buNone/>
            </a:pPr>
            <a:r>
              <a:rPr lang="pt-BR" sz="2200" kern="0" dirty="0">
                <a:solidFill>
                  <a:srgbClr val="000000"/>
                </a:solidFill>
                <a:ea typeface="Calibri" panose="020F0502020204030204" pitchFamily="34" charset="0"/>
              </a:rPr>
              <a:t>Tiveram </a:t>
            </a:r>
            <a:r>
              <a:rPr lang="pt-BR" sz="2200" b="1" kern="0" dirty="0">
                <a:solidFill>
                  <a:srgbClr val="000000"/>
                </a:solidFill>
                <a:highlight>
                  <a:srgbClr val="FFFF00"/>
                </a:highlight>
                <a:ea typeface="Calibri" panose="020F0502020204030204" pitchFamily="34" charset="0"/>
              </a:rPr>
              <a:t>impacto </a:t>
            </a:r>
            <a:r>
              <a:rPr lang="pt-BR" sz="2200" b="1" u="sng" kern="0" dirty="0">
                <a:solidFill>
                  <a:srgbClr val="000000"/>
                </a:solidFill>
                <a:highlight>
                  <a:srgbClr val="FFFF00"/>
                </a:highlight>
                <a:ea typeface="Calibri" panose="020F0502020204030204" pitchFamily="34" charset="0"/>
              </a:rPr>
              <a:t>operativo:</a:t>
            </a:r>
          </a:p>
          <a:p>
            <a:pPr>
              <a:lnSpc>
                <a:spcPct val="70000"/>
              </a:lnSpc>
              <a:spcAft>
                <a:spcPts val="800"/>
              </a:spcAft>
              <a:buFont typeface="Calibri" panose="020F0502020204030204" pitchFamily="34" charset="0"/>
              <a:buChar char="₋"/>
            </a:pPr>
            <a:r>
              <a:rPr lang="pt-BR" sz="1800" u="sng" kern="0" dirty="0">
                <a:solidFill>
                  <a:srgbClr val="000000"/>
                </a:solidFill>
                <a:ea typeface="Calibri" panose="020F0502020204030204" pitchFamily="34" charset="0"/>
              </a:rPr>
              <a:t>Comissão Pearson </a:t>
            </a:r>
            <a:r>
              <a:rPr lang="pt-BR" sz="1800" kern="0" dirty="0">
                <a:solidFill>
                  <a:srgbClr val="000000"/>
                </a:solidFill>
                <a:ea typeface="Calibri" panose="020F0502020204030204" pitchFamily="34" charset="0"/>
              </a:rPr>
              <a:t>(1969), autora do objetivo de cada país dedique </a:t>
            </a:r>
            <a:r>
              <a:rPr lang="pt-BR" sz="1800" kern="0" dirty="0">
                <a:solidFill>
                  <a:srgbClr val="000000"/>
                </a:solidFill>
                <a:highlight>
                  <a:srgbClr val="FFFF00"/>
                </a:highlight>
                <a:ea typeface="Calibri" panose="020F0502020204030204" pitchFamily="34" charset="0"/>
              </a:rPr>
              <a:t>0,7% do PIB para Assistência ao Desenvolvimento no Exterio</a:t>
            </a:r>
            <a:r>
              <a:rPr lang="pt-BR" sz="1800" kern="0" dirty="0">
                <a:solidFill>
                  <a:srgbClr val="000000"/>
                </a:solidFill>
                <a:ea typeface="Calibri" panose="020F0502020204030204" pitchFamily="34" charset="0"/>
              </a:rPr>
              <a:t>r; </a:t>
            </a:r>
          </a:p>
          <a:p>
            <a:pPr>
              <a:lnSpc>
                <a:spcPct val="70000"/>
              </a:lnSpc>
              <a:spcAft>
                <a:spcPts val="800"/>
              </a:spcAft>
              <a:buFont typeface="Calibri" panose="020F0502020204030204" pitchFamily="34" charset="0"/>
              <a:buChar char="₋"/>
            </a:pPr>
            <a:r>
              <a:rPr lang="pt-BR" sz="1800" u="sng" kern="0" dirty="0">
                <a:solidFill>
                  <a:srgbClr val="000000"/>
                </a:solidFill>
                <a:ea typeface="Calibri" panose="020F0502020204030204" pitchFamily="34" charset="0"/>
              </a:rPr>
              <a:t>Painel </a:t>
            </a:r>
            <a:r>
              <a:rPr lang="pt-BR" sz="1800" u="sng" kern="0" dirty="0" err="1">
                <a:solidFill>
                  <a:srgbClr val="000000"/>
                </a:solidFill>
                <a:ea typeface="Calibri" panose="020F0502020204030204" pitchFamily="34" charset="0"/>
              </a:rPr>
              <a:t>Lakdar</a:t>
            </a:r>
            <a:r>
              <a:rPr lang="pt-BR" sz="1800" u="sng" kern="0" dirty="0">
                <a:solidFill>
                  <a:srgbClr val="000000"/>
                </a:solidFill>
                <a:ea typeface="Calibri" panose="020F0502020204030204" pitchFamily="34" charset="0"/>
              </a:rPr>
              <a:t> Brahimi </a:t>
            </a:r>
            <a:r>
              <a:rPr lang="pt-BR" sz="1800" kern="0" dirty="0">
                <a:solidFill>
                  <a:srgbClr val="000000"/>
                </a:solidFill>
                <a:ea typeface="Calibri" panose="020F0502020204030204" pitchFamily="34" charset="0"/>
              </a:rPr>
              <a:t>sobre as </a:t>
            </a:r>
            <a:r>
              <a:rPr lang="pt-BR" sz="1800" kern="0" dirty="0">
                <a:solidFill>
                  <a:srgbClr val="000000"/>
                </a:solidFill>
                <a:highlight>
                  <a:srgbClr val="FFFF00"/>
                </a:highlight>
                <a:ea typeface="Calibri" panose="020F0502020204030204" pitchFamily="34" charset="0"/>
              </a:rPr>
              <a:t>Operações de Paz </a:t>
            </a:r>
            <a:r>
              <a:rPr lang="pt-BR" sz="1800" kern="0" dirty="0">
                <a:solidFill>
                  <a:srgbClr val="000000"/>
                </a:solidFill>
                <a:ea typeface="Calibri" panose="020F0502020204030204" pitchFamily="34" charset="0"/>
              </a:rPr>
              <a:t>da ONU que propôs uma série de mudanças nas práticas daquelas forças na década de 1990; </a:t>
            </a:r>
          </a:p>
          <a:p>
            <a:pPr>
              <a:lnSpc>
                <a:spcPct val="70000"/>
              </a:lnSpc>
              <a:spcAft>
                <a:spcPts val="800"/>
              </a:spcAft>
              <a:buFont typeface="Calibri" panose="020F0502020204030204" pitchFamily="34" charset="0"/>
              <a:buChar char="₋"/>
            </a:pPr>
            <a:r>
              <a:rPr lang="pt-BR" sz="1800" kern="0" dirty="0">
                <a:solidFill>
                  <a:srgbClr val="000000"/>
                </a:solidFill>
                <a:ea typeface="Calibri" panose="020F0502020204030204" pitchFamily="34" charset="0"/>
              </a:rPr>
              <a:t>Comissões presididas por Jeffrey Sachs sobre </a:t>
            </a:r>
            <a:r>
              <a:rPr lang="pt-BR" sz="1800" u="sng" kern="0" dirty="0">
                <a:solidFill>
                  <a:srgbClr val="000000"/>
                </a:solidFill>
                <a:highlight>
                  <a:srgbClr val="FFFF00"/>
                </a:highlight>
                <a:ea typeface="Calibri" panose="020F0502020204030204" pitchFamily="34" charset="0"/>
              </a:rPr>
              <a:t>Macroeconomia e Saúde </a:t>
            </a:r>
            <a:r>
              <a:rPr lang="pt-BR" sz="1800" kern="0" dirty="0">
                <a:solidFill>
                  <a:srgbClr val="000000"/>
                </a:solidFill>
                <a:ea typeface="Calibri" panose="020F0502020204030204" pitchFamily="34" charset="0"/>
              </a:rPr>
              <a:t>(2001)</a:t>
            </a:r>
          </a:p>
          <a:p>
            <a:pPr>
              <a:lnSpc>
                <a:spcPct val="70000"/>
              </a:lnSpc>
              <a:spcAft>
                <a:spcPts val="800"/>
              </a:spcAft>
              <a:buFont typeface="Calibri" panose="020F0502020204030204" pitchFamily="34" charset="0"/>
              <a:buChar char="₋"/>
            </a:pPr>
            <a:r>
              <a:rPr lang="pt-BR" sz="1800" kern="0" dirty="0">
                <a:solidFill>
                  <a:srgbClr val="000000"/>
                </a:solidFill>
                <a:ea typeface="Calibri" panose="020F0502020204030204" pitchFamily="34" charset="0"/>
              </a:rPr>
              <a:t>Projeto </a:t>
            </a:r>
            <a:r>
              <a:rPr lang="pt-BR" sz="1800" u="sng" kern="0" dirty="0">
                <a:solidFill>
                  <a:srgbClr val="000000"/>
                </a:solidFill>
                <a:ea typeface="Calibri" panose="020F0502020204030204" pitchFamily="34" charset="0"/>
              </a:rPr>
              <a:t>Milênio da ONU </a:t>
            </a:r>
            <a:r>
              <a:rPr lang="pt-BR" sz="1800" kern="0" dirty="0">
                <a:solidFill>
                  <a:srgbClr val="000000"/>
                </a:solidFill>
                <a:ea typeface="Calibri" panose="020F0502020204030204" pitchFamily="34" charset="0"/>
              </a:rPr>
              <a:t>(2005) que apresentaram recomendações para os </a:t>
            </a:r>
            <a:r>
              <a:rPr lang="pt-BR" sz="1800" kern="0" dirty="0">
                <a:solidFill>
                  <a:srgbClr val="000000"/>
                </a:solidFill>
                <a:highlight>
                  <a:srgbClr val="FFFF00"/>
                </a:highlight>
                <a:ea typeface="Calibri" panose="020F0502020204030204" pitchFamily="34" charset="0"/>
              </a:rPr>
              <a:t>Objetivos para o Desenvolvimento do Milênio</a:t>
            </a:r>
            <a:r>
              <a:rPr lang="pt-BR" sz="1800" kern="0" dirty="0">
                <a:solidFill>
                  <a:srgbClr val="000000"/>
                </a:solidFill>
                <a:ea typeface="Calibri" panose="020F0502020204030204" pitchFamily="34" charset="0"/>
              </a:rPr>
              <a:t>; </a:t>
            </a:r>
          </a:p>
          <a:p>
            <a:pPr>
              <a:lnSpc>
                <a:spcPct val="70000"/>
              </a:lnSpc>
              <a:spcAft>
                <a:spcPts val="800"/>
              </a:spcAft>
              <a:buFont typeface="Calibri" panose="020F0502020204030204" pitchFamily="34" charset="0"/>
              <a:buChar char="₋"/>
            </a:pPr>
            <a:r>
              <a:rPr lang="pt-BR" sz="1800" kern="0" dirty="0">
                <a:solidFill>
                  <a:srgbClr val="000000"/>
                </a:solidFill>
                <a:ea typeface="Calibri" panose="020F0502020204030204" pitchFamily="34" charset="0"/>
              </a:rPr>
              <a:t>Comissão sobre </a:t>
            </a:r>
            <a:r>
              <a:rPr lang="pt-BR" sz="1800" u="sng" kern="0" dirty="0">
                <a:solidFill>
                  <a:srgbClr val="000000"/>
                </a:solidFill>
                <a:highlight>
                  <a:srgbClr val="FFFF00"/>
                </a:highlight>
                <a:ea typeface="Calibri" panose="020F0502020204030204" pitchFamily="34" charset="0"/>
              </a:rPr>
              <a:t>Intervenção e Estado Soberano </a:t>
            </a:r>
            <a:r>
              <a:rPr lang="pt-BR" sz="1800" kern="0" dirty="0">
                <a:solidFill>
                  <a:srgbClr val="000000"/>
                </a:solidFill>
                <a:ea typeface="Calibri" panose="020F0502020204030204" pitchFamily="34" charset="0"/>
              </a:rPr>
              <a:t>(2001) e </a:t>
            </a:r>
          </a:p>
          <a:p>
            <a:pPr>
              <a:lnSpc>
                <a:spcPct val="70000"/>
              </a:lnSpc>
              <a:spcAft>
                <a:spcPts val="800"/>
              </a:spcAft>
              <a:buFont typeface="Calibri" panose="020F0502020204030204" pitchFamily="34" charset="0"/>
              <a:buChar char="₋"/>
            </a:pPr>
            <a:r>
              <a:rPr lang="pt-BR" sz="1800" kern="0" dirty="0">
                <a:solidFill>
                  <a:srgbClr val="000000"/>
                </a:solidFill>
                <a:ea typeface="Calibri" panose="020F0502020204030204" pitchFamily="34" charset="0"/>
              </a:rPr>
              <a:t>Painel de Alto Nível sobre </a:t>
            </a:r>
            <a:r>
              <a:rPr lang="pt-BR" sz="1800" u="sng" kern="0" dirty="0">
                <a:solidFill>
                  <a:srgbClr val="000000"/>
                </a:solidFill>
                <a:ea typeface="Calibri" panose="020F0502020204030204" pitchFamily="34" charset="0"/>
              </a:rPr>
              <a:t>Ameaças, Desafios e Mudança </a:t>
            </a:r>
            <a:r>
              <a:rPr lang="pt-BR" sz="1800" kern="0" dirty="0">
                <a:solidFill>
                  <a:srgbClr val="000000"/>
                </a:solidFill>
                <a:ea typeface="Calibri" panose="020F0502020204030204" pitchFamily="34" charset="0"/>
              </a:rPr>
              <a:t>(2004) que constituíram a base para o conceito de “</a:t>
            </a:r>
            <a:r>
              <a:rPr lang="pt-BR" sz="1800" kern="0" dirty="0">
                <a:solidFill>
                  <a:srgbClr val="000000"/>
                </a:solidFill>
                <a:highlight>
                  <a:srgbClr val="FFFF00"/>
                </a:highlight>
                <a:ea typeface="Calibri" panose="020F0502020204030204" pitchFamily="34" charset="0"/>
              </a:rPr>
              <a:t>responsabilidade de proteger</a:t>
            </a:r>
            <a:r>
              <a:rPr lang="pt-BR" sz="1800" kern="0" dirty="0">
                <a:solidFill>
                  <a:srgbClr val="000000"/>
                </a:solidFill>
                <a:ea typeface="Calibri" panose="020F0502020204030204" pitchFamily="34" charset="0"/>
              </a:rPr>
              <a:t>”. </a:t>
            </a:r>
            <a:endParaRPr lang="en-US" sz="18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75400"/>
      </p:ext>
    </p:extLst>
  </p:cSld>
  <p:clrMapOvr>
    <a:masterClrMapping/>
  </p:clrMapOvr>
</p:sld>
</file>

<file path=ppt/slides/slide3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000" dirty="0"/>
              <a:t>– </a:t>
            </a:r>
            <a:r>
              <a:rPr lang="pt-BR" sz="4000" dirty="0"/>
              <a:t>b. </a:t>
            </a:r>
            <a:r>
              <a:rPr lang="pt-BR" sz="4000" b="1" dirty="0"/>
              <a:t>Organizações não-governamentais</a:t>
            </a:r>
            <a:br>
              <a:rPr lang="pt-BR" sz="2800" dirty="0"/>
            </a:br>
            <a:r>
              <a:rPr lang="pt-BR" sz="2700" dirty="0"/>
              <a:t>28º.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9941319" cy="3124658"/>
          </a:xfrm>
        </p:spPr>
        <p:txBody>
          <a:bodyPr anchor="ctr">
            <a:noAutofit/>
          </a:bodyPr>
          <a:lstStyle/>
          <a:p>
            <a:pPr marL="0" indent="0">
              <a:lnSpc>
                <a:spcPct val="70000"/>
              </a:lnSpc>
              <a:spcAft>
                <a:spcPts val="800"/>
              </a:spcAft>
              <a:buNone/>
            </a:pPr>
            <a:r>
              <a:rPr lang="pt-BR" sz="2600" kern="0" dirty="0">
                <a:solidFill>
                  <a:srgbClr val="000000"/>
                </a:solidFill>
                <a:ea typeface="Calibri" panose="020F0502020204030204" pitchFamily="34" charset="0"/>
              </a:rPr>
              <a:t>Tiveram </a:t>
            </a:r>
            <a:r>
              <a:rPr lang="pt-BR" sz="2600" b="1" kern="0" dirty="0">
                <a:solidFill>
                  <a:srgbClr val="000000"/>
                </a:solidFill>
                <a:highlight>
                  <a:srgbClr val="FFFF00"/>
                </a:highlight>
                <a:ea typeface="Calibri" panose="020F0502020204030204" pitchFamily="34" charset="0"/>
              </a:rPr>
              <a:t>impacto </a:t>
            </a:r>
            <a:r>
              <a:rPr lang="pt-BR" sz="2600" b="1" u="sng" kern="0" dirty="0">
                <a:solidFill>
                  <a:srgbClr val="000000"/>
                </a:solidFill>
                <a:highlight>
                  <a:srgbClr val="FFFF00"/>
                </a:highlight>
                <a:ea typeface="Calibri" panose="020F0502020204030204" pitchFamily="34" charset="0"/>
              </a:rPr>
              <a:t>normativo:</a:t>
            </a:r>
            <a:endParaRPr lang="pt-BR" sz="2600" b="1" kern="0" dirty="0">
              <a:solidFill>
                <a:srgbClr val="000000"/>
              </a:solidFill>
              <a:ea typeface="Calibri" panose="020F0502020204030204" pitchFamily="34" charset="0"/>
            </a:endParaRPr>
          </a:p>
          <a:p>
            <a:pPr>
              <a:lnSpc>
                <a:spcPct val="70000"/>
              </a:lnSpc>
              <a:spcAft>
                <a:spcPts val="800"/>
              </a:spcAft>
              <a:buFont typeface="Courier New" panose="02070309020205020404" pitchFamily="49" charset="0"/>
              <a:buChar char="o"/>
            </a:pPr>
            <a:r>
              <a:rPr lang="pt-BR" sz="2400" kern="0" dirty="0">
                <a:solidFill>
                  <a:srgbClr val="000000"/>
                </a:solidFill>
                <a:ea typeface="Calibri" panose="020F0502020204030204" pitchFamily="34" charset="0"/>
              </a:rPr>
              <a:t>a </a:t>
            </a:r>
            <a:r>
              <a:rPr lang="pt-BR" sz="2400" u="sng" kern="0" dirty="0">
                <a:solidFill>
                  <a:srgbClr val="000000"/>
                </a:solidFill>
                <a:ea typeface="Calibri" panose="020F0502020204030204" pitchFamily="34" charset="0"/>
              </a:rPr>
              <a:t>Comissão sobre </a:t>
            </a:r>
            <a:r>
              <a:rPr lang="pt-BR" sz="2400" u="sng" kern="0" dirty="0">
                <a:solidFill>
                  <a:srgbClr val="000000"/>
                </a:solidFill>
                <a:highlight>
                  <a:srgbClr val="FFFF00"/>
                </a:highlight>
                <a:ea typeface="Calibri" panose="020F0502020204030204" pitchFamily="34" charset="0"/>
              </a:rPr>
              <a:t>Governança Global </a:t>
            </a:r>
            <a:r>
              <a:rPr lang="pt-BR" sz="2400" kern="0" dirty="0">
                <a:solidFill>
                  <a:srgbClr val="000000"/>
                </a:solidFill>
                <a:ea typeface="Calibri" panose="020F0502020204030204" pitchFamily="34" charset="0"/>
              </a:rPr>
              <a:t>(1995); </a:t>
            </a:r>
          </a:p>
          <a:p>
            <a:pPr>
              <a:lnSpc>
                <a:spcPct val="70000"/>
              </a:lnSpc>
              <a:spcAft>
                <a:spcPts val="800"/>
              </a:spcAft>
              <a:buFont typeface="Courier New" panose="02070309020205020404" pitchFamily="49" charset="0"/>
              <a:buChar char="o"/>
            </a:pPr>
            <a:r>
              <a:rPr lang="pt-BR" sz="2400" kern="0" dirty="0">
                <a:solidFill>
                  <a:srgbClr val="000000"/>
                </a:solidFill>
                <a:ea typeface="Calibri" panose="020F0502020204030204" pitchFamily="34" charset="0"/>
              </a:rPr>
              <a:t>a </a:t>
            </a:r>
            <a:r>
              <a:rPr lang="pt-BR" sz="2400" u="sng" kern="0" dirty="0">
                <a:solidFill>
                  <a:srgbClr val="000000"/>
                </a:solidFill>
                <a:ea typeface="Calibri" panose="020F0502020204030204" pitchFamily="34" charset="0"/>
              </a:rPr>
              <a:t>Comissão de Canberra de </a:t>
            </a:r>
            <a:r>
              <a:rPr lang="pt-BR" sz="2400" u="sng" kern="0" dirty="0">
                <a:solidFill>
                  <a:srgbClr val="000000"/>
                </a:solidFill>
                <a:highlight>
                  <a:srgbClr val="FFFF00"/>
                </a:highlight>
                <a:ea typeface="Calibri" panose="020F0502020204030204" pitchFamily="34" charset="0"/>
              </a:rPr>
              <a:t>Eliminação de Armas Nucleares </a:t>
            </a:r>
            <a:r>
              <a:rPr lang="pt-BR" sz="2400" kern="0" dirty="0">
                <a:solidFill>
                  <a:srgbClr val="000000"/>
                </a:solidFill>
                <a:ea typeface="Calibri" panose="020F0502020204030204" pitchFamily="34" charset="0"/>
              </a:rPr>
              <a:t>(1996); e </a:t>
            </a:r>
          </a:p>
          <a:p>
            <a:pPr>
              <a:lnSpc>
                <a:spcPct val="70000"/>
              </a:lnSpc>
              <a:spcAft>
                <a:spcPts val="800"/>
              </a:spcAft>
              <a:buFont typeface="Courier New" panose="02070309020205020404" pitchFamily="49" charset="0"/>
              <a:buChar char="o"/>
            </a:pPr>
            <a:r>
              <a:rPr lang="pt-BR" sz="2400" kern="0" dirty="0">
                <a:solidFill>
                  <a:srgbClr val="000000"/>
                </a:solidFill>
                <a:ea typeface="Calibri" panose="020F0502020204030204" pitchFamily="34" charset="0"/>
              </a:rPr>
              <a:t>a </a:t>
            </a:r>
            <a:r>
              <a:rPr lang="pt-BR" sz="2400" u="sng" kern="0" dirty="0">
                <a:solidFill>
                  <a:srgbClr val="000000"/>
                </a:solidFill>
                <a:highlight>
                  <a:srgbClr val="FFFF00"/>
                </a:highlight>
                <a:ea typeface="Calibri" panose="020F0502020204030204" pitchFamily="34" charset="0"/>
              </a:rPr>
              <a:t>Comissão Palme </a:t>
            </a:r>
            <a:r>
              <a:rPr lang="pt-BR" sz="2400" kern="0" dirty="0">
                <a:solidFill>
                  <a:srgbClr val="000000"/>
                </a:solidFill>
                <a:ea typeface="Calibri" panose="020F0502020204030204" pitchFamily="34" charset="0"/>
              </a:rPr>
              <a:t>(1982).</a:t>
            </a:r>
          </a:p>
          <a:p>
            <a:pPr marL="457200" lvl="1" indent="0">
              <a:lnSpc>
                <a:spcPct val="70000"/>
              </a:lnSpc>
              <a:spcAft>
                <a:spcPts val="800"/>
              </a:spcAft>
              <a:buNone/>
            </a:pPr>
            <a:r>
              <a:rPr lang="pt-BR" sz="2000" kern="0" dirty="0">
                <a:solidFill>
                  <a:srgbClr val="000000"/>
                </a:solidFill>
                <a:ea typeface="Calibri" panose="020F0502020204030204" pitchFamily="34" charset="0"/>
              </a:rPr>
              <a:t>(Evans)</a:t>
            </a:r>
            <a:endParaRPr lang="en-US" sz="2000" kern="0" dirty="0">
              <a:solidFill>
                <a:srgbClr val="000000"/>
              </a:solidFill>
              <a:ea typeface="Calibri" panose="020F0502020204030204" pitchFamily="34" charset="0"/>
            </a:endParaRPr>
          </a:p>
          <a:p>
            <a:pPr marL="0" indent="0">
              <a:lnSpc>
                <a:spcPct val="70000"/>
              </a:lnSpc>
              <a:spcAft>
                <a:spcPts val="800"/>
              </a:spcAft>
              <a:buNone/>
            </a:pPr>
            <a:r>
              <a:rPr lang="pt-BR" sz="1800" kern="0" dirty="0">
                <a:effectLst/>
                <a:latin typeface="Times New Roman" panose="02020603050405020304" pitchFamily="18" charset="0"/>
                <a:ea typeface="Calibri" panose="020F0502020204030204" pitchFamily="34" charset="0"/>
              </a:rPr>
              <a:t> </a:t>
            </a: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69926"/>
      </p:ext>
    </p:extLst>
  </p:cSld>
  <p:clrMapOvr>
    <a:masterClrMapping/>
  </p:clrMapOvr>
</p:sld>
</file>

<file path=ppt/slides/slide3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800" dirty="0"/>
              <a:t>2</a:t>
            </a:r>
            <a:r>
              <a:rPr lang="pt-BR" dirty="0"/>
              <a:t>. Atores</a:t>
            </a:r>
            <a:r>
              <a:rPr lang="pt-BR" sz="4000" dirty="0"/>
              <a:t> </a:t>
            </a:r>
            <a:r>
              <a:rPr lang="pt-BR" sz="800" dirty="0"/>
              <a:t>– </a:t>
            </a:r>
            <a:r>
              <a:rPr lang="pt-BR" sz="4000" dirty="0"/>
              <a:t>b. </a:t>
            </a:r>
            <a:r>
              <a:rPr lang="pt-BR" sz="4000" b="1" dirty="0"/>
              <a:t>Empresas globais</a:t>
            </a:r>
            <a:br>
              <a:rPr lang="pt-BR" sz="2800" dirty="0"/>
            </a:br>
            <a:r>
              <a:rPr lang="pt-BR" sz="2700" dirty="0"/>
              <a:t>29º.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10818130" cy="3124658"/>
          </a:xfrm>
        </p:spPr>
        <p:txBody>
          <a:bodyPr anchor="ctr">
            <a:noAutofit/>
          </a:bodyPr>
          <a:lstStyle/>
          <a:p>
            <a:pPr marL="0" indent="0">
              <a:lnSpc>
                <a:spcPct val="70000"/>
              </a:lnSpc>
              <a:spcAft>
                <a:spcPts val="800"/>
              </a:spcAft>
              <a:buNone/>
            </a:pPr>
            <a:r>
              <a:rPr lang="pt-BR" sz="2200" kern="0" dirty="0">
                <a:solidFill>
                  <a:srgbClr val="000000"/>
                </a:solidFill>
                <a:ea typeface="Calibri" panose="020F0502020204030204" pitchFamily="34" charset="0"/>
              </a:rPr>
              <a:t>C</a:t>
            </a:r>
            <a:r>
              <a:rPr lang="pt-BR" kern="0" dirty="0">
                <a:solidFill>
                  <a:srgbClr val="000000"/>
                </a:solidFill>
                <a:ea typeface="Calibri" panose="020F0502020204030204" pitchFamily="34" charset="0"/>
              </a:rPr>
              <a:t>. </a:t>
            </a:r>
            <a:r>
              <a:rPr lang="pt-BR" u="sng" kern="0" dirty="0">
                <a:solidFill>
                  <a:srgbClr val="000000"/>
                </a:solidFill>
                <a:ea typeface="Calibri" panose="020F0502020204030204" pitchFamily="34" charset="0"/>
              </a:rPr>
              <a:t>Empresas globais</a:t>
            </a:r>
            <a:endParaRPr lang="en-US" u="sng"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Têm </a:t>
            </a:r>
            <a:r>
              <a:rPr lang="pt-BR" sz="2200" u="sng" kern="0" dirty="0">
                <a:solidFill>
                  <a:srgbClr val="000000"/>
                </a:solidFill>
                <a:highlight>
                  <a:srgbClr val="FFFF00"/>
                </a:highlight>
                <a:ea typeface="Calibri" panose="020F0502020204030204" pitchFamily="34" charset="0"/>
              </a:rPr>
              <a:t>alguma atuação diplomática </a:t>
            </a:r>
            <a:r>
              <a:rPr lang="pt-BR" sz="2200" kern="0" dirty="0">
                <a:solidFill>
                  <a:srgbClr val="000000"/>
                </a:solidFill>
                <a:ea typeface="Calibri" panose="020F0502020204030204" pitchFamily="34" charset="0"/>
              </a:rPr>
              <a:t>ao exercer influência em questões internacionais. </a:t>
            </a:r>
          </a:p>
          <a:p>
            <a:pPr>
              <a:lnSpc>
                <a:spcPct val="70000"/>
              </a:lnSpc>
              <a:spcAft>
                <a:spcPts val="800"/>
              </a:spcAft>
            </a:pPr>
            <a:r>
              <a:rPr lang="pt-BR" sz="2200" kern="0" dirty="0">
                <a:solidFill>
                  <a:srgbClr val="000000"/>
                </a:solidFill>
                <a:ea typeface="Calibri" panose="020F0502020204030204" pitchFamily="34" charset="0"/>
              </a:rPr>
              <a:t>Alegam </a:t>
            </a:r>
            <a:r>
              <a:rPr lang="pt-BR" sz="2200" kern="0" dirty="0">
                <a:solidFill>
                  <a:srgbClr val="000000"/>
                </a:solidFill>
                <a:highlight>
                  <a:srgbClr val="FFFF00"/>
                </a:highlight>
                <a:ea typeface="Calibri" panose="020F0502020204030204" pitchFamily="34" charset="0"/>
              </a:rPr>
              <a:t>semelhanças de atividades </a:t>
            </a:r>
            <a:r>
              <a:rPr lang="pt-BR" sz="2200" kern="0" dirty="0">
                <a:solidFill>
                  <a:srgbClr val="000000"/>
                </a:solidFill>
                <a:ea typeface="Calibri" panose="020F0502020204030204" pitchFamily="34" charset="0"/>
              </a:rPr>
              <a:t>de transnacionais no exterior com as missões diplomáticas, tendo havido casos concretos de </a:t>
            </a:r>
            <a:r>
              <a:rPr lang="pt-BR" sz="2200" u="sng" kern="0" dirty="0">
                <a:solidFill>
                  <a:srgbClr val="000000"/>
                </a:solidFill>
                <a:ea typeface="Calibri" panose="020F0502020204030204" pitchFamily="34" charset="0"/>
              </a:rPr>
              <a:t>participação de dirigentes de megaempresas em reuniões de cúpulas de chefes de estado ou de governo</a:t>
            </a:r>
            <a:r>
              <a:rPr lang="pt-BR" sz="2200" kern="0" dirty="0">
                <a:solidFill>
                  <a:srgbClr val="000000"/>
                </a:solidFill>
                <a:ea typeface="Calibri" panose="020F0502020204030204" pitchFamily="34" charset="0"/>
              </a:rPr>
              <a:t>. </a:t>
            </a:r>
          </a:p>
          <a:p>
            <a:pPr>
              <a:lnSpc>
                <a:spcPct val="70000"/>
              </a:lnSpc>
              <a:spcAft>
                <a:spcPts val="800"/>
              </a:spcAft>
            </a:pPr>
            <a:r>
              <a:rPr lang="pt-BR" sz="2200" kern="0" dirty="0">
                <a:solidFill>
                  <a:srgbClr val="000000"/>
                </a:solidFill>
                <a:ea typeface="Calibri" panose="020F0502020204030204" pitchFamily="34" charset="0"/>
              </a:rPr>
              <a:t>Nesses casos, empresas grandes, que mantem operações transfronteiriças, funcionam crescentemente como </a:t>
            </a:r>
            <a:r>
              <a:rPr lang="pt-BR" sz="2200" u="sng" kern="0" dirty="0">
                <a:solidFill>
                  <a:srgbClr val="000000"/>
                </a:solidFill>
                <a:ea typeface="Calibri" panose="020F0502020204030204" pitchFamily="34" charset="0"/>
              </a:rPr>
              <a:t>atores diplomáticos de </a:t>
            </a:r>
            <a:r>
              <a:rPr lang="pt-BR" sz="2200" u="sng" kern="0" dirty="0">
                <a:solidFill>
                  <a:srgbClr val="000000"/>
                </a:solidFill>
                <a:highlight>
                  <a:srgbClr val="FFFF00"/>
                </a:highlight>
                <a:ea typeface="Calibri" panose="020F0502020204030204" pitchFamily="34" charset="0"/>
              </a:rPr>
              <a:t>maneira análoga </a:t>
            </a:r>
            <a:r>
              <a:rPr lang="pt-BR" sz="2200" kern="0" dirty="0">
                <a:solidFill>
                  <a:srgbClr val="000000"/>
                </a:solidFill>
                <a:highlight>
                  <a:srgbClr val="FFFF00"/>
                </a:highlight>
                <a:ea typeface="Calibri" panose="020F0502020204030204" pitchFamily="34" charset="0"/>
              </a:rPr>
              <a:t>a de Estados-nações</a:t>
            </a:r>
            <a:r>
              <a:rPr lang="pt-BR" sz="2200" kern="0" dirty="0">
                <a:solidFill>
                  <a:srgbClr val="000000"/>
                </a:solidFill>
                <a:ea typeface="Calibri" panose="020F0502020204030204" pitchFamily="34" charset="0"/>
              </a:rPr>
              <a:t>, instituições multilaterais e organizações da sociedade civil. </a:t>
            </a:r>
            <a:r>
              <a:rPr lang="en-US" sz="2200" kern="0" dirty="0">
                <a:solidFill>
                  <a:srgbClr val="000000"/>
                </a:solidFill>
                <a:ea typeface="Calibri" panose="020F0502020204030204" pitchFamily="34" charset="0"/>
              </a:rPr>
              <a:t>(</a:t>
            </a:r>
            <a:r>
              <a:rPr lang="pt-BR" sz="2200" kern="0" dirty="0" err="1">
                <a:solidFill>
                  <a:srgbClr val="000000"/>
                </a:solidFill>
                <a:ea typeface="Calibri" panose="020F0502020204030204" pitchFamily="34" charset="0"/>
              </a:rPr>
              <a:t>Pigman</a:t>
            </a:r>
            <a:r>
              <a:rPr lang="pt-BR" sz="2200" kern="0" dirty="0">
                <a:solidFill>
                  <a:srgbClr val="000000"/>
                </a:solidFill>
                <a:ea typeface="Calibri" panose="020F0502020204030204" pitchFamily="34" charset="0"/>
              </a:rPr>
              <a:t>)</a:t>
            </a: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629374"/>
      </p:ext>
    </p:extLst>
  </p:cSld>
  <p:clrMapOvr>
    <a:masterClrMapping/>
  </p:clrMapOvr>
</p:sld>
</file>

<file path=ppt/slides/slide3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500" dirty="0"/>
              <a:t>– </a:t>
            </a:r>
            <a:r>
              <a:rPr lang="pt-BR" sz="4000" dirty="0"/>
              <a:t>b. </a:t>
            </a:r>
            <a:r>
              <a:rPr lang="pt-BR" sz="4000" b="1" dirty="0"/>
              <a:t>Empresas globais</a:t>
            </a:r>
            <a:br>
              <a:rPr lang="pt-BR" sz="2800" dirty="0"/>
            </a:br>
            <a:r>
              <a:rPr lang="pt-BR" sz="2700" dirty="0"/>
              <a:t>30º.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10665730" cy="3124658"/>
          </a:xfrm>
        </p:spPr>
        <p:txBody>
          <a:bodyPr anchor="ctr">
            <a:noAutofit/>
          </a:bodyPr>
          <a:lstStyle/>
          <a:p>
            <a:pPr>
              <a:lnSpc>
                <a:spcPct val="70000"/>
              </a:lnSpc>
              <a:spcAft>
                <a:spcPts val="800"/>
              </a:spcAft>
            </a:pPr>
            <a:r>
              <a:rPr lang="pt-BR" sz="2200" kern="0" dirty="0">
                <a:solidFill>
                  <a:srgbClr val="000000"/>
                </a:solidFill>
                <a:ea typeface="Calibri" panose="020F0502020204030204" pitchFamily="34" charset="0"/>
              </a:rPr>
              <a:t>A interação se dá continuamente como parte de sua atividade negocial. Assemelhar-se-ia, dessa forma, à diplomacia tradicional pois </a:t>
            </a:r>
          </a:p>
          <a:p>
            <a:pPr>
              <a:lnSpc>
                <a:spcPct val="70000"/>
              </a:lnSpc>
              <a:spcAft>
                <a:spcPts val="800"/>
              </a:spcAft>
              <a:buFont typeface="Calibri" panose="020F0502020204030204" pitchFamily="34" charset="0"/>
              <a:buChar char="₋"/>
            </a:pPr>
            <a:r>
              <a:rPr lang="pt-BR" sz="2000" kern="0" dirty="0">
                <a:solidFill>
                  <a:srgbClr val="000000"/>
                </a:solidFill>
                <a:ea typeface="Calibri" panose="020F0502020204030204" pitchFamily="34" charset="0"/>
              </a:rPr>
              <a:t>abrem </a:t>
            </a:r>
            <a:r>
              <a:rPr lang="pt-BR" sz="2000" u="sng" kern="0" dirty="0">
                <a:solidFill>
                  <a:srgbClr val="000000"/>
                </a:solidFill>
                <a:highlight>
                  <a:srgbClr val="FFFF00"/>
                </a:highlight>
                <a:ea typeface="Calibri" panose="020F0502020204030204" pitchFamily="34" charset="0"/>
              </a:rPr>
              <a:t>escritórios de representantes</a:t>
            </a:r>
            <a:r>
              <a:rPr lang="pt-BR" sz="2000" u="sng" kern="0" dirty="0">
                <a:solidFill>
                  <a:srgbClr val="000000"/>
                </a:solidFill>
                <a:ea typeface="Calibri" panose="020F0502020204030204" pitchFamily="34" charset="0"/>
              </a:rPr>
              <a:t> </a:t>
            </a:r>
            <a:r>
              <a:rPr lang="pt-BR" sz="2000" kern="0" dirty="0">
                <a:solidFill>
                  <a:srgbClr val="000000"/>
                </a:solidFill>
                <a:highlight>
                  <a:srgbClr val="FFFF00"/>
                </a:highlight>
                <a:ea typeface="Calibri" panose="020F0502020204030204" pitchFamily="34" charset="0"/>
              </a:rPr>
              <a:t>em capitais nacionais</a:t>
            </a:r>
            <a:r>
              <a:rPr lang="pt-BR" sz="2000" kern="0" dirty="0">
                <a:solidFill>
                  <a:srgbClr val="000000"/>
                </a:solidFill>
                <a:ea typeface="Calibri" panose="020F0502020204030204" pitchFamily="34" charset="0"/>
              </a:rPr>
              <a:t> chefiadas por pessoas com funções de “embaixadores” corporativos; </a:t>
            </a:r>
          </a:p>
          <a:p>
            <a:pPr>
              <a:lnSpc>
                <a:spcPct val="70000"/>
              </a:lnSpc>
              <a:spcAft>
                <a:spcPts val="800"/>
              </a:spcAft>
              <a:buFont typeface="Calibri" panose="020F0502020204030204" pitchFamily="34" charset="0"/>
              <a:buChar char="₋"/>
            </a:pPr>
            <a:r>
              <a:rPr lang="pt-BR" sz="2000" kern="0" dirty="0">
                <a:solidFill>
                  <a:srgbClr val="000000"/>
                </a:solidFill>
                <a:ea typeface="Calibri" panose="020F0502020204030204" pitchFamily="34" charset="0"/>
              </a:rPr>
              <a:t>mantem </a:t>
            </a:r>
            <a:r>
              <a:rPr lang="pt-BR" sz="2000" u="sng" kern="0" dirty="0">
                <a:solidFill>
                  <a:srgbClr val="000000"/>
                </a:solidFill>
                <a:highlight>
                  <a:srgbClr val="FFFF00"/>
                </a:highlight>
                <a:ea typeface="Calibri" panose="020F0502020204030204" pitchFamily="34" charset="0"/>
              </a:rPr>
              <a:t>comunicações regulares e negociações específicas com governos </a:t>
            </a:r>
            <a:r>
              <a:rPr lang="pt-BR" sz="2000" kern="0" dirty="0">
                <a:solidFill>
                  <a:srgbClr val="000000"/>
                </a:solidFill>
                <a:ea typeface="Calibri" panose="020F0502020204030204" pitchFamily="34" charset="0"/>
              </a:rPr>
              <a:t>e com representantes da sociedade civil; </a:t>
            </a:r>
          </a:p>
          <a:p>
            <a:pPr>
              <a:lnSpc>
                <a:spcPct val="70000"/>
              </a:lnSpc>
              <a:spcAft>
                <a:spcPts val="800"/>
              </a:spcAft>
              <a:buFont typeface="Calibri" panose="020F0502020204030204" pitchFamily="34" charset="0"/>
              <a:buChar char="₋"/>
            </a:pPr>
            <a:r>
              <a:rPr lang="pt-BR" sz="2000" kern="0" dirty="0">
                <a:solidFill>
                  <a:srgbClr val="000000"/>
                </a:solidFill>
                <a:ea typeface="Calibri" panose="020F0502020204030204" pitchFamily="34" charset="0"/>
              </a:rPr>
              <a:t>organizam </a:t>
            </a:r>
            <a:r>
              <a:rPr lang="pt-BR" sz="2000" u="sng" kern="0" dirty="0">
                <a:solidFill>
                  <a:srgbClr val="000000"/>
                </a:solidFill>
                <a:highlight>
                  <a:srgbClr val="FFFF00"/>
                </a:highlight>
                <a:ea typeface="Calibri" panose="020F0502020204030204" pitchFamily="34" charset="0"/>
              </a:rPr>
              <a:t>cúpulas </a:t>
            </a:r>
            <a:r>
              <a:rPr lang="pt-BR" sz="2000" u="sng" kern="0" dirty="0">
                <a:solidFill>
                  <a:srgbClr val="000000"/>
                </a:solidFill>
                <a:ea typeface="Calibri" panose="020F0502020204030204" pitchFamily="34" charset="0"/>
              </a:rPr>
              <a:t>entre Presidentes (CEOs) e chefes de governo</a:t>
            </a:r>
            <a:r>
              <a:rPr lang="pt-BR" sz="2000" kern="0" dirty="0">
                <a:solidFill>
                  <a:srgbClr val="000000"/>
                </a:solidFill>
                <a:ea typeface="Calibri" panose="020F0502020204030204" pitchFamily="34" charset="0"/>
              </a:rPr>
              <a:t>; e </a:t>
            </a:r>
          </a:p>
          <a:p>
            <a:pPr>
              <a:lnSpc>
                <a:spcPct val="70000"/>
              </a:lnSpc>
              <a:spcAft>
                <a:spcPts val="800"/>
              </a:spcAft>
              <a:buFont typeface="Calibri" panose="020F0502020204030204" pitchFamily="34" charset="0"/>
              <a:buChar char="₋"/>
            </a:pPr>
            <a:r>
              <a:rPr lang="pt-BR" sz="2000" kern="0" dirty="0">
                <a:solidFill>
                  <a:srgbClr val="000000"/>
                </a:solidFill>
                <a:ea typeface="Calibri" panose="020F0502020204030204" pitchFamily="34" charset="0"/>
              </a:rPr>
              <a:t>praticam estratégias de “</a:t>
            </a:r>
            <a:r>
              <a:rPr lang="pt-BR" sz="2000" u="sng" kern="0" dirty="0">
                <a:solidFill>
                  <a:srgbClr val="000000"/>
                </a:solidFill>
                <a:highlight>
                  <a:srgbClr val="FFFF00"/>
                </a:highlight>
                <a:ea typeface="Calibri" panose="020F0502020204030204" pitchFamily="34" charset="0"/>
              </a:rPr>
              <a:t>diplomacia pública</a:t>
            </a:r>
            <a:r>
              <a:rPr lang="pt-BR" sz="2000" u="sng" kern="0" dirty="0">
                <a:solidFill>
                  <a:srgbClr val="000000"/>
                </a:solidFill>
                <a:ea typeface="Calibri" panose="020F0502020204030204" pitchFamily="34" charset="0"/>
              </a:rPr>
              <a:t>” destinadas a informar públicos estrangeiros </a:t>
            </a:r>
            <a:r>
              <a:rPr lang="pt-BR" sz="2000" kern="0" dirty="0">
                <a:solidFill>
                  <a:srgbClr val="000000"/>
                </a:solidFill>
                <a:ea typeface="Calibri" panose="020F0502020204030204" pitchFamily="34" charset="0"/>
              </a:rPr>
              <a:t>sobre os objetivos da empresa. </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20840762"/>
      </p:ext>
    </p:extLst>
  </p:cSld>
  <p:clrMapOvr>
    <a:masterClrMapping/>
  </p:clrMapOvr>
</p:sld>
</file>

<file path=ppt/slides/slide3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500" dirty="0"/>
              <a:t>– </a:t>
            </a:r>
            <a:r>
              <a:rPr lang="pt-BR" sz="4000" dirty="0"/>
              <a:t>b. </a:t>
            </a:r>
            <a:r>
              <a:rPr lang="pt-BR" sz="4000" b="1" dirty="0"/>
              <a:t>Empresas globais</a:t>
            </a:r>
            <a:br>
              <a:rPr lang="pt-BR" sz="2800" dirty="0"/>
            </a:br>
            <a:r>
              <a:rPr lang="pt-BR" sz="2700" dirty="0"/>
              <a:t>31º.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10818130" cy="3124658"/>
          </a:xfrm>
        </p:spPr>
        <p:txBody>
          <a:bodyPr anchor="ctr">
            <a:noAutofit/>
          </a:bodyPr>
          <a:lstStyle/>
          <a:p>
            <a:pPr>
              <a:lnSpc>
                <a:spcPct val="70000"/>
              </a:lnSpc>
              <a:spcAft>
                <a:spcPts val="800"/>
              </a:spcAft>
            </a:pPr>
            <a:r>
              <a:rPr lang="pt-BR" sz="2200" kern="0" dirty="0">
                <a:solidFill>
                  <a:srgbClr val="000000"/>
                </a:solidFill>
                <a:ea typeface="Calibri" panose="020F0502020204030204" pitchFamily="34" charset="0"/>
              </a:rPr>
              <a:t>Multinacionais costumam manter em suas sedes </a:t>
            </a:r>
            <a:r>
              <a:rPr lang="pt-BR" sz="2200" u="sng" kern="0" dirty="0">
                <a:solidFill>
                  <a:srgbClr val="000000"/>
                </a:solidFill>
                <a:ea typeface="Calibri" panose="020F0502020204030204" pitchFamily="34" charset="0"/>
              </a:rPr>
              <a:t>um setor de </a:t>
            </a:r>
            <a:r>
              <a:rPr lang="pt-BR" sz="2200" u="sng" kern="0" dirty="0">
                <a:solidFill>
                  <a:srgbClr val="000000"/>
                </a:solidFill>
                <a:highlight>
                  <a:srgbClr val="FFFF00"/>
                </a:highlight>
                <a:ea typeface="Calibri" panose="020F0502020204030204" pitchFamily="34" charset="0"/>
              </a:rPr>
              <a:t>Relações Governamentais </a:t>
            </a:r>
            <a:r>
              <a:rPr lang="pt-BR" sz="2200" u="sng" kern="0" dirty="0">
                <a:solidFill>
                  <a:srgbClr val="000000"/>
                </a:solidFill>
                <a:ea typeface="Calibri" panose="020F0502020204030204" pitchFamily="34" charset="0"/>
              </a:rPr>
              <a:t>que se assemelharia a um ministério do exterio</a:t>
            </a:r>
            <a:r>
              <a:rPr lang="pt-BR" sz="2200" kern="0" dirty="0">
                <a:solidFill>
                  <a:srgbClr val="000000"/>
                </a:solidFill>
                <a:ea typeface="Calibri" panose="020F0502020204030204" pitchFamily="34" charset="0"/>
              </a:rPr>
              <a:t>r. (</a:t>
            </a:r>
            <a:r>
              <a:rPr lang="pt-BR" sz="2200" kern="0" dirty="0" err="1">
                <a:solidFill>
                  <a:srgbClr val="000000"/>
                </a:solidFill>
                <a:ea typeface="Calibri" panose="020F0502020204030204" pitchFamily="34" charset="0"/>
              </a:rPr>
              <a:t>Pigman</a:t>
            </a:r>
            <a:r>
              <a:rPr lang="pt-BR" sz="2200" kern="0" dirty="0">
                <a:solidFill>
                  <a:srgbClr val="000000"/>
                </a:solidFill>
                <a:ea typeface="Calibri" panose="020F0502020204030204" pitchFamily="34" charset="0"/>
              </a:rPr>
              <a:t>)</a:t>
            </a:r>
          </a:p>
          <a:p>
            <a:pPr>
              <a:lnSpc>
                <a:spcPct val="70000"/>
              </a:lnSpc>
              <a:spcAft>
                <a:spcPts val="800"/>
              </a:spcAft>
            </a:pPr>
            <a:r>
              <a:rPr lang="pt-BR" sz="2200" u="sng" kern="0" dirty="0">
                <a:solidFill>
                  <a:srgbClr val="000000"/>
                </a:solidFill>
                <a:highlight>
                  <a:srgbClr val="FFFF00"/>
                </a:highlight>
                <a:ea typeface="Calibri" panose="020F0502020204030204" pitchFamily="34" charset="0"/>
              </a:rPr>
              <a:t>Compartilham bilateralmente informações</a:t>
            </a:r>
            <a:r>
              <a:rPr lang="pt-BR" sz="2200" kern="0" dirty="0">
                <a:solidFill>
                  <a:srgbClr val="000000"/>
                </a:solidFill>
                <a:ea typeface="Calibri" panose="020F0502020204030204" pitchFamily="34" charset="0"/>
              </a:rPr>
              <a:t>, indagam dos governos a respeito de seus programas ou de propostas legislativa que possam afetar os investimentos.</a:t>
            </a: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Bancos de desenvolvimento e o Fórum Econômico Mundial proveem </a:t>
            </a:r>
            <a:r>
              <a:rPr lang="pt-BR" sz="2200" kern="0" dirty="0">
                <a:solidFill>
                  <a:srgbClr val="000000"/>
                </a:solidFill>
                <a:highlight>
                  <a:srgbClr val="FFFF00"/>
                </a:highlight>
                <a:ea typeface="Calibri" panose="020F0502020204030204" pitchFamily="34" charset="0"/>
              </a:rPr>
              <a:t>locais institucionais para empresas e governos se </a:t>
            </a:r>
            <a:r>
              <a:rPr lang="pt-BR" sz="2200" u="sng" kern="0" dirty="0">
                <a:solidFill>
                  <a:srgbClr val="000000"/>
                </a:solidFill>
                <a:highlight>
                  <a:srgbClr val="FFFF00"/>
                </a:highlight>
                <a:ea typeface="Calibri" panose="020F0502020204030204" pitchFamily="34" charset="0"/>
              </a:rPr>
              <a:t>encontrarem </a:t>
            </a:r>
            <a:r>
              <a:rPr lang="pt-BR" sz="2200" u="sng" kern="0" dirty="0">
                <a:solidFill>
                  <a:srgbClr val="000000"/>
                </a:solidFill>
                <a:ea typeface="Calibri" panose="020F0502020204030204" pitchFamily="34" charset="0"/>
              </a:rPr>
              <a:t>e negociarem entendimentos negociais e em alguns casos prestar assistência para facilitar acordos</a:t>
            </a:r>
            <a:r>
              <a:rPr lang="pt-BR" sz="2200" kern="0" dirty="0">
                <a:solidFill>
                  <a:srgbClr val="000000"/>
                </a:solidFill>
                <a:ea typeface="Calibri" panose="020F0502020204030204" pitchFamily="34" charset="0"/>
              </a:rPr>
              <a:t>. (</a:t>
            </a:r>
            <a:r>
              <a:rPr lang="pt-BR" sz="2200" kern="0" dirty="0" err="1">
                <a:solidFill>
                  <a:srgbClr val="000000"/>
                </a:solidFill>
                <a:ea typeface="Calibri" panose="020F0502020204030204" pitchFamily="34" charset="0"/>
              </a:rPr>
              <a:t>Pigman</a:t>
            </a:r>
            <a:r>
              <a:rPr lang="pt-BR" sz="2200" kern="0" dirty="0">
                <a:solidFill>
                  <a:srgbClr val="000000"/>
                </a:solidFill>
                <a:ea typeface="Calibri" panose="020F0502020204030204" pitchFamily="34" charset="0"/>
              </a:rPr>
              <a:t>)</a:t>
            </a: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88009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a:t>
            </a:r>
            <a:r>
              <a:rPr lang="pt-BR" sz="4800" b="1" dirty="0"/>
              <a:t>Ministérios do Exterior</a:t>
            </a:r>
            <a:br>
              <a:rPr lang="pt-BR" sz="4800" dirty="0"/>
            </a:br>
            <a:r>
              <a:rPr lang="pt-BR" sz="2400" dirty="0"/>
              <a:t>(9º slide</a:t>
            </a:r>
            <a:r>
              <a:rPr lang="pt-BR" sz="4800" dirty="0"/>
              <a:t>)</a:t>
            </a:r>
            <a:endParaRPr lang="en-US" sz="48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55000" lnSpcReduction="20000"/>
          </a:bodyPr>
          <a:lstStyle/>
          <a:p>
            <a:pPr lvl="1"/>
            <a:endParaRPr lang="pt-BR" sz="3800" dirty="0"/>
          </a:p>
          <a:p>
            <a:pPr marL="0" indent="0">
              <a:buNone/>
            </a:pPr>
            <a:r>
              <a:rPr lang="pt-BR" sz="5000" b="1" dirty="0"/>
              <a:t>1. Diplomatas</a:t>
            </a:r>
          </a:p>
          <a:p>
            <a:r>
              <a:rPr lang="pt-BR" sz="4500" dirty="0"/>
              <a:t>Debate sobre quem é diplomata</a:t>
            </a:r>
          </a:p>
          <a:p>
            <a:pPr lvl="1"/>
            <a:r>
              <a:rPr lang="pt-BR" sz="4100" dirty="0"/>
              <a:t>De um lado, há os que defendem o monopólio westfaliano dos ditames da política externa e os diplomatas são seus instrumentos. </a:t>
            </a:r>
          </a:p>
          <a:p>
            <a:pPr lvl="1"/>
            <a:r>
              <a:rPr lang="pt-BR" sz="4100" dirty="0"/>
              <a:t>De outro, os que ressaltam o papel dos atores não governamentais no cenário internacional. </a:t>
            </a:r>
          </a:p>
          <a:p>
            <a:r>
              <a:rPr lang="pt-BR" sz="4500" dirty="0"/>
              <a:t>Essas novas formas de diplomacia  tem proliferação numérica  que indica não devem todas ser tomadas em conta (</a:t>
            </a:r>
            <a:r>
              <a:rPr lang="pt-BR" sz="4500" dirty="0" err="1"/>
              <a:t>Verbeke</a:t>
            </a:r>
            <a:r>
              <a:rPr lang="pt-BR" sz="4500" dirty="0"/>
              <a:t>)</a:t>
            </a:r>
          </a:p>
          <a:p>
            <a:pPr lvl="1"/>
            <a:endParaRPr lang="pt-BR"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7772014"/>
      </p:ext>
    </p:extLst>
  </p:cSld>
  <p:clrMapOvr>
    <a:masterClrMapping/>
  </p:clrMapOvr>
</p:sld>
</file>

<file path=ppt/slides/slide3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 b. </a:t>
            </a:r>
            <a:r>
              <a:rPr lang="pt-BR" sz="4000" b="1" dirty="0"/>
              <a:t>Empresas globais</a:t>
            </a:r>
            <a:br>
              <a:rPr lang="pt-BR" sz="2800" dirty="0"/>
            </a:br>
            <a:r>
              <a:rPr lang="pt-BR" sz="2700" dirty="0"/>
              <a:t>32º.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9941319" cy="3124658"/>
          </a:xfrm>
        </p:spPr>
        <p:txBody>
          <a:bodyPr anchor="ctr">
            <a:noAutofit/>
          </a:bodyPr>
          <a:lstStyle/>
          <a:p>
            <a:pPr>
              <a:lnSpc>
                <a:spcPct val="70000"/>
              </a:lnSpc>
              <a:spcAft>
                <a:spcPts val="800"/>
              </a:spcAft>
            </a:pPr>
            <a:r>
              <a:rPr lang="pt-BR" sz="2200" kern="0" dirty="0">
                <a:solidFill>
                  <a:srgbClr val="000000"/>
                </a:solidFill>
                <a:ea typeface="Calibri" panose="020F0502020204030204" pitchFamily="34" charset="0"/>
              </a:rPr>
              <a:t>Exemplo: a </a:t>
            </a:r>
            <a:r>
              <a:rPr lang="pt-BR" sz="2200" u="sng" kern="0" dirty="0">
                <a:solidFill>
                  <a:srgbClr val="000000"/>
                </a:solidFill>
                <a:highlight>
                  <a:srgbClr val="FFFF00"/>
                </a:highlight>
                <a:ea typeface="Calibri" panose="020F0502020204030204" pitchFamily="34" charset="0"/>
              </a:rPr>
              <a:t>Agência Multilateral de Garantia de Investimentos</a:t>
            </a:r>
            <a:r>
              <a:rPr lang="pt-BR" sz="2200" kern="0" dirty="0">
                <a:solidFill>
                  <a:srgbClr val="000000"/>
                </a:solidFill>
                <a:ea typeface="Calibri" panose="020F0502020204030204" pitchFamily="34" charset="0"/>
              </a:rPr>
              <a:t>, uma unidade do Grupo do Banco Mundial estabelecida em 1988 para promover investimento externo em países em desenvolvimento por meio de seguro contra riscos políticos. </a:t>
            </a:r>
          </a:p>
          <a:p>
            <a:pPr>
              <a:lnSpc>
                <a:spcPct val="70000"/>
              </a:lnSpc>
              <a:spcAft>
                <a:spcPts val="800"/>
              </a:spcAft>
            </a:pPr>
            <a:r>
              <a:rPr lang="pt-BR" sz="2200" kern="0" dirty="0">
                <a:solidFill>
                  <a:srgbClr val="000000"/>
                </a:solidFill>
                <a:ea typeface="Calibri" panose="020F0502020204030204" pitchFamily="34" charset="0"/>
              </a:rPr>
              <a:t>O </a:t>
            </a:r>
            <a:r>
              <a:rPr lang="pt-BR" sz="2200" u="sng" kern="0" dirty="0">
                <a:solidFill>
                  <a:srgbClr val="000000"/>
                </a:solidFill>
                <a:highlight>
                  <a:srgbClr val="FFFF00"/>
                </a:highlight>
                <a:ea typeface="Calibri" panose="020F0502020204030204" pitchFamily="34" charset="0"/>
              </a:rPr>
              <a:t>Fórum Econômico Mundial </a:t>
            </a:r>
            <a:r>
              <a:rPr lang="pt-BR" sz="2200" kern="0" dirty="0">
                <a:solidFill>
                  <a:srgbClr val="000000"/>
                </a:solidFill>
                <a:ea typeface="Calibri" panose="020F0502020204030204" pitchFamily="34" charset="0"/>
              </a:rPr>
              <a:t>(que tem entre seus membros, mais de mil empresas globais) organiza seminários globais e regionais no correr do ano. </a:t>
            </a:r>
          </a:p>
          <a:p>
            <a:pPr>
              <a:lnSpc>
                <a:spcPct val="70000"/>
              </a:lnSpc>
              <a:spcAft>
                <a:spcPts val="800"/>
              </a:spcAft>
            </a:pPr>
            <a:r>
              <a:rPr lang="pt-BR" sz="2200" kern="0" dirty="0">
                <a:solidFill>
                  <a:srgbClr val="000000"/>
                </a:solidFill>
                <a:ea typeface="Calibri" panose="020F0502020204030204" pitchFamily="34" charset="0"/>
              </a:rPr>
              <a:t>No Fórum as empresas encontram-se com </a:t>
            </a:r>
            <a:r>
              <a:rPr lang="pt-BR" sz="2200" u="sng" kern="0" dirty="0">
                <a:solidFill>
                  <a:srgbClr val="000000"/>
                </a:solidFill>
                <a:ea typeface="Calibri" panose="020F0502020204030204" pitchFamily="34" charset="0"/>
              </a:rPr>
              <a:t>representantes de governos</a:t>
            </a:r>
            <a:r>
              <a:rPr lang="pt-BR" sz="2200" kern="0" dirty="0">
                <a:solidFill>
                  <a:srgbClr val="000000"/>
                </a:solidFill>
                <a:ea typeface="Calibri" panose="020F0502020204030204" pitchFamily="34" charset="0"/>
              </a:rPr>
              <a:t>, da sociedade civil, acadêmicos e mídia. </a:t>
            </a:r>
            <a:r>
              <a:rPr lang="en-US" sz="2200" kern="0" dirty="0">
                <a:solidFill>
                  <a:srgbClr val="000000"/>
                </a:solidFill>
                <a:ea typeface="Calibri" panose="020F0502020204030204" pitchFamily="34" charset="0"/>
              </a:rPr>
              <a:t>(Pigman)</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1369356"/>
      </p:ext>
    </p:extLst>
  </p:cSld>
  <p:clrMapOvr>
    <a:masterClrMapping/>
  </p:clrMapOvr>
</p:sld>
</file>

<file path=ppt/slides/slide3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2800" dirty="0"/>
              <a:t>– </a:t>
            </a:r>
            <a:r>
              <a:rPr lang="pt-BR" sz="4000" dirty="0"/>
              <a:t>b. </a:t>
            </a:r>
            <a:r>
              <a:rPr lang="pt-BR" sz="4000" b="1" dirty="0"/>
              <a:t>Empresas globais</a:t>
            </a:r>
            <a:br>
              <a:rPr lang="pt-BR" sz="2800" dirty="0"/>
            </a:br>
            <a:r>
              <a:rPr lang="pt-BR" sz="2700" dirty="0"/>
              <a:t>33º.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9941319" cy="3124658"/>
          </a:xfrm>
        </p:spPr>
        <p:txBody>
          <a:bodyPr anchor="ctr">
            <a:noAutofit/>
          </a:bodyPr>
          <a:lstStyle/>
          <a:p>
            <a:pPr>
              <a:lnSpc>
                <a:spcPct val="70000"/>
              </a:lnSpc>
              <a:spcAft>
                <a:spcPts val="800"/>
              </a:spcAft>
            </a:pPr>
            <a:r>
              <a:rPr lang="pt-BR" sz="2200" kern="0" dirty="0">
                <a:solidFill>
                  <a:srgbClr val="000000"/>
                </a:solidFill>
                <a:ea typeface="Calibri" panose="020F0502020204030204" pitchFamily="34" charset="0"/>
              </a:rPr>
              <a:t>Várias transnacionais têm </a:t>
            </a:r>
            <a:r>
              <a:rPr lang="pt-BR" sz="2200" u="sng" kern="0" dirty="0">
                <a:solidFill>
                  <a:srgbClr val="000000"/>
                </a:solidFill>
                <a:highlight>
                  <a:srgbClr val="FFFF00"/>
                </a:highlight>
                <a:ea typeface="Calibri" panose="020F0502020204030204" pitchFamily="34" charset="0"/>
              </a:rPr>
              <a:t>receitas anuais </a:t>
            </a:r>
            <a:r>
              <a:rPr lang="pt-BR" sz="2200" u="sng" kern="0" dirty="0">
                <a:solidFill>
                  <a:srgbClr val="000000"/>
                </a:solidFill>
                <a:ea typeface="Calibri" panose="020F0502020204030204" pitchFamily="34" charset="0"/>
              </a:rPr>
              <a:t>superiores à de muitos países </a:t>
            </a:r>
            <a:r>
              <a:rPr lang="pt-BR" sz="2200" kern="0" dirty="0">
                <a:solidFill>
                  <a:srgbClr val="000000"/>
                </a:solidFill>
                <a:ea typeface="Calibri" panose="020F0502020204030204" pitchFamily="34" charset="0"/>
              </a:rPr>
              <a:t>com os quais negociam. </a:t>
            </a:r>
          </a:p>
          <a:p>
            <a:pPr>
              <a:lnSpc>
                <a:spcPct val="70000"/>
              </a:lnSpc>
              <a:spcAft>
                <a:spcPts val="800"/>
              </a:spcAft>
            </a:pPr>
            <a:r>
              <a:rPr lang="pt-BR" sz="2200" u="sng" kern="0" dirty="0">
                <a:solidFill>
                  <a:srgbClr val="000000"/>
                </a:solidFill>
                <a:ea typeface="Calibri" panose="020F0502020204030204" pitchFamily="34" charset="0"/>
              </a:rPr>
              <a:t>Desenvolvem “</a:t>
            </a:r>
            <a:r>
              <a:rPr lang="pt-BR" sz="2200" u="sng" kern="0" dirty="0">
                <a:solidFill>
                  <a:srgbClr val="000000"/>
                </a:solidFill>
                <a:highlight>
                  <a:srgbClr val="FFFF00"/>
                </a:highlight>
                <a:ea typeface="Calibri" panose="020F0502020204030204" pitchFamily="34" charset="0"/>
              </a:rPr>
              <a:t>habilidades diplomáticas</a:t>
            </a:r>
            <a:r>
              <a:rPr lang="pt-BR" sz="2200" kern="0" dirty="0">
                <a:solidFill>
                  <a:srgbClr val="000000"/>
                </a:solidFill>
                <a:ea typeface="Calibri" panose="020F0502020204030204" pitchFamily="34" charset="0"/>
              </a:rPr>
              <a:t>” para convencerem governos a respeito das medidas que afetem os investimentos. (</a:t>
            </a:r>
            <a:r>
              <a:rPr lang="pt-BR" sz="2200" kern="0" dirty="0" err="1">
                <a:solidFill>
                  <a:srgbClr val="000000"/>
                </a:solidFill>
                <a:ea typeface="Calibri" panose="020F0502020204030204" pitchFamily="34" charset="0"/>
              </a:rPr>
              <a:t>Pigman</a:t>
            </a:r>
            <a:r>
              <a:rPr lang="pt-BR" sz="2200" kern="0" dirty="0">
                <a:solidFill>
                  <a:srgbClr val="000000"/>
                </a:solidFill>
                <a:ea typeface="Calibri" panose="020F0502020204030204" pitchFamily="34" charset="0"/>
              </a:rPr>
              <a:t>)</a:t>
            </a: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Grandes empresas farmacêuticas firmaram </a:t>
            </a:r>
            <a:r>
              <a:rPr lang="pt-BR" sz="2200" u="sng" kern="0" dirty="0">
                <a:solidFill>
                  <a:srgbClr val="000000"/>
                </a:solidFill>
                <a:ea typeface="Calibri" panose="020F0502020204030204" pitchFamily="34" charset="0"/>
              </a:rPr>
              <a:t>a</a:t>
            </a:r>
            <a:r>
              <a:rPr lang="pt-BR" sz="2200" u="sng" kern="0" dirty="0">
                <a:solidFill>
                  <a:srgbClr val="000000"/>
                </a:solidFill>
                <a:highlight>
                  <a:srgbClr val="FFFF00"/>
                </a:highlight>
                <a:ea typeface="Calibri" panose="020F0502020204030204" pitchFamily="34" charset="0"/>
              </a:rPr>
              <a:t>cordo</a:t>
            </a:r>
            <a:r>
              <a:rPr lang="pt-BR" sz="2200" u="sng" kern="0" dirty="0">
                <a:solidFill>
                  <a:srgbClr val="000000"/>
                </a:solidFill>
                <a:ea typeface="Calibri" panose="020F0502020204030204" pitchFamily="34" charset="0"/>
              </a:rPr>
              <a:t>s com a Organização Mundial da Saúde</a:t>
            </a:r>
            <a:r>
              <a:rPr lang="pt-BR" sz="2200" kern="0" dirty="0">
                <a:solidFill>
                  <a:srgbClr val="000000"/>
                </a:solidFill>
                <a:ea typeface="Calibri" panose="020F0502020204030204" pitchFamily="34" charset="0"/>
              </a:rPr>
              <a:t>.(</a:t>
            </a:r>
            <a:r>
              <a:rPr lang="pt-BR" sz="2200" kern="0" dirty="0" err="1">
                <a:solidFill>
                  <a:srgbClr val="000000"/>
                </a:solidFill>
                <a:ea typeface="Calibri" panose="020F0502020204030204" pitchFamily="34" charset="0"/>
              </a:rPr>
              <a:t>Pigman</a:t>
            </a:r>
            <a:r>
              <a:rPr lang="pt-BR" sz="2200" kern="0" dirty="0">
                <a:solidFill>
                  <a:srgbClr val="000000"/>
                </a:solidFill>
                <a:ea typeface="Calibri" panose="020F0502020204030204" pitchFamily="34" charset="0"/>
              </a:rPr>
              <a:t>)</a:t>
            </a: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877442"/>
      </p:ext>
    </p:extLst>
  </p:cSld>
  <p:clrMapOvr>
    <a:masterClrMapping/>
  </p:clrMapOvr>
</p:sld>
</file>

<file path=ppt/slides/slide3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800" dirty="0"/>
              <a:t>– </a:t>
            </a:r>
            <a:r>
              <a:rPr lang="pt-BR" sz="4000" dirty="0"/>
              <a:t>b. </a:t>
            </a:r>
            <a:r>
              <a:rPr lang="pt-BR" sz="4000" b="1" dirty="0"/>
              <a:t>Empresas globais</a:t>
            </a:r>
            <a:br>
              <a:rPr lang="pt-BR" sz="2800" dirty="0"/>
            </a:br>
            <a:r>
              <a:rPr lang="pt-BR" sz="2700" dirty="0"/>
              <a:t>34º.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9941319" cy="3124658"/>
          </a:xfrm>
        </p:spPr>
        <p:txBody>
          <a:bodyPr anchor="ctr">
            <a:noAutofit/>
          </a:bodyPr>
          <a:lstStyle/>
          <a:p>
            <a:pPr>
              <a:lnSpc>
                <a:spcPct val="70000"/>
              </a:lnSpc>
              <a:spcAft>
                <a:spcPts val="800"/>
              </a:spcAft>
            </a:pPr>
            <a:r>
              <a:rPr lang="pt-BR" sz="2200" kern="0" dirty="0">
                <a:solidFill>
                  <a:srgbClr val="000000"/>
                </a:solidFill>
                <a:ea typeface="Calibri" panose="020F0502020204030204" pitchFamily="34" charset="0"/>
              </a:rPr>
              <a:t>Há na atuação internacional das multinacionais, o desempenho do papel de </a:t>
            </a:r>
            <a:r>
              <a:rPr lang="pt-BR" sz="2200" u="sng" kern="0" dirty="0">
                <a:solidFill>
                  <a:srgbClr val="000000"/>
                </a:solidFill>
                <a:highlight>
                  <a:srgbClr val="FFFF00"/>
                </a:highlight>
                <a:ea typeface="Calibri" panose="020F0502020204030204" pitchFamily="34" charset="0"/>
              </a:rPr>
              <a:t>lobistas </a:t>
            </a:r>
            <a:r>
              <a:rPr lang="pt-BR" sz="2200" kern="0" dirty="0">
                <a:solidFill>
                  <a:srgbClr val="000000"/>
                </a:solidFill>
                <a:ea typeface="Calibri" panose="020F0502020204030204" pitchFamily="34" charset="0"/>
              </a:rPr>
              <a:t>tanto junto a governos quanto a organizações internacionais. (Kleiner)</a:t>
            </a:r>
          </a:p>
          <a:p>
            <a:pPr>
              <a:lnSpc>
                <a:spcPct val="70000"/>
              </a:lnSpc>
              <a:spcAft>
                <a:spcPts val="800"/>
              </a:spcAft>
            </a:pPr>
            <a:r>
              <a:rPr lang="pt-BR" sz="2200" kern="0" dirty="0">
                <a:solidFill>
                  <a:srgbClr val="000000"/>
                </a:solidFill>
                <a:ea typeface="Calibri" panose="020F0502020204030204" pitchFamily="34" charset="0"/>
              </a:rPr>
              <a:t>Perseguem </a:t>
            </a:r>
            <a:r>
              <a:rPr lang="pt-BR" sz="2200" u="sng" kern="0" dirty="0">
                <a:solidFill>
                  <a:srgbClr val="000000"/>
                </a:solidFill>
                <a:ea typeface="Calibri" panose="020F0502020204030204" pitchFamily="34" charset="0"/>
              </a:rPr>
              <a:t>objetivos </a:t>
            </a:r>
            <a:r>
              <a:rPr lang="pt-BR" sz="2200" u="sng" kern="0" dirty="0">
                <a:solidFill>
                  <a:srgbClr val="000000"/>
                </a:solidFill>
                <a:highlight>
                  <a:srgbClr val="FFFF00"/>
                </a:highlight>
                <a:ea typeface="Calibri" panose="020F0502020204030204" pitchFamily="34" charset="0"/>
              </a:rPr>
              <a:t>privados </a:t>
            </a:r>
            <a:r>
              <a:rPr lang="pt-BR" sz="2200" kern="0" dirty="0">
                <a:solidFill>
                  <a:srgbClr val="000000"/>
                </a:solidFill>
                <a:ea typeface="Calibri" panose="020F0502020204030204" pitchFamily="34" charset="0"/>
              </a:rPr>
              <a:t>com </a:t>
            </a:r>
            <a:r>
              <a:rPr lang="pt-BR" sz="2200" u="sng" kern="0" dirty="0">
                <a:solidFill>
                  <a:srgbClr val="000000"/>
                </a:solidFill>
                <a:ea typeface="Calibri" panose="020F0502020204030204" pitchFamily="34" charset="0"/>
              </a:rPr>
              <a:t>objetivos </a:t>
            </a:r>
            <a:r>
              <a:rPr lang="pt-BR" sz="2200" u="sng" kern="0" dirty="0">
                <a:solidFill>
                  <a:srgbClr val="000000"/>
                </a:solidFill>
                <a:highlight>
                  <a:srgbClr val="FFFF00"/>
                </a:highlight>
                <a:ea typeface="Calibri" panose="020F0502020204030204" pitchFamily="34" charset="0"/>
              </a:rPr>
              <a:t>de lucro</a:t>
            </a:r>
            <a:r>
              <a:rPr lang="pt-BR" sz="2200" kern="0" dirty="0">
                <a:solidFill>
                  <a:srgbClr val="000000"/>
                </a:solidFill>
                <a:ea typeface="Calibri" panose="020F0502020204030204" pitchFamily="34" charset="0"/>
              </a:rPr>
              <a:t>. (Kleiner)</a:t>
            </a:r>
          </a:p>
          <a:p>
            <a:pPr>
              <a:lnSpc>
                <a:spcPct val="70000"/>
              </a:lnSpc>
              <a:spcAft>
                <a:spcPts val="800"/>
              </a:spcAft>
            </a:pPr>
            <a:r>
              <a:rPr lang="pt-BR" sz="2200" kern="0" dirty="0">
                <a:solidFill>
                  <a:srgbClr val="000000"/>
                </a:solidFill>
                <a:ea typeface="Calibri" panose="020F0502020204030204" pitchFamily="34" charset="0"/>
              </a:rPr>
              <a:t>Podem propor padrões internacionais, mas </a:t>
            </a:r>
            <a:r>
              <a:rPr lang="pt-BR" sz="2200" u="sng" kern="0" dirty="0">
                <a:solidFill>
                  <a:srgbClr val="000000"/>
                </a:solidFill>
                <a:highlight>
                  <a:srgbClr val="FFFF00"/>
                </a:highlight>
                <a:ea typeface="Calibri" panose="020F0502020204030204" pitchFamily="34" charset="0"/>
              </a:rPr>
              <a:t>somente os governos podem dar caráter obrigatório </a:t>
            </a:r>
            <a:r>
              <a:rPr lang="pt-BR" sz="2200" kern="0" dirty="0">
                <a:solidFill>
                  <a:srgbClr val="000000"/>
                </a:solidFill>
                <a:ea typeface="Calibri" panose="020F0502020204030204" pitchFamily="34" charset="0"/>
              </a:rPr>
              <a:t>a estes. (Kleiner)</a:t>
            </a:r>
          </a:p>
          <a:p>
            <a:pPr>
              <a:lnSpc>
                <a:spcPct val="70000"/>
              </a:lnSpc>
              <a:spcAft>
                <a:spcPts val="800"/>
              </a:spcAft>
            </a:pPr>
            <a:r>
              <a:rPr lang="pt-BR" sz="2200" kern="0" dirty="0">
                <a:solidFill>
                  <a:srgbClr val="000000"/>
                </a:solidFill>
                <a:ea typeface="Calibri" panose="020F0502020204030204" pitchFamily="34" charset="0"/>
              </a:rPr>
              <a:t>A atividade de </a:t>
            </a:r>
            <a:r>
              <a:rPr lang="pt-BR" sz="2200" i="1" u="sng" kern="0" dirty="0">
                <a:solidFill>
                  <a:srgbClr val="000000"/>
                </a:solidFill>
                <a:ea typeface="Calibri" panose="020F0502020204030204" pitchFamily="34" charset="0"/>
              </a:rPr>
              <a:t>lobby</a:t>
            </a:r>
            <a:r>
              <a:rPr lang="pt-BR" sz="2200" kern="0" dirty="0">
                <a:solidFill>
                  <a:srgbClr val="000000"/>
                </a:solidFill>
                <a:ea typeface="Calibri" panose="020F0502020204030204" pitchFamily="34" charset="0"/>
              </a:rPr>
              <a:t> exercida pelas multinacionais apresenta similaridades com a de missões diplomáticas. (Kleiner)</a:t>
            </a:r>
          </a:p>
          <a:p>
            <a:pPr>
              <a:lnSpc>
                <a:spcPct val="70000"/>
              </a:lnSpc>
              <a:spcAft>
                <a:spcPts val="800"/>
              </a:spcAft>
            </a:pPr>
            <a:r>
              <a:rPr lang="pt-BR" sz="2200" kern="0" dirty="0">
                <a:solidFill>
                  <a:srgbClr val="000000"/>
                </a:solidFill>
                <a:ea typeface="Calibri" panose="020F0502020204030204" pitchFamily="34" charset="0"/>
              </a:rPr>
              <a:t>As empresas transnacionais solicitam e obtém </a:t>
            </a:r>
            <a:r>
              <a:rPr lang="pt-BR" sz="2200" u="sng" kern="0" dirty="0">
                <a:solidFill>
                  <a:srgbClr val="000000"/>
                </a:solidFill>
                <a:ea typeface="Calibri" panose="020F0502020204030204" pitchFamily="34" charset="0"/>
              </a:rPr>
              <a:t>apoio de </a:t>
            </a:r>
            <a:r>
              <a:rPr lang="pt-BR" sz="2200" u="sng" kern="0" dirty="0">
                <a:solidFill>
                  <a:srgbClr val="000000"/>
                </a:solidFill>
                <a:highlight>
                  <a:srgbClr val="FFFF00"/>
                </a:highlight>
                <a:ea typeface="Calibri" panose="020F0502020204030204" pitchFamily="34" charset="0"/>
              </a:rPr>
              <a:t>missões diplomáticas</a:t>
            </a:r>
            <a:r>
              <a:rPr lang="pt-BR" sz="2200" kern="0" dirty="0">
                <a:solidFill>
                  <a:srgbClr val="000000"/>
                </a:solidFill>
                <a:ea typeface="Calibri" panose="020F0502020204030204" pitchFamily="34" charset="0"/>
              </a:rPr>
              <a:t>. Estas podem promover comércio, mas </a:t>
            </a:r>
            <a:r>
              <a:rPr lang="pt-BR" sz="2200" kern="0" dirty="0">
                <a:solidFill>
                  <a:srgbClr val="000000"/>
                </a:solidFill>
                <a:highlight>
                  <a:srgbClr val="FFFF00"/>
                </a:highlight>
                <a:ea typeface="Calibri" panose="020F0502020204030204" pitchFamily="34" charset="0"/>
              </a:rPr>
              <a:t>não vender produtos ou serviços. </a:t>
            </a:r>
            <a:r>
              <a:rPr lang="pt-BR" sz="2200" kern="0" dirty="0">
                <a:solidFill>
                  <a:srgbClr val="000000"/>
                </a:solidFill>
                <a:ea typeface="Calibri" panose="020F0502020204030204" pitchFamily="34" charset="0"/>
              </a:rPr>
              <a:t>(Kleiner)</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5049806"/>
      </p:ext>
    </p:extLst>
  </p:cSld>
  <p:clrMapOvr>
    <a:masterClrMapping/>
  </p:clrMapOvr>
</p:sld>
</file>

<file path=ppt/slides/slide3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2. Atores </a:t>
            </a:r>
            <a:r>
              <a:rPr lang="pt-BR" sz="1800" dirty="0"/>
              <a:t>– </a:t>
            </a:r>
            <a:r>
              <a:rPr lang="pt-BR" sz="4000" dirty="0"/>
              <a:t>b. </a:t>
            </a:r>
            <a:r>
              <a:rPr lang="pt-BR" sz="4000" b="1" dirty="0"/>
              <a:t>Empresas globais</a:t>
            </a:r>
            <a:br>
              <a:rPr lang="pt-BR" sz="2800" dirty="0"/>
            </a:br>
            <a:r>
              <a:rPr lang="pt-BR" sz="2800" dirty="0"/>
              <a:t>35º.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9941319" cy="3124658"/>
          </a:xfrm>
        </p:spPr>
        <p:txBody>
          <a:bodyPr anchor="ctr">
            <a:noAutofit/>
          </a:bodyPr>
          <a:lstStyle/>
          <a:p>
            <a:pPr>
              <a:lnSpc>
                <a:spcPct val="70000"/>
              </a:lnSpc>
              <a:spcAft>
                <a:spcPts val="800"/>
              </a:spcAft>
            </a:pPr>
            <a:r>
              <a:rPr lang="pt-BR" sz="2200" kern="0" dirty="0">
                <a:solidFill>
                  <a:srgbClr val="000000"/>
                </a:solidFill>
                <a:ea typeface="Calibri" panose="020F0502020204030204" pitchFamily="34" charset="0"/>
              </a:rPr>
              <a:t>Em que consistiria a “diplomacia de negócios”? “O gerenciamento da diplomacia negocial“ envolve:</a:t>
            </a:r>
          </a:p>
          <a:p>
            <a:pPr>
              <a:lnSpc>
                <a:spcPct val="70000"/>
              </a:lnSpc>
              <a:spcAft>
                <a:spcPts val="800"/>
              </a:spcAft>
              <a:buFont typeface="Calibri" panose="020F0502020204030204" pitchFamily="34" charset="0"/>
              <a:buChar char="₋"/>
            </a:pPr>
            <a:r>
              <a:rPr lang="pt-BR" sz="2200" kern="0" dirty="0">
                <a:solidFill>
                  <a:srgbClr val="000000"/>
                </a:solidFill>
                <a:highlight>
                  <a:srgbClr val="FFFF00"/>
                </a:highlight>
                <a:ea typeface="Calibri" panose="020F0502020204030204" pitchFamily="34" charset="0"/>
              </a:rPr>
              <a:t>exercer </a:t>
            </a:r>
            <a:r>
              <a:rPr lang="pt-BR" sz="2200" u="sng" kern="0" dirty="0">
                <a:solidFill>
                  <a:srgbClr val="000000"/>
                </a:solidFill>
                <a:highlight>
                  <a:srgbClr val="FFFF00"/>
                </a:highlight>
                <a:ea typeface="Calibri" panose="020F0502020204030204" pitchFamily="34" charset="0"/>
              </a:rPr>
              <a:t>influência</a:t>
            </a:r>
            <a:r>
              <a:rPr lang="pt-BR" sz="2200" kern="0" dirty="0">
                <a:solidFill>
                  <a:srgbClr val="000000"/>
                </a:solidFill>
                <a:highlight>
                  <a:srgbClr val="FFFF00"/>
                </a:highlight>
                <a:ea typeface="Calibri" panose="020F0502020204030204" pitchFamily="34" charset="0"/>
              </a:rPr>
              <a:t> sobre atores econômicos e sociais </a:t>
            </a:r>
            <a:r>
              <a:rPr lang="pt-BR" sz="2200" kern="0" dirty="0">
                <a:solidFill>
                  <a:srgbClr val="000000"/>
                </a:solidFill>
                <a:ea typeface="Calibri" panose="020F0502020204030204" pitchFamily="34" charset="0"/>
              </a:rPr>
              <a:t>para criar e aproveitar oportunidades de negócios; </a:t>
            </a:r>
          </a:p>
          <a:p>
            <a:pPr>
              <a:lnSpc>
                <a:spcPct val="70000"/>
              </a:lnSpc>
              <a:spcAft>
                <a:spcPts val="800"/>
              </a:spcAft>
              <a:buFont typeface="Calibri" panose="020F0502020204030204" pitchFamily="34" charset="0"/>
              <a:buChar char="₋"/>
            </a:pPr>
            <a:r>
              <a:rPr lang="pt-BR" sz="2200" u="sng" kern="0" dirty="0">
                <a:solidFill>
                  <a:srgbClr val="000000"/>
                </a:solidFill>
                <a:highlight>
                  <a:srgbClr val="FFFF00"/>
                </a:highlight>
                <a:ea typeface="Calibri" panose="020F0502020204030204" pitchFamily="34" charset="0"/>
              </a:rPr>
              <a:t>trabalhar com órgãos internacionais </a:t>
            </a:r>
            <a:r>
              <a:rPr lang="pt-BR" sz="2200" kern="0" dirty="0">
                <a:solidFill>
                  <a:srgbClr val="000000"/>
                </a:solidFill>
                <a:highlight>
                  <a:srgbClr val="FFFF00"/>
                </a:highlight>
                <a:ea typeface="Calibri" panose="020F0502020204030204" pitchFamily="34" charset="0"/>
              </a:rPr>
              <a:t>produtores de regras </a:t>
            </a:r>
            <a:r>
              <a:rPr lang="pt-BR" sz="2200" kern="0" dirty="0">
                <a:solidFill>
                  <a:srgbClr val="000000"/>
                </a:solidFill>
                <a:ea typeface="Calibri" panose="020F0502020204030204" pitchFamily="34" charset="0"/>
              </a:rPr>
              <a:t>que podem afetar negócios internacionais; </a:t>
            </a:r>
          </a:p>
          <a:p>
            <a:pPr>
              <a:lnSpc>
                <a:spcPct val="70000"/>
              </a:lnSpc>
              <a:spcAft>
                <a:spcPts val="800"/>
              </a:spcAft>
              <a:buFont typeface="Calibri" panose="020F0502020204030204" pitchFamily="34" charset="0"/>
              <a:buChar char="₋"/>
            </a:pPr>
            <a:r>
              <a:rPr lang="pt-BR" sz="2200" kern="0" dirty="0">
                <a:solidFill>
                  <a:srgbClr val="000000"/>
                </a:solidFill>
                <a:highlight>
                  <a:srgbClr val="FFFF00"/>
                </a:highlight>
                <a:ea typeface="Calibri" panose="020F0502020204030204" pitchFamily="34" charset="0"/>
              </a:rPr>
              <a:t>interromper </a:t>
            </a:r>
            <a:r>
              <a:rPr lang="pt-BR" sz="2200" u="sng" kern="0" dirty="0">
                <a:solidFill>
                  <a:srgbClr val="000000"/>
                </a:solidFill>
                <a:highlight>
                  <a:srgbClr val="FFFF00"/>
                </a:highlight>
                <a:ea typeface="Calibri" panose="020F0502020204030204" pitchFamily="34" charset="0"/>
              </a:rPr>
              <a:t>conflitos </a:t>
            </a:r>
            <a:r>
              <a:rPr lang="pt-BR" sz="2200" kern="0" dirty="0">
                <a:solidFill>
                  <a:srgbClr val="000000"/>
                </a:solidFill>
                <a:highlight>
                  <a:srgbClr val="FFFF00"/>
                </a:highlight>
                <a:ea typeface="Calibri" panose="020F0502020204030204" pitchFamily="34" charset="0"/>
              </a:rPr>
              <a:t>potenciais </a:t>
            </a:r>
            <a:r>
              <a:rPr lang="pt-BR" sz="2200" kern="0" dirty="0">
                <a:solidFill>
                  <a:srgbClr val="000000"/>
                </a:solidFill>
                <a:ea typeface="Calibri" panose="020F0502020204030204" pitchFamily="34" charset="0"/>
              </a:rPr>
              <a:t>com interessados e minimizar riscos políticos; e </a:t>
            </a:r>
          </a:p>
          <a:p>
            <a:pPr>
              <a:lnSpc>
                <a:spcPct val="70000"/>
              </a:lnSpc>
              <a:spcAft>
                <a:spcPts val="800"/>
              </a:spcAft>
              <a:buFont typeface="Calibri" panose="020F0502020204030204" pitchFamily="34" charset="0"/>
              <a:buChar char="₋"/>
            </a:pPr>
            <a:r>
              <a:rPr lang="pt-BR" sz="2200" kern="0" dirty="0">
                <a:solidFill>
                  <a:srgbClr val="000000"/>
                </a:solidFill>
                <a:highlight>
                  <a:srgbClr val="FFFF00"/>
                </a:highlight>
                <a:ea typeface="Calibri" panose="020F0502020204030204" pitchFamily="34" charset="0"/>
              </a:rPr>
              <a:t>usar múltiplos </a:t>
            </a:r>
            <a:r>
              <a:rPr lang="pt-BR" sz="2200" u="sng" kern="0" dirty="0">
                <a:solidFill>
                  <a:srgbClr val="000000"/>
                </a:solidFill>
                <a:highlight>
                  <a:srgbClr val="FFFF00"/>
                </a:highlight>
                <a:ea typeface="Calibri" panose="020F0502020204030204" pitchFamily="34" charset="0"/>
              </a:rPr>
              <a:t>fóruns internacionais </a:t>
            </a:r>
            <a:r>
              <a:rPr lang="pt-BR" sz="2200" kern="0" dirty="0">
                <a:solidFill>
                  <a:srgbClr val="000000"/>
                </a:solidFill>
                <a:ea typeface="Calibri" panose="020F0502020204030204" pitchFamily="34" charset="0"/>
              </a:rPr>
              <a:t>e canais mediáticos para salvaguardar a imagem e a reputação de empresas”. (</a:t>
            </a:r>
            <a:r>
              <a:rPr lang="pt-BR" sz="2200" kern="0" dirty="0" err="1">
                <a:solidFill>
                  <a:srgbClr val="000000"/>
                </a:solidFill>
                <a:ea typeface="Calibri" panose="020F0502020204030204" pitchFamily="34" charset="0"/>
              </a:rPr>
              <a:t>Rüel</a:t>
            </a:r>
            <a:r>
              <a:rPr lang="pt-BR" sz="2200" kern="0" dirty="0">
                <a:solidFill>
                  <a:srgbClr val="000000"/>
                </a:solidFill>
                <a:ea typeface="Calibri" panose="020F0502020204030204" pitchFamily="34" charset="0"/>
              </a:rPr>
              <a:t> e </a:t>
            </a:r>
            <a:r>
              <a:rPr lang="pt-BR" sz="2200" kern="0" dirty="0" err="1">
                <a:solidFill>
                  <a:srgbClr val="000000"/>
                </a:solidFill>
                <a:ea typeface="Calibri" panose="020F0502020204030204" pitchFamily="34" charset="0"/>
              </a:rPr>
              <a:t>Wolters</a:t>
            </a:r>
            <a:r>
              <a:rPr lang="pt-BR" sz="2200" kern="0" dirty="0">
                <a:solidFill>
                  <a:srgbClr val="000000"/>
                </a:solidFill>
                <a:ea typeface="Calibri" panose="020F0502020204030204" pitchFamily="34" charset="0"/>
              </a:rPr>
              <a:t>)</a:t>
            </a: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1137853"/>
      </p:ext>
    </p:extLst>
  </p:cSld>
  <p:clrMapOvr>
    <a:masterClrMapping/>
  </p:clrMapOvr>
</p:sld>
</file>

<file path=ppt/slides/slide3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3. </a:t>
            </a:r>
            <a:r>
              <a:rPr lang="pt-BR" sz="4000" b="1" dirty="0"/>
              <a:t>Temas</a:t>
            </a:r>
            <a:br>
              <a:rPr lang="pt-BR" sz="2800" dirty="0"/>
            </a:br>
            <a:r>
              <a:rPr lang="pt-BR" sz="2800" dirty="0"/>
              <a:t>36º.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9941319" cy="3124658"/>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u="sng"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Atualmente </a:t>
            </a:r>
            <a:r>
              <a:rPr lang="pt-BR" sz="2200" u="sng" kern="0" dirty="0">
                <a:solidFill>
                  <a:srgbClr val="000000"/>
                </a:solidFill>
                <a:ea typeface="Calibri" panose="020F0502020204030204" pitchFamily="34" charset="0"/>
              </a:rPr>
              <a:t>poucos </a:t>
            </a:r>
            <a:r>
              <a:rPr lang="pt-BR" sz="2200" u="sng" kern="0" dirty="0">
                <a:solidFill>
                  <a:srgbClr val="000000"/>
                </a:solidFill>
                <a:highlight>
                  <a:srgbClr val="FFFF00"/>
                </a:highlight>
                <a:ea typeface="Calibri" panose="020F0502020204030204" pitchFamily="34" charset="0"/>
              </a:rPr>
              <a:t>temas</a:t>
            </a:r>
            <a:r>
              <a:rPr lang="pt-BR" sz="2200" u="sng" kern="0" dirty="0">
                <a:solidFill>
                  <a:srgbClr val="000000"/>
                </a:solidFill>
                <a:ea typeface="Calibri" panose="020F0502020204030204" pitchFamily="34" charset="0"/>
              </a:rPr>
              <a:t> escapam da supervisão de algum organismo internaciona</a:t>
            </a:r>
            <a:r>
              <a:rPr lang="pt-BR" sz="2200" kern="0" dirty="0">
                <a:solidFill>
                  <a:srgbClr val="000000"/>
                </a:solidFill>
                <a:ea typeface="Calibri" panose="020F0502020204030204" pitchFamily="34" charset="0"/>
              </a:rPr>
              <a:t>l. </a:t>
            </a:r>
            <a:r>
              <a:rPr lang="en-US" sz="2200" kern="0" dirty="0">
                <a:solidFill>
                  <a:srgbClr val="000000"/>
                </a:solidFill>
                <a:ea typeface="Calibri" panose="020F0502020204030204" pitchFamily="34" charset="0"/>
              </a:rPr>
              <a:t>(Cooper et al)</a:t>
            </a:r>
          </a:p>
          <a:p>
            <a:pPr>
              <a:lnSpc>
                <a:spcPct val="70000"/>
              </a:lnSpc>
              <a:spcAft>
                <a:spcPts val="800"/>
              </a:spcAft>
            </a:pPr>
            <a:r>
              <a:rPr lang="pt-BR" sz="2200" kern="0" dirty="0">
                <a:solidFill>
                  <a:srgbClr val="000000"/>
                </a:solidFill>
                <a:ea typeface="Calibri" panose="020F0502020204030204" pitchFamily="34" charset="0"/>
              </a:rPr>
              <a:t>Alguns </a:t>
            </a:r>
            <a:r>
              <a:rPr lang="pt-BR" sz="2200" u="sng" kern="0" dirty="0">
                <a:solidFill>
                  <a:srgbClr val="000000"/>
                </a:solidFill>
                <a:highlight>
                  <a:srgbClr val="FFFF00"/>
                </a:highlight>
                <a:ea typeface="Calibri" panose="020F0502020204030204" pitchFamily="34" charset="0"/>
              </a:rPr>
              <a:t>temas técnicos </a:t>
            </a:r>
            <a:r>
              <a:rPr lang="pt-BR" sz="2200" kern="0" dirty="0">
                <a:solidFill>
                  <a:srgbClr val="000000"/>
                </a:solidFill>
                <a:ea typeface="Calibri" panose="020F0502020204030204" pitchFamily="34" charset="0"/>
              </a:rPr>
              <a:t>são tratados por especialistas de áreas entre representantes de governos sobre as quais os ministérios do exterior não necessitam ter conhecimento algum para que o interesse nacional seja atingido.</a:t>
            </a:r>
            <a:r>
              <a:rPr lang="en-US" sz="2200" kern="0" dirty="0">
                <a:solidFill>
                  <a:srgbClr val="000000"/>
                </a:solidFill>
                <a:ea typeface="Calibri" panose="020F0502020204030204" pitchFamily="34" charset="0"/>
              </a:rPr>
              <a:t> (Greenstock)</a:t>
            </a:r>
          </a:p>
          <a:p>
            <a:pPr>
              <a:lnSpc>
                <a:spcPct val="70000"/>
              </a:lnSpc>
              <a:spcAft>
                <a:spcPts val="800"/>
              </a:spcAft>
            </a:pP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0509566"/>
      </p:ext>
    </p:extLst>
  </p:cSld>
  <p:clrMapOvr>
    <a:masterClrMapping/>
  </p:clrMapOvr>
</p:sld>
</file>

<file path=ppt/slides/slide3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3. Temas</a:t>
            </a:r>
            <a:br>
              <a:rPr lang="pt-BR" sz="2800" dirty="0"/>
            </a:br>
            <a:r>
              <a:rPr lang="pt-BR" sz="2800" dirty="0"/>
              <a:t>37º.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535670" y="2934362"/>
            <a:ext cx="9941319" cy="3124658"/>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marL="0" indent="0">
              <a:lnSpc>
                <a:spcPct val="70000"/>
              </a:lnSpc>
              <a:spcAft>
                <a:spcPts val="800"/>
              </a:spcAft>
              <a:buNone/>
            </a:pPr>
            <a:r>
              <a:rPr lang="pt-BR" u="sng" kern="0" dirty="0">
                <a:solidFill>
                  <a:srgbClr val="000000"/>
                </a:solidFill>
                <a:ea typeface="Calibri" panose="020F0502020204030204" pitchFamily="34" charset="0"/>
              </a:rPr>
              <a:t>3. </a:t>
            </a:r>
            <a:r>
              <a:rPr lang="pt-BR" b="1" u="sng" kern="0" dirty="0">
                <a:solidFill>
                  <a:srgbClr val="000000"/>
                </a:solidFill>
                <a:ea typeface="Calibri" panose="020F0502020204030204" pitchFamily="34" charset="0"/>
              </a:rPr>
              <a:t>Temas</a:t>
            </a:r>
          </a:p>
          <a:p>
            <a:pPr>
              <a:lnSpc>
                <a:spcPct val="70000"/>
              </a:lnSpc>
              <a:spcAft>
                <a:spcPts val="800"/>
              </a:spcAft>
            </a:pPr>
            <a:r>
              <a:rPr lang="pt-BR" sz="2200" kern="0" dirty="0">
                <a:solidFill>
                  <a:srgbClr val="000000"/>
                </a:solidFill>
                <a:ea typeface="Calibri" panose="020F0502020204030204" pitchFamily="34" charset="0"/>
              </a:rPr>
              <a:t>O número de </a:t>
            </a:r>
            <a:r>
              <a:rPr lang="pt-BR" sz="2200" b="1" u="sng" kern="0" dirty="0">
                <a:solidFill>
                  <a:srgbClr val="000000"/>
                </a:solidFill>
                <a:highlight>
                  <a:srgbClr val="FFFF00"/>
                </a:highlight>
                <a:ea typeface="Calibri" panose="020F0502020204030204" pitchFamily="34" charset="0"/>
              </a:rPr>
              <a:t>temas</a:t>
            </a:r>
            <a:r>
              <a:rPr lang="pt-BR" sz="2200" u="sng" kern="0" dirty="0">
                <a:solidFill>
                  <a:srgbClr val="000000"/>
                </a:solidFill>
                <a:highlight>
                  <a:srgbClr val="FFFF00"/>
                </a:highlight>
                <a:ea typeface="Calibri" panose="020F0502020204030204" pitchFamily="34" charset="0"/>
              </a:rPr>
              <a:t> </a:t>
            </a:r>
            <a:r>
              <a:rPr lang="pt-BR" sz="2200" kern="0" dirty="0">
                <a:solidFill>
                  <a:srgbClr val="000000"/>
                </a:solidFill>
                <a:ea typeface="Calibri" panose="020F0502020204030204" pitchFamily="34" charset="0"/>
              </a:rPr>
              <a:t>tratados internacionalmente pela diplomacia vem se </a:t>
            </a:r>
            <a:r>
              <a:rPr lang="pt-BR" sz="2200" u="sng" kern="0" dirty="0">
                <a:solidFill>
                  <a:srgbClr val="000000"/>
                </a:solidFill>
                <a:ea typeface="Calibri" panose="020F0502020204030204" pitchFamily="34" charset="0"/>
              </a:rPr>
              <a:t>expandindo exponencialmente </a:t>
            </a:r>
            <a:r>
              <a:rPr lang="pt-BR" sz="2200" kern="0" dirty="0">
                <a:solidFill>
                  <a:srgbClr val="000000"/>
                </a:solidFill>
                <a:ea typeface="Calibri" panose="020F0502020204030204" pitchFamily="34" charset="0"/>
              </a:rPr>
              <a:t>nos últimos anos. </a:t>
            </a:r>
          </a:p>
          <a:p>
            <a:pPr>
              <a:lnSpc>
                <a:spcPct val="70000"/>
              </a:lnSpc>
              <a:spcAft>
                <a:spcPts val="800"/>
              </a:spcAft>
            </a:pPr>
            <a:r>
              <a:rPr lang="pt-BR" sz="2200" kern="0" dirty="0">
                <a:solidFill>
                  <a:srgbClr val="000000"/>
                </a:solidFill>
                <a:ea typeface="Calibri" panose="020F0502020204030204" pitchFamily="34" charset="0"/>
              </a:rPr>
              <a:t>Hoje incluem ameaças de </a:t>
            </a:r>
            <a:r>
              <a:rPr lang="pt-BR" sz="2200" u="sng" kern="0" dirty="0">
                <a:solidFill>
                  <a:srgbClr val="000000"/>
                </a:solidFill>
                <a:highlight>
                  <a:srgbClr val="FFFF00"/>
                </a:highlight>
                <a:ea typeface="Calibri" panose="020F0502020204030204" pitchFamily="34" charset="0"/>
              </a:rPr>
              <a:t>proliferação nuclear</a:t>
            </a:r>
            <a:r>
              <a:rPr lang="pt-BR" sz="2200" kern="0" dirty="0">
                <a:solidFill>
                  <a:srgbClr val="000000"/>
                </a:solidFill>
                <a:ea typeface="Calibri" panose="020F0502020204030204" pitchFamily="34" charset="0"/>
              </a:rPr>
              <a:t>, </a:t>
            </a:r>
            <a:r>
              <a:rPr lang="pt-BR" sz="2200" u="sng" kern="0" dirty="0">
                <a:solidFill>
                  <a:srgbClr val="000000"/>
                </a:solidFill>
                <a:highlight>
                  <a:srgbClr val="FFFF00"/>
                </a:highlight>
                <a:ea typeface="Calibri" panose="020F0502020204030204" pitchFamily="34" charset="0"/>
              </a:rPr>
              <a:t>mudança climática</a:t>
            </a:r>
            <a:r>
              <a:rPr lang="pt-BR" sz="2200" kern="0" dirty="0">
                <a:solidFill>
                  <a:srgbClr val="000000"/>
                </a:solidFill>
                <a:ea typeface="Calibri" panose="020F0502020204030204" pitchFamily="34" charset="0"/>
              </a:rPr>
              <a:t>, </a:t>
            </a:r>
            <a:r>
              <a:rPr lang="pt-BR" sz="2200" u="sng" kern="0" dirty="0">
                <a:solidFill>
                  <a:srgbClr val="000000"/>
                </a:solidFill>
                <a:highlight>
                  <a:srgbClr val="FFFF00"/>
                </a:highlight>
                <a:ea typeface="Calibri" panose="020F0502020204030204" pitchFamily="34" charset="0"/>
              </a:rPr>
              <a:t>terrorismo</a:t>
            </a:r>
            <a:r>
              <a:rPr lang="pt-BR" sz="2200" kern="0" dirty="0">
                <a:solidFill>
                  <a:srgbClr val="000000"/>
                </a:solidFill>
                <a:highlight>
                  <a:srgbClr val="FFFF00"/>
                </a:highlight>
                <a:ea typeface="Calibri" panose="020F0502020204030204" pitchFamily="34" charset="0"/>
              </a:rPr>
              <a:t> internacional, </a:t>
            </a:r>
            <a:r>
              <a:rPr lang="pt-BR" sz="2200" u="sng" kern="0" dirty="0">
                <a:solidFill>
                  <a:srgbClr val="000000"/>
                </a:solidFill>
                <a:highlight>
                  <a:srgbClr val="FFFF00"/>
                </a:highlight>
                <a:ea typeface="Calibri" panose="020F0502020204030204" pitchFamily="34" charset="0"/>
              </a:rPr>
              <a:t>tráfico de pessoas</a:t>
            </a:r>
            <a:r>
              <a:rPr lang="pt-BR" sz="2200" kern="0" dirty="0">
                <a:solidFill>
                  <a:srgbClr val="000000"/>
                </a:solidFill>
                <a:ea typeface="Calibri" panose="020F0502020204030204" pitchFamily="34" charset="0"/>
              </a:rPr>
              <a:t>, </a:t>
            </a:r>
            <a:r>
              <a:rPr lang="pt-BR" sz="2200" u="sng" kern="0" dirty="0">
                <a:solidFill>
                  <a:srgbClr val="000000"/>
                </a:solidFill>
                <a:highlight>
                  <a:srgbClr val="FFFF00"/>
                </a:highlight>
                <a:ea typeface="Calibri" panose="020F0502020204030204" pitchFamily="34" charset="0"/>
              </a:rPr>
              <a:t>pirataria</a:t>
            </a:r>
            <a:r>
              <a:rPr lang="pt-BR" sz="2200" kern="0" dirty="0">
                <a:solidFill>
                  <a:srgbClr val="000000"/>
                </a:solidFill>
                <a:ea typeface="Calibri" panose="020F0502020204030204" pitchFamily="34" charset="0"/>
              </a:rPr>
              <a:t>, </a:t>
            </a:r>
            <a:r>
              <a:rPr lang="pt-BR" sz="2200" u="sng" kern="0" dirty="0">
                <a:solidFill>
                  <a:srgbClr val="000000"/>
                </a:solidFill>
                <a:highlight>
                  <a:srgbClr val="FFFF00"/>
                </a:highlight>
                <a:ea typeface="Calibri" panose="020F0502020204030204" pitchFamily="34" charset="0"/>
              </a:rPr>
              <a:t>crise financeira global</a:t>
            </a:r>
            <a:r>
              <a:rPr lang="pt-BR" sz="2200" kern="0" dirty="0">
                <a:solidFill>
                  <a:srgbClr val="000000"/>
                </a:solidFill>
                <a:ea typeface="Calibri" panose="020F0502020204030204" pitchFamily="34" charset="0"/>
              </a:rPr>
              <a:t>, </a:t>
            </a:r>
            <a:r>
              <a:rPr lang="pt-BR" sz="2200" u="sng" kern="0" dirty="0">
                <a:solidFill>
                  <a:srgbClr val="000000"/>
                </a:solidFill>
                <a:highlight>
                  <a:srgbClr val="FFFF00"/>
                </a:highlight>
                <a:ea typeface="Calibri" panose="020F0502020204030204" pitchFamily="34" charset="0"/>
              </a:rPr>
              <a:t>pobreza</a:t>
            </a:r>
            <a:r>
              <a:rPr lang="pt-BR" sz="2200" kern="0" dirty="0">
                <a:solidFill>
                  <a:srgbClr val="000000"/>
                </a:solidFill>
                <a:highlight>
                  <a:srgbClr val="FFFF00"/>
                </a:highlight>
                <a:ea typeface="Calibri" panose="020F0502020204030204" pitchFamily="34" charset="0"/>
              </a:rPr>
              <a:t> generalizada</a:t>
            </a:r>
            <a:r>
              <a:rPr lang="pt-BR" sz="2200" kern="0" dirty="0">
                <a:solidFill>
                  <a:srgbClr val="000000"/>
                </a:solidFill>
                <a:ea typeface="Calibri" panose="020F0502020204030204" pitchFamily="34" charset="0"/>
              </a:rPr>
              <a:t>, </a:t>
            </a:r>
            <a:r>
              <a:rPr lang="pt-BR" sz="2200" u="sng" kern="0" dirty="0">
                <a:solidFill>
                  <a:srgbClr val="000000"/>
                </a:solidFill>
                <a:highlight>
                  <a:srgbClr val="FFFF00"/>
                </a:highlight>
                <a:ea typeface="Calibri" panose="020F0502020204030204" pitchFamily="34" charset="0"/>
              </a:rPr>
              <a:t>guerras continuadas</a:t>
            </a:r>
            <a:r>
              <a:rPr lang="pt-BR" sz="2200" kern="0" dirty="0">
                <a:solidFill>
                  <a:srgbClr val="000000"/>
                </a:solidFill>
                <a:ea typeface="Calibri" panose="020F0502020204030204" pitchFamily="34" charset="0"/>
              </a:rPr>
              <a:t>, impacto de </a:t>
            </a:r>
            <a:r>
              <a:rPr lang="pt-BR" sz="2200" u="sng" kern="0" dirty="0">
                <a:solidFill>
                  <a:srgbClr val="000000"/>
                </a:solidFill>
                <a:highlight>
                  <a:srgbClr val="FFFF00"/>
                </a:highlight>
                <a:ea typeface="Calibri" panose="020F0502020204030204" pitchFamily="34" charset="0"/>
              </a:rPr>
              <a:t>fluxos de refugiados e imigrantes </a:t>
            </a:r>
            <a:r>
              <a:rPr lang="pt-BR" sz="2200" kern="0" dirty="0">
                <a:solidFill>
                  <a:srgbClr val="000000"/>
                </a:solidFill>
                <a:ea typeface="Calibri" panose="020F0502020204030204" pitchFamily="34" charset="0"/>
              </a:rPr>
              <a:t>e </a:t>
            </a:r>
            <a:r>
              <a:rPr lang="pt-BR" sz="2200" u="sng" kern="0" dirty="0">
                <a:solidFill>
                  <a:srgbClr val="000000"/>
                </a:solidFill>
                <a:highlight>
                  <a:srgbClr val="FFFF00"/>
                </a:highlight>
                <a:ea typeface="Calibri" panose="020F0502020204030204" pitchFamily="34" charset="0"/>
              </a:rPr>
              <a:t>pandemias</a:t>
            </a:r>
            <a:r>
              <a:rPr lang="pt-BR" sz="2200" kern="0" dirty="0">
                <a:solidFill>
                  <a:srgbClr val="000000"/>
                </a:solidFill>
                <a:ea typeface="Calibri" panose="020F0502020204030204" pitchFamily="34" charset="0"/>
              </a:rPr>
              <a:t>. (Roberts)</a:t>
            </a:r>
            <a:endParaRPr lang="en-US" sz="2200" kern="0" dirty="0">
              <a:solidFill>
                <a:srgbClr val="000000"/>
              </a:solidFill>
              <a:ea typeface="Calibri" panose="020F0502020204030204" pitchFamily="34" charset="0"/>
            </a:endParaRPr>
          </a:p>
          <a:p>
            <a:pPr>
              <a:lnSpc>
                <a:spcPct val="70000"/>
              </a:lnSpc>
              <a:spcAft>
                <a:spcPts val="800"/>
              </a:spcAft>
            </a:pPr>
            <a:endParaRPr lang="en-US" sz="1800" b="1" i="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70000"/>
              </a:lnSpc>
              <a:spcAft>
                <a:spcPts val="800"/>
              </a:spcAft>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2361261"/>
      </p:ext>
    </p:extLst>
  </p:cSld>
  <p:clrMapOvr>
    <a:masterClrMapping/>
  </p:clrMapOvr>
</p:sld>
</file>

<file path=ppt/slides/slide3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dirty="0"/>
              <a:t>B. </a:t>
            </a:r>
            <a:r>
              <a:rPr lang="pt-BR" b="1" dirty="0"/>
              <a:t>Mudanças</a:t>
            </a:r>
            <a:br>
              <a:rPr lang="pt-BR" sz="2800" dirty="0"/>
            </a:br>
            <a:r>
              <a:rPr lang="pt-BR" sz="2800" dirty="0"/>
              <a:t>38º.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79" y="2794001"/>
            <a:ext cx="10998933" cy="3330859"/>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marL="0" indent="0">
              <a:lnSpc>
                <a:spcPct val="70000"/>
              </a:lnSpc>
              <a:spcAft>
                <a:spcPts val="800"/>
              </a:spcAft>
              <a:buNone/>
            </a:pPr>
            <a:r>
              <a:rPr lang="pt-BR" kern="0" dirty="0">
                <a:solidFill>
                  <a:srgbClr val="000000"/>
                </a:solidFill>
                <a:ea typeface="Calibri" panose="020F0502020204030204" pitchFamily="34" charset="0"/>
              </a:rPr>
              <a:t>B. </a:t>
            </a:r>
            <a:r>
              <a:rPr lang="pt-BR" b="1" u="sng" kern="0" dirty="0">
                <a:solidFill>
                  <a:srgbClr val="000000"/>
                </a:solidFill>
                <a:ea typeface="Calibri" panose="020F0502020204030204" pitchFamily="34" charset="0"/>
              </a:rPr>
              <a:t>Mudanças</a:t>
            </a:r>
          </a:p>
          <a:p>
            <a:pPr>
              <a:lnSpc>
                <a:spcPct val="70000"/>
              </a:lnSpc>
              <a:spcAft>
                <a:spcPts val="800"/>
              </a:spcAft>
            </a:pPr>
            <a:r>
              <a:rPr lang="pt-BR" sz="2400" kern="0" dirty="0">
                <a:solidFill>
                  <a:srgbClr val="000000"/>
                </a:solidFill>
                <a:latin typeface="Times New Roman" panose="02020603050405020304" pitchFamily="18" charset="0"/>
                <a:ea typeface="Calibri" panose="020F0502020204030204" pitchFamily="34" charset="0"/>
              </a:rPr>
              <a:t>“Os serviços diplomáticos nacionais estão mudando, esforçando-se para integrar a produção de diferentes partes interessadas e descobrindo as </a:t>
            </a:r>
            <a:r>
              <a:rPr lang="pt-BR" sz="2400" kern="0" dirty="0">
                <a:solidFill>
                  <a:srgbClr val="000000"/>
                </a:solidFill>
                <a:highlight>
                  <a:srgbClr val="FFFF00"/>
                </a:highlight>
                <a:latin typeface="Times New Roman" panose="02020603050405020304" pitchFamily="18" charset="0"/>
                <a:ea typeface="Calibri" panose="020F0502020204030204" pitchFamily="34" charset="0"/>
              </a:rPr>
              <a:t>vantagens de alcance da diplomacia cotidiana </a:t>
            </a:r>
            <a:r>
              <a:rPr lang="pt-BR" sz="2400" kern="0" dirty="0">
                <a:solidFill>
                  <a:srgbClr val="000000"/>
                </a:solidFill>
                <a:latin typeface="Times New Roman" panose="02020603050405020304" pitchFamily="18" charset="0"/>
                <a:ea typeface="Calibri" panose="020F0502020204030204" pitchFamily="34" charset="0"/>
              </a:rPr>
              <a:t>à medida que buscam formar parcerias e cooptar as atividades de ONGs e civis”. (</a:t>
            </a:r>
            <a:r>
              <a:rPr lang="pt-BR" sz="2400" kern="0" dirty="0" err="1">
                <a:solidFill>
                  <a:srgbClr val="000000"/>
                </a:solidFill>
                <a:latin typeface="Times New Roman" panose="02020603050405020304" pitchFamily="18" charset="0"/>
                <a:ea typeface="Calibri" panose="020F0502020204030204" pitchFamily="34" charset="0"/>
              </a:rPr>
              <a:t>Constantinou</a:t>
            </a:r>
            <a:r>
              <a:rPr lang="pt-BR" sz="2400" kern="0" dirty="0">
                <a:solidFill>
                  <a:srgbClr val="000000"/>
                </a:solidFill>
                <a:latin typeface="Times New Roman" panose="02020603050405020304" pitchFamily="18" charset="0"/>
                <a:ea typeface="Calibri" panose="020F0502020204030204" pitchFamily="34" charset="0"/>
              </a:rPr>
              <a:t>)</a:t>
            </a:r>
            <a:endParaRPr lang="en-US" sz="2400" kern="0" dirty="0">
              <a:solidFill>
                <a:srgbClr val="000000"/>
              </a:solidFill>
              <a:latin typeface="Times New Roman" panose="02020603050405020304" pitchFamily="18" charset="0"/>
              <a:ea typeface="Calibri" panose="020F0502020204030204" pitchFamily="34" charset="0"/>
            </a:endParaRPr>
          </a:p>
          <a:p>
            <a:pPr>
              <a:lnSpc>
                <a:spcPct val="70000"/>
              </a:lnSpc>
              <a:spcAft>
                <a:spcPts val="800"/>
              </a:spcAft>
            </a:pPr>
            <a:r>
              <a:rPr lang="pt-BR" sz="2400" kern="0" dirty="0">
                <a:solidFill>
                  <a:srgbClr val="000000"/>
                </a:solidFill>
                <a:effectLst/>
                <a:latin typeface="Times New Roman" panose="02020603050405020304" pitchFamily="18" charset="0"/>
                <a:ea typeface="Calibri" panose="020F0502020204030204" pitchFamily="34" charset="0"/>
              </a:rPr>
              <a:t>Algumas das </a:t>
            </a:r>
            <a:r>
              <a:rPr lang="pt-BR" sz="2400" b="1" kern="0" dirty="0">
                <a:solidFill>
                  <a:srgbClr val="000000"/>
                </a:solidFill>
                <a:effectLst/>
                <a:latin typeface="Times New Roman" panose="02020603050405020304" pitchFamily="18" charset="0"/>
                <a:ea typeface="Calibri" panose="020F0502020204030204" pitchFamily="34" charset="0"/>
              </a:rPr>
              <a:t>mudanças</a:t>
            </a:r>
            <a:r>
              <a:rPr lang="pt-BR" sz="2400" kern="0" dirty="0">
                <a:solidFill>
                  <a:srgbClr val="000000"/>
                </a:solidFill>
                <a:effectLst/>
                <a:latin typeface="Times New Roman" panose="02020603050405020304" pitchFamily="18" charset="0"/>
                <a:ea typeface="Calibri" panose="020F0502020204030204" pitchFamily="34" charset="0"/>
              </a:rPr>
              <a:t> havidas nas práticas diplomáticas em tempos recentes dizem respeito ao </a:t>
            </a:r>
            <a:r>
              <a:rPr lang="pt-BR" sz="2400" u="sng" kern="0" dirty="0">
                <a:solidFill>
                  <a:srgbClr val="000000"/>
                </a:solidFill>
                <a:effectLst/>
                <a:highlight>
                  <a:srgbClr val="FFFF00"/>
                </a:highlight>
                <a:latin typeface="Times New Roman" panose="02020603050405020304" pitchFamily="18" charset="0"/>
                <a:ea typeface="Calibri" panose="020F0502020204030204" pitchFamily="34" charset="0"/>
              </a:rPr>
              <a:t>estilo</a:t>
            </a:r>
            <a:r>
              <a:rPr lang="pt-BR" sz="2400" kern="0" dirty="0">
                <a:solidFill>
                  <a:srgbClr val="000000"/>
                </a:solidFill>
                <a:effectLst/>
                <a:latin typeface="Times New Roman" panose="02020603050405020304" pitchFamily="18" charset="0"/>
                <a:ea typeface="Calibri" panose="020F0502020204030204" pitchFamily="34" charset="0"/>
              </a:rPr>
              <a:t>, outras aos </a:t>
            </a:r>
            <a:r>
              <a:rPr lang="pt-BR" sz="2400" u="sng" kern="0" dirty="0">
                <a:solidFill>
                  <a:srgbClr val="000000"/>
                </a:solidFill>
                <a:effectLst/>
                <a:highlight>
                  <a:srgbClr val="FFFF00"/>
                </a:highlight>
                <a:latin typeface="Times New Roman" panose="02020603050405020304" pitchFamily="18" charset="0"/>
                <a:ea typeface="Calibri" panose="020F0502020204030204" pitchFamily="34" charset="0"/>
              </a:rPr>
              <a:t>atores</a:t>
            </a:r>
            <a:r>
              <a:rPr lang="pt-BR" sz="2400" kern="0" dirty="0">
                <a:solidFill>
                  <a:srgbClr val="000000"/>
                </a:solidFill>
                <a:effectLst/>
                <a:latin typeface="Times New Roman" panose="02020603050405020304" pitchFamily="18" charset="0"/>
                <a:ea typeface="Calibri" panose="020F0502020204030204" pitchFamily="34" charset="0"/>
              </a:rPr>
              <a:t>, aos </a:t>
            </a:r>
            <a:r>
              <a:rPr lang="pt-BR" sz="2400" u="sng" kern="0" dirty="0">
                <a:solidFill>
                  <a:srgbClr val="000000"/>
                </a:solidFill>
                <a:effectLst/>
                <a:latin typeface="Times New Roman" panose="02020603050405020304" pitchFamily="18" charset="0"/>
                <a:ea typeface="Calibri" panose="020F0502020204030204" pitchFamily="34" charset="0"/>
              </a:rPr>
              <a:t>agrupamentos</a:t>
            </a:r>
            <a:r>
              <a:rPr lang="pt-BR" sz="2400" kern="0" dirty="0">
                <a:solidFill>
                  <a:srgbClr val="000000"/>
                </a:solidFill>
                <a:effectLst/>
                <a:latin typeface="Times New Roman" panose="02020603050405020304" pitchFamily="18" charset="0"/>
                <a:ea typeface="Calibri" panose="020F0502020204030204" pitchFamily="34" charset="0"/>
              </a:rPr>
              <a:t> destes, e ao grau de </a:t>
            </a:r>
            <a:r>
              <a:rPr lang="pt-BR" sz="2400" u="sng" kern="0" dirty="0">
                <a:solidFill>
                  <a:srgbClr val="000000"/>
                </a:solidFill>
                <a:effectLst/>
                <a:highlight>
                  <a:srgbClr val="FFFF00"/>
                </a:highlight>
                <a:latin typeface="Times New Roman" panose="02020603050405020304" pitchFamily="18" charset="0"/>
                <a:ea typeface="Calibri" panose="020F0502020204030204" pitchFamily="34" charset="0"/>
              </a:rPr>
              <a:t>publicidade</a:t>
            </a:r>
            <a:r>
              <a:rPr lang="pt-BR" sz="2400" kern="0" dirty="0">
                <a:solidFill>
                  <a:srgbClr val="000000"/>
                </a:solidFill>
                <a:effectLst/>
                <a:latin typeface="Times New Roman" panose="02020603050405020304" pitchFamily="18" charset="0"/>
                <a:ea typeface="Calibri" panose="020F0502020204030204" pitchFamily="34" charset="0"/>
              </a:rPr>
              <a:t> com que atuam. </a:t>
            </a: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0749137"/>
      </p:ext>
    </p:extLst>
  </p:cSld>
  <p:clrMapOvr>
    <a:masterClrMapping/>
  </p:clrMapOvr>
</p:sld>
</file>

<file path=ppt/slides/slide3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dirty="0"/>
              <a:t>B. </a:t>
            </a:r>
            <a:r>
              <a:rPr lang="pt-BR" b="1" dirty="0"/>
              <a:t>Mudanças</a:t>
            </a:r>
            <a:br>
              <a:rPr lang="pt-BR" sz="2800" dirty="0"/>
            </a:br>
            <a:r>
              <a:rPr lang="pt-BR" sz="2800" dirty="0"/>
              <a:t>39º.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79" y="2794001"/>
            <a:ext cx="10998933" cy="3330859"/>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a:lnSpc>
                <a:spcPct val="70000"/>
              </a:lnSpc>
              <a:spcAft>
                <a:spcPts val="800"/>
              </a:spcAft>
            </a:pPr>
            <a:r>
              <a:rPr lang="pt-BR" sz="2400" kern="0" dirty="0">
                <a:solidFill>
                  <a:srgbClr val="000000"/>
                </a:solidFill>
                <a:effectLst/>
                <a:latin typeface="Times New Roman" panose="02020603050405020304" pitchFamily="18" charset="0"/>
                <a:ea typeface="Calibri" panose="020F0502020204030204" pitchFamily="34" charset="0"/>
              </a:rPr>
              <a:t>Nesse contexto, ocorreram </a:t>
            </a:r>
            <a:r>
              <a:rPr lang="pt-BR" sz="2400" b="1" kern="0" dirty="0">
                <a:solidFill>
                  <a:srgbClr val="000000"/>
                </a:solidFill>
                <a:effectLst/>
                <a:latin typeface="Times New Roman" panose="02020603050405020304" pitchFamily="18" charset="0"/>
                <a:ea typeface="Calibri" panose="020F0502020204030204" pitchFamily="34" charset="0"/>
              </a:rPr>
              <a:t>três fenômenos: </a:t>
            </a:r>
          </a:p>
          <a:p>
            <a:pPr>
              <a:lnSpc>
                <a:spcPct val="70000"/>
              </a:lnSpc>
              <a:spcAft>
                <a:spcPts val="800"/>
              </a:spcAft>
              <a:buFont typeface="Courier New" panose="02070309020205020404" pitchFamily="49" charset="0"/>
              <a:buChar char="o"/>
            </a:pPr>
            <a:r>
              <a:rPr lang="pt-BR" sz="2400" kern="0" dirty="0">
                <a:solidFill>
                  <a:srgbClr val="000000"/>
                </a:solidFill>
                <a:effectLst/>
                <a:latin typeface="Times New Roman" panose="02020603050405020304" pitchFamily="18" charset="0"/>
                <a:ea typeface="Calibri" panose="020F0502020204030204" pitchFamily="34" charset="0"/>
              </a:rPr>
              <a:t>a </a:t>
            </a:r>
            <a:r>
              <a:rPr lang="pt-BR" sz="2400" u="sng" kern="0" dirty="0">
                <a:solidFill>
                  <a:srgbClr val="000000"/>
                </a:solidFill>
                <a:effectLst/>
                <a:latin typeface="Times New Roman" panose="02020603050405020304" pitchFamily="18" charset="0"/>
                <a:ea typeface="Calibri" panose="020F0502020204030204" pitchFamily="34" charset="0"/>
              </a:rPr>
              <a:t>fragmentação e fluidez dos </a:t>
            </a:r>
            <a:r>
              <a:rPr lang="pt-BR" sz="2400" u="sng" kern="0" dirty="0">
                <a:solidFill>
                  <a:srgbClr val="000000"/>
                </a:solidFill>
                <a:effectLst/>
                <a:highlight>
                  <a:srgbClr val="FFFF00"/>
                </a:highlight>
                <a:latin typeface="Times New Roman" panose="02020603050405020304" pitchFamily="18" charset="0"/>
                <a:ea typeface="Calibri" panose="020F0502020204030204" pitchFamily="34" charset="0"/>
              </a:rPr>
              <a:t>agrupamentos de Estados</a:t>
            </a:r>
            <a:r>
              <a:rPr lang="pt-BR" sz="2400" kern="0" dirty="0">
                <a:solidFill>
                  <a:srgbClr val="000000"/>
                </a:solidFill>
                <a:effectLst/>
                <a:latin typeface="Times New Roman" panose="02020603050405020304" pitchFamily="18" charset="0"/>
                <a:ea typeface="Calibri" panose="020F0502020204030204" pitchFamily="34" charset="0"/>
              </a:rPr>
              <a:t>, </a:t>
            </a:r>
          </a:p>
          <a:p>
            <a:pPr>
              <a:lnSpc>
                <a:spcPct val="70000"/>
              </a:lnSpc>
              <a:spcAft>
                <a:spcPts val="800"/>
              </a:spcAft>
              <a:buFont typeface="Courier New" panose="02070309020205020404" pitchFamily="49" charset="0"/>
              <a:buChar char="o"/>
            </a:pPr>
            <a:r>
              <a:rPr lang="pt-BR" sz="2400" kern="0" dirty="0">
                <a:solidFill>
                  <a:srgbClr val="000000"/>
                </a:solidFill>
                <a:effectLst/>
                <a:latin typeface="Times New Roman" panose="02020603050405020304" pitchFamily="18" charset="0"/>
                <a:ea typeface="Calibri" panose="020F0502020204030204" pitchFamily="34" charset="0"/>
              </a:rPr>
              <a:t>o </a:t>
            </a:r>
            <a:r>
              <a:rPr lang="pt-BR" sz="2400" u="sng" kern="0" dirty="0">
                <a:solidFill>
                  <a:srgbClr val="000000"/>
                </a:solidFill>
                <a:effectLst/>
                <a:latin typeface="Times New Roman" panose="02020603050405020304" pitchFamily="18" charset="0"/>
                <a:ea typeface="Calibri" panose="020F0502020204030204" pitchFamily="34" charset="0"/>
              </a:rPr>
              <a:t>crescimento do </a:t>
            </a:r>
            <a:r>
              <a:rPr lang="pt-BR" sz="2400" u="sng" kern="0" dirty="0">
                <a:solidFill>
                  <a:srgbClr val="000000"/>
                </a:solidFill>
                <a:effectLst/>
                <a:highlight>
                  <a:srgbClr val="FFFF00"/>
                </a:highlight>
                <a:latin typeface="Times New Roman" panose="02020603050405020304" pitchFamily="18" charset="0"/>
                <a:ea typeface="Calibri" panose="020F0502020204030204" pitchFamily="34" charset="0"/>
              </a:rPr>
              <a:t>regionalismo</a:t>
            </a:r>
            <a:r>
              <a:rPr lang="pt-BR" sz="2400" u="sng" kern="0" dirty="0">
                <a:solidFill>
                  <a:srgbClr val="000000"/>
                </a:solidFill>
                <a:effectLst/>
                <a:latin typeface="Times New Roman" panose="02020603050405020304" pitchFamily="18" charset="0"/>
                <a:ea typeface="Calibri" panose="020F0502020204030204" pitchFamily="34" charset="0"/>
              </a:rPr>
              <a:t> </a:t>
            </a:r>
            <a:r>
              <a:rPr lang="pt-BR" sz="2400" kern="0" dirty="0">
                <a:solidFill>
                  <a:srgbClr val="000000"/>
                </a:solidFill>
                <a:effectLst/>
                <a:latin typeface="Times New Roman" panose="02020603050405020304" pitchFamily="18" charset="0"/>
                <a:ea typeface="Calibri" panose="020F0502020204030204" pitchFamily="34" charset="0"/>
              </a:rPr>
              <a:t>e </a:t>
            </a:r>
          </a:p>
          <a:p>
            <a:pPr>
              <a:lnSpc>
                <a:spcPct val="70000"/>
              </a:lnSpc>
              <a:spcAft>
                <a:spcPts val="800"/>
              </a:spcAft>
              <a:buFont typeface="Courier New" panose="02070309020205020404" pitchFamily="49" charset="0"/>
              <a:buChar char="o"/>
            </a:pPr>
            <a:r>
              <a:rPr lang="pt-BR" sz="2400" kern="0" dirty="0">
                <a:solidFill>
                  <a:srgbClr val="000000"/>
                </a:solidFill>
                <a:effectLst/>
                <a:latin typeface="Times New Roman" panose="02020603050405020304" pitchFamily="18" charset="0"/>
                <a:ea typeface="Calibri" panose="020F0502020204030204" pitchFamily="34" charset="0"/>
              </a:rPr>
              <a:t>a </a:t>
            </a:r>
            <a:r>
              <a:rPr lang="pt-BR" sz="2400" u="sng" kern="0" dirty="0">
                <a:solidFill>
                  <a:srgbClr val="000000"/>
                </a:solidFill>
                <a:effectLst/>
                <a:latin typeface="Times New Roman" panose="02020603050405020304" pitchFamily="18" charset="0"/>
                <a:ea typeface="Calibri" panose="020F0502020204030204" pitchFamily="34" charset="0"/>
              </a:rPr>
              <a:t>intrusão ou envolvimento da diplomacia em </a:t>
            </a:r>
            <a:r>
              <a:rPr lang="pt-BR" sz="2400" u="sng" kern="0" dirty="0">
                <a:solidFill>
                  <a:srgbClr val="000000"/>
                </a:solidFill>
                <a:effectLst/>
                <a:highlight>
                  <a:srgbClr val="FFFF00"/>
                </a:highlight>
                <a:latin typeface="Times New Roman" panose="02020603050405020304" pitchFamily="18" charset="0"/>
                <a:ea typeface="Calibri" panose="020F0502020204030204" pitchFamily="34" charset="0"/>
              </a:rPr>
              <a:t>áreas anteriormente vistas como do âmbito da política interna</a:t>
            </a:r>
            <a:r>
              <a:rPr lang="pt-BR" sz="2400" kern="0" dirty="0">
                <a:solidFill>
                  <a:srgbClr val="000000"/>
                </a:solidFill>
                <a:latin typeface="Times New Roman" panose="02020603050405020304" pitchFamily="18" charset="0"/>
                <a:ea typeface="Calibri" panose="020F0502020204030204" pitchFamily="34" charset="0"/>
              </a:rPr>
              <a:t>. (</a:t>
            </a:r>
            <a:r>
              <a:rPr lang="pt-BR" sz="2400" kern="0" dirty="0" err="1">
                <a:solidFill>
                  <a:srgbClr val="000000"/>
                </a:solidFill>
                <a:latin typeface="Times New Roman" panose="02020603050405020304" pitchFamily="18" charset="0"/>
                <a:ea typeface="Calibri" panose="020F0502020204030204" pitchFamily="34" charset="0"/>
              </a:rPr>
              <a:t>Barston</a:t>
            </a:r>
            <a:r>
              <a:rPr lang="pt-BR" sz="2400" kern="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70000"/>
              </a:lnSpc>
              <a:spcAft>
                <a:spcPts val="800"/>
              </a:spcAft>
              <a:buNone/>
            </a:pPr>
            <a:endParaRPr lang="pt-BR" sz="2400" u="sng" kern="0" dirty="0">
              <a:solidFill>
                <a:srgbClr val="000000"/>
              </a:solidFill>
              <a:latin typeface="Times New Roman" panose="02020603050405020304" pitchFamily="18" charset="0"/>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8376421"/>
      </p:ext>
    </p:extLst>
  </p:cSld>
  <p:clrMapOvr>
    <a:masterClrMapping/>
  </p:clrMapOvr>
</p:sld>
</file>

<file path=ppt/slides/slide3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dirty="0"/>
              <a:t>B. </a:t>
            </a:r>
            <a:r>
              <a:rPr lang="pt-BR" b="1" dirty="0"/>
              <a:t>Mudanças</a:t>
            </a:r>
            <a:br>
              <a:rPr lang="pt-BR" sz="2800" dirty="0"/>
            </a:br>
            <a:r>
              <a:rPr lang="pt-BR" sz="2800" dirty="0"/>
              <a:t>40º.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79" y="2794001"/>
            <a:ext cx="10998933" cy="3330859"/>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a:lnSpc>
                <a:spcPct val="70000"/>
              </a:lnSpc>
              <a:spcAft>
                <a:spcPts val="800"/>
              </a:spcAft>
            </a:pPr>
            <a:r>
              <a:rPr lang="pt-BR" sz="2400" u="sng" kern="0" dirty="0">
                <a:solidFill>
                  <a:srgbClr val="000000"/>
                </a:solidFill>
                <a:highlight>
                  <a:srgbClr val="FFFF00"/>
                </a:highlight>
                <a:latin typeface="Times New Roman" panose="02020603050405020304" pitchFamily="18" charset="0"/>
                <a:ea typeface="Calibri" panose="020F0502020204030204" pitchFamily="34" charset="0"/>
              </a:rPr>
              <a:t>Cúpulas</a:t>
            </a:r>
            <a:r>
              <a:rPr lang="pt-BR" sz="2400" kern="0" dirty="0">
                <a:solidFill>
                  <a:srgbClr val="000000"/>
                </a:solidFill>
                <a:latin typeface="Times New Roman" panose="02020603050405020304" pitchFamily="18" charset="0"/>
                <a:ea typeface="Calibri" panose="020F0502020204030204" pitchFamily="34" charset="0"/>
              </a:rPr>
              <a:t> se tornaram rotineiras, </a:t>
            </a:r>
          </a:p>
          <a:p>
            <a:pPr>
              <a:lnSpc>
                <a:spcPct val="70000"/>
              </a:lnSpc>
              <a:spcAft>
                <a:spcPts val="800"/>
              </a:spcAft>
            </a:pPr>
            <a:r>
              <a:rPr lang="pt-BR" sz="2400" u="sng" kern="0" dirty="0">
                <a:solidFill>
                  <a:srgbClr val="000000"/>
                </a:solidFill>
                <a:latin typeface="Times New Roman" panose="02020603050405020304" pitchFamily="18" charset="0"/>
                <a:ea typeface="Calibri" panose="020F0502020204030204" pitchFamily="34" charset="0"/>
              </a:rPr>
              <a:t>Contatos com </a:t>
            </a:r>
            <a:r>
              <a:rPr lang="pt-BR" sz="2400" u="sng" kern="0" dirty="0">
                <a:solidFill>
                  <a:srgbClr val="000000"/>
                </a:solidFill>
                <a:highlight>
                  <a:srgbClr val="FFFF00"/>
                </a:highlight>
                <a:latin typeface="Times New Roman" panose="02020603050405020304" pitchFamily="18" charset="0"/>
                <a:ea typeface="Calibri" panose="020F0502020204030204" pitchFamily="34" charset="0"/>
              </a:rPr>
              <a:t>ONGs</a:t>
            </a:r>
            <a:r>
              <a:rPr lang="pt-BR" sz="2400" u="sng" kern="0" dirty="0">
                <a:solidFill>
                  <a:srgbClr val="000000"/>
                </a:solidFill>
                <a:latin typeface="Times New Roman" panose="02020603050405020304" pitchFamily="18" charset="0"/>
                <a:ea typeface="Calibri" panose="020F0502020204030204" pitchFamily="34" charset="0"/>
              </a:rPr>
              <a:t> </a:t>
            </a:r>
            <a:r>
              <a:rPr lang="pt-BR" sz="2400" kern="0" dirty="0">
                <a:solidFill>
                  <a:srgbClr val="000000"/>
                </a:solidFill>
                <a:latin typeface="Times New Roman" panose="02020603050405020304" pitchFamily="18" charset="0"/>
                <a:ea typeface="Calibri" panose="020F0502020204030204" pitchFamily="34" charset="0"/>
              </a:rPr>
              <a:t>passaram a integrar a prática, </a:t>
            </a:r>
          </a:p>
          <a:p>
            <a:pPr>
              <a:lnSpc>
                <a:spcPct val="70000"/>
              </a:lnSpc>
              <a:spcAft>
                <a:spcPts val="800"/>
              </a:spcAft>
            </a:pPr>
            <a:r>
              <a:rPr lang="pt-BR" sz="2400" kern="0" dirty="0">
                <a:solidFill>
                  <a:srgbClr val="000000"/>
                </a:solidFill>
                <a:latin typeface="Times New Roman" panose="02020603050405020304" pitchFamily="18" charset="0"/>
                <a:ea typeface="Calibri" panose="020F0502020204030204" pitchFamily="34" charset="0"/>
              </a:rPr>
              <a:t>O conceito de </a:t>
            </a:r>
            <a:r>
              <a:rPr lang="pt-BR" sz="2400" u="sng" kern="0" dirty="0">
                <a:solidFill>
                  <a:srgbClr val="000000"/>
                </a:solidFill>
                <a:highlight>
                  <a:srgbClr val="FFFF00"/>
                </a:highlight>
                <a:latin typeface="Times New Roman" panose="02020603050405020304" pitchFamily="18" charset="0"/>
                <a:ea typeface="Calibri" panose="020F0502020204030204" pitchFamily="34" charset="0"/>
              </a:rPr>
              <a:t>consenso</a:t>
            </a:r>
            <a:r>
              <a:rPr lang="pt-BR" sz="2400" kern="0" dirty="0">
                <a:solidFill>
                  <a:srgbClr val="000000"/>
                </a:solidFill>
                <a:latin typeface="Times New Roman" panose="02020603050405020304" pitchFamily="18" charset="0"/>
                <a:ea typeface="Calibri" panose="020F0502020204030204" pitchFamily="34" charset="0"/>
              </a:rPr>
              <a:t> se estabeleceu em diversos contextos; e </a:t>
            </a:r>
          </a:p>
          <a:p>
            <a:pPr>
              <a:lnSpc>
                <a:spcPct val="70000"/>
              </a:lnSpc>
              <a:spcAft>
                <a:spcPts val="800"/>
              </a:spcAft>
            </a:pPr>
            <a:r>
              <a:rPr lang="pt-BR" sz="2400" kern="0" dirty="0">
                <a:solidFill>
                  <a:srgbClr val="000000"/>
                </a:solidFill>
                <a:latin typeface="Times New Roman" panose="02020603050405020304" pitchFamily="18" charset="0"/>
                <a:ea typeface="Calibri" panose="020F0502020204030204" pitchFamily="34" charset="0"/>
              </a:rPr>
              <a:t>Alguns elementos da diplomacia se tornaram </a:t>
            </a:r>
            <a:r>
              <a:rPr lang="pt-BR" sz="2400" kern="0" dirty="0">
                <a:solidFill>
                  <a:srgbClr val="000000"/>
                </a:solidFill>
                <a:highlight>
                  <a:srgbClr val="FFFF00"/>
                </a:highlight>
                <a:latin typeface="Times New Roman" panose="02020603050405020304" pitchFamily="18" charset="0"/>
                <a:ea typeface="Calibri" panose="020F0502020204030204" pitchFamily="34" charset="0"/>
              </a:rPr>
              <a:t>mais </a:t>
            </a:r>
            <a:r>
              <a:rPr lang="pt-BR" sz="2400" u="sng" kern="0" dirty="0">
                <a:solidFill>
                  <a:srgbClr val="000000"/>
                </a:solidFill>
                <a:highlight>
                  <a:srgbClr val="FFFF00"/>
                </a:highlight>
                <a:latin typeface="Times New Roman" panose="02020603050405020304" pitchFamily="18" charset="0"/>
                <a:ea typeface="Calibri" panose="020F0502020204030204" pitchFamily="34" charset="0"/>
              </a:rPr>
              <a:t>transparentes</a:t>
            </a:r>
            <a:r>
              <a:rPr lang="pt-BR" sz="2400" kern="0" dirty="0">
                <a:solidFill>
                  <a:srgbClr val="000000"/>
                </a:solidFill>
                <a:latin typeface="Times New Roman" panose="02020603050405020304" pitchFamily="18" charset="0"/>
                <a:ea typeface="Calibri" panose="020F0502020204030204" pitchFamily="34" charset="0"/>
              </a:rPr>
              <a:t>. . (</a:t>
            </a:r>
            <a:r>
              <a:rPr lang="pt-BR" sz="2400" kern="0" dirty="0" err="1">
                <a:solidFill>
                  <a:srgbClr val="000000"/>
                </a:solidFill>
                <a:latin typeface="Times New Roman" panose="02020603050405020304" pitchFamily="18" charset="0"/>
                <a:ea typeface="Calibri" panose="020F0502020204030204" pitchFamily="34" charset="0"/>
              </a:rPr>
              <a:t>Barston</a:t>
            </a:r>
            <a:r>
              <a:rPr lang="pt-BR" sz="2400" kern="0" dirty="0">
                <a:solidFill>
                  <a:srgbClr val="000000"/>
                </a:solidFill>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2745728"/>
      </p:ext>
    </p:extLst>
  </p:cSld>
  <p:clrMapOvr>
    <a:masterClrMapping/>
  </p:clrMapOvr>
</p:sld>
</file>

<file path=ppt/slides/slide3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dirty="0"/>
              <a:t>B. </a:t>
            </a:r>
            <a:r>
              <a:rPr lang="pt-BR" b="1" dirty="0"/>
              <a:t>Mudanças </a:t>
            </a:r>
            <a:r>
              <a:rPr lang="pt-BR" sz="4000" dirty="0"/>
              <a:t>- Recomendações</a:t>
            </a:r>
            <a:br>
              <a:rPr lang="pt-BR" sz="2800" dirty="0"/>
            </a:br>
            <a:r>
              <a:rPr lang="pt-BR" sz="2700" dirty="0"/>
              <a:t>41º.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838200" y="3000202"/>
            <a:ext cx="10515600" cy="3124658"/>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Um </a:t>
            </a:r>
            <a:r>
              <a:rPr lang="pt-BR" sz="2200" b="1" kern="0" dirty="0">
                <a:solidFill>
                  <a:srgbClr val="000000"/>
                </a:solidFill>
                <a:ea typeface="Calibri" panose="020F0502020204030204" pitchFamily="34" charset="0"/>
              </a:rPr>
              <a:t>diplomata moderno </a:t>
            </a:r>
            <a:r>
              <a:rPr lang="pt-BR" sz="2200" kern="0" dirty="0">
                <a:solidFill>
                  <a:srgbClr val="000000"/>
                </a:solidFill>
                <a:ea typeface="Calibri" panose="020F0502020204030204" pitchFamily="34" charset="0"/>
              </a:rPr>
              <a:t>deveria:</a:t>
            </a:r>
            <a:endParaRPr lang="en-US" sz="2200" kern="0" dirty="0">
              <a:solidFill>
                <a:srgbClr val="000000"/>
              </a:solidFill>
              <a:ea typeface="Calibri" panose="020F0502020204030204" pitchFamily="34" charset="0"/>
            </a:endParaRPr>
          </a:p>
          <a:p>
            <a:pPr lvl="0">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Substituir a chamada </a:t>
            </a:r>
            <a:r>
              <a:rPr lang="pt-BR" sz="2200" i="1" kern="0" dirty="0">
                <a:solidFill>
                  <a:srgbClr val="000000"/>
                </a:solidFill>
                <a:ea typeface="Calibri" panose="020F0502020204030204" pitchFamily="34" charset="0"/>
              </a:rPr>
              <a:t>diplomacia de clube </a:t>
            </a:r>
            <a:r>
              <a:rPr lang="pt-BR" sz="2200" kern="0" dirty="0">
                <a:solidFill>
                  <a:srgbClr val="000000"/>
                </a:solidFill>
                <a:ea typeface="Calibri" panose="020F0502020204030204" pitchFamily="34" charset="0"/>
              </a:rPr>
              <a:t>pela </a:t>
            </a:r>
            <a:r>
              <a:rPr lang="pt-BR" sz="2200" i="1" u="sng" kern="0" dirty="0">
                <a:solidFill>
                  <a:srgbClr val="000000"/>
                </a:solidFill>
                <a:highlight>
                  <a:srgbClr val="FFFF00"/>
                </a:highlight>
                <a:ea typeface="Calibri" panose="020F0502020204030204" pitchFamily="34" charset="0"/>
              </a:rPr>
              <a:t>diplomacia de rede</a:t>
            </a:r>
            <a:r>
              <a:rPr lang="pt-BR" sz="2200" kern="0" dirty="0">
                <a:solidFill>
                  <a:srgbClr val="000000"/>
                </a:solidFill>
                <a:ea typeface="Calibri" panose="020F0502020204030204" pitchFamily="34" charset="0"/>
              </a:rPr>
              <a:t>, </a:t>
            </a:r>
            <a:r>
              <a:rPr lang="de-DE" sz="2200" kern="0" dirty="0">
                <a:solidFill>
                  <a:srgbClr val="000000"/>
                </a:solidFill>
                <a:ea typeface="Calibri" panose="020F0502020204030204" pitchFamily="34" charset="0"/>
              </a:rPr>
              <a:t>(Cooper et al).</a:t>
            </a:r>
          </a:p>
          <a:p>
            <a:pPr lvl="0">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 Aumentar a prática de </a:t>
            </a:r>
            <a:r>
              <a:rPr lang="pt-BR" sz="2200" i="1" u="sng" kern="0" dirty="0">
                <a:solidFill>
                  <a:srgbClr val="000000"/>
                </a:solidFill>
                <a:ea typeface="Calibri" panose="020F0502020204030204" pitchFamily="34" charset="0"/>
              </a:rPr>
              <a:t>diplomacia em rede eletrônica </a:t>
            </a:r>
            <a:r>
              <a:rPr lang="pt-BR" sz="2200" kern="0" dirty="0">
                <a:solidFill>
                  <a:srgbClr val="000000"/>
                </a:solidFill>
                <a:ea typeface="Calibri" panose="020F0502020204030204" pitchFamily="34" charset="0"/>
              </a:rPr>
              <a:t>e, por meio desta, comunicar com mais eficiência as ideias, valores e projetos do país que representa. </a:t>
            </a:r>
          </a:p>
          <a:p>
            <a:pPr lvl="0">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Para tanto, deverá </a:t>
            </a:r>
            <a:r>
              <a:rPr lang="pt-BR" sz="2200" u="sng" kern="0" dirty="0">
                <a:solidFill>
                  <a:srgbClr val="000000"/>
                </a:solidFill>
                <a:ea typeface="Calibri" panose="020F0502020204030204" pitchFamily="34" charset="0"/>
              </a:rPr>
              <a:t>abandonar </a:t>
            </a:r>
            <a:r>
              <a:rPr lang="pt-BR" sz="2200" u="sng" kern="0" dirty="0">
                <a:solidFill>
                  <a:srgbClr val="000000"/>
                </a:solidFill>
                <a:highlight>
                  <a:srgbClr val="FFFF00"/>
                </a:highlight>
                <a:ea typeface="Calibri" panose="020F0502020204030204" pitchFamily="34" charset="0"/>
              </a:rPr>
              <a:t>linguagem</a:t>
            </a:r>
            <a:r>
              <a:rPr lang="pt-BR" sz="2200" u="sng" kern="0" dirty="0">
                <a:solidFill>
                  <a:srgbClr val="000000"/>
                </a:solidFill>
                <a:ea typeface="Calibri" panose="020F0502020204030204" pitchFamily="34" charset="0"/>
              </a:rPr>
              <a:t> hermética</a:t>
            </a:r>
            <a:r>
              <a:rPr lang="pt-BR" sz="2200" kern="0" dirty="0">
                <a:solidFill>
                  <a:srgbClr val="000000"/>
                </a:solidFill>
                <a:ea typeface="Calibri" panose="020F0502020204030204" pitchFamily="34" charset="0"/>
              </a:rPr>
              <a:t>. </a:t>
            </a:r>
            <a:r>
              <a:rPr lang="en-US" sz="2200" kern="0" dirty="0">
                <a:solidFill>
                  <a:srgbClr val="000000"/>
                </a:solidFill>
                <a:ea typeface="Calibri" panose="020F0502020204030204" pitchFamily="34" charset="0"/>
              </a:rPr>
              <a:t>(Heine)</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70000"/>
              </a:lnSpc>
              <a:spcAft>
                <a:spcPts val="800"/>
              </a:spcAft>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238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a:t>
            </a:r>
            <a:r>
              <a:rPr lang="pt-BR" sz="4800" b="1" dirty="0"/>
              <a:t>Ministérios do Exterior</a:t>
            </a:r>
            <a:br>
              <a:rPr lang="pt-BR" sz="4800" dirty="0"/>
            </a:br>
            <a:r>
              <a:rPr lang="pt-BR" sz="2400" dirty="0"/>
              <a:t>(10º slide</a:t>
            </a:r>
            <a:r>
              <a:rPr lang="pt-BR" sz="4800" dirty="0"/>
              <a:t>)</a:t>
            </a:r>
            <a:endParaRPr lang="en-US" sz="48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85000" lnSpcReduction="10000"/>
          </a:bodyPr>
          <a:lstStyle/>
          <a:p>
            <a:pPr marL="0" indent="0">
              <a:buNone/>
            </a:pPr>
            <a:r>
              <a:rPr lang="pt-BR" b="1" dirty="0"/>
              <a:t>2. Adidos </a:t>
            </a:r>
            <a:endParaRPr lang="pt-BR" sz="2600" dirty="0"/>
          </a:p>
          <a:p>
            <a:r>
              <a:rPr lang="pt-BR" sz="2600" dirty="0"/>
              <a:t>Comerciais – antes cônsules informações e comerciais e apoio a empresas</a:t>
            </a:r>
          </a:p>
          <a:p>
            <a:r>
              <a:rPr lang="pt-BR" sz="2600" dirty="0"/>
              <a:t>Militares – ligações com homólogos, informações sobre armamentos, coordenar operações conjuntas, compras </a:t>
            </a:r>
          </a:p>
          <a:p>
            <a:r>
              <a:rPr lang="pt-BR" sz="2600" dirty="0"/>
              <a:t>Culturais, de imprensa – influir na opinião pública </a:t>
            </a:r>
          </a:p>
          <a:p>
            <a:r>
              <a:rPr lang="pt-BR" sz="2600" dirty="0"/>
              <a:t>Agrícolas – questões fitossanitárias </a:t>
            </a:r>
          </a:p>
          <a:p>
            <a:r>
              <a:rPr lang="pt-BR" sz="2600" dirty="0"/>
              <a:t>“Inteligência”  - resistência da diplomacia a obtenção sigilosa de informações</a:t>
            </a:r>
          </a:p>
          <a:p>
            <a:r>
              <a:rPr lang="pt-BR" sz="2600" dirty="0"/>
              <a:t>Ameaça à autoridade do embaixador? Respondem diretamente a outros ministérios</a:t>
            </a:r>
          </a:p>
          <a:p>
            <a:pPr lvl="1"/>
            <a:endParaRPr lang="pt-BR"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03684353"/>
      </p:ext>
    </p:extLst>
  </p:cSld>
  <p:clrMapOvr>
    <a:masterClrMapping/>
  </p:clrMapOvr>
</p:sld>
</file>

<file path=ppt/slides/slide3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B. </a:t>
            </a:r>
            <a:r>
              <a:rPr lang="pt-BR" sz="4000" b="1" dirty="0"/>
              <a:t>Mudanças</a:t>
            </a:r>
            <a:r>
              <a:rPr lang="pt-BR" sz="4000" dirty="0"/>
              <a:t> </a:t>
            </a:r>
            <a:r>
              <a:rPr lang="pt-BR" sz="2800" dirty="0"/>
              <a:t>- </a:t>
            </a:r>
            <a:r>
              <a:rPr lang="pt-BR" sz="4000" dirty="0"/>
              <a:t>Recomendações</a:t>
            </a:r>
            <a:br>
              <a:rPr lang="pt-BR" sz="2800" dirty="0"/>
            </a:br>
            <a:r>
              <a:rPr lang="pt-BR" sz="2800" dirty="0"/>
              <a:t>42º.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838200" y="3000202"/>
            <a:ext cx="10515600" cy="3124658"/>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lvl="0">
              <a:lnSpc>
                <a:spcPct val="70000"/>
              </a:lnSpc>
              <a:spcAft>
                <a:spcPts val="800"/>
              </a:spcAft>
              <a:buFont typeface="Calibri" panose="020F0502020204030204" pitchFamily="34" charset="0"/>
              <a:buChar char="₋"/>
            </a:pPr>
            <a:r>
              <a:rPr lang="pt-BR" sz="2200" kern="0" dirty="0">
                <a:solidFill>
                  <a:srgbClr val="000000"/>
                </a:solidFill>
                <a:ea typeface="Calibri" panose="020F0502020204030204" pitchFamily="34" charset="0"/>
              </a:rPr>
              <a:t>Ampliar a </a:t>
            </a:r>
            <a:r>
              <a:rPr lang="pt-BR" sz="2200" u="sng" kern="0" dirty="0">
                <a:solidFill>
                  <a:srgbClr val="000000"/>
                </a:solidFill>
                <a:ea typeface="Calibri" panose="020F0502020204030204" pitchFamily="34" charset="0"/>
              </a:rPr>
              <a:t>diplomacia pública </a:t>
            </a:r>
            <a:r>
              <a:rPr lang="pt-BR" sz="2200" kern="0" dirty="0">
                <a:solidFill>
                  <a:srgbClr val="000000"/>
                </a:solidFill>
                <a:ea typeface="Calibri" panose="020F0502020204030204" pitchFamily="34" charset="0"/>
              </a:rPr>
              <a:t>de modo a </a:t>
            </a:r>
            <a:r>
              <a:rPr lang="pt-BR" sz="2200" kern="0" dirty="0">
                <a:solidFill>
                  <a:srgbClr val="000000"/>
                </a:solidFill>
                <a:highlight>
                  <a:srgbClr val="FFFF00"/>
                </a:highlight>
                <a:ea typeface="Calibri" panose="020F0502020204030204" pitchFamily="34" charset="0"/>
              </a:rPr>
              <a:t>alcançar “seguidores</a:t>
            </a:r>
            <a:r>
              <a:rPr lang="pt-BR" sz="2200" kern="0" dirty="0">
                <a:solidFill>
                  <a:srgbClr val="000000"/>
                </a:solidFill>
                <a:ea typeface="Calibri" panose="020F0502020204030204" pitchFamily="34" charset="0"/>
              </a:rPr>
              <a:t>” das postagens nas plataformas eletrônicas. Além de representar, informar, proteger, negociar e promover, terá assim que </a:t>
            </a:r>
            <a:r>
              <a:rPr lang="pt-BR" sz="2200" u="sng" kern="0" dirty="0">
                <a:solidFill>
                  <a:srgbClr val="000000"/>
                </a:solidFill>
                <a:ea typeface="Calibri" panose="020F0502020204030204" pitchFamily="34" charset="0"/>
              </a:rPr>
              <a:t>projetar o país representado</a:t>
            </a:r>
            <a:r>
              <a:rPr lang="pt-BR" sz="2200" kern="0" dirty="0">
                <a:solidFill>
                  <a:srgbClr val="000000"/>
                </a:solidFill>
                <a:ea typeface="Calibri" panose="020F0502020204030204" pitchFamily="34" charset="0"/>
              </a:rPr>
              <a:t>. </a:t>
            </a:r>
            <a:r>
              <a:rPr lang="de-DE" sz="2200" kern="0" dirty="0">
                <a:solidFill>
                  <a:srgbClr val="000000"/>
                </a:solidFill>
                <a:ea typeface="Calibri" panose="020F0502020204030204" pitchFamily="34" charset="0"/>
              </a:rPr>
              <a:t>(Heine)</a:t>
            </a:r>
          </a:p>
          <a:p>
            <a:pPr lvl="0">
              <a:lnSpc>
                <a:spcPct val="70000"/>
              </a:lnSpc>
              <a:spcAft>
                <a:spcPts val="800"/>
              </a:spcAft>
              <a:buFont typeface="Calibri" panose="020F0502020204030204" pitchFamily="34" charset="0"/>
              <a:buChar char="₋"/>
            </a:pPr>
            <a:r>
              <a:rPr lang="pt-BR" sz="2200" u="sng" kern="0" dirty="0">
                <a:solidFill>
                  <a:srgbClr val="000000"/>
                </a:solidFill>
                <a:highlight>
                  <a:srgbClr val="FFFF00"/>
                </a:highlight>
                <a:ea typeface="Calibri" panose="020F0502020204030204" pitchFamily="34" charset="0"/>
              </a:rPr>
              <a:t>Identificar os temas principais </a:t>
            </a:r>
            <a:r>
              <a:rPr lang="pt-BR" sz="2200" kern="0" dirty="0">
                <a:solidFill>
                  <a:srgbClr val="000000"/>
                </a:solidFill>
                <a:ea typeface="Calibri" panose="020F0502020204030204" pitchFamily="34" charset="0"/>
              </a:rPr>
              <a:t>que exigem opinião qualificada e engajar-se ativamente junto à sociedade para projetar seu país e não apenas junto ao governo daquele onde residir. Teria, para tanto, que voltar à tradição grega de diplomatas oradores. (Heine)</a:t>
            </a:r>
            <a:endParaRPr lang="de-DE" sz="2200" kern="0" dirty="0">
              <a:solidFill>
                <a:srgbClr val="000000"/>
              </a:solidFill>
              <a:ea typeface="Calibri" panose="020F0502020204030204" pitchFamily="34" charset="0"/>
            </a:endParaRPr>
          </a:p>
          <a:p>
            <a:pPr lvl="0">
              <a:lnSpc>
                <a:spcPct val="70000"/>
              </a:lnSpc>
              <a:spcAft>
                <a:spcPts val="800"/>
              </a:spcAft>
              <a:buFont typeface="Calibri" panose="020F0502020204030204" pitchFamily="34" charset="0"/>
              <a:buChar char="₋"/>
            </a:pPr>
            <a:r>
              <a:rPr lang="pt-BR" sz="2200" kern="0" dirty="0">
                <a:solidFill>
                  <a:srgbClr val="000000"/>
                </a:solidFill>
                <a:ea typeface="Calibri" panose="020F0502020204030204" pitchFamily="34" charset="0"/>
              </a:rPr>
              <a:t>Manter, na capital ou em postos no exterior, </a:t>
            </a:r>
            <a:r>
              <a:rPr lang="pt-BR" sz="2200" u="sng" kern="0" dirty="0">
                <a:solidFill>
                  <a:srgbClr val="000000"/>
                </a:solidFill>
                <a:highlight>
                  <a:srgbClr val="FFFF00"/>
                </a:highlight>
                <a:ea typeface="Calibri" panose="020F0502020204030204" pitchFamily="34" charset="0"/>
              </a:rPr>
              <a:t>relações com </a:t>
            </a:r>
            <a:r>
              <a:rPr lang="pt-BR" sz="2200" i="1" u="sng" kern="0" dirty="0" err="1">
                <a:solidFill>
                  <a:srgbClr val="000000"/>
                </a:solidFill>
                <a:highlight>
                  <a:srgbClr val="FFFF00"/>
                </a:highlight>
                <a:ea typeface="Calibri" panose="020F0502020204030204" pitchFamily="34" charset="0"/>
              </a:rPr>
              <a:t>think</a:t>
            </a:r>
            <a:r>
              <a:rPr lang="pt-BR" sz="2200" i="1" u="sng" kern="0" dirty="0">
                <a:solidFill>
                  <a:srgbClr val="000000"/>
                </a:solidFill>
                <a:highlight>
                  <a:srgbClr val="FFFF00"/>
                </a:highlight>
                <a:ea typeface="Calibri" panose="020F0502020204030204" pitchFamily="34" charset="0"/>
              </a:rPr>
              <a:t> </a:t>
            </a:r>
            <a:r>
              <a:rPr lang="pt-BR" sz="2200" i="1" u="sng" kern="0" dirty="0" err="1">
                <a:solidFill>
                  <a:srgbClr val="000000"/>
                </a:solidFill>
                <a:highlight>
                  <a:srgbClr val="FFFF00"/>
                </a:highlight>
                <a:ea typeface="Calibri" panose="020F0502020204030204" pitchFamily="34" charset="0"/>
              </a:rPr>
              <a:t>tanks</a:t>
            </a:r>
            <a:r>
              <a:rPr lang="pt-BR" sz="2200" u="sng" kern="0" dirty="0">
                <a:solidFill>
                  <a:srgbClr val="000000"/>
                </a:solidFill>
                <a:highlight>
                  <a:srgbClr val="FFFF00"/>
                </a:highlight>
                <a:ea typeface="Calibri" panose="020F0502020204030204" pitchFamily="34" charset="0"/>
              </a:rPr>
              <a:t>, jornalistas, acadêmicos e a sociedade civil</a:t>
            </a:r>
            <a:r>
              <a:rPr lang="pt-BR" sz="2200" kern="0" dirty="0">
                <a:solidFill>
                  <a:srgbClr val="000000"/>
                </a:solidFill>
                <a:ea typeface="Calibri" panose="020F0502020204030204" pitchFamily="34" charset="0"/>
              </a:rPr>
              <a:t> para afinar o sentido de onde e como opinião externa afetará decisões e atividades.</a:t>
            </a:r>
            <a:r>
              <a:rPr lang="en-US" sz="2200" kern="0" dirty="0">
                <a:solidFill>
                  <a:srgbClr val="000000"/>
                </a:solidFill>
                <a:ea typeface="Calibri" panose="020F0502020204030204" pitchFamily="34" charset="0"/>
              </a:rPr>
              <a:t> </a:t>
            </a:r>
            <a:r>
              <a:rPr lang="de-DE" sz="2200" kern="0" dirty="0">
                <a:solidFill>
                  <a:srgbClr val="000000"/>
                </a:solidFill>
                <a:ea typeface="Calibri" panose="020F0502020204030204" pitchFamily="34" charset="0"/>
              </a:rPr>
              <a:t>(Greenstock)</a:t>
            </a:r>
          </a:p>
          <a:p>
            <a:pPr lvl="0">
              <a:lnSpc>
                <a:spcPct val="70000"/>
              </a:lnSpc>
              <a:spcAft>
                <a:spcPts val="800"/>
              </a:spcAft>
              <a:buFont typeface="Calibri" panose="020F0502020204030204" pitchFamily="34" charset="0"/>
              <a:buChar char="₋"/>
            </a:pPr>
            <a:r>
              <a:rPr lang="pt-BR" sz="2200" kern="0" dirty="0">
                <a:solidFill>
                  <a:srgbClr val="000000"/>
                </a:solidFill>
                <a:ea typeface="Calibri" panose="020F0502020204030204" pitchFamily="34" charset="0"/>
              </a:rPr>
              <a:t>Esses contatos deveriam também o </a:t>
            </a:r>
            <a:r>
              <a:rPr lang="pt-BR" sz="2200" u="sng" kern="0" dirty="0">
                <a:solidFill>
                  <a:srgbClr val="000000"/>
                </a:solidFill>
                <a:highlight>
                  <a:srgbClr val="FFFF00"/>
                </a:highlight>
                <a:ea typeface="Calibri" panose="020F0502020204030204" pitchFamily="34" charset="0"/>
              </a:rPr>
              <a:t>setor privado </a:t>
            </a:r>
            <a:r>
              <a:rPr lang="pt-BR" sz="2200" u="sng" kern="0" dirty="0">
                <a:solidFill>
                  <a:srgbClr val="000000"/>
                </a:solidFill>
                <a:ea typeface="Calibri" panose="020F0502020204030204" pitchFamily="34" charset="0"/>
              </a:rPr>
              <a:t>e a </a:t>
            </a:r>
            <a:r>
              <a:rPr lang="pt-BR" sz="2200" u="sng" kern="0" dirty="0">
                <a:solidFill>
                  <a:srgbClr val="000000"/>
                </a:solidFill>
                <a:highlight>
                  <a:srgbClr val="FFFF00"/>
                </a:highlight>
                <a:ea typeface="Calibri" panose="020F0502020204030204" pitchFamily="34" charset="0"/>
              </a:rPr>
              <a:t>mídia</a:t>
            </a:r>
            <a:r>
              <a:rPr lang="pt-BR" sz="2200" u="sng" kern="0" dirty="0">
                <a:solidFill>
                  <a:srgbClr val="000000"/>
                </a:solidFill>
                <a:ea typeface="Calibri" panose="020F0502020204030204" pitchFamily="34" charset="0"/>
              </a:rPr>
              <a:t>. </a:t>
            </a:r>
            <a:r>
              <a:rPr lang="pt-BR" sz="2200" kern="0" dirty="0">
                <a:solidFill>
                  <a:srgbClr val="000000"/>
                </a:solidFill>
                <a:ea typeface="Calibri" panose="020F0502020204030204" pitchFamily="34" charset="0"/>
              </a:rPr>
              <a:t>(Malone)</a:t>
            </a:r>
            <a:endParaRPr lang="en-US" sz="2200" kern="0" dirty="0">
              <a:solidFill>
                <a:srgbClr val="000000"/>
              </a:solidFill>
              <a:ea typeface="Calibri" panose="020F0502020204030204" pitchFamily="34" charset="0"/>
            </a:endParaRPr>
          </a:p>
          <a:p>
            <a:pPr>
              <a:lnSpc>
                <a:spcPct val="70000"/>
              </a:lnSpc>
              <a:spcAft>
                <a:spcPts val="800"/>
              </a:spcAft>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5557918"/>
      </p:ext>
    </p:extLst>
  </p:cSld>
  <p:clrMapOvr>
    <a:masterClrMapping/>
  </p:clrMapOvr>
</p:sld>
</file>

<file path=ppt/slides/slide3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B. </a:t>
            </a:r>
            <a:r>
              <a:rPr lang="pt-BR" sz="4000" b="1" dirty="0"/>
              <a:t>Mudanças</a:t>
            </a:r>
            <a:r>
              <a:rPr lang="pt-BR" sz="4000" dirty="0"/>
              <a:t> </a:t>
            </a:r>
            <a:r>
              <a:rPr lang="pt-BR" sz="2800" dirty="0"/>
              <a:t>- </a:t>
            </a:r>
            <a:r>
              <a:rPr lang="pt-BR" sz="4000" dirty="0"/>
              <a:t>Recomendações</a:t>
            </a:r>
            <a:br>
              <a:rPr lang="pt-BR" sz="2800" dirty="0"/>
            </a:br>
            <a:r>
              <a:rPr lang="pt-BR" sz="2800" dirty="0"/>
              <a:t>43º.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2781301"/>
            <a:ext cx="10907486" cy="3483559"/>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lvl="0">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Ser capaz de tratar de gama variada de </a:t>
            </a:r>
            <a:r>
              <a:rPr lang="pt-BR" sz="2200" b="1" u="sng" kern="0" dirty="0">
                <a:solidFill>
                  <a:srgbClr val="000000"/>
                </a:solidFill>
                <a:ea typeface="Calibri" panose="020F0502020204030204" pitchFamily="34" charset="0"/>
              </a:rPr>
              <a:t>novos temas </a:t>
            </a:r>
            <a:r>
              <a:rPr lang="pt-BR" sz="2200" kern="0" dirty="0">
                <a:solidFill>
                  <a:srgbClr val="000000"/>
                </a:solidFill>
                <a:ea typeface="Calibri" panose="020F0502020204030204" pitchFamily="34" charset="0"/>
              </a:rPr>
              <a:t>e com </a:t>
            </a:r>
            <a:r>
              <a:rPr lang="pt-BR" sz="2200" u="sng" kern="0" dirty="0">
                <a:solidFill>
                  <a:srgbClr val="000000"/>
                </a:solidFill>
                <a:ea typeface="Calibri" panose="020F0502020204030204" pitchFamily="34" charset="0"/>
              </a:rPr>
              <a:t>multiplicidade de </a:t>
            </a:r>
            <a:r>
              <a:rPr lang="pt-BR" sz="2200" b="1" u="sng" kern="0" dirty="0">
                <a:solidFill>
                  <a:srgbClr val="000000"/>
                </a:solidFill>
                <a:ea typeface="Calibri" panose="020F0502020204030204" pitchFamily="34" charset="0"/>
              </a:rPr>
              <a:t>atore</a:t>
            </a:r>
            <a:r>
              <a:rPr lang="pt-BR" sz="2200" u="sng" kern="0" dirty="0">
                <a:solidFill>
                  <a:srgbClr val="000000"/>
                </a:solidFill>
                <a:ea typeface="Calibri" panose="020F0502020204030204" pitchFamily="34" charset="0"/>
              </a:rPr>
              <a:t>s </a:t>
            </a:r>
            <a:r>
              <a:rPr lang="pt-BR" sz="2200" kern="0" dirty="0">
                <a:solidFill>
                  <a:srgbClr val="000000"/>
                </a:solidFill>
                <a:ea typeface="Calibri" panose="020F0502020204030204" pitchFamily="34" charset="0"/>
              </a:rPr>
              <a:t>nas relações internacionais atuais: gerência econômica, preocupações com direitos humanos, e administração da tecnologia da informação, assim como novas ameaças à segurança inclusive terrorismo, poluição e riscos sanitários. (Mills) </a:t>
            </a:r>
          </a:p>
          <a:p>
            <a:pPr lvl="0">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Tornar os </a:t>
            </a:r>
            <a:r>
              <a:rPr lang="pt-BR" sz="2200" u="sng" kern="0" dirty="0">
                <a:solidFill>
                  <a:srgbClr val="000000"/>
                </a:solidFill>
                <a:ea typeface="Calibri" panose="020F0502020204030204" pitchFamily="34" charset="0"/>
              </a:rPr>
              <a:t>postos diplomáticos mais disponíveis </a:t>
            </a:r>
            <a:r>
              <a:rPr lang="pt-BR" sz="2200" kern="0" dirty="0">
                <a:solidFill>
                  <a:srgbClr val="000000"/>
                </a:solidFill>
                <a:ea typeface="Calibri" panose="020F0502020204030204" pitchFamily="34" charset="0"/>
              </a:rPr>
              <a:t>para um maior número de </a:t>
            </a:r>
            <a:r>
              <a:rPr lang="pt-BR" sz="2200" b="1" kern="0" dirty="0">
                <a:solidFill>
                  <a:srgbClr val="000000"/>
                </a:solidFill>
                <a:ea typeface="Calibri" panose="020F0502020204030204" pitchFamily="34" charset="0"/>
              </a:rPr>
              <a:t>interlocutores</a:t>
            </a:r>
            <a:r>
              <a:rPr lang="pt-BR" sz="2200" kern="0" dirty="0">
                <a:solidFill>
                  <a:srgbClr val="000000"/>
                </a:solidFill>
                <a:ea typeface="Calibri" panose="020F0502020204030204" pitchFamily="34" charset="0"/>
              </a:rPr>
              <a:t> numa gama mais vasta de </a:t>
            </a:r>
            <a:r>
              <a:rPr lang="pt-BR" sz="2200" b="1" kern="0" dirty="0">
                <a:solidFill>
                  <a:srgbClr val="000000"/>
                </a:solidFill>
                <a:ea typeface="Calibri" panose="020F0502020204030204" pitchFamily="34" charset="0"/>
              </a:rPr>
              <a:t>temas</a:t>
            </a:r>
            <a:r>
              <a:rPr lang="pt-BR" sz="2200" kern="0" dirty="0">
                <a:solidFill>
                  <a:srgbClr val="000000"/>
                </a:solidFill>
                <a:ea typeface="Calibri" panose="020F0502020204030204" pitchFamily="34" charset="0"/>
              </a:rPr>
              <a:t>. (Malone)</a:t>
            </a:r>
          </a:p>
          <a:p>
            <a:pPr>
              <a:lnSpc>
                <a:spcPct val="70000"/>
              </a:lnSpc>
              <a:spcAft>
                <a:spcPts val="800"/>
              </a:spcAft>
              <a:buFont typeface="Courier New" panose="02070309020205020404" pitchFamily="49" charset="0"/>
              <a:buChar char="o"/>
            </a:pPr>
            <a:r>
              <a:rPr lang="pt-BR" sz="2200" kern="0" dirty="0">
                <a:solidFill>
                  <a:srgbClr val="000000"/>
                </a:solidFill>
                <a:ea typeface="Calibri" panose="020F0502020204030204" pitchFamily="34" charset="0"/>
              </a:rPr>
              <a:t>Ser mais </a:t>
            </a:r>
            <a:r>
              <a:rPr lang="pt-BR" sz="2200" u="sng" kern="0" dirty="0">
                <a:solidFill>
                  <a:srgbClr val="000000"/>
                </a:solidFill>
                <a:ea typeface="Calibri" panose="020F0502020204030204" pitchFamily="34" charset="0"/>
              </a:rPr>
              <a:t>ativo para </a:t>
            </a:r>
            <a:r>
              <a:rPr lang="pt-BR" sz="2200" u="sng" kern="0" dirty="0">
                <a:solidFill>
                  <a:srgbClr val="000000"/>
                </a:solidFill>
                <a:highlight>
                  <a:srgbClr val="FFFF00"/>
                </a:highlight>
                <a:ea typeface="Calibri" panose="020F0502020204030204" pitchFamily="34" charset="0"/>
              </a:rPr>
              <a:t>promover as relações </a:t>
            </a:r>
            <a:r>
              <a:rPr lang="pt-BR" sz="2200" kern="0" dirty="0">
                <a:solidFill>
                  <a:srgbClr val="000000"/>
                </a:solidFill>
                <a:ea typeface="Calibri" panose="020F0502020204030204" pitchFamily="34" charset="0"/>
              </a:rPr>
              <a:t>do país representado e ter seu trabalho medido quanto a objetivos atingidos, cronogramas e prazos cumpridos, bem como apresentar relatórios de medidas tomadas para cumprir as metas solicitadas.</a:t>
            </a:r>
            <a:r>
              <a:rPr lang="en-US" sz="2200" kern="0" dirty="0">
                <a:solidFill>
                  <a:srgbClr val="000000"/>
                </a:solidFill>
                <a:ea typeface="Calibri" panose="020F0502020204030204" pitchFamily="34" charset="0"/>
              </a:rPr>
              <a:t> </a:t>
            </a:r>
            <a:r>
              <a:rPr lang="pt-BR" sz="2200" kern="0" dirty="0">
                <a:solidFill>
                  <a:srgbClr val="000000"/>
                </a:solidFill>
                <a:ea typeface="Calibri" panose="020F0502020204030204" pitchFamily="34" charset="0"/>
              </a:rPr>
              <a:t>(</a:t>
            </a:r>
            <a:r>
              <a:rPr lang="pt-BR" sz="2200" kern="0" dirty="0" err="1">
                <a:solidFill>
                  <a:srgbClr val="000000"/>
                </a:solidFill>
                <a:ea typeface="Calibri" panose="020F0502020204030204" pitchFamily="34" charset="0"/>
              </a:rPr>
              <a:t>Rozental</a:t>
            </a:r>
            <a:r>
              <a:rPr lang="pt-BR" sz="2200" kern="0" dirty="0">
                <a:solidFill>
                  <a:srgbClr val="000000"/>
                </a:solidFill>
                <a:ea typeface="Calibri" panose="020F0502020204030204" pitchFamily="34" charset="0"/>
              </a:rPr>
              <a:t> e </a:t>
            </a:r>
            <a:r>
              <a:rPr lang="pt-BR" sz="2200" kern="0" dirty="0" err="1">
                <a:solidFill>
                  <a:srgbClr val="000000"/>
                </a:solidFill>
                <a:ea typeface="Calibri" panose="020F0502020204030204" pitchFamily="34" charset="0"/>
              </a:rPr>
              <a:t>Buenrostro</a:t>
            </a:r>
            <a:r>
              <a:rPr lang="pt-BR" sz="2200" kern="0" dirty="0">
                <a:solidFill>
                  <a:srgbClr val="000000"/>
                </a:solidFill>
                <a:ea typeface="Calibri" panose="020F0502020204030204" pitchFamily="34" charset="0"/>
              </a:rPr>
              <a:t>)</a:t>
            </a: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8318209"/>
      </p:ext>
    </p:extLst>
  </p:cSld>
  <p:clrMapOvr>
    <a:masterClrMapping/>
  </p:clrMapOvr>
</p:sld>
</file>

<file path=ppt/slides/slide3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a:t>
            </a:r>
            <a:r>
              <a:rPr lang="pt-BR" sz="4000" b="1" dirty="0"/>
              <a:t>Perspectivas</a:t>
            </a:r>
            <a:r>
              <a:rPr lang="pt-BR" sz="4000" dirty="0"/>
              <a:t> </a:t>
            </a:r>
            <a:r>
              <a:rPr lang="pt-BR" sz="2800" dirty="0"/>
              <a:t>-</a:t>
            </a:r>
            <a:r>
              <a:rPr lang="pt-BR" sz="4000" dirty="0"/>
              <a:t>1. </a:t>
            </a:r>
            <a:r>
              <a:rPr lang="pt-BR" sz="4000" b="1" dirty="0"/>
              <a:t>Fim da diplomacia</a:t>
            </a:r>
            <a:r>
              <a:rPr lang="pt-BR" sz="4000" dirty="0"/>
              <a:t>?</a:t>
            </a:r>
            <a:br>
              <a:rPr lang="pt-BR" sz="2800" dirty="0"/>
            </a:br>
            <a:r>
              <a:rPr lang="pt-BR" sz="2700" dirty="0"/>
              <a:t>44º.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2781301"/>
            <a:ext cx="10713720" cy="2959089"/>
          </a:xfrm>
        </p:spPr>
        <p:txBody>
          <a:bodyPr anchor="ctr">
            <a:noAutofit/>
          </a:bodyPr>
          <a:lstStyle/>
          <a:p>
            <a:pPr>
              <a:lnSpc>
                <a:spcPct val="70000"/>
              </a:lnSpc>
              <a:spcAft>
                <a:spcPts val="800"/>
              </a:spcAft>
            </a:pPr>
            <a:endParaRPr lang="en-US" sz="2200" kern="0" dirty="0">
              <a:solidFill>
                <a:srgbClr val="000000"/>
              </a:solidFill>
              <a:ea typeface="Calibri" panose="020F0502020204030204" pitchFamily="34" charset="0"/>
            </a:endParaRPr>
          </a:p>
          <a:p>
            <a:pPr marL="0" indent="0">
              <a:lnSpc>
                <a:spcPct val="70000"/>
              </a:lnSpc>
              <a:spcAft>
                <a:spcPts val="800"/>
              </a:spcAft>
              <a:buNone/>
            </a:pPr>
            <a:r>
              <a:rPr lang="pt-BR" u="sng" kern="0" dirty="0">
                <a:solidFill>
                  <a:srgbClr val="000000"/>
                </a:solidFill>
                <a:ea typeface="Calibri" panose="020F0502020204030204" pitchFamily="34" charset="0"/>
              </a:rPr>
              <a:t>C. Perspectivas</a:t>
            </a:r>
          </a:p>
          <a:p>
            <a:pPr marL="0" indent="0">
              <a:lnSpc>
                <a:spcPct val="70000"/>
              </a:lnSpc>
              <a:spcAft>
                <a:spcPts val="800"/>
              </a:spcAft>
              <a:buNone/>
            </a:pPr>
            <a:r>
              <a:rPr lang="pt-BR" u="sng" kern="0" dirty="0">
                <a:solidFill>
                  <a:srgbClr val="000000"/>
                </a:solidFill>
                <a:ea typeface="Calibri" panose="020F0502020204030204" pitchFamily="34" charset="0"/>
              </a:rPr>
              <a:t>1. Fim da diplomacia?</a:t>
            </a:r>
          </a:p>
          <a:p>
            <a:pPr>
              <a:lnSpc>
                <a:spcPct val="70000"/>
              </a:lnSpc>
              <a:spcAft>
                <a:spcPts val="800"/>
              </a:spcAft>
            </a:pPr>
            <a:r>
              <a:rPr lang="pt-BR" sz="2200" kern="0" dirty="0">
                <a:solidFill>
                  <a:srgbClr val="000000"/>
                </a:solidFill>
                <a:ea typeface="Calibri" panose="020F0502020204030204" pitchFamily="34" charset="0"/>
              </a:rPr>
              <a:t>(a) o </a:t>
            </a:r>
            <a:r>
              <a:rPr lang="pt-BR" sz="2200" u="sng" kern="0" dirty="0">
                <a:solidFill>
                  <a:srgbClr val="000000"/>
                </a:solidFill>
                <a:ea typeface="Calibri" panose="020F0502020204030204" pitchFamily="34" charset="0"/>
              </a:rPr>
              <a:t>contato direto de chefes de Estado </a:t>
            </a:r>
            <a:r>
              <a:rPr lang="pt-BR" sz="2200" kern="0" dirty="0">
                <a:solidFill>
                  <a:srgbClr val="000000"/>
                </a:solidFill>
                <a:ea typeface="Calibri" panose="020F0502020204030204" pitchFamily="34" charset="0"/>
              </a:rPr>
              <a:t>seria mais eficaz e teria tornado obsoleta a necessidade de </a:t>
            </a:r>
            <a:r>
              <a:rPr lang="pt-BR" sz="2200" u="sng" kern="0" dirty="0">
                <a:solidFill>
                  <a:srgbClr val="000000"/>
                </a:solidFill>
                <a:ea typeface="Calibri" panose="020F0502020204030204" pitchFamily="34" charset="0"/>
              </a:rPr>
              <a:t>embaixadores residentes permanentes</a:t>
            </a:r>
            <a:r>
              <a:rPr lang="pt-BR" sz="2200" kern="0" dirty="0">
                <a:solidFill>
                  <a:srgbClr val="000000"/>
                </a:solidFill>
                <a:ea typeface="Calibri" panose="020F0502020204030204" pitchFamily="34" charset="0"/>
              </a:rPr>
              <a:t>? </a:t>
            </a:r>
          </a:p>
          <a:p>
            <a:pPr>
              <a:lnSpc>
                <a:spcPct val="70000"/>
              </a:lnSpc>
              <a:spcAft>
                <a:spcPts val="800"/>
              </a:spcAft>
            </a:pPr>
            <a:r>
              <a:rPr lang="pt-BR" sz="2200" kern="0" dirty="0">
                <a:solidFill>
                  <a:srgbClr val="000000"/>
                </a:solidFill>
                <a:ea typeface="Calibri" panose="020F0502020204030204" pitchFamily="34" charset="0"/>
              </a:rPr>
              <a:t>(b) haveria atualmente mais oportunidades para negociações </a:t>
            </a:r>
            <a:r>
              <a:rPr lang="pt-BR" sz="2200" u="sng" kern="0" dirty="0">
                <a:solidFill>
                  <a:srgbClr val="000000"/>
                </a:solidFill>
                <a:ea typeface="Calibri" panose="020F0502020204030204" pitchFamily="34" charset="0"/>
              </a:rPr>
              <a:t>multilaterais</a:t>
            </a:r>
            <a:r>
              <a:rPr lang="pt-BR" sz="2200" kern="0" dirty="0">
                <a:solidFill>
                  <a:srgbClr val="000000"/>
                </a:solidFill>
                <a:ea typeface="Calibri" panose="020F0502020204030204" pitchFamily="34" charset="0"/>
              </a:rPr>
              <a:t> do que </a:t>
            </a:r>
            <a:r>
              <a:rPr lang="pt-BR" sz="2200" u="sng" kern="0" dirty="0">
                <a:solidFill>
                  <a:srgbClr val="000000"/>
                </a:solidFill>
                <a:ea typeface="Calibri" panose="020F0502020204030204" pitchFamily="34" charset="0"/>
              </a:rPr>
              <a:t>bilaterais</a:t>
            </a:r>
            <a:r>
              <a:rPr lang="pt-BR" sz="2200" kern="0" dirty="0">
                <a:solidFill>
                  <a:srgbClr val="000000"/>
                </a:solidFill>
                <a:ea typeface="Calibri" panose="020F0502020204030204" pitchFamily="34" charset="0"/>
              </a:rPr>
              <a:t>?</a:t>
            </a:r>
          </a:p>
          <a:p>
            <a:pPr>
              <a:lnSpc>
                <a:spcPct val="70000"/>
              </a:lnSpc>
              <a:spcAft>
                <a:spcPts val="800"/>
              </a:spcAft>
            </a:pPr>
            <a:r>
              <a:rPr lang="pt-BR" sz="2200" kern="0" dirty="0">
                <a:solidFill>
                  <a:srgbClr val="000000"/>
                </a:solidFill>
                <a:ea typeface="Calibri" panose="020F0502020204030204" pitchFamily="34" charset="0"/>
              </a:rPr>
              <a:t>(c) o crescimento de </a:t>
            </a:r>
            <a:r>
              <a:rPr lang="pt-BR" sz="2200" u="sng" kern="0" dirty="0">
                <a:solidFill>
                  <a:srgbClr val="000000"/>
                </a:solidFill>
                <a:ea typeface="Calibri" panose="020F0502020204030204" pitchFamily="34" charset="0"/>
              </a:rPr>
              <a:t>informações</a:t>
            </a:r>
            <a:r>
              <a:rPr lang="pt-BR" sz="2200" kern="0" dirty="0">
                <a:solidFill>
                  <a:srgbClr val="000000"/>
                </a:solidFill>
                <a:ea typeface="Calibri" panose="020F0502020204030204" pitchFamily="34" charset="0"/>
              </a:rPr>
              <a:t> transmitida por meio da mídia e da rede eletrônica internacional teria reduzido a </a:t>
            </a:r>
            <a:r>
              <a:rPr lang="pt-BR" sz="2200" u="sng" kern="0" dirty="0">
                <a:solidFill>
                  <a:srgbClr val="000000"/>
                </a:solidFill>
                <a:ea typeface="Calibri" panose="020F0502020204030204" pitchFamily="34" charset="0"/>
              </a:rPr>
              <a:t>necessidade de coleta </a:t>
            </a:r>
            <a:r>
              <a:rPr lang="pt-BR" sz="2200" kern="0" dirty="0">
                <a:solidFill>
                  <a:srgbClr val="000000"/>
                </a:solidFill>
                <a:ea typeface="Calibri" panose="020F0502020204030204" pitchFamily="34" charset="0"/>
              </a:rPr>
              <a:t>desta por embaixadas? (</a:t>
            </a:r>
            <a:r>
              <a:rPr lang="pt-BR" sz="2200" kern="0" dirty="0" err="1">
                <a:solidFill>
                  <a:srgbClr val="000000"/>
                </a:solidFill>
                <a:ea typeface="Calibri" panose="020F0502020204030204" pitchFamily="34" charset="0"/>
              </a:rPr>
              <a:t>Berridge</a:t>
            </a:r>
            <a:r>
              <a:rPr lang="pt-BR" sz="2200" kern="0" dirty="0">
                <a:solidFill>
                  <a:srgbClr val="000000"/>
                </a:solidFill>
                <a:ea typeface="Calibri" panose="020F0502020204030204" pitchFamily="34" charset="0"/>
              </a:rPr>
              <a:t>)</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049587"/>
      </p:ext>
    </p:extLst>
  </p:cSld>
  <p:clrMapOvr>
    <a:masterClrMapping/>
  </p:clrMapOvr>
</p:sld>
</file>

<file path=ppt/slides/slide3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800" dirty="0"/>
              <a:t>-</a:t>
            </a:r>
            <a:r>
              <a:rPr lang="pt-BR" sz="4000" dirty="0"/>
              <a:t>1. </a:t>
            </a:r>
            <a:r>
              <a:rPr lang="pt-BR" sz="4000" b="1" dirty="0"/>
              <a:t>Fim da diplomacia</a:t>
            </a:r>
            <a:r>
              <a:rPr lang="pt-BR" sz="4000" dirty="0"/>
              <a:t>?</a:t>
            </a:r>
            <a:br>
              <a:rPr lang="pt-BR" sz="4000" dirty="0"/>
            </a:br>
            <a:r>
              <a:rPr lang="pt-BR" sz="2700" dirty="0"/>
              <a:t>45º.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2781301"/>
            <a:ext cx="10907486" cy="2959089"/>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A </a:t>
            </a:r>
            <a:r>
              <a:rPr lang="pt-BR" sz="2200" u="sng" kern="0" dirty="0">
                <a:solidFill>
                  <a:srgbClr val="000000"/>
                </a:solidFill>
                <a:ea typeface="Calibri" panose="020F0502020204030204" pitchFamily="34" charset="0"/>
              </a:rPr>
              <a:t>diplomacia</a:t>
            </a:r>
            <a:r>
              <a:rPr lang="pt-BR" sz="2200" kern="0" dirty="0">
                <a:solidFill>
                  <a:srgbClr val="000000"/>
                </a:solidFill>
                <a:ea typeface="Calibri" panose="020F0502020204030204" pitchFamily="34" charset="0"/>
              </a:rPr>
              <a:t> estaria dando lugar a “um complexo vasto e disperso de </a:t>
            </a:r>
            <a:r>
              <a:rPr lang="pt-BR" sz="2200" u="sng" kern="0" dirty="0">
                <a:solidFill>
                  <a:srgbClr val="000000"/>
                </a:solidFill>
                <a:ea typeface="Calibri" panose="020F0502020204030204" pitchFamily="34" charset="0"/>
              </a:rPr>
              <a:t>redes, coalizões, parcerias e iniciativas</a:t>
            </a:r>
            <a:r>
              <a:rPr lang="pt-BR" sz="2200" kern="0" dirty="0">
                <a:solidFill>
                  <a:srgbClr val="000000"/>
                </a:solidFill>
                <a:ea typeface="Calibri" panose="020F0502020204030204" pitchFamily="34" charset="0"/>
              </a:rPr>
              <a:t>” realizadas por atores “trabalhando com governos nacionais, ou paralelamente a eles, ou mesmo lhes fazendo oposição”?. (</a:t>
            </a:r>
            <a:r>
              <a:rPr lang="pt-BR" sz="2200" kern="0" dirty="0" err="1">
                <a:solidFill>
                  <a:srgbClr val="000000"/>
                </a:solidFill>
                <a:ea typeface="Calibri" panose="020F0502020204030204" pitchFamily="34" charset="0"/>
              </a:rPr>
              <a:t>Slaughter</a:t>
            </a:r>
            <a:r>
              <a:rPr lang="pt-BR" sz="2200" kern="0" dirty="0">
                <a:solidFill>
                  <a:srgbClr val="000000"/>
                </a:solidFill>
                <a:ea typeface="Calibri" panose="020F0502020204030204" pitchFamily="34" charset="0"/>
              </a:rPr>
              <a:t>)</a:t>
            </a:r>
          </a:p>
          <a:p>
            <a:pPr>
              <a:lnSpc>
                <a:spcPct val="70000"/>
              </a:lnSpc>
              <a:spcAft>
                <a:spcPts val="800"/>
              </a:spcAft>
            </a:pPr>
            <a:r>
              <a:rPr lang="pt-BR" sz="2200" kern="0" dirty="0">
                <a:solidFill>
                  <a:srgbClr val="000000"/>
                </a:solidFill>
                <a:ea typeface="Calibri" panose="020F0502020204030204" pitchFamily="34" charset="0"/>
              </a:rPr>
              <a:t>A </a:t>
            </a:r>
            <a:r>
              <a:rPr lang="pt-BR" sz="2200" u="sng" kern="0" dirty="0">
                <a:solidFill>
                  <a:srgbClr val="000000"/>
                </a:solidFill>
                <a:ea typeface="Calibri" panose="020F0502020204030204" pitchFamily="34" charset="0"/>
              </a:rPr>
              <a:t>diplomacia</a:t>
            </a:r>
            <a:r>
              <a:rPr lang="pt-BR" sz="2200" kern="0" dirty="0">
                <a:solidFill>
                  <a:srgbClr val="000000"/>
                </a:solidFill>
                <a:ea typeface="Calibri" panose="020F0502020204030204" pitchFamily="34" charset="0"/>
              </a:rPr>
              <a:t> </a:t>
            </a:r>
            <a:r>
              <a:rPr lang="pt-BR" sz="2200" kern="0" dirty="0">
                <a:solidFill>
                  <a:srgbClr val="000000"/>
                </a:solidFill>
                <a:highlight>
                  <a:srgbClr val="FFFF00"/>
                </a:highlight>
                <a:ea typeface="Calibri" panose="020F0502020204030204" pitchFamily="34" charset="0"/>
              </a:rPr>
              <a:t>já não seria domínio preservado sequer para os </a:t>
            </a:r>
            <a:r>
              <a:rPr lang="pt-BR" sz="2200" u="sng" kern="0" dirty="0">
                <a:solidFill>
                  <a:srgbClr val="000000"/>
                </a:solidFill>
                <a:highlight>
                  <a:srgbClr val="FFFF00"/>
                </a:highlight>
                <a:ea typeface="Calibri" panose="020F0502020204030204" pitchFamily="34" charset="0"/>
              </a:rPr>
              <a:t>ministros do exterior </a:t>
            </a:r>
            <a:r>
              <a:rPr lang="pt-BR" sz="2200" kern="0" dirty="0">
                <a:solidFill>
                  <a:srgbClr val="000000"/>
                </a:solidFill>
                <a:ea typeface="Calibri" panose="020F0502020204030204" pitchFamily="34" charset="0"/>
              </a:rPr>
              <a:t>pois o calendário internacional inclui inúmeras reuniões para as quais estes </a:t>
            </a:r>
            <a:r>
              <a:rPr lang="pt-BR" sz="2200" u="sng" kern="0" dirty="0">
                <a:solidFill>
                  <a:srgbClr val="000000"/>
                </a:solidFill>
                <a:ea typeface="Calibri" panose="020F0502020204030204" pitchFamily="34" charset="0"/>
              </a:rPr>
              <a:t>não são convidados</a:t>
            </a:r>
            <a:r>
              <a:rPr lang="pt-BR" sz="2200" kern="0" dirty="0">
                <a:solidFill>
                  <a:srgbClr val="000000"/>
                </a:solidFill>
                <a:ea typeface="Calibri" panose="020F0502020204030204" pitchFamily="34" charset="0"/>
              </a:rPr>
              <a:t>.?(Cooper et al)</a:t>
            </a:r>
            <a:endParaRPr lang="en-US" sz="18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893340"/>
      </p:ext>
    </p:extLst>
  </p:cSld>
  <p:clrMapOvr>
    <a:masterClrMapping/>
  </p:clrMapOvr>
</p:sld>
</file>

<file path=ppt/slides/slide3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200" dirty="0"/>
              <a:t>-</a:t>
            </a:r>
            <a:r>
              <a:rPr lang="pt-BR" sz="4000" dirty="0"/>
              <a:t>2. </a:t>
            </a:r>
            <a:r>
              <a:rPr lang="pt-BR" sz="4000" b="1" dirty="0"/>
              <a:t>Resiliência</a:t>
            </a:r>
            <a:br>
              <a:rPr lang="pt-BR" sz="2800" dirty="0"/>
            </a:br>
            <a:r>
              <a:rPr lang="pt-BR" sz="2800" dirty="0"/>
              <a:t>46º.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0907486"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a:lnSpc>
                <a:spcPct val="70000"/>
              </a:lnSpc>
              <a:spcAft>
                <a:spcPts val="800"/>
              </a:spcAft>
            </a:pPr>
            <a:r>
              <a:rPr lang="pt-BR" kern="0" dirty="0">
                <a:solidFill>
                  <a:srgbClr val="000000"/>
                </a:solidFill>
                <a:ea typeface="Calibri" panose="020F0502020204030204" pitchFamily="34" charset="0"/>
              </a:rPr>
              <a:t>2. </a:t>
            </a:r>
            <a:r>
              <a:rPr lang="pt-BR" u="sng" kern="0" dirty="0">
                <a:solidFill>
                  <a:srgbClr val="000000"/>
                </a:solidFill>
                <a:ea typeface="Calibri" panose="020F0502020204030204" pitchFamily="34" charset="0"/>
              </a:rPr>
              <a:t>Resiliência da diplomacia</a:t>
            </a:r>
          </a:p>
          <a:p>
            <a:pPr>
              <a:lnSpc>
                <a:spcPct val="70000"/>
              </a:lnSpc>
              <a:spcAft>
                <a:spcPts val="800"/>
              </a:spcAft>
            </a:pPr>
            <a:r>
              <a:rPr lang="pt-BR" sz="2200" kern="0" dirty="0">
                <a:solidFill>
                  <a:srgbClr val="000000"/>
                </a:solidFill>
                <a:ea typeface="Calibri" panose="020F0502020204030204" pitchFamily="34" charset="0"/>
              </a:rPr>
              <a:t>A diplomacia puramente “estatal” é </a:t>
            </a:r>
            <a:r>
              <a:rPr lang="pt-BR" sz="2200" kern="0" dirty="0">
                <a:solidFill>
                  <a:srgbClr val="000000"/>
                </a:solidFill>
                <a:highlight>
                  <a:srgbClr val="FFFF00"/>
                </a:highlight>
                <a:ea typeface="Calibri" panose="020F0502020204030204" pitchFamily="34" charset="0"/>
              </a:rPr>
              <a:t>resiliente</a:t>
            </a:r>
            <a:r>
              <a:rPr lang="pt-BR" sz="2200" kern="0" dirty="0">
                <a:solidFill>
                  <a:srgbClr val="000000"/>
                </a:solidFill>
                <a:ea typeface="Calibri" panose="020F0502020204030204" pitchFamily="34" charset="0"/>
              </a:rPr>
              <a:t>, sobretudo a bilateral, pois a diplomacia de Estado ainda estaria intacta. (</a:t>
            </a:r>
            <a:r>
              <a:rPr lang="pt-BR" sz="2200" kern="0" dirty="0" err="1">
                <a:solidFill>
                  <a:srgbClr val="000000"/>
                </a:solidFill>
                <a:ea typeface="Calibri" panose="020F0502020204030204" pitchFamily="34" charset="0"/>
              </a:rPr>
              <a:t>Verbeke</a:t>
            </a:r>
            <a:r>
              <a:rPr lang="pt-BR" sz="2200" kern="0" dirty="0">
                <a:solidFill>
                  <a:srgbClr val="000000"/>
                </a:solidFill>
                <a:ea typeface="Calibri" panose="020F0502020204030204" pitchFamily="34" charset="0"/>
              </a:rPr>
              <a:t>)</a:t>
            </a:r>
            <a:endParaRPr lang="de-DE"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Há perigo da generalização, pois, </a:t>
            </a:r>
            <a:r>
              <a:rPr lang="pt-BR" sz="2200" kern="0" dirty="0">
                <a:solidFill>
                  <a:srgbClr val="000000"/>
                </a:solidFill>
                <a:highlight>
                  <a:srgbClr val="FFFF00"/>
                </a:highlight>
                <a:ea typeface="Calibri" panose="020F0502020204030204" pitchFamily="34" charset="0"/>
              </a:rPr>
              <a:t>para certos países as embaixadas residentes são mais relevantes do que para outros</a:t>
            </a:r>
            <a:r>
              <a:rPr lang="pt-BR" sz="2200" kern="0" dirty="0">
                <a:solidFill>
                  <a:srgbClr val="000000"/>
                </a:solidFill>
                <a:ea typeface="Calibri" panose="020F0502020204030204" pitchFamily="34" charset="0"/>
              </a:rPr>
              <a:t>, dependendo da sua localização e de sua administração. (</a:t>
            </a:r>
            <a:r>
              <a:rPr lang="pt-BR" sz="2200" kern="0" dirty="0" err="1">
                <a:solidFill>
                  <a:srgbClr val="000000"/>
                </a:solidFill>
                <a:ea typeface="Calibri" panose="020F0502020204030204" pitchFamily="34" charset="0"/>
              </a:rPr>
              <a:t>Berridge</a:t>
            </a:r>
            <a:r>
              <a:rPr lang="pt-BR" sz="2200" kern="0" dirty="0">
                <a:solidFill>
                  <a:srgbClr val="000000"/>
                </a:solidFill>
                <a:ea typeface="Calibri" panose="020F0502020204030204" pitchFamily="34" charset="0"/>
              </a:rPr>
              <a:t>) </a:t>
            </a:r>
            <a:endParaRPr lang="en-US" sz="2200" kern="0" dirty="0">
              <a:solidFill>
                <a:srgbClr val="000000"/>
              </a:solidFill>
              <a:ea typeface="Calibri" panose="020F0502020204030204" pitchFamily="34" charset="0"/>
            </a:endParaRPr>
          </a:p>
          <a:p>
            <a:pPr>
              <a:lnSpc>
                <a:spcPct val="70000"/>
              </a:lnSpc>
              <a:spcAft>
                <a:spcPts val="800"/>
              </a:spcAft>
            </a:pPr>
            <a:r>
              <a:rPr lang="pt-BR" sz="2200" kern="0" dirty="0">
                <a:solidFill>
                  <a:srgbClr val="000000"/>
                </a:solidFill>
                <a:ea typeface="Calibri" panose="020F0502020204030204" pitchFamily="34" charset="0"/>
              </a:rPr>
              <a:t>As embaixadas residentes têm sobrevivido porque exercem funções diplomáticas essenciais. São </a:t>
            </a:r>
            <a:r>
              <a:rPr lang="pt-BR" sz="2200" kern="0" dirty="0">
                <a:solidFill>
                  <a:srgbClr val="000000"/>
                </a:solidFill>
                <a:highlight>
                  <a:srgbClr val="FFFF00"/>
                </a:highlight>
                <a:ea typeface="Calibri" panose="020F0502020204030204" pitchFamily="34" charset="0"/>
              </a:rPr>
              <a:t>versáteis e estão protegidas pela CVRD</a:t>
            </a:r>
            <a:r>
              <a:rPr lang="pt-BR" sz="2200" kern="0" dirty="0">
                <a:solidFill>
                  <a:srgbClr val="000000"/>
                </a:solidFill>
                <a:ea typeface="Calibri" panose="020F0502020204030204" pitchFamily="34" charset="0"/>
              </a:rPr>
              <a:t>. </a:t>
            </a: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2498470"/>
      </p:ext>
    </p:extLst>
  </p:cSld>
  <p:clrMapOvr>
    <a:masterClrMapping/>
  </p:clrMapOvr>
</p:sld>
</file>

<file path=ppt/slides/slide3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-2. </a:t>
            </a:r>
            <a:r>
              <a:rPr lang="pt-BR" sz="4000" b="1" dirty="0"/>
              <a:t>Resiliência</a:t>
            </a:r>
            <a:br>
              <a:rPr lang="pt-BR" sz="2800" dirty="0"/>
            </a:br>
            <a:r>
              <a:rPr lang="pt-BR" sz="2800" dirty="0"/>
              <a:t>47º. Slide –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2450840"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F22C0E45-2FFF-EA74-7E44-5CB9CDF827E8}"/>
              </a:ext>
            </a:extLst>
          </p:cNvPr>
          <p:cNvSpPr txBox="1"/>
          <p:nvPr/>
        </p:nvSpPr>
        <p:spPr>
          <a:xfrm>
            <a:off x="838200" y="2828836"/>
            <a:ext cx="10617200" cy="2636940"/>
          </a:xfrm>
          <a:prstGeom prst="rect">
            <a:avLst/>
          </a:prstGeom>
          <a:noFill/>
        </p:spPr>
        <p:txBody>
          <a:bodyPr wrap="square">
            <a:spAutoFit/>
          </a:bodyPr>
          <a:lstStyle/>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Graças a nova </a:t>
            </a:r>
            <a:r>
              <a:rPr lang="pt-BR" sz="2400" u="sng" kern="0" dirty="0">
                <a:solidFill>
                  <a:srgbClr val="000000"/>
                </a:solidFill>
                <a:ea typeface="Calibri" panose="020F0502020204030204" pitchFamily="34" charset="0"/>
              </a:rPr>
              <a:t>tecnologia da informação </a:t>
            </a:r>
            <a:r>
              <a:rPr lang="pt-BR" sz="2400" kern="0" dirty="0">
                <a:solidFill>
                  <a:srgbClr val="000000"/>
                </a:solidFill>
                <a:ea typeface="Calibri" panose="020F0502020204030204" pitchFamily="34" charset="0"/>
              </a:rPr>
              <a:t>as embaixadas estão agora mais habilitadas para prover de </a:t>
            </a:r>
            <a:r>
              <a:rPr lang="pt-BR" sz="2400" kern="0" dirty="0">
                <a:solidFill>
                  <a:srgbClr val="000000"/>
                </a:solidFill>
                <a:highlight>
                  <a:srgbClr val="FFFF00"/>
                </a:highlight>
                <a:ea typeface="Calibri" panose="020F0502020204030204" pitchFamily="34" charset="0"/>
              </a:rPr>
              <a:t>insumos para a formulação de política externa </a:t>
            </a:r>
            <a:r>
              <a:rPr lang="pt-BR" sz="2400" kern="0" dirty="0">
                <a:solidFill>
                  <a:srgbClr val="000000"/>
                </a:solidFill>
                <a:ea typeface="Calibri" panose="020F0502020204030204" pitchFamily="34" charset="0"/>
              </a:rPr>
              <a:t>nas capitais. (</a:t>
            </a:r>
            <a:r>
              <a:rPr lang="pt-BR" sz="2400" kern="0" dirty="0" err="1">
                <a:solidFill>
                  <a:srgbClr val="000000"/>
                </a:solidFill>
                <a:ea typeface="Calibri" panose="020F0502020204030204" pitchFamily="34" charset="0"/>
              </a:rPr>
              <a:t>Berridge</a:t>
            </a:r>
            <a:r>
              <a:rPr lang="pt-BR" sz="2400" kern="0" dirty="0">
                <a:solidFill>
                  <a:srgbClr val="000000"/>
                </a:solidFill>
                <a:ea typeface="Calibri" panose="020F0502020204030204" pitchFamily="34" charset="0"/>
              </a:rPr>
              <a:t>)</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Além disso, os diplomatas são necessários para </a:t>
            </a:r>
            <a:r>
              <a:rPr lang="pt-BR" sz="2400" u="sng" kern="0" dirty="0">
                <a:solidFill>
                  <a:srgbClr val="000000"/>
                </a:solidFill>
                <a:ea typeface="Calibri" panose="020F0502020204030204" pitchFamily="34" charset="0"/>
              </a:rPr>
              <a:t>dar a “</a:t>
            </a:r>
            <a:r>
              <a:rPr lang="pt-BR" sz="2400" u="sng" kern="0" dirty="0">
                <a:solidFill>
                  <a:srgbClr val="000000"/>
                </a:solidFill>
                <a:highlight>
                  <a:srgbClr val="FFFF00"/>
                </a:highlight>
                <a:ea typeface="Calibri" panose="020F0502020204030204" pitchFamily="34" charset="0"/>
              </a:rPr>
              <a:t>contextualização apropriada</a:t>
            </a:r>
            <a:r>
              <a:rPr lang="pt-BR" sz="2400" kern="0" dirty="0">
                <a:solidFill>
                  <a:srgbClr val="000000"/>
                </a:solidFill>
                <a:ea typeface="Calibri" panose="020F0502020204030204" pitchFamily="34" charset="0"/>
              </a:rPr>
              <a:t>”, sendo necessária à </a:t>
            </a:r>
            <a:r>
              <a:rPr lang="pt-BR" sz="2400" u="sng" kern="0" dirty="0">
                <a:solidFill>
                  <a:srgbClr val="000000"/>
                </a:solidFill>
                <a:ea typeface="Calibri" panose="020F0502020204030204" pitchFamily="34" charset="0"/>
              </a:rPr>
              <a:t>avaliação do julgamento diplomático</a:t>
            </a:r>
            <a:r>
              <a:rPr lang="pt-BR" sz="2400" kern="0" dirty="0">
                <a:solidFill>
                  <a:srgbClr val="000000"/>
                </a:solidFill>
                <a:ea typeface="Calibri" panose="020F0502020204030204" pitchFamily="34" charset="0"/>
              </a:rPr>
              <a:t> para a validade das declarações do interlocutor. (Kleiner) </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A </a:t>
            </a:r>
            <a:r>
              <a:rPr lang="pt-BR" sz="2400" u="sng" kern="0" dirty="0">
                <a:solidFill>
                  <a:srgbClr val="000000"/>
                </a:solidFill>
                <a:ea typeface="Calibri" panose="020F0502020204030204" pitchFamily="34" charset="0"/>
              </a:rPr>
              <a:t>diplomacia</a:t>
            </a:r>
            <a:r>
              <a:rPr lang="pt-BR" sz="2400" kern="0" dirty="0">
                <a:solidFill>
                  <a:srgbClr val="000000"/>
                </a:solidFill>
                <a:ea typeface="Calibri" panose="020F0502020204030204" pitchFamily="34" charset="0"/>
              </a:rPr>
              <a:t> não encolheu, mas </a:t>
            </a:r>
            <a:r>
              <a:rPr lang="pt-BR" sz="2400" u="sng" kern="0" dirty="0">
                <a:solidFill>
                  <a:srgbClr val="000000"/>
                </a:solidFill>
                <a:ea typeface="Calibri" panose="020F0502020204030204" pitchFamily="34" charset="0"/>
              </a:rPr>
              <a:t>expandiu-se</a:t>
            </a:r>
            <a:r>
              <a:rPr lang="pt-BR" sz="2400" kern="0" dirty="0">
                <a:solidFill>
                  <a:srgbClr val="000000"/>
                </a:solidFill>
                <a:ea typeface="Calibri" panose="020F0502020204030204" pitchFamily="34" charset="0"/>
              </a:rPr>
              <a:t>. Sofreu mudanças e adaptou-se. Mostrou-se notavelmente </a:t>
            </a:r>
            <a:r>
              <a:rPr lang="pt-BR" sz="2400" kern="0" dirty="0">
                <a:solidFill>
                  <a:srgbClr val="000000"/>
                </a:solidFill>
                <a:highlight>
                  <a:srgbClr val="FFFF00"/>
                </a:highlight>
                <a:ea typeface="Calibri" panose="020F0502020204030204" pitchFamily="34" charset="0"/>
              </a:rPr>
              <a:t>resiliente</a:t>
            </a:r>
            <a:r>
              <a:rPr lang="pt-BR" sz="2400" kern="0" dirty="0">
                <a:solidFill>
                  <a:srgbClr val="000000"/>
                </a:solidFill>
                <a:ea typeface="Calibri" panose="020F0502020204030204" pitchFamily="34" charset="0"/>
              </a:rPr>
              <a:t>. (Kleiner)</a:t>
            </a:r>
            <a:endParaRPr lang="de-DE"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09399135"/>
      </p:ext>
    </p:extLst>
  </p:cSld>
  <p:clrMapOvr>
    <a:masterClrMapping/>
  </p:clrMapOvr>
</p:sld>
</file>

<file path=ppt/slides/slide3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200" dirty="0"/>
              <a:t>-</a:t>
            </a:r>
            <a:r>
              <a:rPr lang="pt-BR" sz="4000" dirty="0"/>
              <a:t>2. </a:t>
            </a:r>
            <a:r>
              <a:rPr lang="pt-BR" sz="4000" b="1" dirty="0"/>
              <a:t>Resiliência</a:t>
            </a:r>
            <a:br>
              <a:rPr lang="pt-BR" sz="2800" dirty="0"/>
            </a:br>
            <a:r>
              <a:rPr lang="pt-BR" sz="2800" dirty="0"/>
              <a:t>48º.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2450840"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F22C0E45-2FFF-EA74-7E44-5CB9CDF827E8}"/>
              </a:ext>
            </a:extLst>
          </p:cNvPr>
          <p:cNvSpPr txBox="1"/>
          <p:nvPr/>
        </p:nvSpPr>
        <p:spPr>
          <a:xfrm>
            <a:off x="838200" y="2828836"/>
            <a:ext cx="10515600" cy="2357440"/>
          </a:xfrm>
          <a:prstGeom prst="rect">
            <a:avLst/>
          </a:prstGeom>
          <a:noFill/>
        </p:spPr>
        <p:txBody>
          <a:bodyPr wrap="square">
            <a:spAutoFit/>
          </a:bodyPr>
          <a:lstStyle/>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O fato de os Estados estarem se retraindo em favor das organizações intergovernamentais, não significa enfraquecimento da diplomacia, mas uma</a:t>
            </a:r>
            <a:r>
              <a:rPr lang="pt-BR" sz="2400" u="sng" kern="0" dirty="0">
                <a:solidFill>
                  <a:srgbClr val="000000"/>
                </a:solidFill>
                <a:ea typeface="Calibri" panose="020F0502020204030204" pitchFamily="34" charset="0"/>
              </a:rPr>
              <a:t> mudança da diplomacia da bilateral para a </a:t>
            </a:r>
            <a:r>
              <a:rPr lang="pt-BR" sz="2400" u="sng" kern="0" dirty="0">
                <a:solidFill>
                  <a:srgbClr val="000000"/>
                </a:solidFill>
                <a:highlight>
                  <a:srgbClr val="FFFF00"/>
                </a:highlight>
                <a:ea typeface="Calibri" panose="020F0502020204030204" pitchFamily="34" charset="0"/>
              </a:rPr>
              <a:t>multilateral</a:t>
            </a:r>
            <a:r>
              <a:rPr lang="pt-BR" sz="2400" kern="0" dirty="0">
                <a:solidFill>
                  <a:srgbClr val="000000"/>
                </a:solidFill>
                <a:ea typeface="Calibri" panose="020F0502020204030204" pitchFamily="34" charset="0"/>
              </a:rPr>
              <a:t>. (Kleiner)</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Esta concentra-se em negociações voltadas para a preparação das decisões das organizações. Em outras palavras, tais </a:t>
            </a:r>
            <a:r>
              <a:rPr lang="pt-BR" sz="2400" u="sng" kern="0" dirty="0">
                <a:solidFill>
                  <a:srgbClr val="000000"/>
                </a:solidFill>
                <a:ea typeface="Calibri" panose="020F0502020204030204" pitchFamily="34" charset="0"/>
              </a:rPr>
              <a:t>organizações adicionaram um </a:t>
            </a:r>
            <a:r>
              <a:rPr lang="pt-BR" sz="2400" u="sng" kern="0" dirty="0">
                <a:solidFill>
                  <a:srgbClr val="000000"/>
                </a:solidFill>
                <a:highlight>
                  <a:srgbClr val="FFFF00"/>
                </a:highlight>
                <a:ea typeface="Calibri" panose="020F0502020204030204" pitchFamily="34" charset="0"/>
              </a:rPr>
              <a:t>novo patamar e novas funções para a diplomacia</a:t>
            </a:r>
            <a:r>
              <a:rPr lang="pt-BR" sz="2400" kern="0" dirty="0">
                <a:solidFill>
                  <a:srgbClr val="000000"/>
                </a:solidFill>
                <a:ea typeface="Calibri" panose="020F0502020204030204" pitchFamily="34" charset="0"/>
              </a:rPr>
              <a:t>. (Kleiner)</a:t>
            </a:r>
          </a:p>
          <a:p>
            <a:pPr marL="228600" indent="-228600">
              <a:lnSpc>
                <a:spcPct val="70000"/>
              </a:lnSpc>
              <a:spcBef>
                <a:spcPts val="1000"/>
              </a:spcBef>
              <a:spcAft>
                <a:spcPts val="800"/>
              </a:spcAft>
              <a:buFont typeface="Arial" panose="020B0604020202020204" pitchFamily="34" charset="0"/>
              <a:buChar char="•"/>
            </a:pPr>
            <a:endParaRPr lang="pt-BR" sz="2200" kern="0" dirty="0">
              <a:solidFill>
                <a:srgbClr val="000000"/>
              </a:solidFill>
              <a:ea typeface="Calibri" panose="020F0502020204030204" pitchFamily="34" charset="0"/>
            </a:endParaRPr>
          </a:p>
        </p:txBody>
      </p:sp>
    </p:spTree>
    <p:extLst>
      <p:ext uri="{BB962C8B-B14F-4D97-AF65-F5344CB8AC3E}">
        <p14:creationId xmlns:p14="http://schemas.microsoft.com/office/powerpoint/2010/main" val="2592455392"/>
      </p:ext>
    </p:extLst>
  </p:cSld>
  <p:clrMapOvr>
    <a:masterClrMapping/>
  </p:clrMapOvr>
</p:sld>
</file>

<file path=ppt/slides/slide3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200" dirty="0"/>
              <a:t>-</a:t>
            </a:r>
            <a:r>
              <a:rPr lang="pt-BR" sz="4000" dirty="0"/>
              <a:t>2. </a:t>
            </a:r>
            <a:r>
              <a:rPr lang="pt-BR" sz="4000" b="1" dirty="0"/>
              <a:t>Resiliência</a:t>
            </a:r>
            <a:br>
              <a:rPr lang="pt-BR" sz="2800" dirty="0"/>
            </a:br>
            <a:r>
              <a:rPr lang="pt-BR" sz="2800" dirty="0"/>
              <a:t>48º.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2450840"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F22C0E45-2FFF-EA74-7E44-5CB9CDF827E8}"/>
              </a:ext>
            </a:extLst>
          </p:cNvPr>
          <p:cNvSpPr txBox="1"/>
          <p:nvPr/>
        </p:nvSpPr>
        <p:spPr>
          <a:xfrm>
            <a:off x="838200" y="2828836"/>
            <a:ext cx="10515600" cy="2819105"/>
          </a:xfrm>
          <a:prstGeom prst="rect">
            <a:avLst/>
          </a:prstGeom>
          <a:noFill/>
        </p:spPr>
        <p:txBody>
          <a:bodyPr wrap="square">
            <a:spAutoFit/>
          </a:bodyPr>
          <a:lstStyle/>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Os diplomatas que trabalham junto a esses foros têm função dupla: </a:t>
            </a:r>
          </a:p>
          <a:p>
            <a:pPr marL="800100" lvl="1" indent="-342900">
              <a:lnSpc>
                <a:spcPct val="70000"/>
              </a:lnSpc>
              <a:spcBef>
                <a:spcPts val="1000"/>
              </a:spcBef>
              <a:spcAft>
                <a:spcPts val="800"/>
              </a:spcAft>
              <a:buFont typeface="Courier New" panose="02070309020205020404" pitchFamily="49" charset="0"/>
              <a:buChar char="o"/>
            </a:pPr>
            <a:r>
              <a:rPr lang="pt-BR" sz="2400" kern="0" dirty="0">
                <a:solidFill>
                  <a:srgbClr val="000000"/>
                </a:solidFill>
                <a:highlight>
                  <a:srgbClr val="FFFF00"/>
                </a:highlight>
                <a:ea typeface="Calibri" panose="020F0502020204030204" pitchFamily="34" charset="0"/>
              </a:rPr>
              <a:t>representar seus Estados </a:t>
            </a:r>
            <a:r>
              <a:rPr lang="pt-BR" sz="2400" kern="0" dirty="0">
                <a:solidFill>
                  <a:srgbClr val="000000"/>
                </a:solidFill>
                <a:ea typeface="Calibri" panose="020F0502020204030204" pitchFamily="34" charset="0"/>
              </a:rPr>
              <a:t>junto à organização e </a:t>
            </a:r>
          </a:p>
          <a:p>
            <a:pPr marL="800100" lvl="1" indent="-342900">
              <a:lnSpc>
                <a:spcPct val="70000"/>
              </a:lnSpc>
              <a:spcBef>
                <a:spcPts val="1000"/>
              </a:spcBef>
              <a:spcAft>
                <a:spcPts val="800"/>
              </a:spcAft>
              <a:buFont typeface="Courier New" panose="02070309020205020404" pitchFamily="49" charset="0"/>
              <a:buChar char="o"/>
            </a:pPr>
            <a:r>
              <a:rPr lang="pt-BR" sz="2400" kern="0" dirty="0">
                <a:solidFill>
                  <a:srgbClr val="000000"/>
                </a:solidFill>
                <a:highlight>
                  <a:srgbClr val="FFFF00"/>
                </a:highlight>
                <a:ea typeface="Calibri" panose="020F0502020204030204" pitchFamily="34" charset="0"/>
              </a:rPr>
              <a:t>participar</a:t>
            </a:r>
            <a:r>
              <a:rPr lang="pt-BR" sz="2400" kern="0" dirty="0">
                <a:solidFill>
                  <a:srgbClr val="000000"/>
                </a:solidFill>
                <a:ea typeface="Calibri" panose="020F0502020204030204" pitchFamily="34" charset="0"/>
              </a:rPr>
              <a:t> em nome de seus Estados </a:t>
            </a:r>
            <a:r>
              <a:rPr lang="pt-BR" sz="2400" kern="0" dirty="0">
                <a:solidFill>
                  <a:srgbClr val="000000"/>
                </a:solidFill>
                <a:highlight>
                  <a:srgbClr val="FFFF00"/>
                </a:highlight>
                <a:ea typeface="Calibri" panose="020F0502020204030204" pitchFamily="34" charset="0"/>
              </a:rPr>
              <a:t>dos procedimentos desses órgãos intergovernamentais.</a:t>
            </a:r>
            <a:r>
              <a:rPr lang="pt-BR" sz="2400" kern="0" dirty="0">
                <a:solidFill>
                  <a:srgbClr val="000000"/>
                </a:solidFill>
                <a:ea typeface="Calibri" panose="020F0502020204030204" pitchFamily="34" charset="0"/>
              </a:rPr>
              <a:t> (Kleiner)</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Protegem os interesses de seus Estados, </a:t>
            </a:r>
            <a:r>
              <a:rPr lang="pt-BR" sz="2400" kern="0" dirty="0">
                <a:solidFill>
                  <a:srgbClr val="000000"/>
                </a:solidFill>
                <a:highlight>
                  <a:srgbClr val="FFFF00"/>
                </a:highlight>
                <a:ea typeface="Calibri" panose="020F0502020204030204" pitchFamily="34" charset="0"/>
              </a:rPr>
              <a:t>negociam</a:t>
            </a:r>
            <a:r>
              <a:rPr lang="pt-BR" sz="2400" kern="0" dirty="0">
                <a:solidFill>
                  <a:srgbClr val="000000"/>
                </a:solidFill>
                <a:ea typeface="Calibri" panose="020F0502020204030204" pitchFamily="34" charset="0"/>
              </a:rPr>
              <a:t> não apenas com outros Estados, mas também junto aos funcionários dos secretariados. (Kleiner)</a:t>
            </a:r>
            <a:endParaRPr lang="pt-BR" sz="2200" kern="0" dirty="0">
              <a:solidFill>
                <a:srgbClr val="000000"/>
              </a:solidFill>
              <a:ea typeface="Calibri" panose="020F0502020204030204" pitchFamily="34" charset="0"/>
            </a:endParaRPr>
          </a:p>
          <a:p>
            <a:pPr marL="228600" indent="-228600">
              <a:lnSpc>
                <a:spcPct val="70000"/>
              </a:lnSpc>
              <a:spcBef>
                <a:spcPts val="1000"/>
              </a:spcBef>
              <a:spcAft>
                <a:spcPts val="800"/>
              </a:spcAft>
              <a:buFont typeface="Arial" panose="020B0604020202020204" pitchFamily="34" charset="0"/>
              <a:buChar char="•"/>
            </a:pPr>
            <a:endParaRPr lang="de-DE" sz="2200" kern="0" dirty="0">
              <a:solidFill>
                <a:srgbClr val="000000"/>
              </a:solidFill>
              <a:ea typeface="Calibri" panose="020F0502020204030204" pitchFamily="34" charset="0"/>
            </a:endParaRPr>
          </a:p>
        </p:txBody>
      </p:sp>
    </p:spTree>
    <p:extLst>
      <p:ext uri="{BB962C8B-B14F-4D97-AF65-F5344CB8AC3E}">
        <p14:creationId xmlns:p14="http://schemas.microsoft.com/office/powerpoint/2010/main" val="2824717221"/>
      </p:ext>
    </p:extLst>
  </p:cSld>
  <p:clrMapOvr>
    <a:masterClrMapping/>
  </p:clrMapOvr>
</p:sld>
</file>

<file path=ppt/slides/slide3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200" dirty="0"/>
              <a:t>-</a:t>
            </a:r>
            <a:r>
              <a:rPr lang="pt-BR" sz="4000" dirty="0"/>
              <a:t>2. </a:t>
            </a:r>
            <a:r>
              <a:rPr lang="pt-BR" sz="4000" b="1" dirty="0"/>
              <a:t>Resiliência</a:t>
            </a:r>
            <a:br>
              <a:rPr lang="pt-BR" sz="2800" dirty="0"/>
            </a:br>
            <a:r>
              <a:rPr lang="pt-BR" sz="2800" dirty="0"/>
              <a:t>49º.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2450840"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F22C0E45-2FFF-EA74-7E44-5CB9CDF827E8}"/>
              </a:ext>
            </a:extLst>
          </p:cNvPr>
          <p:cNvSpPr txBox="1"/>
          <p:nvPr/>
        </p:nvSpPr>
        <p:spPr>
          <a:xfrm>
            <a:off x="838200" y="2828836"/>
            <a:ext cx="10515600" cy="2897396"/>
          </a:xfrm>
          <a:prstGeom prst="rect">
            <a:avLst/>
          </a:prstGeom>
          <a:noFill/>
        </p:spPr>
        <p:txBody>
          <a:bodyPr wrap="square">
            <a:spAutoFit/>
          </a:bodyPr>
          <a:lstStyle/>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O redes de comunicações não substituem a </a:t>
            </a:r>
            <a:r>
              <a:rPr lang="pt-BR" sz="2400" u="sng" kern="0" dirty="0">
                <a:solidFill>
                  <a:srgbClr val="000000"/>
                </a:solidFill>
                <a:highlight>
                  <a:srgbClr val="FFFF00"/>
                </a:highlight>
                <a:ea typeface="Calibri" panose="020F0502020204030204" pitchFamily="34" charset="0"/>
              </a:rPr>
              <a:t>capacidade profissional diplomática </a:t>
            </a:r>
            <a:r>
              <a:rPr lang="pt-BR" sz="2400" kern="0" dirty="0">
                <a:solidFill>
                  <a:srgbClr val="000000"/>
                </a:solidFill>
                <a:highlight>
                  <a:srgbClr val="FFFF00"/>
                </a:highlight>
                <a:ea typeface="Calibri" panose="020F0502020204030204" pitchFamily="34" charset="0"/>
              </a:rPr>
              <a:t>de prover julgamentos precisos</a:t>
            </a:r>
            <a:r>
              <a:rPr lang="pt-BR" sz="2400" kern="0" dirty="0">
                <a:solidFill>
                  <a:srgbClr val="000000"/>
                </a:solidFill>
                <a:ea typeface="Calibri" panose="020F0502020204030204" pitchFamily="34" charset="0"/>
              </a:rPr>
              <a:t> para processos de negociações, fraturas e mudanças de poder dentro de cada governo e entre países. </a:t>
            </a:r>
            <a:r>
              <a:rPr lang="en-US" sz="2400" kern="0" dirty="0">
                <a:solidFill>
                  <a:srgbClr val="000000"/>
                </a:solidFill>
                <a:ea typeface="Calibri" panose="020F0502020204030204" pitchFamily="34" charset="0"/>
              </a:rPr>
              <a:t>(Greenstock)</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Apena os diplomatas (estatais) têm o </a:t>
            </a:r>
            <a:r>
              <a:rPr lang="pt-BR" sz="2400" u="sng" kern="0" dirty="0">
                <a:solidFill>
                  <a:srgbClr val="000000"/>
                </a:solidFill>
                <a:highlight>
                  <a:srgbClr val="FFFF00"/>
                </a:highlight>
                <a:ea typeface="Calibri" panose="020F0502020204030204" pitchFamily="34" charset="0"/>
              </a:rPr>
              <a:t>poder de fazer e aplicar o direito</a:t>
            </a:r>
            <a:r>
              <a:rPr lang="pt-BR" sz="2400" kern="0" dirty="0">
                <a:solidFill>
                  <a:srgbClr val="000000"/>
                </a:solidFill>
                <a:ea typeface="Calibri" panose="020F0502020204030204" pitchFamily="34" charset="0"/>
              </a:rPr>
              <a:t>, uma vez que os acordos e tratados internacionais se tornam obrigatórios somente se os Estados assim o decidirem.</a:t>
            </a:r>
            <a:r>
              <a:rPr lang="en-US" sz="2400" kern="0" dirty="0">
                <a:solidFill>
                  <a:srgbClr val="000000"/>
                </a:solidFill>
                <a:ea typeface="Calibri" panose="020F0502020204030204" pitchFamily="34" charset="0"/>
              </a:rPr>
              <a:t> (Kleiner)</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As instituições, protocolos e códigos de comportamento da diplomacia tradicional  proporcionam </a:t>
            </a:r>
            <a:r>
              <a:rPr lang="pt-BR" sz="2400" kern="0" dirty="0">
                <a:solidFill>
                  <a:srgbClr val="000000"/>
                </a:solidFill>
                <a:highlight>
                  <a:srgbClr val="FFFF00"/>
                </a:highlight>
                <a:ea typeface="Calibri" panose="020F0502020204030204" pitchFamily="34" charset="0"/>
              </a:rPr>
              <a:t>ordem, estabilidade e previsibilidade </a:t>
            </a:r>
            <a:r>
              <a:rPr lang="pt-BR" sz="2400" kern="0" dirty="0">
                <a:solidFill>
                  <a:srgbClr val="000000"/>
                </a:solidFill>
                <a:ea typeface="Calibri" panose="020F0502020204030204" pitchFamily="34" charset="0"/>
              </a:rPr>
              <a:t>para a interação política. Estas constituiriam a essência da diplomacia. </a:t>
            </a:r>
            <a:r>
              <a:rPr lang="de-DE" sz="2400" kern="0" dirty="0">
                <a:solidFill>
                  <a:srgbClr val="000000"/>
                </a:solidFill>
                <a:ea typeface="Calibri" panose="020F0502020204030204" pitchFamily="34" charset="0"/>
              </a:rPr>
              <a:t>(Cooper et al).</a:t>
            </a:r>
            <a:endParaRPr lang="en-US" sz="2400" kern="0" dirty="0">
              <a:solidFill>
                <a:srgbClr val="000000"/>
              </a:solidFill>
              <a:ea typeface="Calibri" panose="020F0502020204030204" pitchFamily="34" charset="0"/>
            </a:endParaRPr>
          </a:p>
        </p:txBody>
      </p:sp>
    </p:spTree>
    <p:extLst>
      <p:ext uri="{BB962C8B-B14F-4D97-AF65-F5344CB8AC3E}">
        <p14:creationId xmlns:p14="http://schemas.microsoft.com/office/powerpoint/2010/main" val="3082931833"/>
      </p:ext>
    </p:extLst>
  </p:cSld>
  <p:clrMapOvr>
    <a:masterClrMapping/>
  </p:clrMapOvr>
</p:sld>
</file>

<file path=ppt/slides/slide3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200" dirty="0"/>
              <a:t>-</a:t>
            </a:r>
            <a:r>
              <a:rPr lang="pt-BR" sz="4000" dirty="0"/>
              <a:t>2. </a:t>
            </a:r>
            <a:r>
              <a:rPr lang="pt-BR" sz="4000" b="1" dirty="0"/>
              <a:t>Resiliência</a:t>
            </a:r>
            <a:br>
              <a:rPr lang="pt-BR" sz="2800" dirty="0"/>
            </a:br>
            <a:r>
              <a:rPr lang="pt-BR" sz="2800" dirty="0"/>
              <a:t>50º.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2450840"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F22C0E45-2FFF-EA74-7E44-5CB9CDF827E8}"/>
              </a:ext>
            </a:extLst>
          </p:cNvPr>
          <p:cNvSpPr txBox="1"/>
          <p:nvPr/>
        </p:nvSpPr>
        <p:spPr>
          <a:xfrm>
            <a:off x="838200" y="2828836"/>
            <a:ext cx="10515600" cy="3672993"/>
          </a:xfrm>
          <a:prstGeom prst="rect">
            <a:avLst/>
          </a:prstGeom>
          <a:noFill/>
        </p:spPr>
        <p:txBody>
          <a:bodyPr wrap="square">
            <a:spAutoFit/>
          </a:bodyPr>
          <a:lstStyle/>
          <a:p>
            <a:pPr marL="228600" indent="-228600">
              <a:lnSpc>
                <a:spcPct val="70000"/>
              </a:lnSpc>
              <a:spcBef>
                <a:spcPts val="1000"/>
              </a:spcBef>
              <a:spcAft>
                <a:spcPts val="800"/>
              </a:spcAft>
              <a:buFont typeface="Arial" panose="020B0604020202020204" pitchFamily="34" charset="0"/>
              <a:buChar char="•"/>
            </a:pPr>
            <a:r>
              <a:rPr lang="pt-BR" sz="2200" kern="0" dirty="0">
                <a:solidFill>
                  <a:srgbClr val="000000"/>
                </a:solidFill>
                <a:ea typeface="Calibri" panose="020F0502020204030204" pitchFamily="34" charset="0"/>
              </a:rPr>
              <a:t> </a:t>
            </a:r>
            <a:r>
              <a:rPr lang="pt-BR" sz="2400" kern="0" dirty="0">
                <a:solidFill>
                  <a:srgbClr val="000000"/>
                </a:solidFill>
                <a:ea typeface="Calibri" panose="020F0502020204030204" pitchFamily="34" charset="0"/>
              </a:rPr>
              <a:t>Apesar do desenvolvimento da </a:t>
            </a:r>
            <a:r>
              <a:rPr lang="pt-BR" sz="2400" u="sng" kern="0" dirty="0">
                <a:solidFill>
                  <a:srgbClr val="000000"/>
                </a:solidFill>
                <a:ea typeface="Calibri" panose="020F0502020204030204" pitchFamily="34" charset="0"/>
              </a:rPr>
              <a:t>paradiplomacia</a:t>
            </a:r>
            <a:r>
              <a:rPr lang="pt-BR" sz="2400" kern="0" dirty="0">
                <a:solidFill>
                  <a:srgbClr val="000000"/>
                </a:solidFill>
                <a:ea typeface="Calibri" panose="020F0502020204030204" pitchFamily="34" charset="0"/>
              </a:rPr>
              <a:t> , o papel dos diplomatas [tradicionais] </a:t>
            </a:r>
            <a:r>
              <a:rPr lang="pt-BR" sz="2400" b="1" kern="0" dirty="0">
                <a:solidFill>
                  <a:srgbClr val="000000"/>
                </a:solidFill>
                <a:ea typeface="Calibri" panose="020F0502020204030204" pitchFamily="34" charset="0"/>
              </a:rPr>
              <a:t>não se tornou superado ou supérfluo</a:t>
            </a:r>
            <a:r>
              <a:rPr lang="pt-BR" sz="2400" kern="0" dirty="0">
                <a:solidFill>
                  <a:srgbClr val="000000"/>
                </a:solidFill>
                <a:ea typeface="Calibri" panose="020F0502020204030204" pitchFamily="34" charset="0"/>
              </a:rPr>
              <a:t>, pois são estes que, por exemplo, </a:t>
            </a:r>
            <a:r>
              <a:rPr lang="pt-BR" sz="2400" u="sng" kern="0" dirty="0">
                <a:solidFill>
                  <a:srgbClr val="000000"/>
                </a:solidFill>
                <a:ea typeface="Calibri" panose="020F0502020204030204" pitchFamily="34" charset="0"/>
              </a:rPr>
              <a:t>abrem o caminho para </a:t>
            </a:r>
            <a:r>
              <a:rPr lang="pt-BR" sz="2400" u="sng" kern="0" dirty="0">
                <a:solidFill>
                  <a:srgbClr val="000000"/>
                </a:solidFill>
                <a:highlight>
                  <a:srgbClr val="FFFF00"/>
                </a:highlight>
                <a:ea typeface="Calibri" panose="020F0502020204030204" pitchFamily="34" charset="0"/>
              </a:rPr>
              <a:t>cúpulas</a:t>
            </a:r>
            <a:r>
              <a:rPr lang="pt-BR" sz="2400" kern="0" dirty="0">
                <a:solidFill>
                  <a:srgbClr val="000000"/>
                </a:solidFill>
                <a:ea typeface="Calibri" panose="020F0502020204030204" pitchFamily="34" charset="0"/>
              </a:rPr>
              <a:t>, </a:t>
            </a:r>
            <a:r>
              <a:rPr lang="pt-BR" sz="2400" u="sng" kern="0" dirty="0">
                <a:solidFill>
                  <a:srgbClr val="000000"/>
                </a:solidFill>
                <a:ea typeface="Calibri" panose="020F0502020204030204" pitchFamily="34" charset="0"/>
              </a:rPr>
              <a:t>dão coerência às participações dos chefes de estado ou de governo </a:t>
            </a:r>
            <a:r>
              <a:rPr lang="pt-BR" sz="2400" kern="0" dirty="0">
                <a:solidFill>
                  <a:srgbClr val="000000"/>
                </a:solidFill>
                <a:ea typeface="Calibri" panose="020F0502020204030204" pitchFamily="34" charset="0"/>
              </a:rPr>
              <a:t>e </a:t>
            </a:r>
            <a:r>
              <a:rPr lang="pt-BR" sz="2400" u="sng" kern="0" dirty="0">
                <a:solidFill>
                  <a:srgbClr val="000000"/>
                </a:solidFill>
                <a:ea typeface="Calibri" panose="020F0502020204030204" pitchFamily="34" charset="0"/>
              </a:rPr>
              <a:t>tratam da implementação das decisões</a:t>
            </a:r>
            <a:r>
              <a:rPr lang="pt-BR" sz="2400" kern="0" dirty="0">
                <a:solidFill>
                  <a:srgbClr val="000000"/>
                </a:solidFill>
                <a:ea typeface="Calibri" panose="020F0502020204030204" pitchFamily="34" charset="0"/>
              </a:rPr>
              <a:t>. (Roberts)</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“A </a:t>
            </a:r>
            <a:r>
              <a:rPr lang="pt-BR" sz="2400" b="1" u="sng" kern="0" dirty="0">
                <a:solidFill>
                  <a:srgbClr val="000000"/>
                </a:solidFill>
                <a:highlight>
                  <a:srgbClr val="FFFF00"/>
                </a:highlight>
                <a:ea typeface="Calibri" panose="020F0502020204030204" pitchFamily="34" charset="0"/>
              </a:rPr>
              <a:t>confidencialidade</a:t>
            </a:r>
            <a:r>
              <a:rPr lang="pt-BR" sz="2400" u="sng" kern="0" dirty="0">
                <a:solidFill>
                  <a:srgbClr val="000000"/>
                </a:solidFill>
                <a:ea typeface="Calibri" panose="020F0502020204030204" pitchFamily="34" charset="0"/>
              </a:rPr>
              <a:t> das negociações diplomáticas </a:t>
            </a:r>
            <a:r>
              <a:rPr lang="pt-BR" sz="2400" kern="0" dirty="0">
                <a:solidFill>
                  <a:srgbClr val="000000"/>
                </a:solidFill>
                <a:ea typeface="Calibri" panose="020F0502020204030204" pitchFamily="34" charset="0"/>
              </a:rPr>
              <a:t>é a única que garante a exclusão de intervenções externas e perda da face para as partes que fizeram concessões”.(Roberts)</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 A boa diplomacia requer </a:t>
            </a:r>
            <a:r>
              <a:rPr lang="pt-BR" sz="2400" b="1" u="sng" kern="0" dirty="0">
                <a:solidFill>
                  <a:srgbClr val="000000"/>
                </a:solidFill>
                <a:highlight>
                  <a:srgbClr val="FFFF00"/>
                </a:highlight>
                <a:ea typeface="Calibri" panose="020F0502020204030204" pitchFamily="34" charset="0"/>
              </a:rPr>
              <a:t>esforço de longo prazo </a:t>
            </a:r>
            <a:r>
              <a:rPr lang="pt-BR" sz="2400" kern="0" dirty="0">
                <a:solidFill>
                  <a:srgbClr val="000000"/>
                </a:solidFill>
                <a:ea typeface="Calibri" panose="020F0502020204030204" pitchFamily="34" charset="0"/>
              </a:rPr>
              <a:t>e </a:t>
            </a:r>
            <a:r>
              <a:rPr lang="pt-BR" sz="2400" b="1" u="sng" kern="0" dirty="0">
                <a:solidFill>
                  <a:srgbClr val="000000"/>
                </a:solidFill>
                <a:highlight>
                  <a:srgbClr val="FFFF00"/>
                </a:highlight>
                <a:ea typeface="Calibri" panose="020F0502020204030204" pitchFamily="34" charset="0"/>
              </a:rPr>
              <a:t>comprometimento profundo</a:t>
            </a:r>
            <a:r>
              <a:rPr lang="pt-BR" sz="2400" kern="0" dirty="0">
                <a:solidFill>
                  <a:srgbClr val="000000"/>
                </a:solidFill>
                <a:ea typeface="Calibri" panose="020F0502020204030204" pitchFamily="34" charset="0"/>
              </a:rPr>
              <a:t>; o desafio crescente para os emissários é o de que </a:t>
            </a:r>
            <a:r>
              <a:rPr lang="pt-BR" sz="2400" u="sng" kern="0" dirty="0">
                <a:solidFill>
                  <a:srgbClr val="000000"/>
                </a:solidFill>
                <a:ea typeface="Calibri" panose="020F0502020204030204" pitchFamily="34" charset="0"/>
              </a:rPr>
              <a:t>não mais é aceitável o diletantismo </a:t>
            </a:r>
            <a:r>
              <a:rPr lang="pt-BR" sz="2400" kern="0" dirty="0">
                <a:solidFill>
                  <a:srgbClr val="000000"/>
                </a:solidFill>
                <a:ea typeface="Calibri" panose="020F0502020204030204" pitchFamily="34" charset="0"/>
              </a:rPr>
              <a:t>que por vezes tem servido de substituto ao profissionalismo nas últimas décadas. (Malone)</a:t>
            </a:r>
            <a:endParaRPr lang="en-US" sz="2400" kern="0" dirty="0">
              <a:solidFill>
                <a:srgbClr val="000000"/>
              </a:solidFill>
              <a:ea typeface="Calibri" panose="020F0502020204030204" pitchFamily="34" charset="0"/>
            </a:endParaRPr>
          </a:p>
        </p:txBody>
      </p:sp>
    </p:spTree>
    <p:extLst>
      <p:ext uri="{BB962C8B-B14F-4D97-AF65-F5344CB8AC3E}">
        <p14:creationId xmlns:p14="http://schemas.microsoft.com/office/powerpoint/2010/main" val="26287689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a:t>
            </a:r>
            <a:r>
              <a:rPr lang="pt-BR" sz="4800" b="1" dirty="0"/>
              <a:t>Ministérios do Exterior</a:t>
            </a:r>
            <a:br>
              <a:rPr lang="pt-BR" sz="4800" dirty="0"/>
            </a:br>
            <a:r>
              <a:rPr lang="pt-BR" sz="2400" dirty="0"/>
              <a:t>(11º slide</a:t>
            </a:r>
            <a:r>
              <a:rPr lang="pt-BR" sz="4800" dirty="0"/>
              <a:t>)</a:t>
            </a:r>
            <a:endParaRPr lang="en-US" sz="48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a:bodyPr>
          <a:lstStyle/>
          <a:p>
            <a:pPr marL="0" indent="0">
              <a:buNone/>
            </a:pPr>
            <a:r>
              <a:rPr lang="pt-BR" b="1" dirty="0"/>
              <a:t>3. Demais funcionários </a:t>
            </a:r>
            <a:endParaRPr lang="pt-BR" dirty="0"/>
          </a:p>
          <a:p>
            <a:pPr marL="0" indent="0">
              <a:buNone/>
            </a:pPr>
            <a:r>
              <a:rPr lang="pt-BR" u="sng" dirty="0"/>
              <a:t>Funcionários administrativos e de apoio</a:t>
            </a:r>
            <a:r>
              <a:rPr lang="pt-BR" dirty="0"/>
              <a:t>: Oficiais de Chancelaria e assistentes de chancelaria</a:t>
            </a:r>
          </a:p>
          <a:p>
            <a:pPr marL="0" indent="0">
              <a:buNone/>
            </a:pPr>
            <a:r>
              <a:rPr lang="pt-BR" u="sng" dirty="0"/>
              <a:t>Contratados locais</a:t>
            </a:r>
            <a:r>
              <a:rPr lang="pt-BR" dirty="0"/>
              <a:t>: recepcionistas, motoristas, intérpretes e profissionais (advogados, psicólogos)</a:t>
            </a:r>
          </a:p>
          <a:p>
            <a:pPr lvl="1"/>
            <a:endParaRPr lang="pt-BR" sz="15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5727593"/>
      </p:ext>
    </p:extLst>
  </p:cSld>
  <p:clrMapOvr>
    <a:masterClrMapping/>
  </p:clrMapOvr>
</p:sld>
</file>

<file path=ppt/slides/slide3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200" dirty="0"/>
              <a:t>-</a:t>
            </a:r>
            <a:r>
              <a:rPr lang="pt-BR" sz="4000" dirty="0"/>
              <a:t>2. </a:t>
            </a:r>
            <a:r>
              <a:rPr lang="pt-BR" sz="4000" b="1" dirty="0"/>
              <a:t>Resiliência</a:t>
            </a:r>
            <a:br>
              <a:rPr lang="pt-BR" sz="2800" dirty="0"/>
            </a:br>
            <a:r>
              <a:rPr lang="pt-BR" sz="2800" dirty="0"/>
              <a:t>51º. Slide –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2450840"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F22C0E45-2FFF-EA74-7E44-5CB9CDF827E8}"/>
              </a:ext>
            </a:extLst>
          </p:cNvPr>
          <p:cNvSpPr txBox="1"/>
          <p:nvPr/>
        </p:nvSpPr>
        <p:spPr>
          <a:xfrm>
            <a:off x="576578" y="2865384"/>
            <a:ext cx="10970988" cy="3471591"/>
          </a:xfrm>
          <a:prstGeom prst="rect">
            <a:avLst/>
          </a:prstGeom>
          <a:noFill/>
        </p:spPr>
        <p:txBody>
          <a:bodyPr wrap="square">
            <a:spAutoFit/>
          </a:bodyPr>
          <a:lstStyle/>
          <a:p>
            <a:pPr marL="228600" indent="-228600">
              <a:lnSpc>
                <a:spcPct val="70000"/>
              </a:lnSpc>
              <a:spcBef>
                <a:spcPts val="1000"/>
              </a:spcBef>
              <a:spcAft>
                <a:spcPts val="800"/>
              </a:spcAft>
              <a:buFont typeface="Arial" panose="020B0604020202020204" pitchFamily="34" charset="0"/>
              <a:buChar char="•"/>
            </a:pPr>
            <a:endParaRPr lang="pt-BR" sz="2200" kern="0" dirty="0">
              <a:solidFill>
                <a:srgbClr val="000000"/>
              </a:solidFill>
              <a:ea typeface="Calibri" panose="020F0502020204030204" pitchFamily="34" charset="0"/>
            </a:endParaRPr>
          </a:p>
          <a:p>
            <a:pPr>
              <a:lnSpc>
                <a:spcPct val="70000"/>
              </a:lnSpc>
              <a:spcBef>
                <a:spcPts val="1000"/>
              </a:spcBef>
              <a:spcAft>
                <a:spcPts val="800"/>
              </a:spcAft>
            </a:pPr>
            <a:r>
              <a:rPr lang="pt-BR" sz="2800" kern="0" dirty="0">
                <a:solidFill>
                  <a:srgbClr val="000000"/>
                </a:solidFill>
                <a:ea typeface="Calibri" panose="020F0502020204030204" pitchFamily="34" charset="0"/>
              </a:rPr>
              <a:t>Previsões de futuro para a diplomacia. </a:t>
            </a:r>
          </a:p>
          <a:p>
            <a:pPr marL="342900" indent="-342900">
              <a:lnSpc>
                <a:spcPct val="70000"/>
              </a:lnSpc>
              <a:spcBef>
                <a:spcPts val="1000"/>
              </a:spcBef>
              <a:spcAft>
                <a:spcPts val="800"/>
              </a:spcAft>
              <a:buFont typeface="Arial" panose="020B0604020202020204" pitchFamily="34" charset="0"/>
              <a:buChar char="•"/>
            </a:pPr>
            <a:r>
              <a:rPr lang="pt-BR" sz="2200" kern="0" dirty="0">
                <a:solidFill>
                  <a:srgbClr val="000000"/>
                </a:solidFill>
                <a:ea typeface="Calibri" panose="020F0502020204030204" pitchFamily="34" charset="0"/>
              </a:rPr>
              <a:t>1. Quanto à</a:t>
            </a:r>
            <a:r>
              <a:rPr lang="pt-BR" sz="2200" u="sng" kern="0" dirty="0">
                <a:solidFill>
                  <a:srgbClr val="000000"/>
                </a:solidFill>
                <a:ea typeface="Calibri" panose="020F0502020204030204" pitchFamily="34" charset="0"/>
              </a:rPr>
              <a:t> </a:t>
            </a:r>
            <a:r>
              <a:rPr lang="pt-BR" sz="2200" b="1" u="sng" kern="0" dirty="0">
                <a:solidFill>
                  <a:srgbClr val="000000"/>
                </a:solidFill>
                <a:highlight>
                  <a:srgbClr val="FFFF00"/>
                </a:highlight>
                <a:ea typeface="Calibri" panose="020F0502020204030204" pitchFamily="34" charset="0"/>
              </a:rPr>
              <a:t>projeção da imagem de um país</a:t>
            </a:r>
            <a:r>
              <a:rPr lang="pt-BR" sz="2200" kern="0" dirty="0">
                <a:solidFill>
                  <a:srgbClr val="000000"/>
                </a:solidFill>
                <a:ea typeface="Calibri" panose="020F0502020204030204" pitchFamily="34" charset="0"/>
              </a:rPr>
              <a:t>: essa atividade será colocada no </a:t>
            </a:r>
            <a:r>
              <a:rPr lang="pt-BR" sz="2200" u="sng" kern="0" dirty="0">
                <a:solidFill>
                  <a:srgbClr val="000000"/>
                </a:solidFill>
                <a:ea typeface="Calibri" panose="020F0502020204030204" pitchFamily="34" charset="0"/>
              </a:rPr>
              <a:t>centro da diplomacia como sendo essencial</a:t>
            </a:r>
            <a:r>
              <a:rPr lang="pt-BR" sz="2200" kern="0" dirty="0">
                <a:solidFill>
                  <a:srgbClr val="000000"/>
                </a:solidFill>
                <a:ea typeface="Calibri" panose="020F0502020204030204" pitchFamily="34" charset="0"/>
              </a:rPr>
              <a:t>. Especialistas de mercadologia de imagem “podem encontrar clientes diplomatas mais experientes que conhecem melhor a natureza de longo prazo do processo de construir imagem”. (</a:t>
            </a:r>
            <a:r>
              <a:rPr lang="pt-BR" sz="2200" kern="0" dirty="0" err="1">
                <a:solidFill>
                  <a:srgbClr val="000000"/>
                </a:solidFill>
                <a:ea typeface="Calibri" panose="020F0502020204030204" pitchFamily="34" charset="0"/>
              </a:rPr>
              <a:t>Rana</a:t>
            </a:r>
            <a:r>
              <a:rPr lang="pt-BR" sz="2200" kern="0" dirty="0">
                <a:solidFill>
                  <a:srgbClr val="000000"/>
                </a:solidFill>
                <a:ea typeface="Calibri" panose="020F0502020204030204" pitchFamily="34" charset="0"/>
              </a:rPr>
              <a:t>) </a:t>
            </a:r>
          </a:p>
          <a:p>
            <a:pPr marL="342900" indent="-342900">
              <a:lnSpc>
                <a:spcPct val="70000"/>
              </a:lnSpc>
              <a:spcBef>
                <a:spcPts val="1000"/>
              </a:spcBef>
              <a:spcAft>
                <a:spcPts val="800"/>
              </a:spcAft>
              <a:buFont typeface="Arial" panose="020B0604020202020204" pitchFamily="34" charset="0"/>
              <a:buChar char="•"/>
            </a:pPr>
            <a:r>
              <a:rPr lang="pt-BR" sz="2200" kern="0" dirty="0">
                <a:solidFill>
                  <a:srgbClr val="000000"/>
                </a:solidFill>
                <a:ea typeface="Calibri" panose="020F0502020204030204" pitchFamily="34" charset="0"/>
              </a:rPr>
              <a:t>2. No concernente a </a:t>
            </a:r>
            <a:r>
              <a:rPr lang="pt-BR" sz="2200" b="1" u="sng" kern="0" dirty="0">
                <a:solidFill>
                  <a:srgbClr val="000000"/>
                </a:solidFill>
                <a:highlight>
                  <a:srgbClr val="FFFF00"/>
                </a:highlight>
                <a:ea typeface="Calibri" panose="020F0502020204030204" pitchFamily="34" charset="0"/>
              </a:rPr>
              <a:t>apresentação de relatórios</a:t>
            </a:r>
            <a:r>
              <a:rPr lang="pt-BR" sz="2200" kern="0" dirty="0">
                <a:solidFill>
                  <a:srgbClr val="000000"/>
                </a:solidFill>
                <a:ea typeface="Calibri" panose="020F0502020204030204" pitchFamily="34" charset="0"/>
              </a:rPr>
              <a:t>: as embaixadas continuarão a ser </a:t>
            </a:r>
            <a:r>
              <a:rPr lang="pt-BR" sz="2200" u="sng" kern="0" dirty="0">
                <a:solidFill>
                  <a:srgbClr val="000000"/>
                </a:solidFill>
                <a:ea typeface="Calibri" panose="020F0502020204030204" pitchFamily="34" charset="0"/>
              </a:rPr>
              <a:t>elemento essencial </a:t>
            </a:r>
            <a:r>
              <a:rPr lang="pt-BR" sz="2200" kern="0" dirty="0">
                <a:solidFill>
                  <a:srgbClr val="000000"/>
                </a:solidFill>
                <a:ea typeface="Calibri" panose="020F0502020204030204" pitchFamily="34" charset="0"/>
              </a:rPr>
              <a:t>para: “análises abrangentes, relatórios conjuntos de diversas missões que apresentem visões integrais; a previsão de acontecimentos prováveis; a identificação de futuros atores essenciais nos campos político, econômico e público; e informações telescópicas na construção das relações”. (</a:t>
            </a:r>
            <a:r>
              <a:rPr lang="pt-BR" sz="2200" kern="0" dirty="0" err="1">
                <a:solidFill>
                  <a:srgbClr val="000000"/>
                </a:solidFill>
                <a:ea typeface="Calibri" panose="020F0502020204030204" pitchFamily="34" charset="0"/>
              </a:rPr>
              <a:t>Rana</a:t>
            </a:r>
            <a:r>
              <a:rPr lang="pt-BR" sz="2200" kern="0" dirty="0">
                <a:solidFill>
                  <a:srgbClr val="000000"/>
                </a:solidFill>
                <a:ea typeface="Calibri" panose="020F0502020204030204" pitchFamily="34" charset="0"/>
              </a:rPr>
              <a:t>)</a:t>
            </a:r>
          </a:p>
        </p:txBody>
      </p:sp>
    </p:spTree>
    <p:extLst>
      <p:ext uri="{BB962C8B-B14F-4D97-AF65-F5344CB8AC3E}">
        <p14:creationId xmlns:p14="http://schemas.microsoft.com/office/powerpoint/2010/main" val="2260265867"/>
      </p:ext>
    </p:extLst>
  </p:cSld>
  <p:clrMapOvr>
    <a:masterClrMapping/>
  </p:clrMapOvr>
</p:sld>
</file>

<file path=ppt/slides/slide3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200" dirty="0"/>
              <a:t>-</a:t>
            </a:r>
            <a:r>
              <a:rPr lang="pt-BR" sz="4000" dirty="0"/>
              <a:t>2. </a:t>
            </a:r>
            <a:r>
              <a:rPr lang="pt-BR" sz="4000" b="1" dirty="0"/>
              <a:t>Resiliência</a:t>
            </a:r>
            <a:br>
              <a:rPr lang="pt-BR" sz="2800" dirty="0"/>
            </a:br>
            <a:r>
              <a:rPr lang="pt-BR" sz="2800" dirty="0"/>
              <a:t>52º. Slide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2450840"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F22C0E45-2FFF-EA74-7E44-5CB9CDF827E8}"/>
              </a:ext>
            </a:extLst>
          </p:cNvPr>
          <p:cNvSpPr txBox="1"/>
          <p:nvPr/>
        </p:nvSpPr>
        <p:spPr>
          <a:xfrm>
            <a:off x="576578" y="2749339"/>
            <a:ext cx="10907487" cy="3128229"/>
          </a:xfrm>
          <a:prstGeom prst="rect">
            <a:avLst/>
          </a:prstGeom>
          <a:noFill/>
        </p:spPr>
        <p:txBody>
          <a:bodyPr wrap="square">
            <a:spAutoFit/>
          </a:bodyPr>
          <a:lstStyle/>
          <a:p>
            <a:pPr marL="228600" indent="-228600">
              <a:lnSpc>
                <a:spcPct val="70000"/>
              </a:lnSpc>
              <a:spcBef>
                <a:spcPts val="1000"/>
              </a:spcBef>
              <a:spcAft>
                <a:spcPts val="800"/>
              </a:spcAft>
              <a:buFont typeface="Arial" panose="020B0604020202020204" pitchFamily="34" charset="0"/>
              <a:buChar char="•"/>
            </a:pPr>
            <a:endParaRPr lang="pt-BR" sz="2400" kern="0" dirty="0">
              <a:solidFill>
                <a:srgbClr val="000000"/>
              </a:solidFill>
              <a:ea typeface="Calibri" panose="020F0502020204030204" pitchFamily="34" charset="0"/>
            </a:endParaRPr>
          </a:p>
          <a:p>
            <a:pPr marL="228600" indent="-228600">
              <a:lnSpc>
                <a:spcPct val="70000"/>
              </a:lnSpc>
              <a:spcBef>
                <a:spcPts val="1000"/>
              </a:spcBef>
              <a:spcAft>
                <a:spcPts val="800"/>
              </a:spcAft>
              <a:buFont typeface="Arial" panose="020B0604020202020204" pitchFamily="34" charset="0"/>
              <a:buChar char="•"/>
            </a:pPr>
            <a:endParaRPr lang="pt-BR" sz="2400" kern="0" dirty="0">
              <a:solidFill>
                <a:srgbClr val="000000"/>
              </a:solidFill>
              <a:ea typeface="Calibri" panose="020F0502020204030204" pitchFamily="34" charset="0"/>
            </a:endParaRP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3. </a:t>
            </a:r>
            <a:r>
              <a:rPr lang="pt-BR" sz="2400" u="sng" kern="0" dirty="0">
                <a:solidFill>
                  <a:srgbClr val="000000"/>
                </a:solidFill>
                <a:ea typeface="Calibri" panose="020F0502020204030204" pitchFamily="34" charset="0"/>
              </a:rPr>
              <a:t>No tocante a </a:t>
            </a:r>
            <a:r>
              <a:rPr lang="pt-BR" sz="2400" b="1" u="sng" kern="0" dirty="0">
                <a:solidFill>
                  <a:srgbClr val="000000"/>
                </a:solidFill>
                <a:highlight>
                  <a:srgbClr val="FFFF00"/>
                </a:highlight>
                <a:ea typeface="Calibri" panose="020F0502020204030204" pitchFamily="34" charset="0"/>
              </a:rPr>
              <a:t>cooperação para o desenvolvimento</a:t>
            </a:r>
            <a:r>
              <a:rPr lang="pt-BR" sz="2400" u="sng" kern="0" dirty="0">
                <a:solidFill>
                  <a:srgbClr val="000000"/>
                </a:solidFill>
                <a:ea typeface="Calibri" panose="020F0502020204030204" pitchFamily="34" charset="0"/>
              </a:rPr>
              <a:t>: </a:t>
            </a:r>
            <a:r>
              <a:rPr lang="pt-BR" sz="2400" kern="0" dirty="0">
                <a:solidFill>
                  <a:srgbClr val="000000"/>
                </a:solidFill>
                <a:ea typeface="Calibri" panose="020F0502020204030204" pitchFamily="34" charset="0"/>
              </a:rPr>
              <a:t>as embaixadas terão que “</a:t>
            </a:r>
            <a:r>
              <a:rPr lang="pt-BR" sz="2400" u="sng" kern="0" dirty="0">
                <a:solidFill>
                  <a:srgbClr val="000000"/>
                </a:solidFill>
                <a:ea typeface="Calibri" panose="020F0502020204030204" pitchFamily="34" charset="0"/>
              </a:rPr>
              <a:t>mediar</a:t>
            </a:r>
            <a:r>
              <a:rPr lang="pt-BR" sz="2400" kern="0" dirty="0">
                <a:solidFill>
                  <a:srgbClr val="000000"/>
                </a:solidFill>
                <a:ea typeface="Calibri" panose="020F0502020204030204" pitchFamily="34" charset="0"/>
              </a:rPr>
              <a:t> entre atores múltiplos”; tendo em conta “ o papel maior dos agentes não governamentais em meio a doadores e recebedores de cooperação”; assim como terão que “monitorar de perto os públicos e a mídia”. (</a:t>
            </a:r>
            <a:r>
              <a:rPr lang="pt-BR" sz="2400" kern="0" dirty="0" err="1">
                <a:solidFill>
                  <a:srgbClr val="000000"/>
                </a:solidFill>
                <a:ea typeface="Calibri" panose="020F0502020204030204" pitchFamily="34" charset="0"/>
              </a:rPr>
              <a:t>Rana</a:t>
            </a:r>
            <a:r>
              <a:rPr lang="pt-BR" sz="2400" kern="0" dirty="0">
                <a:solidFill>
                  <a:srgbClr val="000000"/>
                </a:solidFill>
                <a:ea typeface="Calibri" panose="020F0502020204030204" pitchFamily="34" charset="0"/>
              </a:rPr>
              <a:t>)</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4. </a:t>
            </a:r>
            <a:r>
              <a:rPr lang="pt-BR" sz="2400" u="sng" kern="0" dirty="0">
                <a:solidFill>
                  <a:srgbClr val="000000"/>
                </a:solidFill>
                <a:ea typeface="Calibri" panose="020F0502020204030204" pitchFamily="34" charset="0"/>
              </a:rPr>
              <a:t>Quanto aos </a:t>
            </a:r>
            <a:r>
              <a:rPr lang="pt-BR" sz="2400" b="1" u="sng" kern="0" dirty="0">
                <a:solidFill>
                  <a:srgbClr val="000000"/>
                </a:solidFill>
                <a:highlight>
                  <a:srgbClr val="FFFF00"/>
                </a:highlight>
                <a:ea typeface="Calibri" panose="020F0502020204030204" pitchFamily="34" charset="0"/>
              </a:rPr>
              <a:t>serviços diplomáticos</a:t>
            </a:r>
            <a:r>
              <a:rPr lang="pt-BR" sz="2400" u="sng" kern="0" dirty="0">
                <a:solidFill>
                  <a:srgbClr val="000000"/>
                </a:solidFill>
                <a:ea typeface="Calibri" panose="020F0502020204030204" pitchFamily="34" charset="0"/>
              </a:rPr>
              <a:t>, </a:t>
            </a:r>
            <a:r>
              <a:rPr lang="pt-BR" sz="2400" kern="0" dirty="0">
                <a:solidFill>
                  <a:srgbClr val="000000"/>
                </a:solidFill>
                <a:ea typeface="Calibri" panose="020F0502020204030204" pitchFamily="34" charset="0"/>
              </a:rPr>
              <a:t>ponderou que “a </a:t>
            </a:r>
            <a:r>
              <a:rPr lang="pt-BR" sz="2400" u="sng" kern="0" dirty="0">
                <a:solidFill>
                  <a:srgbClr val="000000"/>
                </a:solidFill>
                <a:ea typeface="Calibri" panose="020F0502020204030204" pitchFamily="34" charset="0"/>
              </a:rPr>
              <a:t>migração, viagem e diáspora de comunidades </a:t>
            </a:r>
            <a:r>
              <a:rPr lang="pt-BR" sz="2400" kern="0" dirty="0">
                <a:solidFill>
                  <a:srgbClr val="000000"/>
                </a:solidFill>
                <a:ea typeface="Calibri" panose="020F0502020204030204" pitchFamily="34" charset="0"/>
              </a:rPr>
              <a:t>demandará mais atenção; assim como “a diplomacia da educação também ganhará mais tração”.</a:t>
            </a:r>
            <a:r>
              <a:rPr lang="en-US" sz="2400" kern="0" dirty="0">
                <a:solidFill>
                  <a:srgbClr val="000000"/>
                </a:solidFill>
                <a:ea typeface="Calibri" panose="020F0502020204030204" pitchFamily="34" charset="0"/>
              </a:rPr>
              <a:t>(Rana)</a:t>
            </a:r>
          </a:p>
        </p:txBody>
      </p:sp>
    </p:spTree>
    <p:extLst>
      <p:ext uri="{BB962C8B-B14F-4D97-AF65-F5344CB8AC3E}">
        <p14:creationId xmlns:p14="http://schemas.microsoft.com/office/powerpoint/2010/main" val="3842399142"/>
      </p:ext>
    </p:extLst>
  </p:cSld>
  <p:clrMapOvr>
    <a:masterClrMapping/>
  </p:clrMapOvr>
</p:sld>
</file>

<file path=ppt/slides/slide3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9"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45BEBC3-AA74-1D42-EF55-566E410077D4}"/>
              </a:ext>
            </a:extLst>
          </p:cNvPr>
          <p:cNvSpPr>
            <a:spLocks noGrp="1"/>
          </p:cNvSpPr>
          <p:nvPr>
            <p:ph type="title"/>
          </p:nvPr>
        </p:nvSpPr>
        <p:spPr>
          <a:xfrm>
            <a:off x="1043631" y="733140"/>
            <a:ext cx="9942716" cy="1554480"/>
          </a:xfrm>
        </p:spPr>
        <p:txBody>
          <a:bodyPr anchor="ctr">
            <a:normAutofit fontScale="90000"/>
          </a:bodyPr>
          <a:lstStyle/>
          <a:p>
            <a:pPr algn="ctr"/>
            <a:r>
              <a:rPr lang="pt-BR" sz="4800" dirty="0"/>
              <a:t>XII Desafios e Perspectivas</a:t>
            </a:r>
            <a:br>
              <a:rPr lang="pt-BR" sz="4800" dirty="0"/>
            </a:br>
            <a:r>
              <a:rPr lang="pt-BR" sz="4000" dirty="0"/>
              <a:t>C. Perspectivas </a:t>
            </a:r>
            <a:r>
              <a:rPr lang="pt-BR" sz="1200" dirty="0"/>
              <a:t>-</a:t>
            </a:r>
            <a:r>
              <a:rPr lang="pt-BR" sz="4000" dirty="0"/>
              <a:t>2. </a:t>
            </a:r>
            <a:r>
              <a:rPr lang="pt-BR" sz="4000" b="1" dirty="0"/>
              <a:t>Resiliência</a:t>
            </a:r>
            <a:br>
              <a:rPr lang="pt-BR" sz="2800" dirty="0"/>
            </a:br>
            <a:r>
              <a:rPr lang="pt-BR" sz="2800" dirty="0"/>
              <a:t>53º. Slide – </a:t>
            </a:r>
          </a:p>
        </p:txBody>
      </p:sp>
      <p:sp>
        <p:nvSpPr>
          <p:cNvPr id="3" name="Espaço Reservado para Conteúdo 2">
            <a:extLst>
              <a:ext uri="{FF2B5EF4-FFF2-40B4-BE49-F238E27FC236}">
                <a16:creationId xmlns:a16="http://schemas.microsoft.com/office/drawing/2014/main" id="{B2FCF34B-3142-1C8A-216D-2A049F6FA506}"/>
              </a:ext>
            </a:extLst>
          </p:cNvPr>
          <p:cNvSpPr>
            <a:spLocks noGrp="1"/>
          </p:cNvSpPr>
          <p:nvPr>
            <p:ph idx="1"/>
          </p:nvPr>
        </p:nvSpPr>
        <p:spPr>
          <a:xfrm>
            <a:off x="640080" y="3106654"/>
            <a:ext cx="12450840" cy="3137390"/>
          </a:xfrm>
        </p:spPr>
        <p:txBody>
          <a:bodyPr anchor="ctr">
            <a:noAutofit/>
          </a:bodyPr>
          <a:lstStyle/>
          <a:p>
            <a:pPr marL="0" indent="0">
              <a:lnSpc>
                <a:spcPct val="70000"/>
              </a:lnSpc>
              <a:spcAft>
                <a:spcPts val="800"/>
              </a:spcAft>
              <a:buNone/>
            </a:pPr>
            <a:endParaRPr lang="en-US" sz="2200" kern="0" dirty="0">
              <a:solidFill>
                <a:srgbClr val="000000"/>
              </a:solidFill>
              <a:ea typeface="Calibri" panose="020F0502020204030204" pitchFamily="34" charset="0"/>
            </a:endParaRPr>
          </a:p>
          <a:p>
            <a:pPr marL="0" indent="0">
              <a:lnSpc>
                <a:spcPct val="70000"/>
              </a:lnSpc>
              <a:spcAft>
                <a:spcPts val="800"/>
              </a:spcAft>
              <a:buNone/>
            </a:pPr>
            <a:endParaRPr lang="en-US" sz="2200" kern="0" dirty="0">
              <a:solidFill>
                <a:srgbClr val="000000"/>
              </a:solidFill>
              <a:ea typeface="Calibri" panose="020F0502020204030204" pitchFamily="34" charset="0"/>
            </a:endParaRPr>
          </a:p>
        </p:txBody>
      </p:sp>
      <p:cxnSp>
        <p:nvCxnSpPr>
          <p:cNvPr id="28"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CaixaDeTexto 4">
            <a:extLst>
              <a:ext uri="{FF2B5EF4-FFF2-40B4-BE49-F238E27FC236}">
                <a16:creationId xmlns:a16="http://schemas.microsoft.com/office/drawing/2014/main" id="{F22C0E45-2FFF-EA74-7E44-5CB9CDF827E8}"/>
              </a:ext>
            </a:extLst>
          </p:cNvPr>
          <p:cNvSpPr txBox="1"/>
          <p:nvPr/>
        </p:nvSpPr>
        <p:spPr>
          <a:xfrm>
            <a:off x="576579" y="2749338"/>
            <a:ext cx="10907486" cy="2869696"/>
          </a:xfrm>
          <a:prstGeom prst="rect">
            <a:avLst/>
          </a:prstGeom>
          <a:noFill/>
        </p:spPr>
        <p:txBody>
          <a:bodyPr wrap="square">
            <a:spAutoFit/>
          </a:bodyPr>
          <a:lstStyle/>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“Diplomatas estão sob crescente pressão para serem </a:t>
            </a:r>
            <a:r>
              <a:rPr lang="pt-BR" sz="2400" b="1" kern="0" dirty="0">
                <a:solidFill>
                  <a:srgbClr val="000000"/>
                </a:solidFill>
                <a:highlight>
                  <a:srgbClr val="FFFF00"/>
                </a:highlight>
                <a:ea typeface="Calibri" panose="020F0502020204030204" pitchFamily="34" charset="0"/>
              </a:rPr>
              <a:t>mais representativos </a:t>
            </a:r>
            <a:r>
              <a:rPr lang="pt-BR" sz="2400" kern="0" dirty="0">
                <a:solidFill>
                  <a:srgbClr val="000000"/>
                </a:solidFill>
                <a:highlight>
                  <a:srgbClr val="FFFF00"/>
                </a:highlight>
                <a:ea typeface="Calibri" panose="020F0502020204030204" pitchFamily="34" charset="0"/>
              </a:rPr>
              <a:t>e responderem mais às sociedades que servem</a:t>
            </a:r>
            <a:r>
              <a:rPr lang="pt-BR" sz="2400" kern="0" dirty="0">
                <a:solidFill>
                  <a:srgbClr val="000000"/>
                </a:solidFill>
                <a:ea typeface="Calibri" panose="020F0502020204030204" pitchFamily="34" charset="0"/>
              </a:rPr>
              <a:t>”. </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Uma “gama sempre crescente de responsabilidades para os diplomatas modernos”. (</a:t>
            </a:r>
            <a:r>
              <a:rPr lang="pt-BR" sz="24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Spence et al.) </a:t>
            </a:r>
            <a:endParaRPr lang="pt-BR" sz="2400" kern="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endParaRP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Com o recente surgimento de novas potências, o mundo necessitará se basear um conceito de </a:t>
            </a:r>
            <a:r>
              <a:rPr lang="pt-BR" sz="2400" i="1" u="sng" kern="0" dirty="0">
                <a:solidFill>
                  <a:srgbClr val="000000"/>
                </a:solidFill>
                <a:highlight>
                  <a:srgbClr val="FFFF00"/>
                </a:highlight>
                <a:ea typeface="Calibri" panose="020F0502020204030204" pitchFamily="34" charset="0"/>
              </a:rPr>
              <a:t>equilíbrio de poder</a:t>
            </a:r>
            <a:r>
              <a:rPr lang="pt-BR" sz="2400" kern="0" dirty="0">
                <a:solidFill>
                  <a:srgbClr val="000000"/>
                </a:solidFill>
                <a:ea typeface="Calibri" panose="020F0502020204030204" pitchFamily="34" charset="0"/>
              </a:rPr>
              <a:t>. Em consequência, haveria </a:t>
            </a:r>
            <a:r>
              <a:rPr lang="pt-BR" sz="2400" b="1" u="sng" kern="0" dirty="0">
                <a:solidFill>
                  <a:srgbClr val="000000"/>
                </a:solidFill>
                <a:highlight>
                  <a:srgbClr val="FFFF00"/>
                </a:highlight>
                <a:ea typeface="Calibri" panose="020F0502020204030204" pitchFamily="34" charset="0"/>
              </a:rPr>
              <a:t>maior demanda de diplomacia </a:t>
            </a:r>
            <a:r>
              <a:rPr lang="pt-BR" sz="2400" kern="0" dirty="0">
                <a:solidFill>
                  <a:srgbClr val="000000"/>
                </a:solidFill>
                <a:highlight>
                  <a:srgbClr val="FFFF00"/>
                </a:highlight>
                <a:ea typeface="Calibri" panose="020F0502020204030204" pitchFamily="34" charset="0"/>
              </a:rPr>
              <a:t>e </a:t>
            </a:r>
            <a:r>
              <a:rPr lang="pt-BR" sz="2400" u="sng" kern="0" dirty="0">
                <a:solidFill>
                  <a:srgbClr val="000000"/>
                </a:solidFill>
                <a:highlight>
                  <a:srgbClr val="FFFF00"/>
                </a:highlight>
                <a:ea typeface="Calibri" panose="020F0502020204030204" pitchFamily="34" charset="0"/>
              </a:rPr>
              <a:t>não razões para sua diminuição ou desaparecimento</a:t>
            </a:r>
            <a:r>
              <a:rPr lang="pt-BR" sz="2400" kern="0" dirty="0">
                <a:solidFill>
                  <a:srgbClr val="000000"/>
                </a:solidFill>
                <a:ea typeface="Calibri" panose="020F0502020204030204" pitchFamily="34" charset="0"/>
              </a:rPr>
              <a:t>. </a:t>
            </a:r>
            <a:r>
              <a:rPr lang="en-US" sz="2400" kern="0" dirty="0">
                <a:solidFill>
                  <a:srgbClr val="000000"/>
                </a:solidFill>
                <a:ea typeface="Calibri" panose="020F0502020204030204" pitchFamily="34" charset="0"/>
              </a:rPr>
              <a:t>(Kissinger)</a:t>
            </a:r>
          </a:p>
          <a:p>
            <a:pPr marL="228600" indent="-228600">
              <a:lnSpc>
                <a:spcPct val="70000"/>
              </a:lnSpc>
              <a:spcBef>
                <a:spcPts val="1000"/>
              </a:spcBef>
              <a:spcAft>
                <a:spcPts val="800"/>
              </a:spcAft>
              <a:buFont typeface="Arial" panose="020B0604020202020204" pitchFamily="34" charset="0"/>
              <a:buChar char="•"/>
            </a:pPr>
            <a:r>
              <a:rPr lang="pt-BR" sz="2400" kern="0" dirty="0">
                <a:solidFill>
                  <a:srgbClr val="000000"/>
                </a:solidFill>
                <a:ea typeface="Calibri" panose="020F0502020204030204" pitchFamily="34" charset="0"/>
              </a:rPr>
              <a:t>“</a:t>
            </a:r>
            <a:r>
              <a:rPr lang="pt-BR" sz="2400" b="1" u="sng" kern="0" dirty="0">
                <a:solidFill>
                  <a:srgbClr val="000000"/>
                </a:solidFill>
                <a:highlight>
                  <a:srgbClr val="FFFF00"/>
                </a:highlight>
                <a:ea typeface="Calibri" panose="020F0502020204030204" pitchFamily="34" charset="0"/>
              </a:rPr>
              <a:t>Só existe uma forma de governar o mundo</a:t>
            </a:r>
            <a:r>
              <a:rPr lang="pt-BR" sz="2400" b="1" kern="0" dirty="0">
                <a:solidFill>
                  <a:srgbClr val="000000"/>
                </a:solidFill>
                <a:ea typeface="Calibri" panose="020F0502020204030204" pitchFamily="34" charset="0"/>
              </a:rPr>
              <a:t>: </a:t>
            </a:r>
            <a:r>
              <a:rPr lang="pt-BR" sz="2400" b="1" u="sng" kern="0" dirty="0">
                <a:solidFill>
                  <a:srgbClr val="000000"/>
                </a:solidFill>
                <a:highlight>
                  <a:srgbClr val="FFFF00"/>
                </a:highlight>
                <a:ea typeface="Calibri" panose="020F0502020204030204" pitchFamily="34" charset="0"/>
              </a:rPr>
              <a:t>com diplomacia</a:t>
            </a:r>
            <a:r>
              <a:rPr lang="pt-BR" sz="2400" kern="0" dirty="0">
                <a:solidFill>
                  <a:srgbClr val="000000"/>
                </a:solidFill>
                <a:ea typeface="Calibri" panose="020F0502020204030204" pitchFamily="34" charset="0"/>
              </a:rPr>
              <a:t>”. (</a:t>
            </a:r>
            <a:r>
              <a:rPr lang="pt-BR" sz="2400" kern="0" dirty="0" err="1">
                <a:solidFill>
                  <a:srgbClr val="000000"/>
                </a:solidFill>
                <a:ea typeface="Calibri" panose="020F0502020204030204" pitchFamily="34" charset="0"/>
              </a:rPr>
              <a:t>Parag</a:t>
            </a:r>
            <a:r>
              <a:rPr lang="pt-BR" sz="2400" kern="0" dirty="0">
                <a:solidFill>
                  <a:srgbClr val="000000"/>
                </a:solidFill>
                <a:ea typeface="Calibri" panose="020F0502020204030204" pitchFamily="34" charset="0"/>
              </a:rPr>
              <a:t> </a:t>
            </a:r>
            <a:r>
              <a:rPr lang="pt-BR" sz="2400" kern="0" dirty="0" err="1">
                <a:solidFill>
                  <a:srgbClr val="000000"/>
                </a:solidFill>
                <a:ea typeface="Calibri" panose="020F0502020204030204" pitchFamily="34" charset="0"/>
              </a:rPr>
              <a:t>Khanna</a:t>
            </a:r>
            <a:r>
              <a:rPr lang="pt-BR" sz="2400" kern="0" dirty="0">
                <a:solidFill>
                  <a:srgbClr val="000000"/>
                </a:solidFill>
                <a:ea typeface="Calibri" panose="020F0502020204030204" pitchFamily="34" charset="0"/>
              </a:rPr>
              <a:t>)</a:t>
            </a:r>
            <a:endParaRPr lang="en-US" sz="2400" kern="0" dirty="0">
              <a:solidFill>
                <a:srgbClr val="000000"/>
              </a:solidFill>
              <a:ea typeface="Calibri" panose="020F0502020204030204" pitchFamily="34" charset="0"/>
            </a:endParaRPr>
          </a:p>
        </p:txBody>
      </p:sp>
    </p:spTree>
    <p:extLst>
      <p:ext uri="{BB962C8B-B14F-4D97-AF65-F5344CB8AC3E}">
        <p14:creationId xmlns:p14="http://schemas.microsoft.com/office/powerpoint/2010/main" val="257817158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(12º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a:bodyPr>
          <a:lstStyle/>
          <a:p>
            <a:pPr marL="0" indent="0">
              <a:buNone/>
            </a:pPr>
            <a:r>
              <a:rPr lang="pt-BR" sz="2400" b="1" dirty="0"/>
              <a:t>E. Formas de atuação</a:t>
            </a:r>
          </a:p>
          <a:p>
            <a:pPr lvl="1"/>
            <a:r>
              <a:rPr lang="pt-BR" u="sng" dirty="0"/>
              <a:t>1. Tradicional</a:t>
            </a:r>
            <a:r>
              <a:rPr lang="pt-BR" dirty="0"/>
              <a:t>: de Estado a Estado por meio de missões formalmente acreditadas</a:t>
            </a:r>
          </a:p>
          <a:p>
            <a:pPr lvl="2"/>
            <a:r>
              <a:rPr lang="pt-BR" dirty="0"/>
              <a:t>CVRD: reconhecimento por consentimento mútuo</a:t>
            </a:r>
          </a:p>
          <a:p>
            <a:pPr lvl="2"/>
            <a:r>
              <a:rPr lang="pt-BR" dirty="0"/>
              <a:t>Reconhecimento de novo Estado: declaração formal</a:t>
            </a:r>
          </a:p>
          <a:p>
            <a:pPr lvl="3"/>
            <a:r>
              <a:rPr lang="pt-BR" dirty="0"/>
              <a:t>As vezes: reconhecimento implícito, em declaração conjunta, ou quando da fusão de um Estado com outro</a:t>
            </a:r>
          </a:p>
          <a:p>
            <a:pPr lvl="2"/>
            <a:r>
              <a:rPr lang="pt-BR" dirty="0"/>
              <a:t>Reconhecimento de novo governo: a prática atual é não emitir declaração</a:t>
            </a:r>
          </a:p>
          <a:p>
            <a:pPr lvl="3"/>
            <a:r>
              <a:rPr lang="pt-BR" dirty="0"/>
              <a:t>Mas, alguns Estados, às vezes, expressam apoio político</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65902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(13º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92500"/>
          </a:bodyPr>
          <a:lstStyle/>
          <a:p>
            <a:pPr lvl="1"/>
            <a:r>
              <a:rPr lang="pt-BR" u="sng" dirty="0"/>
              <a:t>2. Não tradicional</a:t>
            </a:r>
          </a:p>
          <a:p>
            <a:pPr lvl="1"/>
            <a:r>
              <a:rPr lang="pt-BR" dirty="0"/>
              <a:t>a) </a:t>
            </a:r>
            <a:r>
              <a:rPr lang="pt-BR" u="sng" dirty="0"/>
              <a:t>Contatos diplomáticos</a:t>
            </a:r>
            <a:r>
              <a:rPr lang="pt-BR" dirty="0"/>
              <a:t>- podem se dar na capital de um terceiro Estado ou às margens de reuniões de organizações internacionais</a:t>
            </a:r>
          </a:p>
          <a:p>
            <a:pPr lvl="1"/>
            <a:r>
              <a:rPr lang="pt-BR" dirty="0"/>
              <a:t>b] </a:t>
            </a:r>
            <a:r>
              <a:rPr lang="pt-BR" u="sng" dirty="0"/>
              <a:t>Missões especiais </a:t>
            </a:r>
            <a:r>
              <a:rPr lang="pt-BR" dirty="0"/>
              <a:t>– enviadas ocasionalmente para tratar de temas específicos de interesse mútuo</a:t>
            </a:r>
          </a:p>
          <a:p>
            <a:pPr lvl="1"/>
            <a:r>
              <a:rPr lang="pt-BR" dirty="0"/>
              <a:t>c) </a:t>
            </a:r>
            <a:r>
              <a:rPr lang="pt-BR" u="sng" dirty="0"/>
              <a:t>Credenciamento múltiplo </a:t>
            </a:r>
            <a:r>
              <a:rPr lang="pt-BR" dirty="0"/>
              <a:t>– um embaixador acreditado junto a vários países (escolhe um para residência ) ou um embaixador acreditado por vários países num mesmo país acreditante (CVRD artigos 5 e 6). Este segundo caso é muito raro pois apresenta problemas de confidencialidade, arquivos e informações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62272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058144-EBAB-44BE-5083-617D50D6D0DC}"/>
              </a:ext>
            </a:extLst>
          </p:cNvPr>
          <p:cNvSpPr>
            <a:spLocks noGrp="1"/>
          </p:cNvSpPr>
          <p:nvPr>
            <p:ph type="title"/>
          </p:nvPr>
        </p:nvSpPr>
        <p:spPr>
          <a:xfrm>
            <a:off x="1043631" y="809898"/>
            <a:ext cx="9942716" cy="1554480"/>
          </a:xfrm>
        </p:spPr>
        <p:txBody>
          <a:bodyPr anchor="ctr">
            <a:normAutofit/>
          </a:bodyPr>
          <a:lstStyle/>
          <a:p>
            <a:pPr algn="ctr"/>
            <a:r>
              <a:rPr lang="pt-BR" sz="4800" dirty="0"/>
              <a:t>A. </a:t>
            </a:r>
            <a:r>
              <a:rPr lang="pt-BR" sz="4800" b="1" dirty="0"/>
              <a:t>Conceito de diplomacia</a:t>
            </a:r>
            <a:br>
              <a:rPr lang="pt-BR" sz="4800" dirty="0"/>
            </a:br>
            <a:r>
              <a:rPr lang="pt-BR" sz="4800" dirty="0"/>
              <a:t> </a:t>
            </a:r>
            <a:r>
              <a:rPr lang="pt-BR" sz="2400" dirty="0"/>
              <a:t>(1º slide)</a:t>
            </a:r>
          </a:p>
        </p:txBody>
      </p:sp>
      <p:sp>
        <p:nvSpPr>
          <p:cNvPr id="3" name="Espaço Reservado para Conteúdo 2">
            <a:extLst>
              <a:ext uri="{FF2B5EF4-FFF2-40B4-BE49-F238E27FC236}">
                <a16:creationId xmlns:a16="http://schemas.microsoft.com/office/drawing/2014/main" id="{F07DD04F-35DA-4665-0B8E-FB87002B83CA}"/>
              </a:ext>
            </a:extLst>
          </p:cNvPr>
          <p:cNvSpPr>
            <a:spLocks noGrp="1"/>
          </p:cNvSpPr>
          <p:nvPr>
            <p:ph idx="1"/>
          </p:nvPr>
        </p:nvSpPr>
        <p:spPr>
          <a:xfrm>
            <a:off x="1045028" y="3017522"/>
            <a:ext cx="9941319" cy="3124658"/>
          </a:xfrm>
        </p:spPr>
        <p:txBody>
          <a:bodyPr anchor="ctr">
            <a:normAutofit/>
          </a:bodyPr>
          <a:lstStyle/>
          <a:p>
            <a:r>
              <a:rPr lang="pt-BR" b="1" dirty="0"/>
              <a:t>Três conceitos principais</a:t>
            </a:r>
            <a:r>
              <a:rPr lang="pt-BR" dirty="0"/>
              <a:t>:</a:t>
            </a:r>
          </a:p>
          <a:p>
            <a:pPr marL="914400" lvl="1" indent="-457200">
              <a:buFont typeface="+mj-lt"/>
              <a:buAutoNum type="arabicPeriod"/>
            </a:pPr>
            <a:r>
              <a:rPr lang="pt-BR" sz="2800" u="sng" dirty="0"/>
              <a:t>Método, processo ou instrumento </a:t>
            </a:r>
            <a:r>
              <a:rPr lang="pt-BR" sz="2800" dirty="0"/>
              <a:t>da política externa</a:t>
            </a:r>
          </a:p>
          <a:p>
            <a:pPr marL="914400" lvl="1" indent="-457200">
              <a:buFont typeface="+mj-lt"/>
              <a:buAutoNum type="arabicPeriod"/>
            </a:pPr>
            <a:r>
              <a:rPr lang="pt-BR" sz="2800" u="sng" dirty="0"/>
              <a:t>Arte</a:t>
            </a:r>
            <a:r>
              <a:rPr lang="pt-BR" sz="2800" dirty="0"/>
              <a:t> de negociar (de persuadir)</a:t>
            </a:r>
          </a:p>
          <a:p>
            <a:pPr marL="914400" lvl="1" indent="-457200">
              <a:buFont typeface="+mj-lt"/>
              <a:buAutoNum type="arabicPeriod"/>
            </a:pPr>
            <a:r>
              <a:rPr lang="pt-BR" sz="2800" dirty="0"/>
              <a:t>Ramo da </a:t>
            </a:r>
            <a:r>
              <a:rPr lang="pt-BR" sz="2800" u="sng" dirty="0"/>
              <a:t>ciência</a:t>
            </a:r>
            <a:r>
              <a:rPr lang="pt-BR" sz="2800" dirty="0"/>
              <a:t> política voltado a relações internacionais</a:t>
            </a:r>
          </a:p>
          <a:p>
            <a:r>
              <a:rPr lang="pt-BR" b="1" dirty="0"/>
              <a:t>Sentido popular</a:t>
            </a:r>
            <a:r>
              <a:rPr lang="pt-BR" dirty="0"/>
              <a:t>: habilidade no trato</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1599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(14º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77500" lnSpcReduction="20000"/>
          </a:bodyPr>
          <a:lstStyle/>
          <a:p>
            <a:pPr marL="457200" lvl="1" indent="0">
              <a:buNone/>
            </a:pPr>
            <a:r>
              <a:rPr lang="pt-BR" dirty="0"/>
              <a:t>d) </a:t>
            </a:r>
            <a:r>
              <a:rPr lang="pt-BR" u="sng" dirty="0"/>
              <a:t>Seção de interesses </a:t>
            </a:r>
            <a:r>
              <a:rPr lang="pt-BR" dirty="0"/>
              <a:t>– um grupo de diplomatas de um Estado trabalhando sob a bandeira de um segundo Estado no território de um terceiro Estado. </a:t>
            </a:r>
          </a:p>
          <a:p>
            <a:pPr lvl="1"/>
            <a:r>
              <a:rPr lang="pt-BR" dirty="0"/>
              <a:t>Origem no Século XVI - Estado protetor de cristãos no Império Otomano. </a:t>
            </a:r>
          </a:p>
          <a:p>
            <a:pPr lvl="1"/>
            <a:r>
              <a:rPr lang="pt-BR" dirty="0"/>
              <a:t>Fortaleceu-se no Século XIX com expansão do comércio e das viagens e pela tendência de expulsar inimigos quando de irrupção de guerras. Razões religiosas, étnicas ou para obter prestígio.</a:t>
            </a:r>
          </a:p>
          <a:p>
            <a:pPr lvl="1"/>
            <a:r>
              <a:rPr lang="pt-BR" dirty="0"/>
              <a:t>Século XX – após retirar embaixador e fechar embaixada, deixar diplomata para atuar na embaixada do Estado protetor. Tb prevê consulados.</a:t>
            </a:r>
          </a:p>
          <a:p>
            <a:pPr lvl="1"/>
            <a:r>
              <a:rPr lang="pt-BR" dirty="0"/>
              <a:t>CVRD artigo 45 prevê a possibilidade de um terceiro país guardar os locais da missão diplomática e proteger os interesses do país com o qual as relações tiverem sido rompidas. </a:t>
            </a:r>
          </a:p>
          <a:p>
            <a:pPr lvl="1"/>
            <a:r>
              <a:rPr lang="pt-BR" dirty="0"/>
              <a:t>Artigo 46 dispõe que um Estado acreditante pode, com o </a:t>
            </a:r>
            <a:r>
              <a:rPr lang="pt-BR" dirty="0" err="1"/>
              <a:t>sonsentimento</a:t>
            </a:r>
            <a:r>
              <a:rPr lang="pt-BR" dirty="0"/>
              <a:t> do Estado acreditado, e a pedido de um terceiro Estado não representado no Estado acreditado, assumir a proteção de terceiro Estado e de seus nacionais.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6871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(15º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85000" lnSpcReduction="20000"/>
          </a:bodyPr>
          <a:lstStyle/>
          <a:p>
            <a:pPr marL="457200" lvl="1" indent="0">
              <a:buNone/>
            </a:pPr>
            <a:r>
              <a:rPr lang="pt-BR" dirty="0"/>
              <a:t>d) </a:t>
            </a:r>
            <a:r>
              <a:rPr lang="pt-BR" u="sng" dirty="0"/>
              <a:t>Seção de interesses</a:t>
            </a:r>
            <a:r>
              <a:rPr lang="pt-BR" dirty="0"/>
              <a:t> (continuação)</a:t>
            </a:r>
          </a:p>
          <a:p>
            <a:pPr lvl="1"/>
            <a:r>
              <a:rPr lang="pt-BR" dirty="0"/>
              <a:t>Integrantes de seções de interesse gozam dos privilégios e imunidades da CVRD, mas necessitam da aprovação do Estado anfitrião para sua nomeação como agente diplomático antes de tornada pública.</a:t>
            </a:r>
          </a:p>
          <a:p>
            <a:pPr lvl="1"/>
            <a:r>
              <a:rPr lang="pt-BR" dirty="0"/>
              <a:t>Número diminuto de diplomatas com tarefas tais como transmissão de mensagens, relatórios, funções consulares. Deixam de lado diplomacia comercial e pública</a:t>
            </a:r>
          </a:p>
          <a:p>
            <a:pPr marL="457200" lvl="1" indent="0">
              <a:buNone/>
            </a:pPr>
            <a:r>
              <a:rPr lang="pt-BR" dirty="0"/>
              <a:t>Exemplos de seção de interesses:</a:t>
            </a:r>
          </a:p>
          <a:p>
            <a:pPr lvl="1"/>
            <a:r>
              <a:rPr lang="pt-BR" dirty="0"/>
              <a:t>1955 – representou interesses de Portugal na Índia quando o governo indiano pediu ao governo português fechasse embaixada em Delhi</a:t>
            </a:r>
          </a:p>
          <a:p>
            <a:pPr lvl="1"/>
            <a:r>
              <a:rPr lang="pt-BR" dirty="0"/>
              <a:t>1964/1986 - a Suíça representou os interesses do Brasil em Cuba</a:t>
            </a:r>
          </a:p>
          <a:p>
            <a:pPr lvl="1"/>
            <a:r>
              <a:rPr lang="pt-BR" dirty="0"/>
              <a:t>1982- Brasil representou interesses da Argentina no Reino Unido após Guerra das Malvinas.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65657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21CB5FD7-7621-2E87-E48F-84BFFF493338}"/>
              </a:ext>
            </a:extLst>
          </p:cNvPr>
          <p:cNvSpPr>
            <a:spLocks noGrp="1"/>
          </p:cNvSpPr>
          <p:nvPr>
            <p:ph type="title"/>
          </p:nvPr>
        </p:nvSpPr>
        <p:spPr>
          <a:xfrm>
            <a:off x="1043631" y="809898"/>
            <a:ext cx="9942716" cy="1554480"/>
          </a:xfrm>
        </p:spPr>
        <p:txBody>
          <a:bodyPr anchor="ctr">
            <a:normAutofit/>
          </a:bodyPr>
          <a:lstStyle/>
          <a:p>
            <a:pPr algn="ctr"/>
            <a:r>
              <a:rPr lang="pt-BR" sz="4800" dirty="0"/>
              <a:t>II. Ministérios do Exterior</a:t>
            </a:r>
            <a:br>
              <a:rPr lang="pt-BR" sz="4800" dirty="0"/>
            </a:br>
            <a:r>
              <a:rPr lang="pt-BR" sz="2400" dirty="0"/>
              <a:t>(16º slide)</a:t>
            </a:r>
            <a:endParaRPr lang="en-US" sz="2400" dirty="0"/>
          </a:p>
        </p:txBody>
      </p:sp>
      <p:sp>
        <p:nvSpPr>
          <p:cNvPr id="3" name="Espaço Reservado para Conteúdo 2">
            <a:extLst>
              <a:ext uri="{FF2B5EF4-FFF2-40B4-BE49-F238E27FC236}">
                <a16:creationId xmlns:a16="http://schemas.microsoft.com/office/drawing/2014/main" id="{909304FF-93E9-6485-52E2-5D1D94E9AE99}"/>
              </a:ext>
            </a:extLst>
          </p:cNvPr>
          <p:cNvSpPr>
            <a:spLocks noGrp="1"/>
          </p:cNvSpPr>
          <p:nvPr>
            <p:ph idx="1"/>
          </p:nvPr>
        </p:nvSpPr>
        <p:spPr>
          <a:xfrm>
            <a:off x="1045028" y="3017522"/>
            <a:ext cx="9941319" cy="3124658"/>
          </a:xfrm>
        </p:spPr>
        <p:txBody>
          <a:bodyPr anchor="ctr">
            <a:normAutofit fontScale="77500" lnSpcReduction="20000"/>
          </a:bodyPr>
          <a:lstStyle/>
          <a:p>
            <a:pPr lvl="1"/>
            <a:r>
              <a:rPr lang="pt-BR" dirty="0"/>
              <a:t>e) Consulados</a:t>
            </a:r>
          </a:p>
          <a:p>
            <a:pPr lvl="2"/>
            <a:r>
              <a:rPr lang="pt-BR" dirty="0"/>
              <a:t>Artigos 2 e 17 da CVRC deixam claro que as relações consulares não dependem da existência de relações diplomáticas. Podem sobreviver ao rompimento de relações diplomáticas ou serem constituídos como primeiro passo para a restauração destas.</a:t>
            </a:r>
          </a:p>
          <a:p>
            <a:pPr lvl="2"/>
            <a:r>
              <a:rPr lang="pt-BR" dirty="0"/>
              <a:t>Melhor do que seção de interesses pois evitam país protetor, evita endividamentos, desentendimento e a necessidade de compartilhar segredos. Não são órgãos eminentemente políticos</a:t>
            </a:r>
          </a:p>
          <a:p>
            <a:pPr lvl="1"/>
            <a:r>
              <a:rPr lang="pt-BR" dirty="0"/>
              <a:t>f) Escritórios de representação</a:t>
            </a:r>
          </a:p>
          <a:p>
            <a:pPr lvl="2"/>
            <a:r>
              <a:rPr lang="pt-BR" dirty="0"/>
              <a:t>Quando há desejo de relações de negócios, mas um dos país não reconhece o outro, nem seção de interesses, nem consulados são atraentes. </a:t>
            </a:r>
          </a:p>
          <a:p>
            <a:pPr lvl="2"/>
            <a:r>
              <a:rPr lang="pt-BR" dirty="0"/>
              <a:t>Exemplo: em 2004, Brasil criou um Escritório de Representação em </a:t>
            </a:r>
            <a:r>
              <a:rPr lang="pt-BR" dirty="0" err="1"/>
              <a:t>Ramalá</a:t>
            </a:r>
            <a:r>
              <a:rPr lang="pt-BR" dirty="0"/>
              <a:t>, território palestino em Israel.</a:t>
            </a:r>
          </a:p>
          <a:p>
            <a:pPr lvl="1"/>
            <a:r>
              <a:rPr lang="pt-BR" dirty="0"/>
              <a:t>g) missões de fachada – escritórios comerciais, de turismo, agencias de viagens, missões científicas, utilização de correspondentes estrangeiros. Vaticano usa “núncio apostólico”</a:t>
            </a:r>
            <a:endParaRPr lang="pt-BR" sz="19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294945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(1º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3631" y="3288138"/>
            <a:ext cx="9941319" cy="3124658"/>
          </a:xfrm>
        </p:spPr>
        <p:txBody>
          <a:bodyPr anchor="ctr">
            <a:normAutofit/>
          </a:bodyPr>
          <a:lstStyle/>
          <a:p>
            <a:pPr marL="0" indent="0">
              <a:buNone/>
            </a:pPr>
            <a:r>
              <a:rPr lang="pt-BR" sz="2400" dirty="0"/>
              <a:t>Diplomatas: </a:t>
            </a:r>
          </a:p>
          <a:p>
            <a:pPr lvl="1"/>
            <a:r>
              <a:rPr lang="pt-BR" sz="2000" u="sng" dirty="0"/>
              <a:t>de carreira </a:t>
            </a:r>
            <a:r>
              <a:rPr lang="pt-BR" sz="2000" dirty="0"/>
              <a:t> ou </a:t>
            </a:r>
          </a:p>
          <a:p>
            <a:pPr lvl="1"/>
            <a:r>
              <a:rPr lang="pt-BR" sz="2000" u="sng" dirty="0"/>
              <a:t>nomeados políticos</a:t>
            </a:r>
          </a:p>
          <a:p>
            <a:pPr lvl="2"/>
            <a:r>
              <a:rPr lang="pt-BR" sz="1600" dirty="0"/>
              <a:t>Linha direta com o Chefe de Estado, mas desestímulo à carreira</a:t>
            </a:r>
          </a:p>
          <a:p>
            <a:r>
              <a:rPr lang="pt-BR" sz="2400" dirty="0"/>
              <a:t>Diplomatas exercem funções de intermediação e negociação entre seu governo e o de outros países</a:t>
            </a:r>
          </a:p>
          <a:p>
            <a:r>
              <a:rPr lang="pt-BR" sz="2400" dirty="0"/>
              <a:t>Tratam de relações entre Estados, em geral, para resolver questões pendentes e promover cooperação</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88525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(2º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3631" y="3288138"/>
            <a:ext cx="9941319" cy="3124658"/>
          </a:xfrm>
        </p:spPr>
        <p:txBody>
          <a:bodyPr anchor="ctr">
            <a:normAutofit fontScale="92500" lnSpcReduction="10000"/>
          </a:bodyPr>
          <a:lstStyle/>
          <a:p>
            <a:endParaRPr lang="pt-BR" sz="1600" dirty="0"/>
          </a:p>
          <a:p>
            <a:r>
              <a:rPr lang="pt-BR" sz="2400" dirty="0"/>
              <a:t>Usam a palavra para representar e influenciar outro Estado</a:t>
            </a:r>
          </a:p>
          <a:p>
            <a:r>
              <a:rPr lang="pt-BR" sz="2400" dirty="0"/>
              <a:t>Por vezes, influenciam a formulação da política externa e a executam por meio de negociações e outras medidas (Freeman)</a:t>
            </a:r>
          </a:p>
          <a:p>
            <a:r>
              <a:rPr lang="pt-BR" sz="2400" dirty="0"/>
              <a:t>Ajudam dirigentes nacionais a entender as atitudes e ações dos estrangeiros e a desenvolver estratégias e táticas que moldarão o comportamento dos estrangeiros, especialmente governos</a:t>
            </a:r>
          </a:p>
          <a:p>
            <a:r>
              <a:rPr lang="pt-BR" sz="2400" dirty="0"/>
              <a:t>Entram em contato com o poder, mas raramente o exercem de forma direta (</a:t>
            </a:r>
            <a:r>
              <a:rPr lang="pt-BR" sz="2400" dirty="0" err="1"/>
              <a:t>Bjola</a:t>
            </a:r>
            <a:r>
              <a:rPr lang="pt-BR" sz="2400" dirty="0"/>
              <a:t> e </a:t>
            </a:r>
            <a:r>
              <a:rPr lang="pt-BR" sz="2400" dirty="0" err="1"/>
              <a:t>Kornprobst</a:t>
            </a:r>
            <a:r>
              <a:rPr lang="pt-BR" sz="2400" dirty="0"/>
              <a:t>)</a:t>
            </a:r>
          </a:p>
          <a:p>
            <a:endParaRPr lang="pt-BR" sz="2400" dirty="0"/>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7356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(3º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3631" y="3288138"/>
            <a:ext cx="9941319" cy="3124658"/>
          </a:xfrm>
        </p:spPr>
        <p:txBody>
          <a:bodyPr anchor="ctr">
            <a:normAutofit/>
          </a:bodyPr>
          <a:lstStyle/>
          <a:p>
            <a:r>
              <a:rPr lang="pt-BR" sz="2400" b="1" dirty="0"/>
              <a:t>Brasil:</a:t>
            </a:r>
            <a:r>
              <a:rPr lang="pt-BR" sz="2400" dirty="0"/>
              <a:t> em 2014 contava com 1.581 diplomatas, 872 oficiais de chancelaria e 603 assistentes de chancelaria</a:t>
            </a:r>
          </a:p>
          <a:p>
            <a:r>
              <a:rPr lang="pt-BR" sz="2400" dirty="0"/>
              <a:t>Carreira </a:t>
            </a:r>
            <a:r>
              <a:rPr lang="pt-BR" sz="2400" u="sng" dirty="0"/>
              <a:t>competitiva</a:t>
            </a:r>
            <a:r>
              <a:rPr lang="pt-BR" sz="2400" dirty="0"/>
              <a:t>. Se justa, contribui para a qualidade do serviço exterior. Dai a necessidade de processos transparentes que reduzam apadrinhamentos políticos, exigência de concursos, cursos e da constituição de comissões para decidir promoções e remoções</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931646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(4º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3631" y="3288138"/>
            <a:ext cx="9941319" cy="3124658"/>
          </a:xfrm>
        </p:spPr>
        <p:txBody>
          <a:bodyPr anchor="ctr">
            <a:normAutofit/>
          </a:bodyPr>
          <a:lstStyle/>
          <a:p>
            <a:pPr marL="0" indent="0">
              <a:buNone/>
            </a:pPr>
            <a:r>
              <a:rPr lang="pt-BR" sz="3200" b="1" dirty="0"/>
              <a:t>Hans </a:t>
            </a:r>
            <a:r>
              <a:rPr lang="pt-BR" sz="3200" b="1" dirty="0" err="1"/>
              <a:t>Morgenthau</a:t>
            </a:r>
            <a:r>
              <a:rPr lang="pt-BR" sz="3200" b="1" dirty="0"/>
              <a:t>:</a:t>
            </a:r>
          </a:p>
          <a:p>
            <a:pPr marL="0" indent="0">
              <a:buNone/>
            </a:pPr>
            <a:r>
              <a:rPr lang="pt-BR" sz="3200" i="1" dirty="0"/>
              <a:t>“Dentre todos os fatores que compõem o poder de uma nação, o mais importante, ainda que instável, é a qualidade da diplomacia”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226240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(5º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a:bodyPr>
          <a:lstStyle/>
          <a:p>
            <a:pPr marL="0" indent="0">
              <a:buNone/>
            </a:pPr>
            <a:r>
              <a:rPr lang="pt-BR" sz="2400" dirty="0"/>
              <a:t>A</a:t>
            </a:r>
            <a:r>
              <a:rPr lang="pt-BR" sz="2400" b="1" dirty="0"/>
              <a:t>. Recrutamento e Seleção</a:t>
            </a:r>
          </a:p>
          <a:p>
            <a:r>
              <a:rPr lang="pt-BR" sz="2400" dirty="0"/>
              <a:t>Início: recrutamento entre membros da aristocracia. </a:t>
            </a:r>
          </a:p>
          <a:p>
            <a:r>
              <a:rPr lang="pt-BR" sz="2400" dirty="0"/>
              <a:t>Carreira consular separada da diplomática. Unidas na França (1877). </a:t>
            </a:r>
          </a:p>
          <a:p>
            <a:r>
              <a:rPr lang="pt-BR" sz="2400" dirty="0"/>
              <a:t>Nos EUA, desde Andrew Jackson (década de 1830) nomeação para contribuintes para campanhas presidenciais</a:t>
            </a:r>
          </a:p>
          <a:p>
            <a:r>
              <a:rPr lang="pt-BR" sz="2400" dirty="0"/>
              <a:t>Grã-Bretanha: exigência de renda privada, até 1919</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311741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(6º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a:bodyPr>
          <a:lstStyle/>
          <a:p>
            <a:r>
              <a:rPr lang="pt-BR" sz="2400" dirty="0"/>
              <a:t>EUA, Canadá, Austrália- década de 1970 – democratização no recrutamento</a:t>
            </a:r>
          </a:p>
          <a:p>
            <a:r>
              <a:rPr lang="pt-BR" sz="2400" dirty="0"/>
              <a:t>Exigências- em geral: grau universitário, exames escritos e orais. Línguas, história, geografia, ciência política, economia, direito internacional, cultura geral</a:t>
            </a:r>
          </a:p>
          <a:p>
            <a:r>
              <a:rPr lang="pt-BR" sz="2400" dirty="0"/>
              <a:t>Capacidade de escrever, analisar, resumir. De identificar o essencial, lidar com problemas, persuasão, equilíbrio, inteligência, iniciativa e estabilidade</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15555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(7º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640079" y="3119388"/>
            <a:ext cx="9941319" cy="3124658"/>
          </a:xfrm>
        </p:spPr>
        <p:txBody>
          <a:bodyPr anchor="ctr">
            <a:normAutofit fontScale="85000" lnSpcReduction="10000"/>
          </a:bodyPr>
          <a:lstStyle/>
          <a:p>
            <a:pPr marL="457200" lvl="1" indent="0">
              <a:buNone/>
            </a:pPr>
            <a:r>
              <a:rPr lang="pt-BR" dirty="0"/>
              <a:t> </a:t>
            </a:r>
            <a:r>
              <a:rPr lang="pt-BR" sz="3300" b="1" dirty="0"/>
              <a:t>Diversidade</a:t>
            </a:r>
            <a:r>
              <a:rPr lang="pt-BR" sz="3300" dirty="0"/>
              <a:t> (de gênero e de etnia) </a:t>
            </a:r>
          </a:p>
          <a:p>
            <a:r>
              <a:rPr lang="pt-BR" b="1" dirty="0"/>
              <a:t>Brasi</a:t>
            </a:r>
            <a:r>
              <a:rPr lang="pt-BR" dirty="0"/>
              <a:t>l – 1ª. Mulher diplomata (1918) – Maria José de Castro Rebello Mendes</a:t>
            </a:r>
          </a:p>
          <a:p>
            <a:pPr lvl="1"/>
            <a:r>
              <a:rPr lang="pt-BR" dirty="0"/>
              <a:t>Primeiras mulheres –URSS (1923), EUA (1925) e França (1930)</a:t>
            </a:r>
          </a:p>
          <a:p>
            <a:pPr lvl="1"/>
            <a:r>
              <a:rPr lang="pt-BR" dirty="0"/>
              <a:t>Vaticano rejeitou diplomata da Alemanha por ser mulher (1970)</a:t>
            </a:r>
          </a:p>
          <a:p>
            <a:pPr lvl="1"/>
            <a:r>
              <a:rPr lang="pt-BR" dirty="0"/>
              <a:t>Suécia alcançou paridade de gêneros (1999)</a:t>
            </a:r>
          </a:p>
          <a:p>
            <a:r>
              <a:rPr lang="pt-BR" dirty="0"/>
              <a:t>Busca de diversidade étnica em países como EUA, Reino Unido, Canadá e Austrália</a:t>
            </a:r>
          </a:p>
          <a:p>
            <a:pPr lvl="1"/>
            <a:r>
              <a:rPr lang="pt-BR" dirty="0"/>
              <a:t>Itamaraty criou  sistema de bolsas de estudos para preparo de </a:t>
            </a:r>
            <a:r>
              <a:rPr lang="pt-BR" dirty="0" err="1"/>
              <a:t>afrodescentens</a:t>
            </a:r>
            <a:r>
              <a:rPr lang="pt-BR" dirty="0"/>
              <a:t> ao concurso para ingresso na carreira diplomática (2001)</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1409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058144-EBAB-44BE-5083-617D50D6D0DC}"/>
              </a:ext>
            </a:extLst>
          </p:cNvPr>
          <p:cNvSpPr>
            <a:spLocks noGrp="1"/>
          </p:cNvSpPr>
          <p:nvPr>
            <p:ph type="title"/>
          </p:nvPr>
        </p:nvSpPr>
        <p:spPr>
          <a:xfrm>
            <a:off x="1043631" y="809898"/>
            <a:ext cx="9942716" cy="1554480"/>
          </a:xfrm>
        </p:spPr>
        <p:txBody>
          <a:bodyPr anchor="ctr">
            <a:normAutofit/>
          </a:bodyPr>
          <a:lstStyle/>
          <a:p>
            <a:pPr algn="ctr"/>
            <a:r>
              <a:rPr lang="pt-BR" sz="4800" dirty="0"/>
              <a:t>A. </a:t>
            </a:r>
            <a:r>
              <a:rPr lang="pt-BR" sz="4800" b="1" dirty="0"/>
              <a:t>Conceito de diplomacia</a:t>
            </a:r>
            <a:br>
              <a:rPr lang="pt-BR" sz="4800" dirty="0"/>
            </a:br>
            <a:r>
              <a:rPr lang="pt-BR" sz="4800" dirty="0"/>
              <a:t> </a:t>
            </a:r>
            <a:r>
              <a:rPr lang="pt-BR" sz="2400" dirty="0"/>
              <a:t>(2º slide)</a:t>
            </a:r>
          </a:p>
        </p:txBody>
      </p:sp>
      <p:sp>
        <p:nvSpPr>
          <p:cNvPr id="3" name="Espaço Reservado para Conteúdo 2">
            <a:extLst>
              <a:ext uri="{FF2B5EF4-FFF2-40B4-BE49-F238E27FC236}">
                <a16:creationId xmlns:a16="http://schemas.microsoft.com/office/drawing/2014/main" id="{F07DD04F-35DA-4665-0B8E-FB87002B83CA}"/>
              </a:ext>
            </a:extLst>
          </p:cNvPr>
          <p:cNvSpPr>
            <a:spLocks noGrp="1"/>
          </p:cNvSpPr>
          <p:nvPr>
            <p:ph idx="1"/>
          </p:nvPr>
        </p:nvSpPr>
        <p:spPr>
          <a:xfrm>
            <a:off x="1045028" y="3017522"/>
            <a:ext cx="9941319" cy="3124658"/>
          </a:xfrm>
        </p:spPr>
        <p:txBody>
          <a:bodyPr anchor="ctr">
            <a:normAutofit fontScale="92500" lnSpcReduction="20000"/>
          </a:bodyPr>
          <a:lstStyle/>
          <a:p>
            <a:r>
              <a:rPr lang="pt-BR" b="1" dirty="0"/>
              <a:t>Definições mais recentes</a:t>
            </a:r>
            <a:r>
              <a:rPr lang="pt-BR" dirty="0"/>
              <a:t>:</a:t>
            </a:r>
          </a:p>
          <a:p>
            <a:r>
              <a:rPr lang="pt-BR" sz="2600" dirty="0"/>
              <a:t>Relações entre entidades políticas, seus representantes (</a:t>
            </a:r>
            <a:r>
              <a:rPr lang="pt-BR" sz="2600" i="1" dirty="0" err="1"/>
              <a:t>principals</a:t>
            </a:r>
            <a:r>
              <a:rPr lang="pt-BR" sz="2600" dirty="0"/>
              <a:t>) e representados (</a:t>
            </a:r>
            <a:r>
              <a:rPr lang="pt-BR" sz="2600" i="1" dirty="0" err="1"/>
              <a:t>agents</a:t>
            </a:r>
            <a:r>
              <a:rPr lang="pt-BR" sz="2600" dirty="0"/>
              <a:t>) . (Hamilton e </a:t>
            </a:r>
            <a:r>
              <a:rPr lang="pt-BR" sz="2600" dirty="0" err="1"/>
              <a:t>Langhorne</a:t>
            </a:r>
            <a:r>
              <a:rPr lang="pt-BR" sz="2600" dirty="0"/>
              <a:t>) </a:t>
            </a:r>
          </a:p>
          <a:p>
            <a:r>
              <a:rPr lang="pt-BR" sz="2600" dirty="0"/>
              <a:t>Diplomacia emerge “quando alguém exitosamente reivindica representar ou negociar em nome de um território ou um grupo de pessoas ou uma causa, ou reivindica exitosamente a intermediação entre outros”. (</a:t>
            </a:r>
            <a:r>
              <a:rPr lang="pt-BR" sz="2600" dirty="0" err="1"/>
              <a:t>Constantinou</a:t>
            </a:r>
            <a:r>
              <a:rPr lang="pt-BR" sz="2600" dirty="0"/>
              <a:t>) </a:t>
            </a:r>
          </a:p>
          <a:p>
            <a:r>
              <a:rPr lang="pt-BR" b="1" dirty="0"/>
              <a:t>Resumo: </a:t>
            </a:r>
            <a:r>
              <a:rPr lang="pt-BR" dirty="0"/>
              <a:t> “diplomacia tem significados diferentes para pessoas diferentes em momentos diferentes e pode ser tratada de maneiras diferentes” (</a:t>
            </a:r>
            <a:r>
              <a:rPr lang="pt-BR" dirty="0" err="1"/>
              <a:t>Verbeke</a:t>
            </a:r>
            <a:r>
              <a:rPr lang="pt-BR"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4707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(8º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fontScale="47500" lnSpcReduction="20000"/>
          </a:bodyPr>
          <a:lstStyle/>
          <a:p>
            <a:pPr marL="457200" lvl="1" indent="0">
              <a:buNone/>
            </a:pPr>
            <a:r>
              <a:rPr lang="pt-BR" sz="4400" b="1" dirty="0"/>
              <a:t>Família</a:t>
            </a:r>
          </a:p>
          <a:p>
            <a:r>
              <a:rPr lang="pt-BR" sz="4200" dirty="0"/>
              <a:t>Família de diplomata deve a cada três ou quatro anos, adaptar-se a nova geografia, idioma e cultura (</a:t>
            </a:r>
            <a:r>
              <a:rPr lang="pt-BR" sz="4200" dirty="0" err="1"/>
              <a:t>Verbeke</a:t>
            </a:r>
            <a:r>
              <a:rPr lang="pt-BR" sz="4200" dirty="0"/>
              <a:t>)</a:t>
            </a:r>
          </a:p>
          <a:p>
            <a:r>
              <a:rPr lang="pt-BR" sz="4200" u="sng" dirty="0"/>
              <a:t>Desafios:</a:t>
            </a:r>
          </a:p>
          <a:p>
            <a:r>
              <a:rPr lang="pt-BR" sz="3800" dirty="0"/>
              <a:t>Filhos: necessitam de </a:t>
            </a:r>
            <a:r>
              <a:rPr lang="pt-BR" sz="4000" dirty="0">
                <a:latin typeface="Times New Roman" panose="02020603050405020304" pitchFamily="18" charset="0"/>
                <a:ea typeface="Calibri" panose="020F0502020204030204" pitchFamily="34" charset="0"/>
                <a:cs typeface="Times New Roman" panose="02020603050405020304" pitchFamily="18" charset="0"/>
              </a:rPr>
              <a:t> apoio pata exames médicos, preparação para remoções para o exterior, treinamento linguístico, assistência para encontrar moradia e para efetuar a mudança de um país para outro, ajuda para escolas e para viagem, apoio financeiro em caso de acidente e para cônjuge encontrar trabalho no exterior e após retornar ao país. (Kleiner)</a:t>
            </a:r>
            <a:endParaRPr lang="pt-BR" sz="3800" dirty="0"/>
          </a:p>
          <a:p>
            <a:r>
              <a:rPr lang="pt-BR" sz="4200" dirty="0"/>
              <a:t>Casais do mesmo sexo em culturas que não os aceitam. </a:t>
            </a:r>
          </a:p>
          <a:p>
            <a:r>
              <a:rPr lang="pt-BR" sz="4200" dirty="0"/>
              <a:t>Casais de diplomatas: reforma administrativa de 1986 passou a permitir que casais de diplomatas pudessem ser lotados no mesmo posto no exterior.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83717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(9º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fontScale="92500" lnSpcReduction="20000"/>
          </a:bodyPr>
          <a:lstStyle/>
          <a:p>
            <a:pPr marL="0" indent="0">
              <a:buNone/>
            </a:pPr>
            <a:r>
              <a:rPr lang="pt-BR" sz="2400" b="1" dirty="0"/>
              <a:t>B. Formação e Treinamento</a:t>
            </a:r>
          </a:p>
          <a:p>
            <a:r>
              <a:rPr lang="pt-BR" sz="2400" dirty="0"/>
              <a:t>Formação: alguns estágios (Reino Unido); outros escolas de administração pública (França), regimes mistos (índia), academias diplomáticas (Brasil, Alemanha, Egito)</a:t>
            </a:r>
          </a:p>
          <a:p>
            <a:r>
              <a:rPr lang="pt-BR" sz="2400" dirty="0"/>
              <a:t>França – </a:t>
            </a:r>
            <a:r>
              <a:rPr lang="fr-FR" sz="2400" i="1" dirty="0"/>
              <a:t>Grandes Écoles</a:t>
            </a:r>
            <a:r>
              <a:rPr lang="pt-BR" sz="2400" dirty="0"/>
              <a:t>. Mas, em 2022, Presidente </a:t>
            </a:r>
            <a:r>
              <a:rPr lang="pt-BR" sz="2400" dirty="0" err="1"/>
              <a:t>Macron</a:t>
            </a:r>
            <a:r>
              <a:rPr lang="pt-BR" sz="2400" dirty="0"/>
              <a:t> eliminou por decreto a separação da carreira diplomática do resto da administração pública.</a:t>
            </a:r>
          </a:p>
          <a:p>
            <a:r>
              <a:rPr lang="pt-BR" sz="2400" dirty="0"/>
              <a:t>Alemanha: seleção e treinamento rigoroso. 3 anos de formação na Academia Diplomática.</a:t>
            </a:r>
          </a:p>
          <a:p>
            <a:r>
              <a:rPr lang="pt-BR" sz="2400" dirty="0"/>
              <a:t>Índia: concurso para todo o funcionalismo público. Cerca de um milhão de candidatos por vaga. Os aceitos para o serviço diplomático devem cursar o Instituto de Serviço Exterior por um ano. </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887387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(10º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lnSpcReduction="10000"/>
          </a:bodyPr>
          <a:lstStyle/>
          <a:p>
            <a:pPr lvl="1"/>
            <a:r>
              <a:rPr lang="pt-BR" sz="2000" dirty="0"/>
              <a:t>Brasil: Instituto Rio Branco é obrigatório. Concurso ampliado a todo o país. </a:t>
            </a:r>
          </a:p>
          <a:p>
            <a:pPr lvl="1"/>
            <a:r>
              <a:rPr lang="pt-BR" sz="2000" dirty="0"/>
              <a:t>Treinamento em línguas estrangeiras.</a:t>
            </a:r>
          </a:p>
          <a:p>
            <a:pPr lvl="1"/>
            <a:r>
              <a:rPr lang="pt-BR" sz="2000" dirty="0"/>
              <a:t>Além de inglês, francês e espanhol, tem aumentado o interesse por candidatos que sabem árabe, chinês, alemão, japonês, português, russo e outros.</a:t>
            </a:r>
          </a:p>
          <a:p>
            <a:pPr lvl="2"/>
            <a:r>
              <a:rPr lang="pt-BR" sz="1600" dirty="0"/>
              <a:t>Treinamento em institutos, universidade locais ou no exterior</a:t>
            </a:r>
          </a:p>
          <a:p>
            <a:pPr lvl="1"/>
            <a:r>
              <a:rPr lang="pt-BR" sz="2000" dirty="0"/>
              <a:t>Conhecimento de economia, política internacional e direito. Também história e cultura do próprio país</a:t>
            </a:r>
          </a:p>
          <a:p>
            <a:pPr lvl="1"/>
            <a:r>
              <a:rPr lang="pt-BR" sz="2000" dirty="0"/>
              <a:t>Generalistas ou especialistas. Alguns, por experiencia, em negociações, comerciais, ambientais, desarmamento etc.</a:t>
            </a:r>
          </a:p>
          <a:p>
            <a:pPr lvl="1"/>
            <a:r>
              <a:rPr lang="pt-BR" sz="2000" dirty="0"/>
              <a:t>Trabalhos temporários em outros ministérios ou órgão público (</a:t>
            </a:r>
            <a:r>
              <a:rPr lang="pt-BR" sz="2000" dirty="0" err="1"/>
              <a:t>secondment</a:t>
            </a:r>
            <a:r>
              <a:rPr lang="pt-BR" sz="2000" dirty="0"/>
              <a:t>)</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46395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(11º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fontScale="85000" lnSpcReduction="10000"/>
          </a:bodyPr>
          <a:lstStyle/>
          <a:p>
            <a:pPr marL="0" indent="0">
              <a:buNone/>
            </a:pPr>
            <a:r>
              <a:rPr lang="pt-BR" sz="2400" b="1" dirty="0"/>
              <a:t>C. Promoções</a:t>
            </a:r>
          </a:p>
          <a:p>
            <a:r>
              <a:rPr lang="pt-BR" sz="2400" dirty="0"/>
              <a:t>Hierarquia dos cargos: Embaixador, Ministro, Ministro Conselheiro, Conselheiro, Primeiro Secretário, Segundo Secretário, Terceiro Secretário e Adidos (civis). Alguns países hierarquizam ministros e conselheiros</a:t>
            </a:r>
          </a:p>
          <a:p>
            <a:r>
              <a:rPr lang="pt-BR" sz="2400" dirty="0"/>
              <a:t>Estrutura hierárquica vertical centraliza o poder decisório e inibe espontaneidade, criatividade e a livre expressão de ideias. (</a:t>
            </a:r>
            <a:r>
              <a:rPr lang="pt-BR" sz="2400" dirty="0" err="1"/>
              <a:t>Rozental</a:t>
            </a:r>
            <a:r>
              <a:rPr lang="pt-BR" sz="2400" dirty="0"/>
              <a:t>). </a:t>
            </a:r>
          </a:p>
          <a:p>
            <a:r>
              <a:rPr lang="pt-BR" sz="2400" dirty="0"/>
              <a:t>Progresso lento desencora. Especialização reduz necessidade de nomeações políticas (</a:t>
            </a:r>
            <a:r>
              <a:rPr lang="pt-BR" sz="2400" dirty="0" err="1"/>
              <a:t>Rozental</a:t>
            </a:r>
            <a:r>
              <a:rPr lang="pt-BR" sz="2400" dirty="0"/>
              <a:t>)</a:t>
            </a:r>
          </a:p>
          <a:p>
            <a:r>
              <a:rPr lang="pt-BR" sz="2400" dirty="0"/>
              <a:t>Número limitado de vagas para nomeação como chefe de missão. Como regra, uma carreira não mais culmina numa nomeação como embaixador ou embaixadora. (</a:t>
            </a:r>
            <a:r>
              <a:rPr lang="pt-BR" sz="2400" dirty="0" err="1"/>
              <a:t>Rozental</a:t>
            </a:r>
            <a:r>
              <a:rPr lang="pt-BR" sz="2400" dirty="0"/>
              <a:t>)</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128594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(12º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31810"/>
            <a:ext cx="9941319" cy="3124658"/>
          </a:xfrm>
        </p:spPr>
        <p:txBody>
          <a:bodyPr anchor="ctr">
            <a:normAutofit fontScale="85000" lnSpcReduction="20000"/>
          </a:bodyPr>
          <a:lstStyle/>
          <a:p>
            <a:pPr marL="0" indent="0">
              <a:buNone/>
            </a:pPr>
            <a:r>
              <a:rPr lang="pt-BR" sz="2400" b="1" dirty="0"/>
              <a:t>C. Promoções</a:t>
            </a:r>
          </a:p>
          <a:p>
            <a:r>
              <a:rPr lang="pt-BR" sz="2400" dirty="0"/>
              <a:t>Busca de alternativas para motivar a mobilidade vertical </a:t>
            </a:r>
          </a:p>
          <a:p>
            <a:r>
              <a:rPr lang="pt-BR" sz="2400" dirty="0"/>
              <a:t>Possibilidade de carreiras paralelas dentro da principal, em áreas tais como cultural, comercial, turismo, imprensa e outras (</a:t>
            </a:r>
            <a:r>
              <a:rPr lang="pt-BR" sz="2400" dirty="0" err="1"/>
              <a:t>Rozental</a:t>
            </a:r>
            <a:r>
              <a:rPr lang="pt-BR" sz="2400" dirty="0"/>
              <a:t>)</a:t>
            </a:r>
          </a:p>
          <a:p>
            <a:r>
              <a:rPr lang="pt-BR" sz="2400" dirty="0"/>
              <a:t>Alemanha – todos os embaixadores são de carreira. (Exceções recentes: Letônia e Vaticano)</a:t>
            </a:r>
          </a:p>
          <a:p>
            <a:r>
              <a:rPr lang="pt-BR" sz="2400" dirty="0"/>
              <a:t>Estados Unidos- 30% fora da carreira. O serviço exterior segue um sistema de hierarquia pessoal (rank in </a:t>
            </a:r>
            <a:r>
              <a:rPr lang="pt-BR" sz="2400" dirty="0" err="1"/>
              <a:t>person</a:t>
            </a:r>
            <a:r>
              <a:rPr lang="pt-BR" sz="2400" dirty="0"/>
              <a:t>) e </a:t>
            </a:r>
            <a:r>
              <a:rPr lang="pt-BR" sz="2400" dirty="0" err="1"/>
              <a:t>nã</a:t>
            </a:r>
            <a:r>
              <a:rPr lang="pt-BR" sz="2400" dirty="0"/>
              <a:t> hierarquia de cargo (rank in position). Diplomatas podem ser designados para cargos acima ou abaixo dos seus vencimentos.(Kleiner)</a:t>
            </a:r>
          </a:p>
          <a:p>
            <a:r>
              <a:rPr lang="pt-BR" sz="2400" dirty="0"/>
              <a:t>Brasil: quase todos embaixadores são da carreira. Raras exceções. Requisitos incluem exigências de tempo de exterior, conclusão de cursos de formação e votação vertical e horizontal por seus pares</a:t>
            </a:r>
          </a:p>
          <a:p>
            <a:pPr marL="0" indent="0">
              <a:buNone/>
            </a:pPr>
            <a:endParaRPr lang="pt-BR" sz="24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4264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(13º slide)</a:t>
            </a:r>
            <a:endParaRPr lang="pt-BR" sz="4800" dirty="0"/>
          </a:p>
        </p:txBody>
      </p:sp>
      <p:graphicFrame>
        <p:nvGraphicFramePr>
          <p:cNvPr id="4" name="Espaço Reservado para Conteúdo 3">
            <a:extLst>
              <a:ext uri="{FF2B5EF4-FFF2-40B4-BE49-F238E27FC236}">
                <a16:creationId xmlns:a16="http://schemas.microsoft.com/office/drawing/2014/main" id="{559D649B-4604-A7A1-E45A-CF573630C7FC}"/>
              </a:ext>
            </a:extLst>
          </p:cNvPr>
          <p:cNvGraphicFramePr>
            <a:graphicFrameLocks noGrp="1"/>
          </p:cNvGraphicFramePr>
          <p:nvPr>
            <p:ph idx="1"/>
            <p:extLst>
              <p:ext uri="{D42A27DB-BD31-4B8C-83A1-F6EECF244321}">
                <p14:modId xmlns:p14="http://schemas.microsoft.com/office/powerpoint/2010/main" val="4019980490"/>
              </p:ext>
            </p:extLst>
          </p:nvPr>
        </p:nvGraphicFramePr>
        <p:xfrm>
          <a:off x="731525" y="2560322"/>
          <a:ext cx="10816039" cy="4326873"/>
        </p:xfrm>
        <a:graphic>
          <a:graphicData uri="http://schemas.openxmlformats.org/drawingml/2006/table">
            <a:tbl>
              <a:tblPr firstRow="1" firstCol="1" bandRow="1">
                <a:tableStyleId>{5C22544A-7EE6-4342-B048-85BDC9FD1C3A}</a:tableStyleId>
              </a:tblPr>
              <a:tblGrid>
                <a:gridCol w="1978835">
                  <a:extLst>
                    <a:ext uri="{9D8B030D-6E8A-4147-A177-3AD203B41FA5}">
                      <a16:colId xmlns:a16="http://schemas.microsoft.com/office/drawing/2014/main" val="285645811"/>
                    </a:ext>
                  </a:extLst>
                </a:gridCol>
                <a:gridCol w="5151653">
                  <a:extLst>
                    <a:ext uri="{9D8B030D-6E8A-4147-A177-3AD203B41FA5}">
                      <a16:colId xmlns:a16="http://schemas.microsoft.com/office/drawing/2014/main" val="3396563681"/>
                    </a:ext>
                  </a:extLst>
                </a:gridCol>
                <a:gridCol w="3685551">
                  <a:extLst>
                    <a:ext uri="{9D8B030D-6E8A-4147-A177-3AD203B41FA5}">
                      <a16:colId xmlns:a16="http://schemas.microsoft.com/office/drawing/2014/main" val="3762316738"/>
                    </a:ext>
                  </a:extLst>
                </a:gridCol>
              </a:tblGrid>
              <a:tr h="286890">
                <a:tc>
                  <a:txBody>
                    <a:bodyPr/>
                    <a:lstStyle/>
                    <a:p>
                      <a:pPr>
                        <a:lnSpc>
                          <a:spcPct val="150000"/>
                        </a:lnSpc>
                        <a:spcAft>
                          <a:spcPts val="800"/>
                        </a:spcAft>
                      </a:pPr>
                      <a:r>
                        <a:rPr lang="pt-BR" sz="1100">
                          <a:effectLst/>
                        </a:rPr>
                        <a:t>Cargo</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gridSpan="2">
                  <a:txBody>
                    <a:bodyPr/>
                    <a:lstStyle/>
                    <a:p>
                      <a:pPr>
                        <a:lnSpc>
                          <a:spcPct val="150000"/>
                        </a:lnSpc>
                        <a:spcAft>
                          <a:spcPts val="800"/>
                        </a:spcAft>
                      </a:pPr>
                      <a:r>
                        <a:rPr lang="pt-BR" sz="1100">
                          <a:effectLst/>
                        </a:rPr>
                        <a:t>Funções</a:t>
                      </a:r>
                      <a:endParaRPr lang="en-US" sz="11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hMerge="1">
                  <a:txBody>
                    <a:bodyPr/>
                    <a:lstStyle/>
                    <a:p>
                      <a:endParaRPr lang="en-US"/>
                    </a:p>
                  </a:txBody>
                  <a:tcPr/>
                </a:tc>
                <a:extLst>
                  <a:ext uri="{0D108BD9-81ED-4DB2-BD59-A6C34878D82A}">
                    <a16:rowId xmlns:a16="http://schemas.microsoft.com/office/drawing/2014/main" val="2330003231"/>
                  </a:ext>
                </a:extLst>
              </a:tr>
              <a:tr h="286890">
                <a:tc>
                  <a:txBody>
                    <a:bodyPr/>
                    <a:lstStyle/>
                    <a:p>
                      <a:pPr>
                        <a:lnSpc>
                          <a:spcPct val="150000"/>
                        </a:lnSpc>
                        <a:spcAft>
                          <a:spcPts val="800"/>
                        </a:spcAft>
                      </a:pPr>
                      <a:r>
                        <a:rPr lang="pt-BR" sz="1600">
                          <a:effectLst/>
                        </a:rPr>
                        <a:t> </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u="sng">
                          <a:effectLst/>
                        </a:rPr>
                        <a:t>No Brasil</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tabLst>
                          <a:tab pos="1494155" algn="l"/>
                        </a:tabLst>
                      </a:pPr>
                      <a:r>
                        <a:rPr lang="pt-BR" sz="1800" u="sng">
                          <a:effectLst/>
                        </a:rPr>
                        <a:t>No exterior</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extLst>
                  <a:ext uri="{0D108BD9-81ED-4DB2-BD59-A6C34878D82A}">
                    <a16:rowId xmlns:a16="http://schemas.microsoft.com/office/drawing/2014/main" val="4214706664"/>
                  </a:ext>
                </a:extLst>
              </a:tr>
              <a:tr h="286890">
                <a:tc>
                  <a:txBody>
                    <a:bodyPr/>
                    <a:lstStyle/>
                    <a:p>
                      <a:pPr>
                        <a:lnSpc>
                          <a:spcPct val="150000"/>
                        </a:lnSpc>
                        <a:spcAft>
                          <a:spcPts val="800"/>
                        </a:spcAft>
                      </a:pPr>
                      <a:r>
                        <a:rPr lang="pt-BR" sz="1600">
                          <a:effectLst/>
                        </a:rPr>
                        <a:t>Terceiro/a Secretário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a:effectLst/>
                        </a:rPr>
                        <a:t>Assistente de Chefe de Divisão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a:effectLst/>
                        </a:rPr>
                        <a:t>Chefe de Setor</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extLst>
                  <a:ext uri="{0D108BD9-81ED-4DB2-BD59-A6C34878D82A}">
                    <a16:rowId xmlns:a16="http://schemas.microsoft.com/office/drawing/2014/main" val="1272369574"/>
                  </a:ext>
                </a:extLst>
              </a:tr>
              <a:tr h="286890">
                <a:tc>
                  <a:txBody>
                    <a:bodyPr/>
                    <a:lstStyle/>
                    <a:p>
                      <a:pPr>
                        <a:lnSpc>
                          <a:spcPct val="150000"/>
                        </a:lnSpc>
                        <a:spcAft>
                          <a:spcPts val="800"/>
                        </a:spcAft>
                      </a:pPr>
                      <a:r>
                        <a:rPr lang="pt-BR" sz="1600">
                          <a:effectLst/>
                        </a:rPr>
                        <a:t>Segundo/a Secretário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gn="l">
                        <a:lnSpc>
                          <a:spcPct val="150000"/>
                        </a:lnSpc>
                        <a:spcAft>
                          <a:spcPts val="800"/>
                        </a:spcAft>
                      </a:pPr>
                      <a:r>
                        <a:rPr lang="pt-BR" sz="1800" dirty="0">
                          <a:effectLst/>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gn="l">
                        <a:lnSpc>
                          <a:spcPct val="150000"/>
                        </a:lnSpc>
                        <a:spcAft>
                          <a:spcPts val="800"/>
                        </a:spcAft>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extLst>
                  <a:ext uri="{0D108BD9-81ED-4DB2-BD59-A6C34878D82A}">
                    <a16:rowId xmlns:a16="http://schemas.microsoft.com/office/drawing/2014/main" val="4153237220"/>
                  </a:ext>
                </a:extLst>
              </a:tr>
              <a:tr h="286890">
                <a:tc>
                  <a:txBody>
                    <a:bodyPr/>
                    <a:lstStyle/>
                    <a:p>
                      <a:pPr>
                        <a:lnSpc>
                          <a:spcPct val="150000"/>
                        </a:lnSpc>
                        <a:spcAft>
                          <a:spcPts val="800"/>
                        </a:spcAft>
                      </a:pPr>
                      <a:r>
                        <a:rPr lang="pt-BR" sz="1600">
                          <a:effectLst/>
                        </a:rPr>
                        <a:t>Primeiro/a Secretário</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a:effectLst/>
                        </a:rPr>
                        <a:t>Subchefe de Divisão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gn="l">
                        <a:lnSpc>
                          <a:spcPct val="150000"/>
                        </a:lnSpc>
                        <a:spcAft>
                          <a:spcPts val="800"/>
                        </a:spcAft>
                      </a:pPr>
                      <a:r>
                        <a:rPr lang="pt-BR" sz="1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extLst>
                  <a:ext uri="{0D108BD9-81ED-4DB2-BD59-A6C34878D82A}">
                    <a16:rowId xmlns:a16="http://schemas.microsoft.com/office/drawing/2014/main" val="1283283890"/>
                  </a:ext>
                </a:extLst>
              </a:tr>
              <a:tr h="612865">
                <a:tc>
                  <a:txBody>
                    <a:bodyPr/>
                    <a:lstStyle/>
                    <a:p>
                      <a:pPr>
                        <a:lnSpc>
                          <a:spcPct val="150000"/>
                        </a:lnSpc>
                        <a:spcAft>
                          <a:spcPts val="800"/>
                        </a:spcAft>
                      </a:pPr>
                      <a:r>
                        <a:rPr lang="pt-BR" sz="1600">
                          <a:effectLst/>
                        </a:rPr>
                        <a:t>Conselheiro/a</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a:effectLst/>
                        </a:rPr>
                        <a:t>Chefe de Divisão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a:effectLst/>
                        </a:rPr>
                        <a:t>Chefe de Setor, Cônsul Adjunto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extLst>
                  <a:ext uri="{0D108BD9-81ED-4DB2-BD59-A6C34878D82A}">
                    <a16:rowId xmlns:a16="http://schemas.microsoft.com/office/drawing/2014/main" val="3119750750"/>
                  </a:ext>
                </a:extLst>
              </a:tr>
              <a:tr h="612865">
                <a:tc>
                  <a:txBody>
                    <a:bodyPr/>
                    <a:lstStyle/>
                    <a:p>
                      <a:pPr>
                        <a:lnSpc>
                          <a:spcPct val="150000"/>
                        </a:lnSpc>
                        <a:spcAft>
                          <a:spcPts val="800"/>
                        </a:spcAft>
                      </a:pPr>
                      <a:r>
                        <a:rPr lang="pt-BR" sz="1600">
                          <a:effectLst/>
                        </a:rPr>
                        <a:t>Ministro/a de Segunda Classe</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a:effectLst/>
                        </a:rPr>
                        <a:t>Diretor de Departamento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a:effectLst/>
                        </a:rPr>
                        <a:t>Ministro Conselheiro, Cônsul-Adjunto</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extLst>
                  <a:ext uri="{0D108BD9-81ED-4DB2-BD59-A6C34878D82A}">
                    <a16:rowId xmlns:a16="http://schemas.microsoft.com/office/drawing/2014/main" val="3400165362"/>
                  </a:ext>
                </a:extLst>
              </a:tr>
              <a:tr h="1264814">
                <a:tc>
                  <a:txBody>
                    <a:bodyPr/>
                    <a:lstStyle/>
                    <a:p>
                      <a:pPr>
                        <a:lnSpc>
                          <a:spcPct val="150000"/>
                        </a:lnSpc>
                        <a:spcAft>
                          <a:spcPts val="800"/>
                        </a:spcAft>
                      </a:pPr>
                      <a:r>
                        <a:rPr lang="pt-BR" sz="1600" dirty="0">
                          <a:effectLst/>
                        </a:rPr>
                        <a:t>Ministro/a de Primeira Classe</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dirty="0">
                          <a:effectLst/>
                        </a:rPr>
                        <a:t>Secretário-Geral. Secretário, Chefe de Gabinete, Diretor Geral de Departamento</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tc>
                  <a:txBody>
                    <a:bodyPr/>
                    <a:lstStyle/>
                    <a:p>
                      <a:pPr>
                        <a:lnSpc>
                          <a:spcPct val="150000"/>
                        </a:lnSpc>
                        <a:spcAft>
                          <a:spcPts val="800"/>
                        </a:spcAft>
                      </a:pPr>
                      <a:r>
                        <a:rPr lang="pt-BR" sz="1800" dirty="0">
                          <a:effectLst/>
                        </a:rPr>
                        <a:t>Embaixador, Representante Permanente, Cônsul Geral</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4867" marR="64867" marT="0" marB="0"/>
                </a:tc>
                <a:extLst>
                  <a:ext uri="{0D108BD9-81ED-4DB2-BD59-A6C34878D82A}">
                    <a16:rowId xmlns:a16="http://schemas.microsoft.com/office/drawing/2014/main" val="2426112023"/>
                  </a:ext>
                </a:extLst>
              </a:tr>
            </a:tbl>
          </a:graphicData>
        </a:graphic>
      </p:graphicFrame>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641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43631" y="809898"/>
            <a:ext cx="9942716" cy="1554480"/>
          </a:xfrm>
        </p:spPr>
        <p:txBody>
          <a:bodyPr anchor="ctr">
            <a:normAutofit/>
          </a:bodyPr>
          <a:lstStyle/>
          <a:p>
            <a:pPr algn="ctr"/>
            <a:r>
              <a:rPr lang="pt-BR" sz="4800" dirty="0"/>
              <a:t>III. Diplomatas: Carreira</a:t>
            </a:r>
            <a:br>
              <a:rPr lang="pt-BR" sz="4800" dirty="0"/>
            </a:br>
            <a:r>
              <a:rPr lang="pt-BR" sz="2400" dirty="0"/>
              <a:t>(14º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a:bodyPr>
          <a:lstStyle/>
          <a:p>
            <a:pPr marL="0" indent="0">
              <a:buNone/>
            </a:pPr>
            <a:r>
              <a:rPr lang="pt-BR" sz="2400" b="1" dirty="0"/>
              <a:t>D. Remoções</a:t>
            </a:r>
          </a:p>
          <a:p>
            <a:r>
              <a:rPr lang="pt-BR" sz="2400" dirty="0"/>
              <a:t>A cada três ou quatro anos. Entre metade e 2/3 da carreira no exterior.</a:t>
            </a:r>
          </a:p>
          <a:p>
            <a:r>
              <a:rPr lang="pt-BR" sz="2400" dirty="0"/>
              <a:t>Causas: risco de “</a:t>
            </a:r>
            <a:r>
              <a:rPr lang="pt-BR" sz="2400" i="1" dirty="0" err="1"/>
              <a:t>localite</a:t>
            </a:r>
            <a:r>
              <a:rPr lang="pt-BR" sz="2400" i="1" dirty="0"/>
              <a:t>”</a:t>
            </a:r>
            <a:r>
              <a:rPr lang="pt-BR" sz="2400" dirty="0"/>
              <a:t>. Adoção do ponto de vista do país de acreditação.</a:t>
            </a:r>
          </a:p>
          <a:p>
            <a:r>
              <a:rPr lang="pt-BR" sz="2400" dirty="0"/>
              <a:t>Sistemas de classificação de postos. Rotatividade entre países de maior e menor dificuldade para atuação, adaptação e condições pessoais.</a:t>
            </a:r>
          </a:p>
          <a:p>
            <a:r>
              <a:rPr lang="pt-BR" sz="2400" dirty="0"/>
              <a:t>O ideal são decisão de remoção por comissões e não monocraticamente</a:t>
            </a:r>
          </a:p>
          <a:p>
            <a:r>
              <a:rPr lang="pt-BR" sz="2400" dirty="0"/>
              <a:t>Reforma do Itamaraty em 1986: classificação de posto</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063538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29343" y="809898"/>
            <a:ext cx="9942716" cy="1554480"/>
          </a:xfrm>
        </p:spPr>
        <p:txBody>
          <a:bodyPr anchor="ctr">
            <a:normAutofit/>
          </a:bodyPr>
          <a:lstStyle/>
          <a:p>
            <a:pPr algn="ctr"/>
            <a:r>
              <a:rPr lang="pt-BR" sz="4800" dirty="0"/>
              <a:t>III. Diplomatas: Carreira</a:t>
            </a:r>
            <a:br>
              <a:rPr lang="pt-BR" sz="4800" dirty="0"/>
            </a:br>
            <a:r>
              <a:rPr lang="pt-BR" sz="2400" dirty="0"/>
              <a:t>(15º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640079" y="3269386"/>
            <a:ext cx="9941319" cy="3124658"/>
          </a:xfrm>
        </p:spPr>
        <p:txBody>
          <a:bodyPr anchor="ctr">
            <a:normAutofit fontScale="70000" lnSpcReduction="20000"/>
          </a:bodyPr>
          <a:lstStyle/>
          <a:p>
            <a:r>
              <a:rPr lang="pt-BR" sz="2400" u="sng" dirty="0"/>
              <a:t>Nomeações para postos</a:t>
            </a:r>
            <a:endParaRPr lang="pt-BR" sz="2400" dirty="0"/>
          </a:p>
          <a:p>
            <a:pPr lvl="1"/>
            <a:r>
              <a:rPr lang="pt-BR" sz="2900" dirty="0"/>
              <a:t>Chefes de Missão: </a:t>
            </a:r>
          </a:p>
          <a:p>
            <a:r>
              <a:rPr lang="pt-BR" sz="2400" dirty="0"/>
              <a:t>T</a:t>
            </a:r>
            <a:r>
              <a:rPr lang="pt-BR" sz="2400" u="sng" dirty="0"/>
              <a:t>ítulos</a:t>
            </a:r>
            <a:r>
              <a:rPr lang="pt-BR" sz="2400" dirty="0"/>
              <a:t>: Embaixador, Altos Comissários (Commonwealth), Núncios apostólicos. Representante Permanente</a:t>
            </a:r>
          </a:p>
          <a:p>
            <a:pPr lvl="1"/>
            <a:r>
              <a:rPr lang="pt-BR" sz="2000" dirty="0"/>
              <a:t>1º. Embaixador do Brasil – </a:t>
            </a:r>
            <a:r>
              <a:rPr lang="pt-BR" sz="2000" b="1" dirty="0"/>
              <a:t>Joaquim Nabuco </a:t>
            </a:r>
            <a:r>
              <a:rPr lang="pt-BR" sz="2000" dirty="0"/>
              <a:t>em Washington (1905)</a:t>
            </a:r>
          </a:p>
          <a:p>
            <a:r>
              <a:rPr lang="pt-BR" sz="2400" u="sng" dirty="0"/>
              <a:t>Agrément</a:t>
            </a:r>
            <a:r>
              <a:rPr lang="pt-BR" sz="2400" dirty="0"/>
              <a:t>, : sondagem informal. Enviado pelo chefe de missão a ser substituído, ou à embaixada na capital do país acreditante. Artigo 4 da CVRD. Demora para concessão, deve se retirar o pedido</a:t>
            </a:r>
          </a:p>
          <a:p>
            <a:r>
              <a:rPr lang="pt-BR" sz="2400" dirty="0"/>
              <a:t>Brasil: aprovação do Senado. Sabatina. Pode demorar: Credenciais entregues sem cerimonia ao SG.</a:t>
            </a:r>
          </a:p>
          <a:p>
            <a:r>
              <a:rPr lang="pt-BR" sz="2400" u="sng" dirty="0"/>
              <a:t>Preparação</a:t>
            </a:r>
            <a:r>
              <a:rPr lang="pt-BR" sz="2400" dirty="0"/>
              <a:t>:   organização de reuniões com outros ministérios e órgãos antes de partirem. Também empresas exportadoras.</a:t>
            </a:r>
          </a:p>
          <a:p>
            <a:pPr lvl="2"/>
            <a:endParaRPr lang="pt-BR" sz="16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556493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1029343" y="809898"/>
            <a:ext cx="9942716" cy="1554480"/>
          </a:xfrm>
        </p:spPr>
        <p:txBody>
          <a:bodyPr anchor="ctr">
            <a:normAutofit/>
          </a:bodyPr>
          <a:lstStyle/>
          <a:p>
            <a:pPr algn="ctr"/>
            <a:r>
              <a:rPr lang="pt-BR" sz="4800" dirty="0"/>
              <a:t>III. Diplomatas: Carreira</a:t>
            </a:r>
            <a:br>
              <a:rPr lang="pt-BR" sz="4800" dirty="0"/>
            </a:br>
            <a:r>
              <a:rPr lang="pt-BR" sz="2400" dirty="0"/>
              <a:t>(16º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fontScale="70000" lnSpcReduction="20000"/>
          </a:bodyPr>
          <a:lstStyle/>
          <a:p>
            <a:pPr marL="0" indent="0">
              <a:buNone/>
            </a:pPr>
            <a:endParaRPr lang="pt-BR" sz="2000" dirty="0"/>
          </a:p>
          <a:p>
            <a:pPr lvl="1"/>
            <a:r>
              <a:rPr lang="pt-BR" sz="2000" u="sng" dirty="0"/>
              <a:t>Precedência</a:t>
            </a:r>
            <a:r>
              <a:rPr lang="pt-BR" sz="2000" dirty="0"/>
              <a:t>: </a:t>
            </a:r>
          </a:p>
          <a:p>
            <a:r>
              <a:rPr lang="pt-BR" sz="2400" dirty="0"/>
              <a:t>Papa a determinava. Monarcas contestaram sua decisão em 1504.</a:t>
            </a:r>
          </a:p>
          <a:p>
            <a:r>
              <a:rPr lang="pt-BR" sz="2400" dirty="0"/>
              <a:t>Incidentes e XVII. Embaixadores da Espanha e da França na Dinamarca (1633) </a:t>
            </a:r>
          </a:p>
          <a:p>
            <a:r>
              <a:rPr lang="pt-BR" sz="2400" dirty="0"/>
              <a:t>Em 1661, quando da apresentação do embaixador da </a:t>
            </a:r>
            <a:r>
              <a:rPr lang="pt-BR" sz="2400" dirty="0" err="1"/>
              <a:t>Suéncia</a:t>
            </a:r>
            <a:r>
              <a:rPr lang="pt-BR" sz="2400" dirty="0"/>
              <a:t> na Inglaterra, disputa entre séquitos armados dos embaixadores da Espanha e da França. Lutas com espadas e tiros. </a:t>
            </a:r>
            <a:r>
              <a:rPr lang="pt-BR" sz="2400" dirty="0" err="1"/>
              <a:t>Luis</a:t>
            </a:r>
            <a:r>
              <a:rPr lang="pt-BR" sz="2400" dirty="0"/>
              <a:t> XIV ameaçou guerra contra a Espanha, que pediu desculpas. </a:t>
            </a:r>
          </a:p>
          <a:p>
            <a:r>
              <a:rPr lang="pt-BR" sz="2400" dirty="0"/>
              <a:t>Incidente em Lisboa, no século XVII, quando o Marques de Pombal decidiu receber em audiência conforme data de </a:t>
            </a:r>
            <a:r>
              <a:rPr lang="pt-BR" sz="2400" dirty="0" err="1"/>
              <a:t>enttega</a:t>
            </a:r>
            <a:r>
              <a:rPr lang="pt-BR" sz="2400" dirty="0"/>
              <a:t> de credenciais.</a:t>
            </a:r>
          </a:p>
          <a:p>
            <a:r>
              <a:rPr lang="pt-BR" sz="2400" dirty="0"/>
              <a:t>Questão resolvida na Convenção de Viena de 1815. Nas conferências internacionais, por sorteio de um pais como o primeiro na precedência. Em seguida, ordem alfabética. </a:t>
            </a:r>
          </a:p>
          <a:p>
            <a:r>
              <a:rPr lang="pt-BR" sz="2400" dirty="0"/>
              <a:t>Atualmente na ONU, ainda existe exceção: P5 sentam-se à frente no CSNU</a:t>
            </a:r>
          </a:p>
          <a:p>
            <a:endParaRPr lang="pt-BR" sz="2400" dirty="0"/>
          </a:p>
          <a:p>
            <a:pPr lvl="2"/>
            <a:endParaRPr lang="pt-BR" sz="16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05642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9F699FA-C9CB-3E8B-CE8D-C63B07E3BE89}"/>
              </a:ext>
            </a:extLst>
          </p:cNvPr>
          <p:cNvSpPr>
            <a:spLocks noGrp="1"/>
          </p:cNvSpPr>
          <p:nvPr>
            <p:ph type="title"/>
          </p:nvPr>
        </p:nvSpPr>
        <p:spPr>
          <a:xfrm>
            <a:off x="986479" y="838474"/>
            <a:ext cx="9942716" cy="1554480"/>
          </a:xfrm>
        </p:spPr>
        <p:txBody>
          <a:bodyPr anchor="ctr">
            <a:normAutofit/>
          </a:bodyPr>
          <a:lstStyle/>
          <a:p>
            <a:pPr algn="ctr"/>
            <a:r>
              <a:rPr lang="pt-BR" sz="4800" dirty="0"/>
              <a:t>III. Diplomatas: Carreira</a:t>
            </a:r>
            <a:br>
              <a:rPr lang="pt-BR" sz="4800" dirty="0"/>
            </a:br>
            <a:r>
              <a:rPr lang="pt-BR" sz="2400" dirty="0"/>
              <a:t>(17º slide)</a:t>
            </a:r>
            <a:endParaRPr lang="pt-BR" sz="4800" dirty="0"/>
          </a:p>
        </p:txBody>
      </p:sp>
      <p:sp>
        <p:nvSpPr>
          <p:cNvPr id="3" name="Espaço Reservado para Conteúdo 2">
            <a:extLst>
              <a:ext uri="{FF2B5EF4-FFF2-40B4-BE49-F238E27FC236}">
                <a16:creationId xmlns:a16="http://schemas.microsoft.com/office/drawing/2014/main" id="{E996ED6A-A2C6-27B4-1E34-870661DA8523}"/>
              </a:ext>
            </a:extLst>
          </p:cNvPr>
          <p:cNvSpPr>
            <a:spLocks noGrp="1"/>
          </p:cNvSpPr>
          <p:nvPr>
            <p:ph idx="1"/>
          </p:nvPr>
        </p:nvSpPr>
        <p:spPr>
          <a:xfrm>
            <a:off x="1045028" y="3017522"/>
            <a:ext cx="9941319" cy="3124658"/>
          </a:xfrm>
        </p:spPr>
        <p:txBody>
          <a:bodyPr anchor="ctr">
            <a:normAutofit/>
          </a:bodyPr>
          <a:lstStyle/>
          <a:p>
            <a:pPr lvl="1"/>
            <a:r>
              <a:rPr lang="pt-BR" sz="2000" dirty="0"/>
              <a:t>Encarregado de negócios. </a:t>
            </a:r>
          </a:p>
          <a:p>
            <a:pPr lvl="2"/>
            <a:r>
              <a:rPr lang="pt-BR" dirty="0"/>
              <a:t>Não necessita de agrément. </a:t>
            </a:r>
            <a:r>
              <a:rPr lang="pt-BR" i="1" dirty="0"/>
              <a:t>ad interim</a:t>
            </a:r>
            <a:r>
              <a:rPr lang="pt-BR" dirty="0"/>
              <a:t>, apenas substitui. Artigos 14 e 19 da CVRD</a:t>
            </a:r>
          </a:p>
          <a:p>
            <a:pPr lvl="1"/>
            <a:r>
              <a:rPr lang="pt-BR" sz="2000" dirty="0"/>
              <a:t>Demais funcionários</a:t>
            </a:r>
          </a:p>
          <a:p>
            <a:pPr lvl="2"/>
            <a:r>
              <a:rPr lang="pt-BR" dirty="0"/>
              <a:t>Acreditação “até limite razoável”. Artigo 11 da CVRD. </a:t>
            </a:r>
          </a:p>
          <a:p>
            <a:pPr lvl="2"/>
            <a:r>
              <a:rPr lang="pt-BR" dirty="0"/>
              <a:t>Exemplos de imposição de limites: </a:t>
            </a:r>
          </a:p>
          <a:p>
            <a:pPr lvl="3"/>
            <a:r>
              <a:rPr lang="pt-BR" dirty="0"/>
              <a:t>EUA questionam oficiais de chancelaria como Vice Cônsules.</a:t>
            </a:r>
          </a:p>
          <a:p>
            <a:pPr lvl="3"/>
            <a:r>
              <a:rPr lang="pt-BR" dirty="0"/>
              <a:t>Reino Unido também decide se administrativo, técnico ou serviçal</a:t>
            </a:r>
          </a:p>
          <a:p>
            <a:pPr lvl="2"/>
            <a:r>
              <a:rPr lang="pt-BR" dirty="0"/>
              <a:t>Obrigação de notificar nomeação. Artigo 10 da CRVD</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0980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058144-EBAB-44BE-5083-617D50D6D0DC}"/>
              </a:ext>
            </a:extLst>
          </p:cNvPr>
          <p:cNvSpPr>
            <a:spLocks noGrp="1"/>
          </p:cNvSpPr>
          <p:nvPr>
            <p:ph type="title"/>
          </p:nvPr>
        </p:nvSpPr>
        <p:spPr>
          <a:xfrm>
            <a:off x="1043631" y="809898"/>
            <a:ext cx="9942716" cy="1554480"/>
          </a:xfrm>
        </p:spPr>
        <p:txBody>
          <a:bodyPr anchor="ctr">
            <a:normAutofit/>
          </a:bodyPr>
          <a:lstStyle/>
          <a:p>
            <a:pPr algn="ctr"/>
            <a:r>
              <a:rPr lang="pt-BR" sz="4800" dirty="0"/>
              <a:t>A. </a:t>
            </a:r>
            <a:r>
              <a:rPr lang="pt-BR" sz="4800" b="1" dirty="0"/>
              <a:t>Conceito de diplomacia</a:t>
            </a:r>
            <a:br>
              <a:rPr lang="pt-BR" sz="4800" dirty="0"/>
            </a:br>
            <a:r>
              <a:rPr lang="pt-BR" sz="4800" dirty="0"/>
              <a:t> </a:t>
            </a:r>
            <a:r>
              <a:rPr lang="pt-BR" sz="2400" dirty="0"/>
              <a:t>(3º slide)</a:t>
            </a:r>
          </a:p>
        </p:txBody>
      </p:sp>
      <p:sp>
        <p:nvSpPr>
          <p:cNvPr id="3" name="Espaço Reservado para Conteúdo 2">
            <a:extLst>
              <a:ext uri="{FF2B5EF4-FFF2-40B4-BE49-F238E27FC236}">
                <a16:creationId xmlns:a16="http://schemas.microsoft.com/office/drawing/2014/main" id="{F07DD04F-35DA-4665-0B8E-FB87002B83CA}"/>
              </a:ext>
            </a:extLst>
          </p:cNvPr>
          <p:cNvSpPr>
            <a:spLocks noGrp="1"/>
          </p:cNvSpPr>
          <p:nvPr>
            <p:ph idx="1"/>
          </p:nvPr>
        </p:nvSpPr>
        <p:spPr>
          <a:xfrm>
            <a:off x="1045028" y="3017522"/>
            <a:ext cx="9941319" cy="3124658"/>
          </a:xfrm>
        </p:spPr>
        <p:txBody>
          <a:bodyPr anchor="ctr">
            <a:normAutofit fontScale="92500" lnSpcReduction="10000"/>
          </a:bodyPr>
          <a:lstStyle/>
          <a:p>
            <a:pPr marL="0" indent="0">
              <a:buNone/>
            </a:pPr>
            <a:r>
              <a:rPr lang="pt-BR" sz="2400" b="1" dirty="0"/>
              <a:t>Características</a:t>
            </a:r>
          </a:p>
          <a:p>
            <a:r>
              <a:rPr lang="pt-BR" sz="2400" dirty="0"/>
              <a:t>“se bem dotada de recursos e habilidades”, é essencialmente “</a:t>
            </a:r>
            <a:r>
              <a:rPr lang="pt-BR" sz="2400" u="sng" dirty="0"/>
              <a:t>atividade política, um ingrediente importante de poder”</a:t>
            </a:r>
            <a:r>
              <a:rPr lang="pt-BR" sz="2400" dirty="0"/>
              <a:t> (</a:t>
            </a:r>
            <a:r>
              <a:rPr lang="pt-BR" sz="2400" dirty="0" err="1"/>
              <a:t>Berridge</a:t>
            </a:r>
            <a:r>
              <a:rPr lang="pt-BR" sz="2400" dirty="0"/>
              <a:t>) </a:t>
            </a:r>
          </a:p>
          <a:p>
            <a:r>
              <a:rPr lang="pt-BR" sz="2400" dirty="0"/>
              <a:t> Contribui para a formação do </a:t>
            </a:r>
            <a:r>
              <a:rPr lang="pt-BR" sz="2400" b="1" dirty="0"/>
              <a:t>capital diplomático</a:t>
            </a:r>
            <a:r>
              <a:rPr lang="pt-BR" sz="2400" dirty="0"/>
              <a:t>, componente essencial do </a:t>
            </a:r>
            <a:r>
              <a:rPr lang="pt-BR" sz="2400" i="1" dirty="0"/>
              <a:t>soft </a:t>
            </a:r>
            <a:r>
              <a:rPr lang="pt-BR" sz="2400" i="1" dirty="0" err="1"/>
              <a:t>power</a:t>
            </a:r>
            <a:r>
              <a:rPr lang="pt-BR" sz="2400" i="1" dirty="0"/>
              <a:t> </a:t>
            </a:r>
            <a:r>
              <a:rPr lang="pt-BR" sz="2400" dirty="0"/>
              <a:t>nacional (Roberts). Este seria o poder de seduzir pela cultura, valores políticos ou política.</a:t>
            </a:r>
          </a:p>
          <a:p>
            <a:r>
              <a:rPr lang="pt-BR" sz="2400" dirty="0"/>
              <a:t>Baseia-se na </a:t>
            </a:r>
            <a:r>
              <a:rPr lang="pt-BR" sz="2400" u="sng" dirty="0"/>
              <a:t>tradição, credibilidade, coerência, previsibilidade, e capacidade de negociação </a:t>
            </a:r>
            <a:r>
              <a:rPr lang="pt-BR" sz="2400" dirty="0"/>
              <a:t>da diplomacia do país. Sobretudo, a habilidade e treinamento de seus diplomatas.(MB)</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789273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55000" lnSpcReduction="20000"/>
          </a:bodyPr>
          <a:lstStyle/>
          <a:p>
            <a:r>
              <a:rPr lang="pt-BR" sz="3600" u="sng" dirty="0"/>
              <a:t>Privilégios: </a:t>
            </a:r>
            <a:r>
              <a:rPr lang="pt-BR" sz="3600" dirty="0"/>
              <a:t>isenção de leis e regulamentos</a:t>
            </a:r>
          </a:p>
          <a:p>
            <a:r>
              <a:rPr lang="pt-BR" sz="3600" u="sng" dirty="0"/>
              <a:t>Imunidades</a:t>
            </a:r>
            <a:r>
              <a:rPr lang="pt-BR" sz="3600" dirty="0"/>
              <a:t>: proteção contra a aplicação da lei (</a:t>
            </a:r>
            <a:r>
              <a:rPr lang="pt-BR" sz="3600" dirty="0" err="1"/>
              <a:t>Satow</a:t>
            </a:r>
            <a:r>
              <a:rPr lang="pt-BR" sz="3600" dirty="0"/>
              <a:t>)</a:t>
            </a:r>
          </a:p>
          <a:p>
            <a:pPr marL="0" indent="0">
              <a:buNone/>
            </a:pPr>
            <a:r>
              <a:rPr lang="pt-BR" sz="3600" b="1" dirty="0"/>
              <a:t>A. Evolução</a:t>
            </a:r>
          </a:p>
          <a:p>
            <a:r>
              <a:rPr lang="pt-BR" sz="3200" dirty="0"/>
              <a:t>A imunidade diplomática começou quando os governantes perceberam que seus mensageiros não podiam exercer suas funções (transmitir mensagens, reunir informações e negociar), a menos que fossem tratados com </a:t>
            </a:r>
            <a:r>
              <a:rPr lang="pt-BR" sz="3200" u="sng" dirty="0"/>
              <a:t>hospitalidade e dignidade recíprocas</a:t>
            </a:r>
            <a:r>
              <a:rPr lang="pt-BR" sz="3200" dirty="0"/>
              <a:t>. (Freeman)</a:t>
            </a:r>
          </a:p>
          <a:p>
            <a:r>
              <a:rPr lang="pt-BR" sz="3200" dirty="0"/>
              <a:t>Fontes das imunidades diplomáticas datam do final da Idade Média/início do Renascimento: Sanções jurídicas a infratores de imunidades eram claras no Direito Romano. Direito Canônico ampliou para incluir residências. </a:t>
            </a:r>
          </a:p>
          <a:p>
            <a:r>
              <a:rPr lang="pt-BR" sz="3200" dirty="0"/>
              <a:t>Justificativa principal: </a:t>
            </a:r>
            <a:r>
              <a:rPr lang="pt-BR" sz="3200" u="sng" dirty="0"/>
              <a:t>reciprocidade</a:t>
            </a:r>
            <a:r>
              <a:rPr lang="pt-BR" sz="3200" dirty="0"/>
              <a:t>.(Hamilton e </a:t>
            </a:r>
            <a:r>
              <a:rPr lang="pt-BR" sz="3200" dirty="0" err="1"/>
              <a:t>Langhorne</a:t>
            </a:r>
            <a:r>
              <a:rPr lang="pt-BR" sz="32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18123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(2º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77500" lnSpcReduction="20000"/>
          </a:bodyPr>
          <a:lstStyle/>
          <a:p>
            <a:r>
              <a:rPr lang="pt-BR" sz="3200" dirty="0"/>
              <a:t>Inicialmente, imunidades diplomáticas destinavam-se à concessão de </a:t>
            </a:r>
            <a:r>
              <a:rPr lang="pt-BR" sz="3200" u="sng" dirty="0"/>
              <a:t>salvo-condutos</a:t>
            </a:r>
            <a:r>
              <a:rPr lang="pt-BR" sz="3200" dirty="0"/>
              <a:t> para viagem de enviados, especialmente para representantes de inimigos. </a:t>
            </a:r>
          </a:p>
          <a:p>
            <a:r>
              <a:rPr lang="pt-BR" sz="3200" dirty="0"/>
              <a:t>Passaram a ser necessárias após Estados se tornarem verdadeiramente </a:t>
            </a:r>
            <a:r>
              <a:rPr lang="pt-BR" sz="3200" u="sng" dirty="0"/>
              <a:t>soberano</a:t>
            </a:r>
            <a:r>
              <a:rPr lang="pt-BR" sz="3200" dirty="0"/>
              <a:t>s e com a disseminação de </a:t>
            </a:r>
            <a:r>
              <a:rPr lang="pt-BR" sz="3200" u="sng" dirty="0"/>
              <a:t>embaixadas residentes</a:t>
            </a:r>
            <a:r>
              <a:rPr lang="pt-BR" sz="3200" dirty="0"/>
              <a:t>. </a:t>
            </a:r>
          </a:p>
          <a:p>
            <a:r>
              <a:rPr lang="pt-BR" sz="3200" u="sng" dirty="0"/>
              <a:t>Jurisdição civil e penal </a:t>
            </a:r>
            <a:r>
              <a:rPr lang="pt-BR" sz="3200" dirty="0"/>
              <a:t>logo enfrentaria dificuldades. Credores locais não conseguiam acesso a bens dados em garantia. </a:t>
            </a:r>
          </a:p>
          <a:p>
            <a:r>
              <a:rPr lang="pt-BR" sz="3200" dirty="0"/>
              <a:t>Século XVII: </a:t>
            </a:r>
            <a:r>
              <a:rPr lang="pt-BR" sz="3200" u="sng" dirty="0"/>
              <a:t>Grotius </a:t>
            </a:r>
            <a:r>
              <a:rPr lang="pt-BR" sz="3200" dirty="0"/>
              <a:t>comparou diplomata a credor no exterior. Mas a ideia de </a:t>
            </a:r>
            <a:r>
              <a:rPr lang="pt-BR" sz="3200" u="sng" dirty="0"/>
              <a:t>extraterritorialidade </a:t>
            </a:r>
            <a:r>
              <a:rPr lang="pt-BR" sz="3200" dirty="0"/>
              <a:t>não evitaria incidentes. (Hamilton e </a:t>
            </a:r>
            <a:r>
              <a:rPr lang="pt-BR" sz="3200" dirty="0" err="1"/>
              <a:t>Langhorne</a:t>
            </a:r>
            <a:r>
              <a:rPr lang="pt-BR" sz="32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63929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(3º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Autofit/>
          </a:bodyPr>
          <a:lstStyle/>
          <a:p>
            <a:r>
              <a:rPr lang="pt-BR" sz="2400" dirty="0"/>
              <a:t>Sec. XVIII: </a:t>
            </a:r>
            <a:r>
              <a:rPr lang="pt-BR" sz="2400" u="sng" dirty="0"/>
              <a:t>imunidades civis</a:t>
            </a:r>
            <a:r>
              <a:rPr lang="pt-BR" sz="2400" dirty="0"/>
              <a:t>, quase universais. Imunidade dos embaixadores amplamente aceita e observada . </a:t>
            </a:r>
          </a:p>
          <a:p>
            <a:r>
              <a:rPr lang="pt-BR" sz="2400" dirty="0"/>
              <a:t>1748 - </a:t>
            </a:r>
            <a:r>
              <a:rPr lang="pt-BR" sz="2400" u="sng" dirty="0"/>
              <a:t>Montesquieu</a:t>
            </a:r>
            <a:r>
              <a:rPr lang="pt-BR" sz="2400" dirty="0"/>
              <a:t> ressaltou a necessidade de os embaixadores serem independentes dos soberanos junto aos quais se acreditassem. </a:t>
            </a:r>
          </a:p>
          <a:p>
            <a:r>
              <a:rPr lang="pt-BR" sz="2400" dirty="0"/>
              <a:t>1758 </a:t>
            </a:r>
            <a:r>
              <a:rPr lang="pt-BR" sz="2400" u="sng" dirty="0"/>
              <a:t>- </a:t>
            </a:r>
            <a:r>
              <a:rPr lang="pt-BR" sz="2400" u="sng" dirty="0" err="1"/>
              <a:t>Vattel</a:t>
            </a:r>
            <a:r>
              <a:rPr lang="pt-BR" sz="2400" u="sng" dirty="0"/>
              <a:t> </a:t>
            </a:r>
            <a:r>
              <a:rPr lang="pt-BR" sz="2400" dirty="0"/>
              <a:t>descreveu a natureza das imunidades diplomáticas, inclusive da jurisdição local.</a:t>
            </a:r>
          </a:p>
          <a:p>
            <a:r>
              <a:rPr lang="pt-BR" sz="2400" dirty="0"/>
              <a:t>1789- </a:t>
            </a:r>
            <a:r>
              <a:rPr lang="pt-BR" sz="2400" u="sng" dirty="0"/>
              <a:t>Revolução francesa </a:t>
            </a:r>
            <a:r>
              <a:rPr lang="pt-BR" sz="2400" dirty="0"/>
              <a:t>reforçou a inviolabilidade diplomática.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27663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(4º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Autofit/>
          </a:bodyPr>
          <a:lstStyle/>
          <a:p>
            <a:r>
              <a:rPr lang="pt-BR" sz="2400" dirty="0"/>
              <a:t>Sec. XIX – </a:t>
            </a:r>
            <a:r>
              <a:rPr lang="pt-BR" sz="2400" u="sng" dirty="0"/>
              <a:t>disseminação</a:t>
            </a:r>
            <a:r>
              <a:rPr lang="pt-BR" sz="2400" dirty="0"/>
              <a:t> da imunidade diplomática com a expansão dos impérios europeus. Mas, alguns procuraram minar o conceito de extraterritorialidade, destacando abusos, tais como asilos diplomáticos a criminosos e contrabandistas.</a:t>
            </a:r>
          </a:p>
          <a:p>
            <a:r>
              <a:rPr lang="pt-BR" sz="2400" dirty="0"/>
              <a:t>Final do século XIX e Início do século XX – </a:t>
            </a:r>
            <a:r>
              <a:rPr lang="pt-BR" sz="2400" u="sng" dirty="0"/>
              <a:t>tentativas para codificar </a:t>
            </a:r>
            <a:r>
              <a:rPr lang="pt-BR" sz="2400" dirty="0"/>
              <a:t>o direito consuetudinário: Instituto de Direito Internacional (1895-1929). Convenção de para Convenção de Privilégios e Imunidades (1932).</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106003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(5º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70000" lnSpcReduction="20000"/>
          </a:bodyPr>
          <a:lstStyle/>
          <a:p>
            <a:r>
              <a:rPr lang="pt-BR" sz="3600" u="sng" dirty="0"/>
              <a:t>Cônsules</a:t>
            </a:r>
            <a:r>
              <a:rPr lang="pt-BR" sz="3600" dirty="0"/>
              <a:t> gozavam de imunidades e privilégios limitados. Alguns por direito consuetudinário.</a:t>
            </a:r>
          </a:p>
          <a:p>
            <a:r>
              <a:rPr lang="pt-BR" sz="3600" dirty="0"/>
              <a:t>Após II Guerra Mundial, fusão das carreiras consular e diplomática. Isenções fiscais e alfandegários por </a:t>
            </a:r>
            <a:r>
              <a:rPr lang="pt-BR" sz="3600" u="sng" dirty="0"/>
              <a:t>acordos recíprocos</a:t>
            </a:r>
            <a:r>
              <a:rPr lang="pt-BR" sz="3600" dirty="0"/>
              <a:t>. </a:t>
            </a:r>
          </a:p>
          <a:p>
            <a:r>
              <a:rPr lang="pt-BR" sz="3600" dirty="0"/>
              <a:t>1946- Práticas diplomáticas e convenções codificadas na </a:t>
            </a:r>
            <a:r>
              <a:rPr lang="pt-BR" sz="3600" u="sng" dirty="0"/>
              <a:t>Convenção sobre Privilégios e Imunidades das Nações Unidas</a:t>
            </a:r>
            <a:r>
              <a:rPr lang="pt-BR" sz="3600" dirty="0"/>
              <a:t>.</a:t>
            </a:r>
          </a:p>
          <a:p>
            <a:r>
              <a:rPr lang="pt-BR" sz="3600" u="sng" dirty="0"/>
              <a:t>Declinou o respeito público </a:t>
            </a:r>
            <a:r>
              <a:rPr lang="pt-BR" sz="3600" dirty="0"/>
              <a:t>de que gozavam os diplomatas. Aumento do número de novos Estados. Crescimento de visão de limitar privilégios diplomáticos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14008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(6º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55000" lnSpcReduction="20000"/>
          </a:bodyPr>
          <a:lstStyle/>
          <a:p>
            <a:pPr marL="0" indent="0">
              <a:buNone/>
            </a:pPr>
            <a:r>
              <a:rPr lang="pt-BR" sz="3600" b="1" dirty="0"/>
              <a:t>B. Convenções</a:t>
            </a:r>
          </a:p>
          <a:p>
            <a:r>
              <a:rPr lang="pt-BR" sz="3600" dirty="0"/>
              <a:t>1949 – Comissão de Direito Internacional decidiu examinar a questão de imunidades. </a:t>
            </a:r>
          </a:p>
          <a:p>
            <a:r>
              <a:rPr lang="pt-BR" sz="3600" dirty="0" err="1"/>
              <a:t>Trygye</a:t>
            </a:r>
            <a:r>
              <a:rPr lang="pt-BR" sz="3600" dirty="0"/>
              <a:t> Lie, SG da ONU determinou exame de regulamentação de cônsules em base universal.</a:t>
            </a:r>
          </a:p>
          <a:p>
            <a:r>
              <a:rPr lang="pt-BR" sz="3600" dirty="0"/>
              <a:t>Comissão de Direito Internacional da ONU decidiu codificar os direitos e deveres dos diplomatas.</a:t>
            </a:r>
          </a:p>
          <a:p>
            <a:r>
              <a:rPr lang="pt-BR" sz="3600" dirty="0"/>
              <a:t>1952 – AGNU instruiu CDI tratar do assunto com prioridade. Relator: Emil </a:t>
            </a:r>
            <a:r>
              <a:rPr lang="pt-BR" sz="3600" dirty="0" err="1"/>
              <a:t>Sandstrom</a:t>
            </a:r>
            <a:r>
              <a:rPr lang="pt-BR" sz="3600" dirty="0"/>
              <a:t> apresentou projeto.</a:t>
            </a:r>
          </a:p>
          <a:p>
            <a:r>
              <a:rPr lang="pt-BR" sz="3600" dirty="0"/>
              <a:t>Entre 1957 e 1959: debates, apresentação de um projeto de convenção e convocação de conferência em Viena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424327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(7º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70000" lnSpcReduction="20000"/>
          </a:bodyPr>
          <a:lstStyle/>
          <a:p>
            <a:r>
              <a:rPr lang="pt-BR" sz="3600" dirty="0"/>
              <a:t>1961 – CVRD – 72 votos a favor e nenhum contrário e apenas uma abstenção. </a:t>
            </a:r>
          </a:p>
          <a:p>
            <a:r>
              <a:rPr lang="pt-BR" sz="3600" dirty="0"/>
              <a:t>1963 – CVRC – consagrou várias concessões dadas por acordos bilaterais. </a:t>
            </a:r>
          </a:p>
          <a:p>
            <a:r>
              <a:rPr lang="pt-BR" sz="3600" dirty="0"/>
              <a:t>1964 CVRD entrou em vigor após ratificação de 22 países.</a:t>
            </a:r>
          </a:p>
          <a:p>
            <a:r>
              <a:rPr lang="pt-BR" sz="3600" dirty="0"/>
              <a:t>1969 0 CVRD com 90 signatários</a:t>
            </a:r>
          </a:p>
          <a:p>
            <a:r>
              <a:rPr lang="pt-BR" sz="3600" dirty="0"/>
              <a:t>1975 – RPC aderiu à CVRD</a:t>
            </a:r>
          </a:p>
          <a:p>
            <a:r>
              <a:rPr lang="pt-BR" sz="3600" dirty="0"/>
              <a:t>1990 – CVRD contava com 177 países signatários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07575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(8º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62500" lnSpcReduction="20000"/>
          </a:bodyPr>
          <a:lstStyle/>
          <a:p>
            <a:r>
              <a:rPr lang="pt-BR" sz="3600" dirty="0"/>
              <a:t>CVRD - Interesse em reduzir abusos. Temores de que o fim do colonialismo, levaria ao abandono da tradição diplomática e aumento de pessoas imunes (</a:t>
            </a:r>
            <a:r>
              <a:rPr lang="pt-BR" sz="3600" dirty="0" err="1"/>
              <a:t>Berridge</a:t>
            </a:r>
            <a:r>
              <a:rPr lang="pt-BR" sz="3600" dirty="0"/>
              <a:t>). Justifica privilégios só para necessidade funcional. Diplomatas têm alguma imunidade de jurisdição, mas não estão acima da lei. Devem respeitar a lei local.</a:t>
            </a:r>
          </a:p>
          <a:p>
            <a:r>
              <a:rPr lang="pt-BR" sz="3600" dirty="0"/>
              <a:t>CVRC consagrou várias das concessões outorgadas por acordos bilaterais, mas manteve distinções das concedidas pela CVRD. Distinguiu cônsules de carreira e honorários. Contaria com 186 membros em 2008.</a:t>
            </a:r>
          </a:p>
          <a:p>
            <a:r>
              <a:rPr lang="pt-BR" sz="3600" dirty="0"/>
              <a:t>A CVRD e a CVRC não se aplicam a representações permanentes junto a </a:t>
            </a:r>
            <a:r>
              <a:rPr lang="pt-BR" sz="3600" u="sng" dirty="0"/>
              <a:t>organismos internacionais </a:t>
            </a:r>
            <a:r>
              <a:rPr lang="pt-BR" sz="3600" dirty="0"/>
              <a:t>que são regulados por acordos entre aquelas e os Estados que as hospedem. (</a:t>
            </a:r>
            <a:r>
              <a:rPr lang="pt-BR" sz="3600" dirty="0" err="1"/>
              <a:t>Verbeke</a:t>
            </a:r>
            <a:r>
              <a:rPr lang="pt-BR" sz="3600" dirty="0"/>
              <a:t>). </a:t>
            </a:r>
          </a:p>
          <a:p>
            <a:pPr lvl="1"/>
            <a:endParaRPr lang="pt-BR" sz="3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630823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(9º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77500" lnSpcReduction="20000"/>
          </a:bodyPr>
          <a:lstStyle/>
          <a:p>
            <a:r>
              <a:rPr lang="pt-BR" sz="3600" dirty="0"/>
              <a:t>Privilégios dizem respeito a </a:t>
            </a:r>
            <a:r>
              <a:rPr lang="pt-BR" sz="3600" u="sng" dirty="0"/>
              <a:t>propriedade dos diplomatas</a:t>
            </a:r>
            <a:r>
              <a:rPr lang="pt-BR" sz="3600" dirty="0"/>
              <a:t>, seus </a:t>
            </a:r>
            <a:r>
              <a:rPr lang="pt-BR" sz="3600" u="sng" dirty="0"/>
              <a:t>locais de trabalho </a:t>
            </a:r>
            <a:r>
              <a:rPr lang="pt-BR" sz="3600" dirty="0"/>
              <a:t>e suas </a:t>
            </a:r>
            <a:r>
              <a:rPr lang="pt-BR" sz="3600" u="sng" dirty="0"/>
              <a:t>comunicações</a:t>
            </a:r>
            <a:r>
              <a:rPr lang="pt-BR" sz="3600" dirty="0"/>
              <a:t>. </a:t>
            </a:r>
          </a:p>
          <a:p>
            <a:r>
              <a:rPr lang="pt-BR" sz="3600" dirty="0"/>
              <a:t>Têm sido objeto de </a:t>
            </a:r>
            <a:r>
              <a:rPr lang="pt-BR" sz="3600" u="sng" dirty="0"/>
              <a:t>revisões judiciais </a:t>
            </a:r>
            <a:r>
              <a:rPr lang="pt-BR" sz="3600" dirty="0"/>
              <a:t>pelos países membros e objeto de limites sobre seu escopo e abrangência.(</a:t>
            </a:r>
            <a:r>
              <a:rPr lang="pt-BR" sz="3600" dirty="0" err="1"/>
              <a:t>Verbeke</a:t>
            </a:r>
            <a:r>
              <a:rPr lang="pt-BR" sz="3600" dirty="0"/>
              <a:t>)</a:t>
            </a:r>
          </a:p>
          <a:p>
            <a:r>
              <a:rPr lang="pt-BR" sz="3600" dirty="0"/>
              <a:t>Tribunal de Justiça Internacional afirmou que “um agente diplomático apanhado </a:t>
            </a:r>
            <a:r>
              <a:rPr lang="pt-BR" sz="3600" u="sng" dirty="0"/>
              <a:t>no ato </a:t>
            </a:r>
            <a:r>
              <a:rPr lang="pt-BR" sz="3600" dirty="0"/>
              <a:t>de cometer um ataque ou outros atos agressivos </a:t>
            </a:r>
            <a:r>
              <a:rPr lang="pt-BR" sz="3600" u="sng" dirty="0"/>
              <a:t>poderá ser na ocasião ser preso temporariamente </a:t>
            </a:r>
            <a:r>
              <a:rPr lang="pt-BR" sz="3600" dirty="0"/>
              <a:t>pela polícia do Estado anfitrião para prevenir o cometimento daquele crime em particular”.</a:t>
            </a:r>
          </a:p>
          <a:p>
            <a:pPr lvl="1"/>
            <a:endParaRPr lang="pt-BR" sz="32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235694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(10º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85000" lnSpcReduction="10000"/>
          </a:bodyPr>
          <a:lstStyle/>
          <a:p>
            <a:pPr marL="0" indent="0">
              <a:buNone/>
            </a:pPr>
            <a:r>
              <a:rPr lang="pt-BR" sz="3600" b="1" dirty="0"/>
              <a:t>C. Direitos</a:t>
            </a:r>
          </a:p>
          <a:p>
            <a:pPr marL="0" indent="0">
              <a:buNone/>
            </a:pPr>
            <a:r>
              <a:rPr lang="pt-BR" sz="3600" u="sng" dirty="0"/>
              <a:t>1. Imunidades</a:t>
            </a:r>
          </a:p>
          <a:p>
            <a:pPr marL="457200" lvl="1" indent="0">
              <a:buNone/>
            </a:pPr>
            <a:r>
              <a:rPr lang="pt-BR" sz="3300" dirty="0"/>
              <a:t>a) </a:t>
            </a:r>
            <a:r>
              <a:rPr lang="pt-BR" sz="3300" i="1" dirty="0"/>
              <a:t>Diplomatas e outros funcionários</a:t>
            </a:r>
          </a:p>
          <a:p>
            <a:r>
              <a:rPr lang="pt-BR" dirty="0"/>
              <a:t>CVRD concedeu </a:t>
            </a:r>
            <a:r>
              <a:rPr lang="pt-BR" u="sng" dirty="0"/>
              <a:t>imunidade de processo penal e de alguma jurisdição civ</a:t>
            </a:r>
            <a:r>
              <a:rPr lang="pt-BR" dirty="0"/>
              <a:t>il para diplomatas (Artigo 31) para diplomatas e suas famílias e níveis menores de proteção para funcionários. </a:t>
            </a:r>
          </a:p>
          <a:p>
            <a:r>
              <a:rPr lang="pt-BR" dirty="0"/>
              <a:t>Isenção </a:t>
            </a:r>
            <a:r>
              <a:rPr lang="pt-BR" u="sng" dirty="0"/>
              <a:t>de serviços públicos</a:t>
            </a:r>
            <a:r>
              <a:rPr lang="pt-BR" dirty="0"/>
              <a:t>, tais como serviço militar, ser jurado, participar de serviços de emergência, contribuição a previdência social (Artigo 33)</a:t>
            </a:r>
          </a:p>
          <a:p>
            <a:endParaRPr lang="pt-BR"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544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058144-EBAB-44BE-5083-617D50D6D0DC}"/>
              </a:ext>
            </a:extLst>
          </p:cNvPr>
          <p:cNvSpPr>
            <a:spLocks noGrp="1"/>
          </p:cNvSpPr>
          <p:nvPr>
            <p:ph type="title"/>
          </p:nvPr>
        </p:nvSpPr>
        <p:spPr>
          <a:xfrm>
            <a:off x="1043631" y="809898"/>
            <a:ext cx="9942716" cy="1554480"/>
          </a:xfrm>
        </p:spPr>
        <p:txBody>
          <a:bodyPr anchor="ctr">
            <a:normAutofit/>
          </a:bodyPr>
          <a:lstStyle/>
          <a:p>
            <a:pPr algn="ctr"/>
            <a:r>
              <a:rPr lang="pt-BR" sz="4800" dirty="0"/>
              <a:t>A. </a:t>
            </a:r>
            <a:r>
              <a:rPr lang="pt-BR" sz="4800" b="1" dirty="0"/>
              <a:t>Conceito de diplomacia</a:t>
            </a:r>
            <a:br>
              <a:rPr lang="pt-BR" sz="4800" dirty="0"/>
            </a:br>
            <a:r>
              <a:rPr lang="pt-BR" sz="4800" dirty="0"/>
              <a:t> </a:t>
            </a:r>
            <a:r>
              <a:rPr lang="pt-BR" sz="2400" dirty="0"/>
              <a:t>(4º slide)</a:t>
            </a:r>
          </a:p>
        </p:txBody>
      </p:sp>
      <p:sp>
        <p:nvSpPr>
          <p:cNvPr id="3" name="Espaço Reservado para Conteúdo 2">
            <a:extLst>
              <a:ext uri="{FF2B5EF4-FFF2-40B4-BE49-F238E27FC236}">
                <a16:creationId xmlns:a16="http://schemas.microsoft.com/office/drawing/2014/main" id="{F07DD04F-35DA-4665-0B8E-FB87002B83CA}"/>
              </a:ext>
            </a:extLst>
          </p:cNvPr>
          <p:cNvSpPr>
            <a:spLocks noGrp="1"/>
          </p:cNvSpPr>
          <p:nvPr>
            <p:ph idx="1"/>
          </p:nvPr>
        </p:nvSpPr>
        <p:spPr>
          <a:xfrm>
            <a:off x="1045028" y="3017522"/>
            <a:ext cx="9941319" cy="3124658"/>
          </a:xfrm>
        </p:spPr>
        <p:txBody>
          <a:bodyPr anchor="ctr">
            <a:normAutofit/>
          </a:bodyPr>
          <a:lstStyle/>
          <a:p>
            <a:r>
              <a:rPr lang="pt-BR" b="1" dirty="0"/>
              <a:t>Novas características: </a:t>
            </a:r>
            <a:r>
              <a:rPr lang="pt-BR" sz="2600" dirty="0"/>
              <a:t>Diplomacia “não se confina mais a ministérios do exterior, mas expande por muitos órgãos governamentais”. (Spence et al) </a:t>
            </a:r>
          </a:p>
          <a:p>
            <a:r>
              <a:rPr lang="pt-BR" sz="2600" b="1" dirty="0"/>
              <a:t>Novas funções </a:t>
            </a:r>
            <a:r>
              <a:rPr lang="pt-BR" sz="2600" dirty="0"/>
              <a:t>incluem também “comunicações, diálogo, cimeiras, inteligência e relacionamentos” (Spence et al).</a:t>
            </a:r>
          </a:p>
          <a:p>
            <a:r>
              <a:rPr lang="pt-BR" b="1" dirty="0"/>
              <a:t>Novos atores</a:t>
            </a:r>
            <a:r>
              <a:rPr lang="pt-BR" dirty="0"/>
              <a:t>: organizações internacionais; ONGs, empresas multinacionais, pessoas físicas.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3754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(11º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77500" lnSpcReduction="20000"/>
          </a:bodyPr>
          <a:lstStyle/>
          <a:p>
            <a:r>
              <a:rPr lang="pt-BR" dirty="0"/>
              <a:t>Isenção menos clara quanto aos </a:t>
            </a:r>
            <a:r>
              <a:rPr lang="pt-BR" u="sng" dirty="0"/>
              <a:t>impostos indiretos</a:t>
            </a:r>
            <a:r>
              <a:rPr lang="pt-BR" dirty="0"/>
              <a:t>. (Kleiner).Artigo 34 da CVRD. Reciprocidade. </a:t>
            </a:r>
          </a:p>
          <a:p>
            <a:r>
              <a:rPr lang="pt-BR" dirty="0"/>
              <a:t>Imposto de </a:t>
            </a:r>
            <a:r>
              <a:rPr lang="pt-BR" u="sng" dirty="0"/>
              <a:t>importação</a:t>
            </a:r>
            <a:r>
              <a:rPr lang="pt-BR" dirty="0"/>
              <a:t>. Artigo 36. par. 1 da CVRD. Isenção para itens de uso pessoal. Países impõe limites de quantidade e de tempo para veículos.</a:t>
            </a:r>
          </a:p>
          <a:p>
            <a:pPr>
              <a:spcAft>
                <a:spcPts val="800"/>
              </a:spcAft>
            </a:pPr>
            <a:r>
              <a:rPr lang="pt-BR" dirty="0"/>
              <a:t>O pessoal </a:t>
            </a:r>
            <a:r>
              <a:rPr lang="pt-BR" u="sng" dirty="0"/>
              <a:t>administrativo, técnico, de apoio e empregados domésticos </a:t>
            </a:r>
            <a:r>
              <a:rPr lang="pt-BR" dirty="0"/>
              <a:t> gozam de inviolabilidade, imunidade penal e de testemunhar, assim como de prestar serviços públicos, de contribuir para a previdência social e de pagar impostos. (Artigo 37, parágrafo 2)</a:t>
            </a:r>
          </a:p>
          <a:p>
            <a:pPr>
              <a:spcAft>
                <a:spcPts val="800"/>
              </a:spcAft>
            </a:pPr>
            <a:r>
              <a:rPr lang="pt-BR" dirty="0"/>
              <a:t>Mas, os </a:t>
            </a:r>
            <a:r>
              <a:rPr lang="pt-BR" u="sng" dirty="0"/>
              <a:t>contratados locais</a:t>
            </a:r>
            <a:r>
              <a:rPr lang="pt-BR" dirty="0"/>
              <a:t>, nacionais ou residentes do país anfitrião não gozam de nenhum desses privilégios</a:t>
            </a:r>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88222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(12º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77500" lnSpcReduction="20000"/>
          </a:bodyPr>
          <a:lstStyle/>
          <a:p>
            <a:r>
              <a:rPr lang="pt-BR" sz="3200" dirty="0"/>
              <a:t>Exceções de imunidades na CVRD são para vida privada do diplomata: imóveis, sucessão e atividades comerciais no Estado anfitrião (Kleiner)</a:t>
            </a:r>
          </a:p>
          <a:p>
            <a:r>
              <a:rPr lang="pt-BR" sz="3200" dirty="0"/>
              <a:t>A </a:t>
            </a:r>
            <a:r>
              <a:rPr lang="pt-BR" sz="3200" u="sng" dirty="0"/>
              <a:t>Convenção da ONU sobre Imunidades Jurisdicionais dos Estados e suas Propriedade </a:t>
            </a:r>
            <a:r>
              <a:rPr lang="pt-BR" sz="3200" dirty="0"/>
              <a:t>(2004) dispôs sobre a imunidade estatal, com duas exceções: transações comerciais e contratos de trabalho</a:t>
            </a:r>
          </a:p>
          <a:p>
            <a:r>
              <a:rPr lang="pt-BR" sz="3200" dirty="0"/>
              <a:t>A imunidade diplomática pode ser objeto de </a:t>
            </a:r>
            <a:r>
              <a:rPr lang="pt-BR" sz="3200" u="sng" dirty="0"/>
              <a:t>renúncia</a:t>
            </a:r>
            <a:r>
              <a:rPr lang="pt-BR" sz="3200" dirty="0"/>
              <a:t> por parte do Estado acreditante. Artigo 31, para. 1, da CVRD. Estados relutam para não abrir precedentes. Preferem chamar de retorno ao país. (Kleiner)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28021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(13º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85000" lnSpcReduction="10000"/>
          </a:bodyPr>
          <a:lstStyle/>
          <a:p>
            <a:pPr marL="457200" lvl="1" indent="0">
              <a:buNone/>
            </a:pPr>
            <a:r>
              <a:rPr lang="pt-BR" sz="3000" dirty="0"/>
              <a:t>b) </a:t>
            </a:r>
            <a:r>
              <a:rPr lang="pt-BR" sz="3000" i="1" dirty="0"/>
              <a:t>Missões diplomáticas e consulares</a:t>
            </a:r>
            <a:endParaRPr lang="pt-BR" sz="3000" dirty="0"/>
          </a:p>
          <a:p>
            <a:r>
              <a:rPr lang="pt-BR" dirty="0"/>
              <a:t>Isenção para </a:t>
            </a:r>
            <a:r>
              <a:rPr lang="pt-BR" u="sng" dirty="0"/>
              <a:t>propriedade física </a:t>
            </a:r>
            <a:r>
              <a:rPr lang="pt-BR" dirty="0"/>
              <a:t>da missão.</a:t>
            </a:r>
          </a:p>
          <a:p>
            <a:r>
              <a:rPr lang="pt-BR" dirty="0"/>
              <a:t>Direito de exibir bandeira e emblema do Estado acreditante na chancelaria e na residência, bem como veículos do chefe da missão. (Artigo 20)</a:t>
            </a:r>
          </a:p>
          <a:p>
            <a:r>
              <a:rPr lang="pt-BR" dirty="0"/>
              <a:t>Residência do chefe de missão e a chancelaria são </a:t>
            </a:r>
            <a:r>
              <a:rPr lang="pt-BR" u="sng" dirty="0"/>
              <a:t>extraterritoriais</a:t>
            </a:r>
            <a:r>
              <a:rPr lang="pt-BR" dirty="0"/>
              <a:t>. </a:t>
            </a:r>
          </a:p>
          <a:p>
            <a:r>
              <a:rPr lang="pt-BR" dirty="0"/>
              <a:t>Opositores políticos de regimes severos muitas vezes buscam o direito de </a:t>
            </a:r>
            <a:r>
              <a:rPr lang="pt-BR" u="sng" dirty="0"/>
              <a:t>asilo político</a:t>
            </a:r>
            <a:r>
              <a:rPr lang="pt-BR" dirty="0"/>
              <a:t>. Embora amplamente praticado, não está estabelecido no direito internacional, exceto na América Latina.</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824844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(14º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62500" lnSpcReduction="20000"/>
          </a:bodyPr>
          <a:lstStyle/>
          <a:p>
            <a:pPr marL="0" indent="0">
              <a:buNone/>
            </a:pPr>
            <a:r>
              <a:rPr lang="pt-BR" sz="3800" dirty="0"/>
              <a:t>2. </a:t>
            </a:r>
            <a:r>
              <a:rPr lang="pt-BR" sz="4400" u="sng" dirty="0"/>
              <a:t>Inviolabilidade</a:t>
            </a:r>
          </a:p>
          <a:p>
            <a:r>
              <a:rPr lang="pt-BR" sz="3200" dirty="0"/>
              <a:t>Inviolabilidade de residência de embaixadores desde século XVIII por direito consuetudinário. Grotius extraterritorialidade. Hoje questionada. </a:t>
            </a:r>
          </a:p>
          <a:p>
            <a:r>
              <a:rPr lang="pt-BR" sz="3200" dirty="0"/>
              <a:t>Inviolabilidade (Art. 24, 27, 29 da CVRD). Agentes e suas famílias. Arquivos e documentos. Mala diplomática. Correspondência. Bagagem</a:t>
            </a:r>
          </a:p>
          <a:p>
            <a:r>
              <a:rPr lang="pt-BR" sz="3200" dirty="0"/>
              <a:t>Cônsules e outros diplomatas, tratamento igual. Algumas exceções</a:t>
            </a:r>
          </a:p>
          <a:p>
            <a:pPr lvl="1"/>
            <a:r>
              <a:rPr lang="pt-BR" sz="2800" dirty="0"/>
              <a:t>Se houver incêndio ou desastre, autorização para entrar é presumida. Nos locais diplomáticos não. </a:t>
            </a:r>
          </a:p>
          <a:p>
            <a:pPr lvl="1"/>
            <a:r>
              <a:rPr lang="pt-BR" sz="2800" dirty="0"/>
              <a:t>Locais consulares podem ser desapropriados, diplomáticos não, sem consentimento do Estado acreditante. </a:t>
            </a:r>
          </a:p>
          <a:p>
            <a:pPr lvl="1"/>
            <a:r>
              <a:rPr lang="pt-BR" sz="2800" dirty="0"/>
              <a:t>CVRC  permite que malas consulares sejam abertas na presença de representante consular. </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006559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(15º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fontScale="62500" lnSpcReduction="20000"/>
          </a:bodyPr>
          <a:lstStyle/>
          <a:p>
            <a:pPr marL="0" indent="0">
              <a:buNone/>
            </a:pPr>
            <a:r>
              <a:rPr lang="pt-BR" sz="3300" dirty="0"/>
              <a:t>3. </a:t>
            </a:r>
            <a:r>
              <a:rPr lang="pt-BR" sz="3300" u="sng" dirty="0"/>
              <a:t>Proteção</a:t>
            </a:r>
          </a:p>
          <a:p>
            <a:r>
              <a:rPr lang="pt-BR" sz="3200" dirty="0"/>
              <a:t>Universalmente reconhecida como responsabilidade do Estado anfitrião. Preocupação com reciprocidade.</a:t>
            </a:r>
          </a:p>
          <a:p>
            <a:r>
              <a:rPr lang="pt-BR" sz="3200" dirty="0"/>
              <a:t>Dois casos de violação:</a:t>
            </a:r>
          </a:p>
          <a:p>
            <a:pPr>
              <a:buFont typeface="Courier New" panose="02070309020205020404" pitchFamily="49" charset="0"/>
              <a:buChar char="o"/>
            </a:pPr>
            <a:r>
              <a:rPr lang="pt-BR" sz="3200" dirty="0"/>
              <a:t>1900 - Guerra dos Boxer. 55 legações estrangeiras foram cercadas em Pequim por um movimento, com a cumplicidade do governo chinês. Ministro da legação alemã foi morto.</a:t>
            </a:r>
          </a:p>
          <a:p>
            <a:pPr>
              <a:buFont typeface="Courier New" panose="02070309020205020404" pitchFamily="49" charset="0"/>
              <a:buChar char="o"/>
            </a:pPr>
            <a:r>
              <a:rPr lang="pt-BR" sz="3200" dirty="0"/>
              <a:t>1979 – Irã. Grupo de estudantes invadiu a embaixada dos Estados Unidos e manteve os diplomatas como reféns por 444 dias. Violação da CVRD. O Tribunal de Justiça Internacional condenou a violação do Artigo 29 da CVRD em termos firmes sobretudo por ter esta se estendido sem qualquer providência do governo iraniano</a:t>
            </a:r>
            <a:r>
              <a:rPr lang="en-US" sz="32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315061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835934" y="936174"/>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(16º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31810"/>
            <a:ext cx="9941319" cy="3124658"/>
          </a:xfrm>
        </p:spPr>
        <p:txBody>
          <a:bodyPr anchor="ctr">
            <a:normAutofit lnSpcReduction="10000"/>
          </a:bodyPr>
          <a:lstStyle/>
          <a:p>
            <a:pPr marL="0" indent="0">
              <a:buNone/>
            </a:pPr>
            <a:r>
              <a:rPr lang="pt-BR" sz="3100" b="1" dirty="0"/>
              <a:t>D. Deveres</a:t>
            </a:r>
          </a:p>
          <a:p>
            <a:pPr marL="514350" indent="-514350">
              <a:buAutoNum type="arabicPeriod"/>
            </a:pPr>
            <a:r>
              <a:rPr lang="pt-BR" sz="2900" u="sng" dirty="0"/>
              <a:t>Não interferência</a:t>
            </a:r>
          </a:p>
          <a:p>
            <a:r>
              <a:rPr lang="pt-BR" sz="2900" dirty="0"/>
              <a:t>Conceito de soberania – arma jurídica contra a intervenção de um Estado noutro (Kleiner)</a:t>
            </a:r>
          </a:p>
          <a:p>
            <a:r>
              <a:rPr lang="pt-BR" sz="2900" dirty="0"/>
              <a:t>Constituição Francesa de 1789: o povo francês </a:t>
            </a:r>
          </a:p>
          <a:p>
            <a:pPr marL="0" indent="0">
              <a:buNone/>
            </a:pPr>
            <a:r>
              <a:rPr lang="pt-BR" sz="2900" i="1" dirty="0"/>
              <a:t>“não interfere nos assuntos de outras nações; não tolera que outras nações interfiram nos seus assuntos”.</a:t>
            </a:r>
          </a:p>
          <a:p>
            <a:endParaRPr lang="pt-BR" sz="29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332223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835934" y="936174"/>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(17º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153916" y="2918270"/>
            <a:ext cx="9941319" cy="3124658"/>
          </a:xfrm>
        </p:spPr>
        <p:txBody>
          <a:bodyPr anchor="ctr">
            <a:normAutofit fontScale="92500" lnSpcReduction="10000"/>
          </a:bodyPr>
          <a:lstStyle/>
          <a:p>
            <a:r>
              <a:rPr lang="pt-BR" sz="2900" dirty="0"/>
              <a:t>Projeto inicial da CDI sobre imunidades não incluía regra sobre não ingerência em assuntos internos, embora constasse de projetos de códigos existentes e da Convenção de Havana sobre oficiais diplomáticos.</a:t>
            </a:r>
          </a:p>
          <a:p>
            <a:r>
              <a:rPr lang="pt-BR" sz="2900" dirty="0"/>
              <a:t>Proposta de dois membros da CDI em 1957: Luís Padilla Nervo (México),  e Francisco Garcia Amador (Cuba) </a:t>
            </a:r>
          </a:p>
          <a:p>
            <a:r>
              <a:rPr lang="pt-BR" sz="2900" dirty="0"/>
              <a:t>Proposta discutida em várias reuniões. </a:t>
            </a:r>
          </a:p>
          <a:p>
            <a:r>
              <a:rPr lang="pt-BR" sz="2900" dirty="0"/>
              <a:t>Incluída no projeto de artigos enviado a AGNU.</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660014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5C20C8-5A4F-76E7-0C7F-95B6D7249822}"/>
              </a:ext>
            </a:extLst>
          </p:cNvPr>
          <p:cNvSpPr>
            <a:spLocks noGrp="1"/>
          </p:cNvSpPr>
          <p:nvPr>
            <p:ph type="title"/>
          </p:nvPr>
        </p:nvSpPr>
        <p:spPr/>
        <p:txBody>
          <a:bodyPr/>
          <a:lstStyle/>
          <a:p>
            <a:pPr algn="ctr"/>
            <a:r>
              <a:rPr lang="pt-BR" sz="4400" dirty="0"/>
              <a:t>IV. </a:t>
            </a:r>
            <a:r>
              <a:rPr lang="pt-BR" sz="4400" b="1" dirty="0"/>
              <a:t>Diplomatas: Direitos e Deveres</a:t>
            </a:r>
            <a:br>
              <a:rPr lang="pt-BR" sz="4400" b="1" dirty="0"/>
            </a:br>
            <a:r>
              <a:rPr lang="pt-BR" sz="2000" dirty="0"/>
              <a:t>(18º slide)</a:t>
            </a:r>
            <a:endParaRPr lang="en-US" dirty="0"/>
          </a:p>
        </p:txBody>
      </p:sp>
      <p:sp>
        <p:nvSpPr>
          <p:cNvPr id="3" name="Espaço Reservado para Conteúdo 2">
            <a:extLst>
              <a:ext uri="{FF2B5EF4-FFF2-40B4-BE49-F238E27FC236}">
                <a16:creationId xmlns:a16="http://schemas.microsoft.com/office/drawing/2014/main" id="{6BFCAFD0-A2F7-1E40-4DC2-BD96FFE4A2C7}"/>
              </a:ext>
            </a:extLst>
          </p:cNvPr>
          <p:cNvSpPr>
            <a:spLocks noGrp="1"/>
          </p:cNvSpPr>
          <p:nvPr>
            <p:ph idx="1"/>
          </p:nvPr>
        </p:nvSpPr>
        <p:spPr/>
        <p:txBody>
          <a:bodyPr>
            <a:normAutofit/>
          </a:bodyPr>
          <a:lstStyle/>
          <a:p>
            <a:pPr marL="0" indent="0">
              <a:buNone/>
            </a:pPr>
            <a:endParaRPr lang="pt-BR" sz="2800" i="1" dirty="0"/>
          </a:p>
          <a:p>
            <a:pPr marL="0" indent="0">
              <a:buNone/>
            </a:pPr>
            <a:r>
              <a:rPr lang="pt-BR" sz="2800" i="1" dirty="0"/>
              <a:t>ARTIGO 41.º </a:t>
            </a:r>
          </a:p>
          <a:p>
            <a:pPr marL="0" indent="0">
              <a:buNone/>
            </a:pPr>
            <a:endParaRPr lang="pt-BR" sz="2800" i="1" dirty="0"/>
          </a:p>
          <a:p>
            <a:pPr marL="0" indent="0">
              <a:buNone/>
            </a:pPr>
            <a:r>
              <a:rPr lang="pt-BR" sz="2800" i="1" dirty="0"/>
              <a:t>Sem prejuízo de seus privilégios e imunidades, todas as pessoas que gozem desses privilégios e imunidades deverão respeitar as leis e os regulamentos do Estado acreditador. </a:t>
            </a:r>
            <a:r>
              <a:rPr lang="pt-BR" sz="2800" i="1" u="sng" dirty="0"/>
              <a:t>Têm também o dever de não se imiscuir nos assuntos internos do referido Estado. </a:t>
            </a:r>
          </a:p>
        </p:txBody>
      </p:sp>
    </p:spTree>
    <p:extLst>
      <p:ext uri="{BB962C8B-B14F-4D97-AF65-F5344CB8AC3E}">
        <p14:creationId xmlns:p14="http://schemas.microsoft.com/office/powerpoint/2010/main" val="346049042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835934" y="936174"/>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(19º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153916" y="2861118"/>
            <a:ext cx="9941319" cy="3124658"/>
          </a:xfrm>
        </p:spPr>
        <p:txBody>
          <a:bodyPr anchor="ctr">
            <a:normAutofit/>
          </a:bodyPr>
          <a:lstStyle/>
          <a:p>
            <a:pPr marL="457200" lvl="1" indent="0">
              <a:buNone/>
            </a:pPr>
            <a:r>
              <a:rPr lang="pt-BR" sz="3000" dirty="0"/>
              <a:t>Artigo 41 influenciou:</a:t>
            </a:r>
          </a:p>
          <a:p>
            <a:pPr lvl="1"/>
            <a:r>
              <a:rPr lang="pt-BR" sz="2200" dirty="0"/>
              <a:t>CVRC (1963), Convenção sobre Missões Especiais (1969), </a:t>
            </a:r>
          </a:p>
          <a:p>
            <a:pPr lvl="1"/>
            <a:r>
              <a:rPr lang="pt-BR" sz="2200" dirty="0"/>
              <a:t>Convenção sobre Representação de Estados nas suas Relações com as Organizações Internacionais de Caráter Universal (1975), </a:t>
            </a:r>
          </a:p>
          <a:p>
            <a:pPr lvl="1"/>
            <a:r>
              <a:rPr lang="pt-BR" sz="2200" dirty="0"/>
              <a:t>Acordo sobre Privilégios e Imunidades do Tribunal Especial para o Direito do Mar (1979) e </a:t>
            </a:r>
          </a:p>
          <a:p>
            <a:pPr lvl="1"/>
            <a:r>
              <a:rPr lang="pt-BR" sz="2200" dirty="0"/>
              <a:t>Acordo sobre Privilégios e Imunidades do Tribunal Penal Internacional (2002)</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676408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43631"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(20º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a:bodyPr>
          <a:lstStyle/>
          <a:p>
            <a:pPr marL="0" indent="0">
              <a:buNone/>
            </a:pPr>
            <a:r>
              <a:rPr lang="pt-BR" dirty="0"/>
              <a:t>2.</a:t>
            </a:r>
            <a:r>
              <a:rPr lang="pt-BR" u="sng" dirty="0"/>
              <a:t> Dever de informar as chancelarias locais</a:t>
            </a:r>
          </a:p>
          <a:p>
            <a:pPr marL="0" indent="0">
              <a:buNone/>
            </a:pPr>
            <a:r>
              <a:rPr lang="pt-BR" sz="2400" i="1" dirty="0"/>
              <a:t>Artigo 41</a:t>
            </a:r>
          </a:p>
          <a:p>
            <a:pPr marL="0" indent="0">
              <a:buNone/>
            </a:pPr>
            <a:r>
              <a:rPr lang="pt-BR" sz="2400" i="1" dirty="0"/>
              <a:t>2. Todos os assuntos oficiais tratados com o Estado acreditador confiados à missão pelo Estado acreditante deverão sê-lo com o Ministério dos Negócios Estrangeiros do Estado acreditador ou por seu intermédio, ou com outro Ministério em que se tenha convindo. </a:t>
            </a:r>
            <a:endParaRPr lang="pt-BR" sz="2400" u="sng"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30590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058144-EBAB-44BE-5083-617D50D6D0DC}"/>
              </a:ext>
            </a:extLst>
          </p:cNvPr>
          <p:cNvSpPr>
            <a:spLocks noGrp="1"/>
          </p:cNvSpPr>
          <p:nvPr>
            <p:ph type="title"/>
          </p:nvPr>
        </p:nvSpPr>
        <p:spPr>
          <a:xfrm>
            <a:off x="1043631" y="809898"/>
            <a:ext cx="9942716" cy="1554480"/>
          </a:xfrm>
        </p:spPr>
        <p:txBody>
          <a:bodyPr anchor="ctr">
            <a:normAutofit/>
          </a:bodyPr>
          <a:lstStyle/>
          <a:p>
            <a:pPr algn="ctr"/>
            <a:r>
              <a:rPr lang="pt-BR" sz="4800" dirty="0"/>
              <a:t>A</a:t>
            </a:r>
            <a:r>
              <a:rPr lang="pt-BR" sz="4800" b="1" dirty="0"/>
              <a:t>. Conceito de diplomacia</a:t>
            </a:r>
            <a:br>
              <a:rPr lang="pt-BR" sz="4800" dirty="0"/>
            </a:br>
            <a:r>
              <a:rPr lang="pt-BR" sz="4800" dirty="0"/>
              <a:t> </a:t>
            </a:r>
            <a:r>
              <a:rPr lang="pt-BR" sz="2400" dirty="0"/>
              <a:t>(5º slide)</a:t>
            </a:r>
          </a:p>
        </p:txBody>
      </p:sp>
      <p:sp>
        <p:nvSpPr>
          <p:cNvPr id="3" name="Espaço Reservado para Conteúdo 2">
            <a:extLst>
              <a:ext uri="{FF2B5EF4-FFF2-40B4-BE49-F238E27FC236}">
                <a16:creationId xmlns:a16="http://schemas.microsoft.com/office/drawing/2014/main" id="{F07DD04F-35DA-4665-0B8E-FB87002B83CA}"/>
              </a:ext>
            </a:extLst>
          </p:cNvPr>
          <p:cNvSpPr>
            <a:spLocks noGrp="1"/>
          </p:cNvSpPr>
          <p:nvPr>
            <p:ph idx="1"/>
          </p:nvPr>
        </p:nvSpPr>
        <p:spPr>
          <a:xfrm>
            <a:off x="1045028" y="3017522"/>
            <a:ext cx="9941319" cy="3124658"/>
          </a:xfrm>
        </p:spPr>
        <p:txBody>
          <a:bodyPr anchor="ctr">
            <a:normAutofit fontScale="77500" lnSpcReduction="20000"/>
          </a:bodyPr>
          <a:lstStyle/>
          <a:p>
            <a:pPr marL="0" indent="0">
              <a:buNone/>
            </a:pPr>
            <a:r>
              <a:rPr lang="pt-BR" sz="3100" b="1" dirty="0"/>
              <a:t>Objetivos</a:t>
            </a:r>
            <a:r>
              <a:rPr lang="pt-BR" sz="3100" dirty="0"/>
              <a:t>: </a:t>
            </a:r>
          </a:p>
          <a:p>
            <a:r>
              <a:rPr lang="pt-BR" sz="3200" u="sng" dirty="0"/>
              <a:t>Promover os interesses do Estado representado.</a:t>
            </a:r>
            <a:endParaRPr lang="pt-BR" sz="3200" dirty="0"/>
          </a:p>
          <a:p>
            <a:r>
              <a:rPr lang="pt-BR" sz="3200" dirty="0"/>
              <a:t>Diplomatas buscam </a:t>
            </a:r>
            <a:r>
              <a:rPr lang="pt-BR" sz="3200" u="sng" dirty="0"/>
              <a:t>influenciar as decisões e o comportamento de governos estrangeiros e de sua população </a:t>
            </a:r>
            <a:r>
              <a:rPr lang="pt-BR" sz="3200" dirty="0"/>
              <a:t>por meio do diálogo, da negociação e de outras medidas</a:t>
            </a:r>
            <a:r>
              <a:rPr lang="pt-BR" sz="3200" u="sng" dirty="0"/>
              <a:t>, exceto a guerra ou o emprego de violência</a:t>
            </a:r>
            <a:r>
              <a:rPr lang="pt-BR" sz="3200" dirty="0"/>
              <a:t>. (Freeman)</a:t>
            </a:r>
          </a:p>
          <a:p>
            <a:r>
              <a:rPr lang="pt-BR" sz="3200" u="sng" dirty="0"/>
              <a:t>Dissolução de conflitos </a:t>
            </a:r>
            <a:r>
              <a:rPr lang="pt-BR" sz="3200" dirty="0"/>
              <a:t>(</a:t>
            </a:r>
            <a:r>
              <a:rPr lang="pt-BR" sz="3200" dirty="0" err="1"/>
              <a:t>Zartman</a:t>
            </a:r>
            <a:r>
              <a:rPr lang="pt-BR" sz="3200" dirty="0"/>
              <a:t>)</a:t>
            </a:r>
          </a:p>
          <a:p>
            <a:r>
              <a:rPr lang="pt-BR" sz="3200" dirty="0"/>
              <a:t>Término das guerras, sem exceção, envolve </a:t>
            </a:r>
            <a:r>
              <a:rPr lang="pt-BR" sz="3200" u="sng" dirty="0"/>
              <a:t>negociação diplomática </a:t>
            </a:r>
            <a:r>
              <a:rPr lang="pt-BR" sz="3200" dirty="0"/>
              <a:t>(</a:t>
            </a:r>
            <a:r>
              <a:rPr lang="pt-BR" sz="3200" dirty="0" err="1"/>
              <a:t>Melissen</a:t>
            </a:r>
            <a:r>
              <a:rPr lang="pt-BR" sz="3200" dirty="0"/>
              <a:t>) </a:t>
            </a:r>
          </a:p>
          <a:p>
            <a:pPr marL="0" indent="0">
              <a:buNone/>
            </a:pPr>
            <a:endParaRPr lang="pt-BR" sz="3200" b="1"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171886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D6A2619-3A8D-5766-33F6-EA4931A3BA74}"/>
              </a:ext>
            </a:extLst>
          </p:cNvPr>
          <p:cNvSpPr>
            <a:spLocks noGrp="1"/>
          </p:cNvSpPr>
          <p:nvPr>
            <p:ph type="title"/>
          </p:nvPr>
        </p:nvSpPr>
        <p:spPr>
          <a:xfrm>
            <a:off x="1015055" y="809898"/>
            <a:ext cx="9942716" cy="1554480"/>
          </a:xfrm>
        </p:spPr>
        <p:txBody>
          <a:bodyPr anchor="ctr">
            <a:normAutofit/>
          </a:bodyPr>
          <a:lstStyle/>
          <a:p>
            <a:pPr algn="ctr"/>
            <a:r>
              <a:rPr lang="pt-BR" sz="4800" dirty="0"/>
              <a:t>IV. </a:t>
            </a:r>
            <a:r>
              <a:rPr lang="pt-BR" sz="4800" b="1" dirty="0"/>
              <a:t>Diplomatas: Direitos e Deveres</a:t>
            </a:r>
            <a:br>
              <a:rPr lang="pt-BR" sz="4800" b="1" dirty="0"/>
            </a:br>
            <a:r>
              <a:rPr lang="pt-BR" sz="2400" dirty="0"/>
              <a:t>(21º slide)</a:t>
            </a:r>
            <a:endParaRPr lang="pt-BR" sz="4800" dirty="0"/>
          </a:p>
        </p:txBody>
      </p:sp>
      <p:sp>
        <p:nvSpPr>
          <p:cNvPr id="3" name="Espaço Reservado para Conteúdo 2">
            <a:extLst>
              <a:ext uri="{FF2B5EF4-FFF2-40B4-BE49-F238E27FC236}">
                <a16:creationId xmlns:a16="http://schemas.microsoft.com/office/drawing/2014/main" id="{72BC1BB7-3FA2-6479-A859-A5B348CCA499}"/>
              </a:ext>
            </a:extLst>
          </p:cNvPr>
          <p:cNvSpPr>
            <a:spLocks noGrp="1"/>
          </p:cNvSpPr>
          <p:nvPr>
            <p:ph idx="1"/>
          </p:nvPr>
        </p:nvSpPr>
        <p:spPr>
          <a:xfrm>
            <a:off x="1045028" y="3017522"/>
            <a:ext cx="9941319" cy="3124658"/>
          </a:xfrm>
        </p:spPr>
        <p:txBody>
          <a:bodyPr anchor="ctr">
            <a:normAutofit/>
          </a:bodyPr>
          <a:lstStyle/>
          <a:p>
            <a:r>
              <a:rPr lang="pt-BR" sz="2400" dirty="0"/>
              <a:t>A CVRD, para evitar espionagem, recomenda a embaixadas que canalizem informações para chancelaria local. (</a:t>
            </a:r>
            <a:r>
              <a:rPr lang="pt-BR" sz="2400" dirty="0" err="1"/>
              <a:t>Berridge</a:t>
            </a:r>
            <a:r>
              <a:rPr lang="pt-BR" sz="2400" dirty="0"/>
              <a:t>)</a:t>
            </a:r>
          </a:p>
          <a:p>
            <a:r>
              <a:rPr lang="pt-BR" sz="2400" dirty="0"/>
              <a:t>Essa obrigação inclui a obtenção de permissão para abertura de escritórios ingresso de funcionários; para ingresso de funcionários no país; para o numero de diplomatas acreditados e pedidos de autorização para comunicações para comunicações por rádio. (</a:t>
            </a:r>
            <a:r>
              <a:rPr lang="pt-BR" sz="2400" dirty="0" err="1"/>
              <a:t>Berridge</a:t>
            </a:r>
            <a:r>
              <a:rPr lang="pt-BR" sz="2400" dirty="0"/>
              <a:t>)</a:t>
            </a:r>
          </a:p>
          <a:p>
            <a:r>
              <a:rPr lang="pt-BR" sz="2400" dirty="0"/>
              <a:t>Algumas chancelarias pedem que, ao menos, as missões diplomáticas lhes enviem cópias das comunicações com outros órgãos públicos (Kleiner)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52450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a:bodyPr>
          <a:lstStyle/>
          <a:p>
            <a:pPr marL="0" indent="0">
              <a:buNone/>
            </a:pPr>
            <a:r>
              <a:rPr lang="en-US" b="1" dirty="0"/>
              <a:t>A. </a:t>
            </a:r>
            <a:r>
              <a:rPr lang="pt-BR" b="1" dirty="0"/>
              <a:t>Diplomáticas</a:t>
            </a:r>
          </a:p>
          <a:p>
            <a:r>
              <a:rPr lang="pt-BR" sz="2400" dirty="0"/>
              <a:t>Funções foram se ampliando. Tradicionalmente associada a cerimonial ou protocolo, i.e., representação formal no exterior. Mas, evoluíram para eventos e temas de cada momento. (</a:t>
            </a:r>
            <a:r>
              <a:rPr lang="pt-BR" sz="2400" dirty="0" err="1"/>
              <a:t>Rozental</a:t>
            </a:r>
            <a:r>
              <a:rPr lang="pt-BR" sz="2400" dirty="0"/>
              <a:t>)</a:t>
            </a:r>
          </a:p>
          <a:p>
            <a:r>
              <a:rPr lang="pt-BR" sz="2600" dirty="0"/>
              <a:t>Em 1950, as principais eram representar, informar e negociar (Nicolson). Hoje: analisar e negociar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754957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(2º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85000" lnSpcReduction="20000"/>
          </a:bodyPr>
          <a:lstStyle/>
          <a:p>
            <a:pPr marL="0" indent="0">
              <a:buNone/>
            </a:pPr>
            <a:r>
              <a:rPr lang="pt-BR" sz="2200" dirty="0"/>
              <a:t>CVRD Artigo 3. </a:t>
            </a:r>
            <a:r>
              <a:rPr lang="pt-BR" sz="2200" dirty="0">
                <a:latin typeface="Times New Roman" panose="02020603050405020304" pitchFamily="18" charset="0"/>
                <a:ea typeface="Calibri" panose="020F0502020204030204" pitchFamily="34" charset="0"/>
              </a:rPr>
              <a:t>As funções de uma missão diplomática incluem: </a:t>
            </a:r>
            <a:endParaRPr lang="pt-BR" sz="2200" dirty="0"/>
          </a:p>
          <a:p>
            <a:pPr marL="457200" indent="-457200">
              <a:buAutoNum type="alphaLcParenR"/>
            </a:pPr>
            <a:r>
              <a:rPr lang="pt-BR"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representar o Estado acreditante perante o Estado acreditado;</a:t>
            </a:r>
            <a:r>
              <a:rPr lang="pt-BR" sz="2400" dirty="0">
                <a:latin typeface="Times New Roman" panose="02020603050405020304" pitchFamily="18" charset="0"/>
                <a:ea typeface="Calibri" panose="020F0502020204030204" pitchFamily="34" charset="0"/>
              </a:rPr>
              <a:t> </a:t>
            </a:r>
          </a:p>
          <a:p>
            <a:pPr marL="457200" indent="-457200">
              <a:buAutoNum type="alphaLcParenR"/>
            </a:pPr>
            <a:r>
              <a:rPr lang="pt-BR"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proteger no Estado acreditado os interesses do Estado acreditante e de seus nacionais, dentro dos limites permitidos pelo direito internacional;</a:t>
            </a:r>
            <a:r>
              <a:rPr lang="pt-BR" sz="2400" dirty="0">
                <a:latin typeface="Times New Roman" panose="02020603050405020304" pitchFamily="18" charset="0"/>
                <a:ea typeface="Calibri" panose="020F0502020204030204" pitchFamily="34" charset="0"/>
              </a:rPr>
              <a:t> </a:t>
            </a:r>
          </a:p>
          <a:p>
            <a:pPr marL="457200" indent="-457200">
              <a:buAutoNum type="alphaLcParenR"/>
            </a:pPr>
            <a:r>
              <a:rPr lang="pt-BR"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negociar com o Governo do Estado acreditado;</a:t>
            </a:r>
            <a:r>
              <a:rPr lang="pt-BR" sz="2400" dirty="0">
                <a:latin typeface="Times New Roman" panose="02020603050405020304" pitchFamily="18" charset="0"/>
                <a:ea typeface="Calibri" panose="020F0502020204030204" pitchFamily="34" charset="0"/>
              </a:rPr>
              <a:t> </a:t>
            </a:r>
          </a:p>
          <a:p>
            <a:pPr marL="457200" indent="-457200">
              <a:buAutoNum type="alphaLcParenR"/>
            </a:pPr>
            <a:r>
              <a:rPr lang="pt-BR"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inteirar-se por todos os meios lícitos das condições existentes e da evolução dos acontecimentos no Estado acreditado e informar a esse respeito o Governo do Estado acreditante;</a:t>
            </a:r>
            <a:r>
              <a:rPr lang="pt-BR" sz="2400" dirty="0">
                <a:latin typeface="Times New Roman" panose="02020603050405020304" pitchFamily="18" charset="0"/>
                <a:ea typeface="Calibri" panose="020F0502020204030204" pitchFamily="34" charset="0"/>
              </a:rPr>
              <a:t> </a:t>
            </a:r>
          </a:p>
          <a:p>
            <a:pPr marL="457200" indent="-457200">
              <a:buAutoNum type="alphaLcParenR"/>
            </a:pPr>
            <a:r>
              <a:rPr lang="pt-BR" sz="2400" dirty="0">
                <a:solidFill>
                  <a:srgbClr val="000000"/>
                </a:solidFill>
                <a:latin typeface="Times New Roman" panose="02020603050405020304" pitchFamily="18" charset="0"/>
                <a:ea typeface="Times New Roman" panose="02020603050405020304" pitchFamily="18" charset="0"/>
                <a:cs typeface="Calibri" panose="020F0502020204030204" pitchFamily="34" charset="0"/>
              </a:rPr>
              <a:t>promover econômicas</a:t>
            </a:r>
            <a:r>
              <a:rPr lang="pt-BR" sz="2400" dirty="0">
                <a:solidFill>
                  <a:srgbClr val="000000"/>
                </a:solidFill>
                <a:effectLst/>
                <a:latin typeface="Times New Roman" panose="02020603050405020304" pitchFamily="18" charset="0"/>
                <a:ea typeface="Times New Roman" panose="02020603050405020304" pitchFamily="18" charset="0"/>
                <a:cs typeface="Calibri" panose="020F0502020204030204" pitchFamily="34" charset="0"/>
              </a:rPr>
              <a:t>, culturais e científicas entre o Estado acreditante e o Estado acreditado.</a:t>
            </a:r>
            <a:endParaRPr lang="pt-B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154474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(3º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lnSpcReduction="10000"/>
          </a:bodyPr>
          <a:lstStyle/>
          <a:p>
            <a:pPr marL="0" indent="0">
              <a:buNone/>
            </a:pPr>
            <a:r>
              <a:rPr lang="en-US" dirty="0"/>
              <a:t>1</a:t>
            </a:r>
            <a:r>
              <a:rPr lang="pt-BR" dirty="0"/>
              <a:t>. </a:t>
            </a:r>
            <a:r>
              <a:rPr lang="pt-BR" u="sng" dirty="0"/>
              <a:t>Representar</a:t>
            </a:r>
          </a:p>
          <a:p>
            <a:r>
              <a:rPr lang="pt-BR" sz="2400" dirty="0"/>
              <a:t>Defesa</a:t>
            </a:r>
            <a:r>
              <a:rPr lang="en-US" sz="2400" dirty="0"/>
              <a:t> dos interesses para</a:t>
            </a:r>
            <a:r>
              <a:rPr lang="pt-BR" sz="2400" dirty="0"/>
              <a:t> atrair prestígio. </a:t>
            </a:r>
          </a:p>
          <a:p>
            <a:r>
              <a:rPr lang="pt-BR" sz="2400" dirty="0"/>
              <a:t>Por vezes, confunde-se com propaganda.</a:t>
            </a:r>
          </a:p>
          <a:p>
            <a:r>
              <a:rPr lang="pt-BR" sz="2400" dirty="0"/>
              <a:t>Atividades tais como conceder entrevistas, comparecer a cerimonias oficiais. Visitas a autoridades e palestras em universidades.</a:t>
            </a:r>
          </a:p>
          <a:p>
            <a:r>
              <a:rPr lang="pt-BR" sz="2400" dirty="0"/>
              <a:t>Recepções com alvos específicos são mais úteis para ouvir e compartilhar análises do que em salas de reuniões com tomadores de notas e protocolares. (Malone)</a:t>
            </a:r>
          </a:p>
          <a:p>
            <a:pPr lvl="1"/>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415637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(4º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a:bodyPr>
          <a:lstStyle/>
          <a:p>
            <a:r>
              <a:rPr lang="pt-BR" sz="2400" dirty="0"/>
              <a:t>Chefes de Estado ou ministros podem exercer essas atividades. Mas, embaixadores residentes exercem com frequência e assiduidade. </a:t>
            </a:r>
          </a:p>
          <a:p>
            <a:r>
              <a:rPr lang="pt-BR" sz="2400" dirty="0"/>
              <a:t>Aproximar de pessoas influentes p </a:t>
            </a:r>
            <a:r>
              <a:rPr lang="pt-BR" sz="2400" dirty="0" err="1"/>
              <a:t>araaproximar</a:t>
            </a:r>
            <a:r>
              <a:rPr lang="pt-BR" sz="2400" dirty="0"/>
              <a:t> empresas, promover comércio, arte, letras e esporte. </a:t>
            </a:r>
          </a:p>
          <a:p>
            <a:r>
              <a:rPr lang="pt-BR" sz="2400" dirty="0"/>
              <a:t>Para tanto, devem viajar pelo pais de acreditação, conhecer condições locais, encontrar compatriotas residentes.</a:t>
            </a:r>
          </a:p>
          <a:p>
            <a:pPr lvl="1"/>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0142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pt-BR" sz="4800" dirty="0"/>
              <a:t>V. Diplomatas: Funções</a:t>
            </a:r>
            <a:br>
              <a:rPr lang="en-US" sz="4800" dirty="0"/>
            </a:br>
            <a:r>
              <a:rPr lang="pt-BR" sz="2400" dirty="0"/>
              <a:t>(5º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92500" lnSpcReduction="20000"/>
          </a:bodyPr>
          <a:lstStyle/>
          <a:p>
            <a:pPr marL="0" indent="0">
              <a:buNone/>
            </a:pPr>
            <a:r>
              <a:rPr lang="pt-BR" sz="3000" u="sng" dirty="0"/>
              <a:t>2. Proteger interesses</a:t>
            </a:r>
          </a:p>
          <a:p>
            <a:r>
              <a:rPr lang="pt-BR" dirty="0"/>
              <a:t>“Às embaixadas compete esclarecer posições do país representado, seja para tranquilizar outro país, para alarmá-lo, para encorajá-lo ou detê-lo”. (</a:t>
            </a:r>
            <a:r>
              <a:rPr lang="pt-BR" dirty="0" err="1"/>
              <a:t>Berridge</a:t>
            </a:r>
            <a:r>
              <a:rPr lang="pt-BR" dirty="0"/>
              <a:t>)</a:t>
            </a:r>
          </a:p>
          <a:p>
            <a:r>
              <a:rPr lang="pt-BR" dirty="0"/>
              <a:t>Mas, o Artigo 3 da CVRD declara expressamente que, ao proteger os interesses do Estado acreditado e o de seus nacionais, a missão diplomática atua nos limites permitidos pelo direito internacional, tendo em conta o Artigo 41 sobre a não intervenção em assuntos internos.</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462934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pt-BR" sz="4800" dirty="0"/>
            </a:br>
            <a:r>
              <a:rPr lang="pt-BR" sz="2400" dirty="0"/>
              <a:t>(6º slide)</a:t>
            </a:r>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77500" lnSpcReduction="20000"/>
          </a:bodyPr>
          <a:lstStyle/>
          <a:p>
            <a:pPr marL="0" indent="0">
              <a:buNone/>
            </a:pPr>
            <a:r>
              <a:rPr lang="pt-BR" sz="3800" dirty="0"/>
              <a:t>3. </a:t>
            </a:r>
            <a:r>
              <a:rPr lang="pt-BR" sz="3800" u="sng" dirty="0"/>
              <a:t>Promover relações</a:t>
            </a:r>
          </a:p>
          <a:p>
            <a:r>
              <a:rPr lang="pt-BR" dirty="0"/>
              <a:t>Promover as políticas do país representado é função prioritária (</a:t>
            </a:r>
            <a:r>
              <a:rPr lang="pt-BR" dirty="0" err="1"/>
              <a:t>Berridge</a:t>
            </a:r>
            <a:r>
              <a:rPr lang="pt-BR" dirty="0"/>
              <a:t>)</a:t>
            </a:r>
          </a:p>
          <a:p>
            <a:r>
              <a:rPr lang="pt-BR" dirty="0"/>
              <a:t>Requer estabelecer relações amistosas com diversos setores da sociedade local, a criação de redes para ganhar influência e coletar informações, sobretudo em crises.</a:t>
            </a:r>
          </a:p>
          <a:p>
            <a:r>
              <a:rPr lang="pt-BR" dirty="0"/>
              <a:t>Essa tarefa pode ser bem executada por profissionais familiares com costumes e a língua do país, conhecedores das sensitividades de modo a não as ferir. (</a:t>
            </a:r>
            <a:r>
              <a:rPr lang="pt-BR" dirty="0" err="1"/>
              <a:t>Berridge</a:t>
            </a:r>
            <a:r>
              <a:rPr lang="pt-BR" dirty="0"/>
              <a:t>)</a:t>
            </a:r>
          </a:p>
          <a:p>
            <a:r>
              <a:rPr lang="pt-BR" dirty="0"/>
              <a:t>Áreas em que a cooperação é particularmente desejável: economia, cultura e ciência. Além de campo social e tecnologia. (Kleiner)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0281251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(7º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92500" lnSpcReduction="20000"/>
          </a:bodyPr>
          <a:lstStyle/>
          <a:p>
            <a:r>
              <a:rPr lang="pt-BR" dirty="0"/>
              <a:t>Poder ser vista como forma de </a:t>
            </a:r>
            <a:r>
              <a:rPr lang="pt-BR" i="1" dirty="0"/>
              <a:t>lobby </a:t>
            </a:r>
            <a:r>
              <a:rPr lang="pt-BR" dirty="0"/>
              <a:t>em defesa de interesses do país representado.</a:t>
            </a:r>
          </a:p>
          <a:p>
            <a:r>
              <a:rPr lang="pt-BR" dirty="0"/>
              <a:t>Promoção serve para preparar negociações, suplementar alguma já existente, ou influenciar em votos multilaterais.</a:t>
            </a:r>
          </a:p>
          <a:p>
            <a:r>
              <a:rPr lang="pt-BR" dirty="0"/>
              <a:t>Em algumas capitais, a cultura local não permite essa atividade. Noutras, como Washington, é essencial. Junto ao Congresso e a </a:t>
            </a:r>
            <a:r>
              <a:rPr lang="pt-BR" dirty="0" err="1"/>
              <a:t>think</a:t>
            </a:r>
            <a:r>
              <a:rPr lang="pt-BR" dirty="0"/>
              <a:t> </a:t>
            </a:r>
            <a:r>
              <a:rPr lang="pt-BR" dirty="0" err="1"/>
              <a:t>tanks</a:t>
            </a:r>
            <a:r>
              <a:rPr lang="pt-BR" dirty="0"/>
              <a:t>. </a:t>
            </a:r>
          </a:p>
          <a:p>
            <a:r>
              <a:rPr lang="pt-BR" dirty="0"/>
              <a:t>Incluem palestras públicas, mas nem todos os serviços diplomáticos oferecem treinamento para essa atividade (Malone).</a:t>
            </a:r>
            <a:endParaRPr lang="en-US" sz="2400" dirty="0"/>
          </a:p>
          <a:p>
            <a:pPr lvl="1"/>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04609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(8º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85000" lnSpcReduction="20000"/>
          </a:bodyPr>
          <a:lstStyle/>
          <a:p>
            <a:pPr marL="0" indent="0">
              <a:buNone/>
            </a:pPr>
            <a:r>
              <a:rPr lang="pt-BR" sz="4800" dirty="0"/>
              <a:t>4. </a:t>
            </a:r>
            <a:r>
              <a:rPr lang="pt-BR" sz="4800" u="sng" dirty="0"/>
              <a:t>Informar</a:t>
            </a:r>
          </a:p>
          <a:p>
            <a:r>
              <a:rPr lang="pt-BR" dirty="0"/>
              <a:t>Obrigação de informar: remonta a missões em Veneza no século XIII. (</a:t>
            </a:r>
            <a:r>
              <a:rPr lang="pt-BR" dirty="0" err="1"/>
              <a:t>Kurbalija</a:t>
            </a:r>
            <a:r>
              <a:rPr lang="pt-BR" dirty="0"/>
              <a:t>)</a:t>
            </a:r>
          </a:p>
          <a:p>
            <a:r>
              <a:rPr lang="pt-BR" dirty="0"/>
              <a:t>Hoje: reconhecida como das tarefas mais importantes das missões diplomáticas. (</a:t>
            </a:r>
            <a:r>
              <a:rPr lang="pt-BR" dirty="0" err="1"/>
              <a:t>Verbeke</a:t>
            </a:r>
            <a:r>
              <a:rPr lang="pt-BR" dirty="0"/>
              <a:t>)</a:t>
            </a:r>
          </a:p>
          <a:p>
            <a:r>
              <a:rPr lang="pt-BR" dirty="0"/>
              <a:t>Consiste em coletar e analisar informação sobre o país, isto é, seus aspectos políticos, sociais, econômicos. </a:t>
            </a:r>
          </a:p>
          <a:p>
            <a:r>
              <a:rPr lang="pt-BR" dirty="0"/>
              <a:t>Facilitada por intercâmbio com outros membros do corpo diplomático. “Circuito de coquetéis”. (Malone).</a:t>
            </a:r>
          </a:p>
          <a:p>
            <a:pPr lvl="1"/>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05280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(9º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lnSpcReduction="10000"/>
          </a:bodyPr>
          <a:lstStyle/>
          <a:p>
            <a:r>
              <a:rPr lang="pt-BR" dirty="0"/>
              <a:t>As informações são transmitidas por telegrama, telefone, fax e e-mail. Em geral de forma criptografada para proteger a confidencialidade.</a:t>
            </a:r>
          </a:p>
          <a:p>
            <a:r>
              <a:rPr lang="pt-BR" dirty="0"/>
              <a:t>Uma das principais tarefas do embaixador é prever crise por meio de coleta de informações. (Freeman)</a:t>
            </a:r>
          </a:p>
          <a:p>
            <a:r>
              <a:rPr lang="pt-BR" dirty="0"/>
              <a:t>Requer fontes, experiência e conhecimento para identificação, análise e interpretação de questões-chave emergentes, seus padrões e implicações.(Freeman)</a:t>
            </a:r>
          </a:p>
          <a:p>
            <a:pPr lvl="1"/>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439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90058144-EBAB-44BE-5083-617D50D6D0DC}"/>
              </a:ext>
            </a:extLst>
          </p:cNvPr>
          <p:cNvSpPr>
            <a:spLocks noGrp="1"/>
          </p:cNvSpPr>
          <p:nvPr>
            <p:ph type="title"/>
          </p:nvPr>
        </p:nvSpPr>
        <p:spPr>
          <a:xfrm>
            <a:off x="1043631" y="809898"/>
            <a:ext cx="9942716" cy="1554480"/>
          </a:xfrm>
        </p:spPr>
        <p:txBody>
          <a:bodyPr anchor="ctr">
            <a:normAutofit/>
          </a:bodyPr>
          <a:lstStyle/>
          <a:p>
            <a:pPr algn="ctr"/>
            <a:r>
              <a:rPr lang="pt-BR" sz="4800" dirty="0"/>
              <a:t>A</a:t>
            </a:r>
            <a:r>
              <a:rPr lang="pt-BR" sz="4800" b="1" dirty="0"/>
              <a:t>. Conceito de diplomacia</a:t>
            </a:r>
            <a:br>
              <a:rPr lang="pt-BR" sz="4800" dirty="0"/>
            </a:br>
            <a:r>
              <a:rPr lang="pt-BR" sz="4800" dirty="0"/>
              <a:t> </a:t>
            </a:r>
            <a:r>
              <a:rPr lang="pt-BR" sz="2400" dirty="0"/>
              <a:t>(6º slide)</a:t>
            </a:r>
          </a:p>
        </p:txBody>
      </p:sp>
      <p:sp>
        <p:nvSpPr>
          <p:cNvPr id="3" name="Espaço Reservado para Conteúdo 2">
            <a:extLst>
              <a:ext uri="{FF2B5EF4-FFF2-40B4-BE49-F238E27FC236}">
                <a16:creationId xmlns:a16="http://schemas.microsoft.com/office/drawing/2014/main" id="{F07DD04F-35DA-4665-0B8E-FB87002B83CA}"/>
              </a:ext>
            </a:extLst>
          </p:cNvPr>
          <p:cNvSpPr>
            <a:spLocks noGrp="1"/>
          </p:cNvSpPr>
          <p:nvPr>
            <p:ph idx="1"/>
          </p:nvPr>
        </p:nvSpPr>
        <p:spPr>
          <a:xfrm>
            <a:off x="731525" y="3223890"/>
            <a:ext cx="10148147" cy="3020156"/>
          </a:xfrm>
        </p:spPr>
        <p:txBody>
          <a:bodyPr anchor="ctr">
            <a:normAutofit fontScale="62500" lnSpcReduction="20000"/>
          </a:bodyPr>
          <a:lstStyle/>
          <a:p>
            <a:pPr marL="0" indent="0">
              <a:buNone/>
            </a:pPr>
            <a:r>
              <a:rPr lang="pt-BR" sz="4400" b="1" dirty="0"/>
              <a:t>Teoria e Prática</a:t>
            </a:r>
            <a:r>
              <a:rPr lang="pt-BR" b="1" dirty="0"/>
              <a:t> </a:t>
            </a:r>
            <a:endParaRPr lang="pt-BR" dirty="0"/>
          </a:p>
          <a:p>
            <a:r>
              <a:rPr lang="pt-BR" sz="4000" u="sng" dirty="0"/>
              <a:t>Teoria</a:t>
            </a:r>
            <a:r>
              <a:rPr lang="pt-BR" sz="4000" dirty="0"/>
              <a:t>:</a:t>
            </a:r>
          </a:p>
          <a:p>
            <a:r>
              <a:rPr lang="pt-BR" sz="3200" dirty="0"/>
              <a:t> Princípios e métodos na conduta de relações internacionais. (Nicolson) </a:t>
            </a:r>
          </a:p>
          <a:p>
            <a:r>
              <a:rPr lang="pt-BR" sz="3200" dirty="0"/>
              <a:t>“Sistematização, elaboração de ideias e princípios de pensamento que governam ou buscam explicar essa antiga atividade humana”(</a:t>
            </a:r>
            <a:r>
              <a:rPr lang="pt-BR" sz="3200" dirty="0" err="1"/>
              <a:t>Constantinou</a:t>
            </a:r>
            <a:r>
              <a:rPr lang="pt-BR" sz="3200" dirty="0"/>
              <a:t> et al)</a:t>
            </a:r>
          </a:p>
          <a:p>
            <a:r>
              <a:rPr lang="pt-BR" sz="4000" u="sng" dirty="0"/>
              <a:t>Prática</a:t>
            </a:r>
            <a:r>
              <a:rPr lang="pt-BR" sz="3200" u="sng" dirty="0"/>
              <a:t>:</a:t>
            </a:r>
            <a:r>
              <a:rPr lang="pt-BR" sz="3200" b="1" dirty="0"/>
              <a:t> </a:t>
            </a:r>
            <a:r>
              <a:rPr lang="pt-BR" sz="3200" dirty="0"/>
              <a:t>Experiência, hábitos na condução de assuntos internacionais e negociações. (Nicolson)</a:t>
            </a:r>
          </a:p>
          <a:p>
            <a:r>
              <a:rPr lang="pt-BR" sz="3200" dirty="0"/>
              <a:t>política cede espaço a realidade das circunstâncias (Nicolson) ou </a:t>
            </a:r>
          </a:p>
          <a:p>
            <a:r>
              <a:rPr lang="pt-BR" dirty="0"/>
              <a:t>“o idealismo domina a retórica diplomática, mas a prática se guia por realismo”(</a:t>
            </a:r>
            <a:r>
              <a:rPr lang="pt-BR" dirty="0" err="1"/>
              <a:t>Verbeke</a:t>
            </a:r>
            <a:r>
              <a:rPr lang="pt-BR"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834282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(10º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85000" lnSpcReduction="10000"/>
          </a:bodyPr>
          <a:lstStyle/>
          <a:p>
            <a:r>
              <a:rPr lang="pt-BR" sz="3600" dirty="0"/>
              <a:t>O dever do embaixador é aconselhar e alertar. </a:t>
            </a:r>
          </a:p>
          <a:p>
            <a:r>
              <a:rPr lang="pt-BR" sz="3600" dirty="0"/>
              <a:t>Informar em detalhe, sem distorção, sobre o conteúdo de conversa com o Ministro do Exterior anfitrião, o Chefe do Governo e outros funcionários e políticos importantes.</a:t>
            </a:r>
          </a:p>
          <a:p>
            <a:r>
              <a:rPr lang="pt-BR" sz="3600" dirty="0"/>
              <a:t>Funcionários aconselham e políticos decidem (Kleiner)</a:t>
            </a:r>
          </a:p>
          <a:p>
            <a:r>
              <a:rPr lang="pt-BR" sz="3600" dirty="0"/>
              <a:t>Trabalho é de curto prazo e cumulativo. Assemelha-se ao do jornalismo diplomático. (</a:t>
            </a:r>
            <a:r>
              <a:rPr lang="pt-BR" sz="3600" dirty="0" err="1"/>
              <a:t>Barston</a:t>
            </a:r>
            <a:r>
              <a:rPr lang="pt-BR" sz="3600" dirty="0"/>
              <a:t>)</a:t>
            </a:r>
          </a:p>
          <a:p>
            <a:pPr lvl="1"/>
            <a:endParaRPr lang="pt-BR"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881423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(11º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92500" lnSpcReduction="20000"/>
          </a:bodyPr>
          <a:lstStyle/>
          <a:p>
            <a:r>
              <a:rPr lang="pt-BR" dirty="0"/>
              <a:t>Diferencia-se da informação jornalística de um correspondente no exterior, pois não pode ser censurada. Decorre de conhecimento obtido no trato diário com camadas políticas. (Bull)</a:t>
            </a:r>
          </a:p>
          <a:p>
            <a:r>
              <a:rPr lang="pt-BR" dirty="0"/>
              <a:t>Não cabe ao jornalista a função de negociar, cabendo ao diplomata também aconselhar seu governo. Dai as reuniões periódicas de diplomatas na capital ou regionalmente. (</a:t>
            </a:r>
            <a:r>
              <a:rPr lang="pt-BR" dirty="0" err="1"/>
              <a:t>Berridge</a:t>
            </a:r>
            <a:r>
              <a:rPr lang="pt-BR" dirty="0"/>
              <a:t>) </a:t>
            </a:r>
          </a:p>
          <a:p>
            <a:r>
              <a:rPr lang="pt-BR" dirty="0"/>
              <a:t>Ao diplomata cabe a função de aconselhar seu governo com base no seu conhecimento local. Dai as reuniões periódicas de embaixadores e cônsules na capital do país. (</a:t>
            </a:r>
            <a:r>
              <a:rPr lang="pt-BR" dirty="0" err="1"/>
              <a:t>Berridge</a:t>
            </a:r>
            <a:r>
              <a:rPr lang="pt-BR"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31122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(12º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lnSpcReduction="10000"/>
          </a:bodyPr>
          <a:lstStyle/>
          <a:p>
            <a:r>
              <a:rPr lang="pt-BR" sz="2400" dirty="0"/>
              <a:t>A tarefa de coletar e transmitir informação consome parte substancial do trabalho diplomático diário. Portanto, elemento essencial da profissão (</a:t>
            </a:r>
            <a:r>
              <a:rPr lang="pt-BR" sz="2400" dirty="0" err="1"/>
              <a:t>Kurbalija</a:t>
            </a:r>
            <a:r>
              <a:rPr lang="pt-BR" sz="2400" dirty="0"/>
              <a:t>)</a:t>
            </a:r>
          </a:p>
          <a:p>
            <a:r>
              <a:rPr lang="pt-BR" sz="2400" dirty="0">
                <a:latin typeface="Times New Roman" panose="02020603050405020304" pitchFamily="18" charset="0"/>
                <a:ea typeface="Calibri" panose="020F0502020204030204" pitchFamily="34" charset="0"/>
              </a:rPr>
              <a:t>O “longo telegrama” (1946) de George </a:t>
            </a:r>
            <a:r>
              <a:rPr lang="pt-BR" sz="2400" dirty="0" err="1">
                <a:latin typeface="Times New Roman" panose="02020603050405020304" pitchFamily="18" charset="0"/>
                <a:ea typeface="Calibri" panose="020F0502020204030204" pitchFamily="34" charset="0"/>
              </a:rPr>
              <a:t>Kennan</a:t>
            </a:r>
            <a:r>
              <a:rPr lang="pt-BR" sz="2400" dirty="0">
                <a:latin typeface="Times New Roman" panose="02020603050405020304" pitchFamily="18" charset="0"/>
                <a:ea typeface="Calibri" panose="020F0502020204030204" pitchFamily="34" charset="0"/>
              </a:rPr>
              <a:t>, </a:t>
            </a:r>
            <a:r>
              <a:rPr lang="pt-BR" sz="2400" dirty="0"/>
              <a:t>entre a embaixada em Moscou e Washington, constitui o maior exemplo de mudança de política em decorrência do processo de informação. (</a:t>
            </a:r>
            <a:r>
              <a:rPr lang="pt-BR" sz="2400" dirty="0" err="1"/>
              <a:t>Bjola</a:t>
            </a:r>
            <a:r>
              <a:rPr lang="pt-BR" sz="2400" dirty="0"/>
              <a:t> e </a:t>
            </a:r>
            <a:r>
              <a:rPr lang="pt-BR" sz="2400" dirty="0" err="1"/>
              <a:t>Kornprobst</a:t>
            </a:r>
            <a:r>
              <a:rPr lang="pt-BR" sz="2400" dirty="0"/>
              <a:t>) </a:t>
            </a:r>
            <a:endParaRPr lang="en-US" sz="2400" dirty="0"/>
          </a:p>
          <a:p>
            <a:r>
              <a:rPr lang="pt-BR" sz="2400" dirty="0"/>
              <a:t>O rápido crescimento da rede internacional de informação eletrônica reduziu a importância dos relatórios diplomáticos tradicionais e aumentou a dos aconselhamentos políticos bem focalizados (</a:t>
            </a:r>
            <a:r>
              <a:rPr lang="pt-BR" sz="2400" dirty="0" err="1"/>
              <a:t>Hocking</a:t>
            </a:r>
            <a:r>
              <a:rPr lang="pt-BR" sz="24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308094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(13º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77500" lnSpcReduction="20000"/>
          </a:bodyPr>
          <a:lstStyle/>
          <a:p>
            <a:r>
              <a:rPr lang="pt-BR" dirty="0"/>
              <a:t>Diplomatas podem receber informações sensitivas de políticos, não disponível em fontes abertas, e estão bem posicionados para avaliar a importância da variedade da informação disponível na rede eletrônica internacional (</a:t>
            </a:r>
            <a:r>
              <a:rPr lang="pt-BR" dirty="0" err="1"/>
              <a:t>Gilboa</a:t>
            </a:r>
            <a:r>
              <a:rPr lang="pt-BR" dirty="0"/>
              <a:t>)</a:t>
            </a:r>
          </a:p>
          <a:p>
            <a:r>
              <a:rPr lang="pt-BR" dirty="0"/>
              <a:t>Cabe ao diplomata o trabalho de verificar a informação, avaliar sua relevância para seu país e para a política externa do país anfitrião. (Kleiner)</a:t>
            </a:r>
          </a:p>
          <a:p>
            <a:r>
              <a:rPr lang="pt-BR" dirty="0"/>
              <a:t>Diplomatas não mais podem coordenar toda a interação com outros países ou reivindicar o monopólio do tratamento ou interpretação de fatores externos no conjunto de interesses nos seus países. </a:t>
            </a:r>
          </a:p>
          <a:p>
            <a:r>
              <a:rPr lang="pt-BR" dirty="0"/>
              <a:t>Mas, não desapareceu a relevância das habilidades diplomáticas após o advento da expansão da concorrência surgida na coleta e análise de informações, assim como de sua obtenção de forma direta. (</a:t>
            </a:r>
            <a:r>
              <a:rPr lang="pt-BR" dirty="0" err="1"/>
              <a:t>Greenstock</a:t>
            </a:r>
            <a:r>
              <a:rPr lang="pt-BR"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204603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(14º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838200" y="2988604"/>
            <a:ext cx="9941319" cy="3124658"/>
          </a:xfrm>
        </p:spPr>
        <p:txBody>
          <a:bodyPr anchor="ctr">
            <a:normAutofit fontScale="85000" lnSpcReduction="20000"/>
          </a:bodyPr>
          <a:lstStyle/>
          <a:p>
            <a:r>
              <a:rPr lang="pt-BR" dirty="0"/>
              <a:t>Ferramentas para comunicação interna e para gerenciar informação. Algumas chancelarias criaram suas enciclopédias digitais para facilitar o acesso a informações. (</a:t>
            </a:r>
            <a:r>
              <a:rPr lang="pt-BR" dirty="0" err="1"/>
              <a:t>Kurbalija</a:t>
            </a:r>
            <a:r>
              <a:rPr lang="pt-BR" dirty="0"/>
              <a:t>)</a:t>
            </a:r>
          </a:p>
          <a:p>
            <a:r>
              <a:rPr lang="pt-BR" dirty="0"/>
              <a:t>Desde 1990, uso de fontes externas aos serviços diplomáticos, em especial as ferramentas de pesquisa. (</a:t>
            </a:r>
            <a:r>
              <a:rPr lang="pt-BR" dirty="0" err="1"/>
              <a:t>Kurbalija</a:t>
            </a:r>
            <a:r>
              <a:rPr lang="pt-BR" dirty="0"/>
              <a:t>)</a:t>
            </a:r>
          </a:p>
          <a:p>
            <a:r>
              <a:rPr lang="pt-BR" dirty="0"/>
              <a:t>O envio de relatórios com informações para as capitais se desmistificou em parte após a liberação de documentos pela </a:t>
            </a:r>
            <a:r>
              <a:rPr lang="pt-BR" dirty="0" err="1"/>
              <a:t>Wikileaks</a:t>
            </a:r>
            <a:r>
              <a:rPr lang="pt-BR" dirty="0"/>
              <a:t> em 2010 (Malone)</a:t>
            </a:r>
          </a:p>
          <a:p>
            <a:pPr marL="0" indent="0">
              <a:buNone/>
            </a:pPr>
            <a:r>
              <a:rPr lang="pt-BR" sz="3300" b="1" dirty="0"/>
              <a:t>5. Negociar </a:t>
            </a:r>
          </a:p>
          <a:p>
            <a:pPr marL="0" indent="0">
              <a:buNone/>
            </a:pPr>
            <a:r>
              <a:rPr lang="pt-BR" dirty="0"/>
              <a:t> ponto separado neste curso</a:t>
            </a:r>
            <a:endParaRPr lang="en-US"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71832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(15º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lnSpcReduction="10000"/>
          </a:bodyPr>
          <a:lstStyle/>
          <a:p>
            <a:pPr marL="0" indent="0">
              <a:buNone/>
            </a:pPr>
            <a:r>
              <a:rPr lang="pt-BR" sz="4000" b="1" dirty="0"/>
              <a:t>B. Consulares</a:t>
            </a:r>
          </a:p>
          <a:p>
            <a:r>
              <a:rPr lang="pt-BR" sz="2400" dirty="0"/>
              <a:t>Hoje, não há clara divisão entre as funções diplomáticas e as consulares. (Roberts)</a:t>
            </a:r>
          </a:p>
          <a:p>
            <a:r>
              <a:rPr lang="pt-BR" sz="2400" dirty="0"/>
              <a:t>Cônsules são nomeados para proteger os interesses de seus nacionais em outros Estados </a:t>
            </a:r>
          </a:p>
          <a:p>
            <a:r>
              <a:rPr lang="pt-BR" sz="2400" dirty="0"/>
              <a:t>Seus contatos são autoridades locais e regionais, tais como, polícia, membros do poder judiciário, sistema penal e não os órgãos de nível nacional.(</a:t>
            </a:r>
            <a:r>
              <a:rPr lang="pt-BR" sz="2400" dirty="0" err="1"/>
              <a:t>Foakes</a:t>
            </a:r>
            <a:r>
              <a:rPr lang="pt-BR" sz="2400" dirty="0"/>
              <a:t> e </a:t>
            </a:r>
            <a:r>
              <a:rPr lang="pt-BR" sz="2400" dirty="0" err="1"/>
              <a:t>Denza</a:t>
            </a:r>
            <a:r>
              <a:rPr lang="pt-BR" sz="24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423956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(16º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fontScale="92500" lnSpcReduction="20000"/>
          </a:bodyPr>
          <a:lstStyle/>
          <a:p>
            <a:pPr marL="0" indent="0">
              <a:buNone/>
            </a:pPr>
            <a:endParaRPr lang="pt-BR" sz="2400" dirty="0"/>
          </a:p>
          <a:p>
            <a:r>
              <a:rPr lang="pt-BR" sz="2400" dirty="0"/>
              <a:t>Serviços consulares não se subordinam aos diplomáticos. (Leira e Neumann)</a:t>
            </a:r>
          </a:p>
          <a:p>
            <a:r>
              <a:rPr lang="pt-BR" sz="2400" dirty="0"/>
              <a:t>Consulados são miniembaixadas. (Kleiner)</a:t>
            </a:r>
          </a:p>
          <a:p>
            <a:r>
              <a:rPr lang="pt-BR" sz="2400" dirty="0"/>
              <a:t>Cônsules tratam de temas de comércio, direito e política há milênios. Ainda que sob rotina menos aparente do que a diplomática (Leira e Neumann)</a:t>
            </a:r>
          </a:p>
          <a:p>
            <a:r>
              <a:rPr lang="pt-BR" sz="2400" dirty="0"/>
              <a:t>CVRC, Artigo 5, lista as funções consulares mais importantes, mas também autoriza a exercer outras, desde que não proibidas pelas leis do Estado acreditado ou proibidas por acordos bilaterais. (</a:t>
            </a:r>
            <a:r>
              <a:rPr lang="pt-BR" sz="2400" dirty="0" err="1"/>
              <a:t>Foakes</a:t>
            </a:r>
            <a:r>
              <a:rPr lang="pt-BR" sz="2400" dirty="0"/>
              <a:t> e </a:t>
            </a:r>
            <a:r>
              <a:rPr lang="pt-BR" sz="2400" dirty="0" err="1"/>
              <a:t>Denza</a:t>
            </a:r>
            <a:r>
              <a:rPr lang="pt-BR" sz="2400" dirty="0"/>
              <a:t>)</a:t>
            </a:r>
          </a:p>
          <a:p>
            <a:r>
              <a:rPr lang="en-US" sz="2400" dirty="0" err="1"/>
              <a:t>Tayllerand</a:t>
            </a:r>
            <a:r>
              <a:rPr lang="en-US" sz="2400" dirty="0"/>
              <a:t>: </a:t>
            </a:r>
            <a:r>
              <a:rPr lang="en-US" sz="2400" i="1" dirty="0"/>
              <a:t>Les attributions d’un consul </a:t>
            </a:r>
            <a:r>
              <a:rPr lang="en-US" sz="2400" i="1" dirty="0" err="1"/>
              <a:t>sont</a:t>
            </a:r>
            <a:r>
              <a:rPr lang="en-US" sz="2400" i="1" dirty="0"/>
              <a:t> </a:t>
            </a:r>
            <a:r>
              <a:rPr lang="en-US" sz="2400" i="1" dirty="0" err="1"/>
              <a:t>variées</a:t>
            </a:r>
            <a:r>
              <a:rPr lang="en-US" sz="2400" i="1" dirty="0"/>
              <a:t> à </a:t>
            </a:r>
            <a:r>
              <a:rPr lang="en-US" sz="2400" i="1" dirty="0" err="1"/>
              <a:t>l’infini</a:t>
            </a:r>
            <a:r>
              <a:rPr lang="en-US" sz="2400" dirty="0"/>
              <a:t>”.(apud Lee e Quigley)</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68701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(17º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a:bodyPr>
          <a:lstStyle/>
          <a:p>
            <a:pPr marL="0" indent="0">
              <a:buNone/>
            </a:pPr>
            <a:r>
              <a:rPr lang="pt-BR" dirty="0"/>
              <a:t>1. </a:t>
            </a:r>
            <a:r>
              <a:rPr lang="pt-BR" u="sng" dirty="0"/>
              <a:t>Proteção aos nacionais</a:t>
            </a:r>
          </a:p>
          <a:p>
            <a:r>
              <a:rPr lang="pt-BR" sz="2400" dirty="0"/>
              <a:t>Causas de aumento da demanda de serviços consulares:</a:t>
            </a:r>
          </a:p>
          <a:p>
            <a:pPr lvl="1"/>
            <a:r>
              <a:rPr lang="pt-BR" sz="2000" dirty="0"/>
              <a:t>instalação de empresas de um país noutro; </a:t>
            </a:r>
          </a:p>
          <a:p>
            <a:pPr lvl="1"/>
            <a:r>
              <a:rPr lang="pt-BR" sz="2000" dirty="0"/>
              <a:t>migração de trabalhadores</a:t>
            </a:r>
          </a:p>
          <a:p>
            <a:pPr lvl="1"/>
            <a:r>
              <a:rPr lang="pt-BR" sz="2000" dirty="0"/>
              <a:t>aumento do turismo internacional</a:t>
            </a:r>
          </a:p>
          <a:p>
            <a:r>
              <a:rPr lang="pt-BR" sz="2200" dirty="0">
                <a:latin typeface="Times New Roman" panose="02020603050405020304" pitchFamily="18" charset="0"/>
                <a:ea typeface="Calibri" panose="020F0502020204030204" pitchFamily="34" charset="0"/>
              </a:rPr>
              <a:t>A</a:t>
            </a:r>
            <a:r>
              <a:rPr lang="pt-BR" sz="2200" dirty="0">
                <a:effectLst/>
                <a:latin typeface="Times New Roman" panose="02020603050405020304" pitchFamily="18" charset="0"/>
                <a:ea typeface="Calibri" panose="020F0502020204030204" pitchFamily="34" charset="0"/>
              </a:rPr>
              <a:t>lguns casos consulares têm tido alta divulgação mediática o que tem exigido de governos a concessão de prioridades a atuação consular. (</a:t>
            </a:r>
            <a:r>
              <a:rPr lang="pt-BR" sz="2200" dirty="0" err="1">
                <a:effectLst/>
                <a:latin typeface="Times New Roman" panose="02020603050405020304" pitchFamily="18" charset="0"/>
                <a:ea typeface="Calibri" panose="020F0502020204030204" pitchFamily="34" charset="0"/>
              </a:rPr>
              <a:t>Okano-Heijmans</a:t>
            </a:r>
            <a:r>
              <a:rPr lang="pt-BR" sz="2200">
                <a:effectLst/>
                <a:latin typeface="Times New Roman" panose="02020603050405020304" pitchFamily="18" charset="0"/>
                <a:ea typeface="Calibri" panose="020F0502020204030204" pitchFamily="34" charset="0"/>
              </a:rPr>
              <a:t>)</a:t>
            </a:r>
            <a:endParaRPr lang="pt-BR" sz="2400" dirty="0"/>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927133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(18º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2988604"/>
            <a:ext cx="9941319" cy="3124658"/>
          </a:xfrm>
        </p:spPr>
        <p:txBody>
          <a:bodyPr anchor="ctr">
            <a:normAutofit fontScale="92500" lnSpcReduction="20000"/>
          </a:bodyPr>
          <a:lstStyle/>
          <a:p>
            <a:pPr marL="0" indent="0">
              <a:buNone/>
            </a:pPr>
            <a:r>
              <a:rPr lang="pt-BR" dirty="0"/>
              <a:t>a) </a:t>
            </a:r>
            <a:r>
              <a:rPr lang="pt-BR" u="sng" dirty="0"/>
              <a:t>Assistência aos nacionais</a:t>
            </a:r>
          </a:p>
          <a:p>
            <a:r>
              <a:rPr lang="pt-BR" sz="2400" dirty="0"/>
              <a:t>O cônsul só pode prestar assistência se tiver conhecimento de que nacionais se encontram em dificuldade. Dai a necessidade de que possa ter livre comunicação com os compatriotas, direito assegurado pelo Artigo 36, par. 1, inciso “a” da CVRC (Kleiner)</a:t>
            </a:r>
          </a:p>
          <a:p>
            <a:r>
              <a:rPr lang="pt-BR" sz="2400" dirty="0"/>
              <a:t>Há diferenças entre assistência prestada por cada país. Por exemplo, Alemanha dão conselho jurídico. Reino Unido proíbe de dar conselho jurídico, mas provê lista de advogados locais. (Kleiner). Brasil contrata alguns para a comunidade.</a:t>
            </a:r>
          </a:p>
          <a:p>
            <a:r>
              <a:rPr lang="pt-BR" sz="2400" dirty="0"/>
              <a:t>Exige tratamento não discriminatório para acusados. Dá apoio de intérpretes para interrogatório. (Kleiner)</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03351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1" name="Rectangle 10">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11A98BA2-D9D2-7120-6973-EF7D952FE8D2}"/>
              </a:ext>
            </a:extLst>
          </p:cNvPr>
          <p:cNvSpPr>
            <a:spLocks noGrp="1"/>
          </p:cNvSpPr>
          <p:nvPr>
            <p:ph type="title"/>
          </p:nvPr>
        </p:nvSpPr>
        <p:spPr>
          <a:xfrm>
            <a:off x="1043631" y="809898"/>
            <a:ext cx="9942716" cy="1554480"/>
          </a:xfrm>
        </p:spPr>
        <p:txBody>
          <a:bodyPr anchor="ctr">
            <a:normAutofit/>
          </a:bodyPr>
          <a:lstStyle/>
          <a:p>
            <a:pPr algn="ctr"/>
            <a:r>
              <a:rPr lang="en-US" sz="4800" dirty="0"/>
              <a:t>V. </a:t>
            </a:r>
            <a:r>
              <a:rPr lang="pt-BR" sz="4800" dirty="0"/>
              <a:t>Diplomatas: Funções</a:t>
            </a:r>
            <a:br>
              <a:rPr lang="en-US" sz="4800" dirty="0"/>
            </a:br>
            <a:r>
              <a:rPr lang="pt-BR" sz="2400" dirty="0"/>
              <a:t>(19º slide)</a:t>
            </a:r>
            <a:endParaRPr lang="en-US" sz="2400" dirty="0"/>
          </a:p>
        </p:txBody>
      </p:sp>
      <p:sp>
        <p:nvSpPr>
          <p:cNvPr id="3" name="Espaço Reservado para Conteúdo 2">
            <a:extLst>
              <a:ext uri="{FF2B5EF4-FFF2-40B4-BE49-F238E27FC236}">
                <a16:creationId xmlns:a16="http://schemas.microsoft.com/office/drawing/2014/main" id="{F415D4F8-97D9-90AB-AEA2-8FABE26CFB0A}"/>
              </a:ext>
            </a:extLst>
          </p:cNvPr>
          <p:cNvSpPr>
            <a:spLocks noGrp="1"/>
          </p:cNvSpPr>
          <p:nvPr>
            <p:ph idx="1"/>
          </p:nvPr>
        </p:nvSpPr>
        <p:spPr>
          <a:xfrm>
            <a:off x="1045028" y="3017522"/>
            <a:ext cx="9941319" cy="3124658"/>
          </a:xfrm>
        </p:spPr>
        <p:txBody>
          <a:bodyPr anchor="ctr">
            <a:normAutofit/>
          </a:bodyPr>
          <a:lstStyle/>
          <a:p>
            <a:r>
              <a:rPr lang="pt-BR" sz="2400" dirty="0"/>
              <a:t>Maioria dos países não empresta dinheiro para nacionais, nem paga contas destes, com rara exceções em casos graves. (Kleiner)</a:t>
            </a:r>
          </a:p>
          <a:p>
            <a:r>
              <a:rPr lang="pt-BR" sz="2400" dirty="0"/>
              <a:t>Caso de abdução de menores pais separados e de nacionalidades diferentes.</a:t>
            </a:r>
          </a:p>
          <a:p>
            <a:r>
              <a:rPr lang="pt-BR" sz="2400" dirty="0"/>
              <a:t>Encaminhamento de feridos ou doentes a médicos.</a:t>
            </a:r>
          </a:p>
          <a:p>
            <a:r>
              <a:rPr lang="pt-BR" sz="2400" dirty="0"/>
              <a:t>Assistência em momentos de crises: ataques terroristas, desastres naturais. Evacuação de nacionais de país em conflito.(</a:t>
            </a:r>
            <a:r>
              <a:rPr lang="pt-BR" sz="2400" dirty="0" err="1"/>
              <a:t>Okano-Heijmans</a:t>
            </a:r>
            <a:r>
              <a:rPr lang="pt-BR" sz="2400" dirty="0"/>
              <a:t>)</a:t>
            </a:r>
          </a:p>
        </p:txBody>
      </p:sp>
      <p:cxnSp>
        <p:nvCxnSpPr>
          <p:cNvPr id="17" name="Straight Connector 16">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229061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53384</TotalTime>
  <Words>34083</Words>
  <Application>Microsoft Office PowerPoint</Application>
  <PresentationFormat>Widescreen</PresentationFormat>
  <Paragraphs>1987</Paragraphs>
  <Slides>372</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372</vt:i4>
      </vt:variant>
    </vt:vector>
  </HeadingPairs>
  <TitlesOfParts>
    <vt:vector size="379" baseType="lpstr">
      <vt:lpstr>Arial</vt:lpstr>
      <vt:lpstr>Calibri</vt:lpstr>
      <vt:lpstr>Calibri Light</vt:lpstr>
      <vt:lpstr>Courier New</vt:lpstr>
      <vt:lpstr>Times New Roman</vt:lpstr>
      <vt:lpstr>Wingdings</vt:lpstr>
      <vt:lpstr>Tema do Office</vt:lpstr>
      <vt:lpstr>Diplomacia: </vt:lpstr>
      <vt:lpstr> I Introdução  (1º  slide)</vt:lpstr>
      <vt:lpstr> I Introdução  (2º slide)</vt:lpstr>
      <vt:lpstr>A. Conceito de diplomacia  (1º slide)</vt:lpstr>
      <vt:lpstr>A. Conceito de diplomacia  (2º slide)</vt:lpstr>
      <vt:lpstr>A. Conceito de diplomacia  (3º slide)</vt:lpstr>
      <vt:lpstr>A. Conceito de diplomacia  (4º slide)</vt:lpstr>
      <vt:lpstr>A. Conceito de diplomacia  (5º slide)</vt:lpstr>
      <vt:lpstr>A. Conceito de diplomacia  (6º slide)</vt:lpstr>
      <vt:lpstr>B. Evolução histórica da diplomacia  (1º slide)</vt:lpstr>
      <vt:lpstr>B. Evolução histórica da diplomacia  (2º slide)</vt:lpstr>
      <vt:lpstr>B. Evolução histórica da diplomacia  (3º slide)</vt:lpstr>
      <vt:lpstr>B. Evolução histórica da diplomacia  (4º slide)</vt:lpstr>
      <vt:lpstr> B. Evolução histórica da diplomacia ( 5º slide)</vt:lpstr>
      <vt:lpstr> B. Evolução histórica da diplomacia ( 6º slide)</vt:lpstr>
      <vt:lpstr>B. Evolução histórica da diplomacia ( 7º slide)  </vt:lpstr>
      <vt:lpstr>B. Evolução histórica da diplomacia ( 8º slide)  </vt:lpstr>
      <vt:lpstr>B. Evolução histórica da diplomacia ( 9º slide)</vt:lpstr>
      <vt:lpstr>B. Evolução histórica da diplomacia ( 10º slide)</vt:lpstr>
      <vt:lpstr>B. Evolução histórica da diplomacia ( 11º slide)</vt:lpstr>
      <vt:lpstr>B. Evolução histórica da diplomacia ( 12º slide)</vt:lpstr>
      <vt:lpstr>B. Evolução histórica da diplomacia ( 13º slide)</vt:lpstr>
      <vt:lpstr>B. Evolução histórica da diplomacia ( 14º slide)</vt:lpstr>
      <vt:lpstr>B. Evolução histórica da diplomacia ( 15º slide)</vt:lpstr>
      <vt:lpstr>B. Evolução histórica da diplomacia ( 16º slide)</vt:lpstr>
      <vt:lpstr>B. Evolução histórica da diplomacia ( 17º slide)</vt:lpstr>
      <vt:lpstr>II. Ministérios do Exterior (1º slide)”</vt:lpstr>
      <vt:lpstr>II. Ministérios do Exterior (2º slide)</vt:lpstr>
      <vt:lpstr>II. Ministérios do Exterior (3º slide)</vt:lpstr>
      <vt:lpstr>II. Ministérios do Exterior (4º slide)</vt:lpstr>
      <vt:lpstr>Classificação dos 10 países com maior número de missões no exterior (5º. Slide)</vt:lpstr>
      <vt:lpstr>II. Ministérios do Exterior (6º slide)</vt:lpstr>
      <vt:lpstr>II. Ministérios do Exterior (7º slide)</vt:lpstr>
      <vt:lpstr>II. Ministérios do Exterior (8º slide)</vt:lpstr>
      <vt:lpstr>II. Ministérios do Exterior (9º slide)</vt:lpstr>
      <vt:lpstr>II. Ministérios do Exterior (10º slide)</vt:lpstr>
      <vt:lpstr>II. Ministérios do Exterior (11º slide)</vt:lpstr>
      <vt:lpstr>II. Ministérios do Exterior (12º slide)</vt:lpstr>
      <vt:lpstr>II. Ministérios do Exterior (13º slide)</vt:lpstr>
      <vt:lpstr>II. Ministérios do Exterior (14º slide)</vt:lpstr>
      <vt:lpstr>II. Ministérios do Exterior (15º slide)</vt:lpstr>
      <vt:lpstr>II. Ministérios do Exterior (16º slide)</vt:lpstr>
      <vt:lpstr>III. Diplomatas: Carreira (1º slide)</vt:lpstr>
      <vt:lpstr>III. Diplomatas: Carreira (2º slide)</vt:lpstr>
      <vt:lpstr>III. Diplomatas: Carreira (3º slide)</vt:lpstr>
      <vt:lpstr>III. Diplomatas: Carreira (4º slide)</vt:lpstr>
      <vt:lpstr>III. Diplomatas: Carreira (5º slide)</vt:lpstr>
      <vt:lpstr>III. Diplomatas: Carreira (6º slide)</vt:lpstr>
      <vt:lpstr>III. Diplomatas: Carreira (7º slide)</vt:lpstr>
      <vt:lpstr>III. Diplomatas: Carreira (8º slide)</vt:lpstr>
      <vt:lpstr>III. Diplomatas: Carreira (9º slide)</vt:lpstr>
      <vt:lpstr>III. Diplomatas: Carreira (10º slide)</vt:lpstr>
      <vt:lpstr>III. Diplomatas: Carreira (11º slide)</vt:lpstr>
      <vt:lpstr>III. Diplomatas: Carreira (12º slide)</vt:lpstr>
      <vt:lpstr>III. Diplomatas: Carreira (13º slide)</vt:lpstr>
      <vt:lpstr>III. Diplomatas: Carreira (14º slide)</vt:lpstr>
      <vt:lpstr>III. Diplomatas: Carreira (15º slide)</vt:lpstr>
      <vt:lpstr>III. Diplomatas: Carreira (16º slide)</vt:lpstr>
      <vt:lpstr>III. Diplomatas: Carreira (17º slide)</vt:lpstr>
      <vt:lpstr>IV. Diplomatas: Direitos e Deveres (1º slide)</vt:lpstr>
      <vt:lpstr>IV. Diplomatas: Direitos e Deveres (2º slide)</vt:lpstr>
      <vt:lpstr>IV. Diplomatas: Direitos e Deveres (3º slide)</vt:lpstr>
      <vt:lpstr>IV. Diplomatas: Direitos e Deveres (4º slide)</vt:lpstr>
      <vt:lpstr>IV. Diplomatas: Direitos e Deveres (5º slide)</vt:lpstr>
      <vt:lpstr>IV. Diplomatas: Direitos e Deveres (6º slide)</vt:lpstr>
      <vt:lpstr>IV. Diplomatas: Direitos e Deveres (7º slide)</vt:lpstr>
      <vt:lpstr>IV. Diplomatas: Direitos e Deveres (8º slide)</vt:lpstr>
      <vt:lpstr>IV. Diplomatas: Direitos e Deveres (9º slide)</vt:lpstr>
      <vt:lpstr>IV. Diplomatas: Direitos e Deveres (10º  slide)</vt:lpstr>
      <vt:lpstr>IV. Diplomatas: Direitos e Deveres (11º  slide)</vt:lpstr>
      <vt:lpstr>IV. Diplomatas: Direitos e Deveres (12º  slide)</vt:lpstr>
      <vt:lpstr>IV. Diplomatas: Direitos e Deveres (13º  slide)</vt:lpstr>
      <vt:lpstr>IV. Diplomatas: Direitos e Deveres (14º  slide)</vt:lpstr>
      <vt:lpstr>IV. Diplomatas: Direitos e Deveres (15º  slide)</vt:lpstr>
      <vt:lpstr>IV. Diplomatas: Direitos e Deveres (16º slide)</vt:lpstr>
      <vt:lpstr>IV. Diplomatas: Direitos e Deveres (17º slide)</vt:lpstr>
      <vt:lpstr>IV. Diplomatas: Direitos e Deveres (18º slide)</vt:lpstr>
      <vt:lpstr>IV. Diplomatas: Direitos e Deveres (19º slide)</vt:lpstr>
      <vt:lpstr>IV. Diplomatas: Direitos e Deveres (20º slide)</vt:lpstr>
      <vt:lpstr>IV. Diplomatas: Direitos e Deveres (21º slide)</vt:lpstr>
      <vt:lpstr>V. Diplomatas: Funções (1º slide)</vt:lpstr>
      <vt:lpstr>V. Diplomatas: Funções (2º slide)</vt:lpstr>
      <vt:lpstr>V. Diplomatas: Funções (3º slide)</vt:lpstr>
      <vt:lpstr>V. Diplomatas: Funções (4º slide)</vt:lpstr>
      <vt:lpstr>V. Diplomatas: Funções (5º slide)</vt:lpstr>
      <vt:lpstr>V. Diplomatas: Funções (6º slide)</vt:lpstr>
      <vt:lpstr>V. Diplomatas: Funções (7º slide)</vt:lpstr>
      <vt:lpstr>V. Diplomatas: Funções (8º slide)</vt:lpstr>
      <vt:lpstr>V. Diplomatas: Funções (9º slide)</vt:lpstr>
      <vt:lpstr>V. Diplomatas: Funções (10º slide)</vt:lpstr>
      <vt:lpstr>V. Diplomatas: Funções (11º slide)</vt:lpstr>
      <vt:lpstr>V. Diplomatas: Funções (12º slide)</vt:lpstr>
      <vt:lpstr>V. Diplomatas: Funções (13º slide)</vt:lpstr>
      <vt:lpstr>V. Diplomatas: Funções (14º slide)</vt:lpstr>
      <vt:lpstr>V. Diplomatas: Funções (15º slide)</vt:lpstr>
      <vt:lpstr>V. Diplomatas: Funções (16º slide)</vt:lpstr>
      <vt:lpstr>V. Diplomatas: Funções (17º slide)</vt:lpstr>
      <vt:lpstr>V. Diplomatas: Funções (18º slide)</vt:lpstr>
      <vt:lpstr>V. Diplomatas: Funções (19º slide)</vt:lpstr>
      <vt:lpstr>V. Diplomatas: Funções (20º slide)</vt:lpstr>
      <vt:lpstr>V. Diplomatas: Funções (21º slide)</vt:lpstr>
      <vt:lpstr>V. Diplomatas: Funções (22º slide)</vt:lpstr>
      <vt:lpstr>V. Diplomatas: Funções (22º slide)</vt:lpstr>
      <vt:lpstr>V. Diplomatas: Funções (23º slide)</vt:lpstr>
      <vt:lpstr>V. Diplomatas: Funções (24º slide)</vt:lpstr>
      <vt:lpstr>V. Diplomatas: Funções (25º slide)</vt:lpstr>
      <vt:lpstr>VI. Diplomatas: Negociação. Conceito 1º. Slide</vt:lpstr>
      <vt:lpstr>VI. Diplomatas: Negociação. Processo 2º. Slide</vt:lpstr>
      <vt:lpstr>VI. Diplomatas: Negociação. Processo 3º. Slide</vt:lpstr>
      <vt:lpstr>VI. Diplomatas: Negociação. Fases 4º. Slide</vt:lpstr>
      <vt:lpstr>VI. Diplomatas: Negociação. Fases. Prénegociação  5º. Slide</vt:lpstr>
      <vt:lpstr>VI. Diplomatas: Negociação. Fases. Reuniões negociadoras 6º. Slide</vt:lpstr>
      <vt:lpstr>VI. Diplomatas: Negociação. Reuniões negociadoras 7º. Slide</vt:lpstr>
      <vt:lpstr>VI. Diplomatas: Negociação. Fases Pormenorização  8º. Slide</vt:lpstr>
      <vt:lpstr>VI. Diplomatas: Negociação. Momentum  9º. Slide</vt:lpstr>
      <vt:lpstr>VI. Diplomatas: Negociação. Obstáculos  10º. Slide</vt:lpstr>
      <vt:lpstr>VI. Diplomatas: Negociação. Acordos 11º. Slide</vt:lpstr>
      <vt:lpstr>VI. Diplomatas: Negociação.  Acordos 12º. Slide</vt:lpstr>
      <vt:lpstr>VI. Diplomatas: Negociação. Acordos.  13º. Slide</vt:lpstr>
      <vt:lpstr>VI. Diplomatas: Negociação. Acordos. Classificação 14º. Slide</vt:lpstr>
      <vt:lpstr>VI. Diplomatas: Negociação Bilateral. Características. 15º. Slide</vt:lpstr>
      <vt:lpstr>VI. Diplomatas: Negociação Bilateral.  Vantagens 16º. Slide</vt:lpstr>
      <vt:lpstr>VI. Diplomatas: Negociação Bilateral. Desvantagens 17º. Slide</vt:lpstr>
      <vt:lpstr>VI. Diplomatas: Negociação Multilateral. Características 18º. Slide</vt:lpstr>
      <vt:lpstr>VI. Diplomatas: Negociação Multilateral. Objetivos 19º. Slide</vt:lpstr>
      <vt:lpstr>VI. Diplomatas: Negociação Multilateral. Formatos 20º Slide</vt:lpstr>
      <vt:lpstr>VI. Diplomatas: Negociação Multilateral. Vantagens 21º Slide</vt:lpstr>
      <vt:lpstr>VI. Diplomatas: Negociação Multilateral. Vantagens 22º Slide</vt:lpstr>
      <vt:lpstr>VI. Diplomatas: Negociação Multilateral. Desvantagens 24º Slide</vt:lpstr>
      <vt:lpstr>VI. Diplomatas: Negociação Multilateral. Beneficiários 25º Slide</vt:lpstr>
      <vt:lpstr>VI. Diplomatas: Negociação Multilateral. Foros 26º. Slide</vt:lpstr>
      <vt:lpstr>VI. Diplomatas: Negociação. Conferências. ONU 27º. slide</vt:lpstr>
      <vt:lpstr>VI. Diplomatas: Negociação Multilateral. Conferências. ONU.  28º. slide</vt:lpstr>
      <vt:lpstr>VI. Diplomatas: Negociação. Acordos Multilaterais. Conferências. Fases.  29º. slide</vt:lpstr>
      <vt:lpstr>VI. Diplomatas: Negociação Multilateral. Conferências. Prénegociação  30º. slide</vt:lpstr>
      <vt:lpstr>VI. Diplomatas: Negociação Multilateral. Conferências. Comitê Preparatório 31º. slide</vt:lpstr>
      <vt:lpstr>VI. Diplomatas: Negociação Multilateral. Conferências. Texto. 32º. slide</vt:lpstr>
      <vt:lpstr>VI. Diplomatas: Negociação Multilateral. Conferências. Decisão e execução 33º. slide</vt:lpstr>
      <vt:lpstr>VI. Diplomatas: Negociação Multilateral. Conferências. Avaliação 34º. slide</vt:lpstr>
      <vt:lpstr>VI. Diplomatas: Negociação Multilateral. Reuniões de Cúpula 35º. slide</vt:lpstr>
      <vt:lpstr>VI. Diplomatas: Negociação Multilateral. Reuniões de Cúpula. Motivações 36º. slide</vt:lpstr>
      <vt:lpstr>VI. Diplomatas: Negociação Multilateral. Reuniões de Cúpula 37º. slide</vt:lpstr>
      <vt:lpstr>VI. Diplomatas: Negociação Multilateral. Reuniões de Cúpula. Avaliação 38º. slide</vt:lpstr>
      <vt:lpstr>VI. Diplomatas: Negociação Multilateral. Reuniões de Cúpula. Avaliação 39º. slide</vt:lpstr>
      <vt:lpstr>VI. Diplomatas: Negociação Multilateral. Reuniões de Cúpula. Avaliação 40º. slide</vt:lpstr>
      <vt:lpstr>VI. Diplomatas: Negociação Multilateral. Reuniões de Cúpula. Avaliação 42º. slide</vt:lpstr>
      <vt:lpstr>VI. Diplomatas: Negociação Multilateral. Mediações 43º. slide</vt:lpstr>
      <vt:lpstr>VI. Diplomatas: Negociação Multilateral. Mediações. Classificação 44º. slide</vt:lpstr>
      <vt:lpstr>VI. Diplomatas: Negociação Multilateral. Mediações. Atores 45º. slide</vt:lpstr>
      <vt:lpstr>VI. Diplomatas: Negociação Multilateral. Mediações. Atores 46º. slide</vt:lpstr>
      <vt:lpstr>VI. Diplomatas: Negociação Multilateral. Mediações. Sucesso ou fracasso 47º. slide</vt:lpstr>
      <vt:lpstr>VII. Diplomacia Política Bilateral 1º. Slide</vt:lpstr>
      <vt:lpstr>VII. Diplomacia Política Multilateral 2º. Slide</vt:lpstr>
      <vt:lpstr>VII. Diplomacia Política – Paz e Segurança 3º. Slide</vt:lpstr>
      <vt:lpstr>VII. Diplomacia Política – Conselho de Segurança da ONU 4º. Slide</vt:lpstr>
      <vt:lpstr>VII. Diplomacia Política – Carta da ONU- Uso da força 5º. Slide</vt:lpstr>
      <vt:lpstr>VII. Diplomacia Política - CSNU 6º. Slide</vt:lpstr>
      <vt:lpstr>VII. Diplomacia Política – Carta da ONU – Capítulo VI 7º. Slide</vt:lpstr>
      <vt:lpstr>VII. Diplomacia Política – Carta da ONU – Capítulo VI 8º. Slide</vt:lpstr>
      <vt:lpstr>VII. Diplomacia Política – Carta da ONU- Uso de força - Capítulo VII 9º. Slide</vt:lpstr>
      <vt:lpstr>VII. Diplomacia Política – Forças de Paz - Tarefas 10º. Slide</vt:lpstr>
      <vt:lpstr>VII. Diplomacia Política – Forças de paz- Reconstruir 11º. Slide</vt:lpstr>
      <vt:lpstr>VII. Diplomacia Política – Forças de Paz - Proteção 12º. Slide</vt:lpstr>
      <vt:lpstr>VII. Diplomacia Política – Deveres dos Estados 13º. Slide</vt:lpstr>
      <vt:lpstr>VII. Diplomacia Política – Desarmamento e Não Proliferação 14º. Slide</vt:lpstr>
      <vt:lpstr>VII. Diplomacia Política - desarmamento 15º. Slide</vt:lpstr>
      <vt:lpstr>VII. Diplomacia Política - Desarmamento 16º. Slide</vt:lpstr>
      <vt:lpstr>VII. Diplomacia Política – Não proliferação - TNP 17º. Slide</vt:lpstr>
      <vt:lpstr>VII. Diplomacia Política - TNP 18º. Slide</vt:lpstr>
      <vt:lpstr>VII. Diplomacia Política - TNP 19º. Slide</vt:lpstr>
      <vt:lpstr>VII. Diplomacia Política - TNP 20º. Slide</vt:lpstr>
      <vt:lpstr>VII. Diplomacia Política - Desarmamento 21º. Slide</vt:lpstr>
      <vt:lpstr>VII. Diplomacia Política - Desarmamento 22º. Slide</vt:lpstr>
      <vt:lpstr>VII. Diplomacia Política - Desarmamento 23º. Slide</vt:lpstr>
      <vt:lpstr>VII. Diplomacia Política – Desarmamento  24º. Slide</vt:lpstr>
      <vt:lpstr>VII. Diplomacia Política - Desarmamento 25º. Slide</vt:lpstr>
      <vt:lpstr>VII. Diplomacia de Direitos Humanos  Marcos históricos 26º. Slide</vt:lpstr>
      <vt:lpstr>VII. Diplomacia de Direitos Humanos   Carta da ONU 27º. Slide</vt:lpstr>
      <vt:lpstr>VII. Diplomacia de Direitos Humanos  Evolução recente 28º. Slide</vt:lpstr>
      <vt:lpstr>VII. Diplomacia de Direitos Humanos  Convenções da ONU 29º. Slide</vt:lpstr>
      <vt:lpstr>VII. Diplomacia de Direitos Humanos  Convenções 30º. Slide</vt:lpstr>
      <vt:lpstr>VII. Diplomacia de Direitos Humanos  Convenções 31º. Slide</vt:lpstr>
      <vt:lpstr>VII. Diplomacia de Direitos Humanos  Acordos regionais 32º. Slide</vt:lpstr>
      <vt:lpstr>VII. Diplomacia de Direitos Humanos – Acordos – Adesão do Brasil 33º. Slide</vt:lpstr>
      <vt:lpstr>VII. Diplomacia de Direitos Humanos  TPI 34º. Slide</vt:lpstr>
      <vt:lpstr>VII. Diplomacia de Direitos Humanos - Soberania 35º. Slide</vt:lpstr>
      <vt:lpstr>VII. Diplomacia de Direitos Humanos   Não interferência 36º. Slide</vt:lpstr>
      <vt:lpstr>VII. Diplomacias de Direitos Humanos   Não interferência 37º. Slide</vt:lpstr>
      <vt:lpstr>VII. Diplomacias de Direitos Humanos   Não interferência 38º. Slide</vt:lpstr>
      <vt:lpstr>VII. Diplomacia de Direitos Humanos - Conselho 39º. Slide</vt:lpstr>
      <vt:lpstr>VII. Diplomacia de Direitos Humanos - Conselho 40º. Slide</vt:lpstr>
      <vt:lpstr>VII. Diplomacia de Direitos Humanos - Conselho 41º. Slide</vt:lpstr>
      <vt:lpstr>VII. Diplomacia de Direitos Humanos – Alto Comissariado 42º. Slide</vt:lpstr>
      <vt:lpstr>VII. Diplomacia de Direitos Humanos – Peritos e Grupos 43º. Slide</vt:lpstr>
      <vt:lpstr>VIII Diplomacia Econômica   Conceito 1º. Slide</vt:lpstr>
      <vt:lpstr>VIII Diplomacia Econômica  Conceito 2º. Slide</vt:lpstr>
      <vt:lpstr>VIII Diplomacia Econômica   Características 3º. Slide</vt:lpstr>
      <vt:lpstr>VIII Diplomacia Econômica  Características 4º. Slide</vt:lpstr>
      <vt:lpstr>VIII Diplomacia Econômica  Foros - ONU 5º. Slide</vt:lpstr>
      <vt:lpstr>VIII Diplomacia Econômica  Foros – G-7 6º. Slide</vt:lpstr>
      <vt:lpstr>VIII Diplomacia Econômica  Foros – G-20 7º. Slide</vt:lpstr>
      <vt:lpstr>VIII Diplomacia Econômica  Foros – BRICS 8º. Slide</vt:lpstr>
      <vt:lpstr>VIII Diplomacia Econômica  Foros – OCDE 9º. Slide</vt:lpstr>
      <vt:lpstr>VIII Diplomacia Econômica   Comércio 10º. Slide</vt:lpstr>
      <vt:lpstr>VIII Diplomacia Econômica  Comércio 11º. Slide</vt:lpstr>
      <vt:lpstr>VIII Diplomacia Econômica  Comércio - Foros - GATT 12º. Slide</vt:lpstr>
      <vt:lpstr>VIII Diplomacia Econômica  Comércio   GATT - Rodadas 13º. Slide</vt:lpstr>
      <vt:lpstr>VIII Diplomacia Econômica   Comércio – Acordos Regionais 14º. Slide</vt:lpstr>
      <vt:lpstr>VIII Diplomacia Econômica   Comércio - OMC 15º. Slide</vt:lpstr>
      <vt:lpstr>VIII Diplomacia Econômica  Comércio – OMC  16º. Slide</vt:lpstr>
      <vt:lpstr>VIII Diplomacia Econômica   Comércio – OMC - Rodada Doha 17º. Slide</vt:lpstr>
      <vt:lpstr>VIII Diplomacia Econômica   Comércio – Doha- Grupos 18º. Slide</vt:lpstr>
      <vt:lpstr>VIII Diplomacia Econômica  Comércio –OMC - ONGs 19º. Slide</vt:lpstr>
      <vt:lpstr>VIII Diplomacia Econômica   Comércio -Rodada Doha - Dificuldades 19º. Slide</vt:lpstr>
      <vt:lpstr>VIII Diplomacia Econômica   Comércio – Pós-Doha - Dificuldades 20º. Slide</vt:lpstr>
      <vt:lpstr>VIII Diplomacia Econômica   Comércio –Pós- Doha -  Acordos Regionais 21º. Slide</vt:lpstr>
      <vt:lpstr>VIII Diplomacia Econômica   Comércio – Promoção Comercial 22º. Slide</vt:lpstr>
      <vt:lpstr>VIII Diplomacia Econômica  Comércio – Promoção Comercial 23º. Slide</vt:lpstr>
      <vt:lpstr>VIII Diplomacia Econômica  Investimentos 24 º. Slide</vt:lpstr>
      <vt:lpstr>VIII Diplomacia Econômica  Investimentos 25 º. Slide</vt:lpstr>
      <vt:lpstr>VIII Diplomacia Econômica  Finanças 26 º. Slide</vt:lpstr>
      <vt:lpstr>VIII Diplomacia Econômica  Finanças – G-7 27 º. Slide</vt:lpstr>
      <vt:lpstr>VIII Diplomacia Econômica  Finanças – G-20 28 º. Slide</vt:lpstr>
      <vt:lpstr>VIII Diplomacia Econômica   Cooperação - Evolução 29 º. Slide</vt:lpstr>
      <vt:lpstr>VIII Diplomacia Econômica  Cooperação - Objetivos 30 º. Slide</vt:lpstr>
      <vt:lpstr>VIII Diplomacia Econômica   Cooperação - Formas 31º. Slide</vt:lpstr>
      <vt:lpstr>VIII Diplomacia Econômica   Cooperação - Formas 32 º. Slide</vt:lpstr>
      <vt:lpstr>IX Diplomacia Ambiental   Conceito 1º. Slide</vt:lpstr>
      <vt:lpstr>IX Diplomacia Ambiental   Evolução 2º. Slide</vt:lpstr>
      <vt:lpstr>IX Diplomacia Ambiental   Evolução 3º. Slide</vt:lpstr>
      <vt:lpstr>IX Diplomacia Ambiental  Evolução – Conferência de Estocolmo 4º. Slide</vt:lpstr>
      <vt:lpstr>IX Diplomacia Ambiental   Evolução – Conferência de Estocolmo 5º. Slide</vt:lpstr>
      <vt:lpstr>IX Diplomacia Ambiental   Evolução – Conferência de Estocolmo 6º. Slide</vt:lpstr>
      <vt:lpstr>IX Diplomacia Ambiental   Evolução – Década de 1980 7º. Slide</vt:lpstr>
      <vt:lpstr>IX Diplomacia Ambiental   Evolução – Comissão Bruntland 8º. Slide</vt:lpstr>
      <vt:lpstr>IX Diplomacia Ambiental   Evolução – Protocolo de Montreal 9º. Slide</vt:lpstr>
      <vt:lpstr>IX Diplomacia Ambiental   Evolução – Rio 92 10º. Slide</vt:lpstr>
      <vt:lpstr>IX Diplomacia Ambiental   Evolução – Rio 92 - Convenções 11º. Slide</vt:lpstr>
      <vt:lpstr>IX Diplomacia Ambiental  Evolução – Rio 92 - Instrumentos não vinculantes 12º. Slide</vt:lpstr>
      <vt:lpstr>IX Diplomacia Ambiental   Evolução – Rio 92 - Princípio da Precaução 13º. Slide</vt:lpstr>
      <vt:lpstr>IX Diplomacia Ambiental   Evolução – Rio 92 - Princípio da Precaução 14º. Slide</vt:lpstr>
      <vt:lpstr>IX Diplomacia Ambiental   Evolução - Protocolo de Quioto 15º. Slide</vt:lpstr>
      <vt:lpstr>IX Diplomacia Ambiental   Evolução - Objetivos do Milênio 16º. Slide</vt:lpstr>
      <vt:lpstr>IX Diplomacia Ambiental   Evolução   Rio + 10 e Rio+20 17º. Slide</vt:lpstr>
      <vt:lpstr>IX Diplomacia Ambiental   Evolução   Agenda 2030 (ODS) 18º. Slide</vt:lpstr>
      <vt:lpstr>IX Diplomacia Ambiental   Evolução   Acordo de Paris 19º. Slide</vt:lpstr>
      <vt:lpstr>IX Diplomacia Ambiental   Atores 20º. Slide</vt:lpstr>
      <vt:lpstr>IX Diplomacia Ambiental   Atores  - Ministérios 21º. Slide</vt:lpstr>
      <vt:lpstr>IX Diplomacia Ambiental   Atores   Agências especializadas  22º. Slide</vt:lpstr>
      <vt:lpstr>IX Diplomacia Ambiental   Atores – Qualidades dos negociadores 23º. Slide</vt:lpstr>
      <vt:lpstr>IX Diplomacia Ambiental   Atores – Outras instituições 24º. Slide</vt:lpstr>
      <vt:lpstr>IX Diplomacia Ambiental   Processo de negociações 25º. Slide</vt:lpstr>
      <vt:lpstr>IX Diplomacia Ambiental   Processo de negociações 26º. Slide</vt:lpstr>
      <vt:lpstr>IX Diplomacia Ambiental Acordos 27º. Slide</vt:lpstr>
      <vt:lpstr>IX Diplomacia Ambiental Acordos 28º. Slide</vt:lpstr>
      <vt:lpstr>X Diplomacia Cultural e Pública 1º Slide </vt:lpstr>
      <vt:lpstr>X Diplomacia Cultural e Pública Diferenças 2º Slide </vt:lpstr>
      <vt:lpstr>X Diplomacia Cultural 3º Slide </vt:lpstr>
      <vt:lpstr>X Diplomacia Cultural  Evolução 4º Slide </vt:lpstr>
      <vt:lpstr>X Diplomacia Cultural Grandes redes 5º Slide </vt:lpstr>
      <vt:lpstr>X Diplomacia Cultural Soft power – desafios - entidades 6º Slide </vt:lpstr>
      <vt:lpstr>X Diplomacia Cultural Interesse- custos – longo prazo 7º Slide </vt:lpstr>
      <vt:lpstr>X Diplomacia Cultural Popular 8º Slide </vt:lpstr>
      <vt:lpstr>X Diplomacia Cultural  Arte - Literatura 9º Slide </vt:lpstr>
      <vt:lpstr>X Diplomacia Cultural  Esporte – Jogos olímpicos 10º Slide </vt:lpstr>
      <vt:lpstr>X Diplomacia Cultural Esporte – Jogos Olímpicos 11º Slide </vt:lpstr>
      <vt:lpstr>X Diplomacia Cultural  Esporte – Copa do Mundo 12º Slide </vt:lpstr>
      <vt:lpstr>X Diplomacia Cultural  Esporte – Megaeventos 13º Slide </vt:lpstr>
      <vt:lpstr>X Diplomacia Pública  Evolução 14º Slide </vt:lpstr>
      <vt:lpstr>X Diplomacia Pública Evolução 15º Slide </vt:lpstr>
      <vt:lpstr>X Diplomacia Pública Objetivos 16º Slide </vt:lpstr>
      <vt:lpstr>X Diplomacia Pública Soft Power 17º Slide </vt:lpstr>
      <vt:lpstr>X Diplomacia Pública  Alcance 18º Slide </vt:lpstr>
      <vt:lpstr>X Diplomacia Pública Atores 19º Slide </vt:lpstr>
      <vt:lpstr>X Diplomacia Pública Transparência 22º Slide </vt:lpstr>
      <vt:lpstr>X Diplomacia Pública Transparência 23º Slide </vt:lpstr>
      <vt:lpstr>X Diplomacia Pública Propaganda 24º Slide </vt:lpstr>
      <vt:lpstr>X Diplomacia Pública Propaganda 25º Slide </vt:lpstr>
      <vt:lpstr>X Diplomacia Pública Imagem 26º Slide </vt:lpstr>
      <vt:lpstr>X Diplomacia Pública 4. Meios 27º Slide </vt:lpstr>
      <vt:lpstr>X Diplomacia Pública 5. Avaliações 28º Slide </vt:lpstr>
      <vt:lpstr>X Diplomacia Pública 5. Avaliações 29º Slide </vt:lpstr>
      <vt:lpstr>X Diplomacia Pública 5. Avaliações 30º Slide </vt:lpstr>
      <vt:lpstr>X Diplomacia Pública 5. Avaliações 31º Slide </vt:lpstr>
      <vt:lpstr>X Diplomacia Pública 5. Avaliações 32º Slide </vt:lpstr>
      <vt:lpstr>XII Diplomacia de Cidades Relevância das cidades 1º Slide</vt:lpstr>
      <vt:lpstr>XII Diplomacia de Cidades Relevância das cidades 2º Slide</vt:lpstr>
      <vt:lpstr>XII Diplomacia de Cidades Aspectos e limites 3º Slide</vt:lpstr>
      <vt:lpstr>XII Diplomacia de Cidades Diplomacia subnacional 4ºSlide</vt:lpstr>
      <vt:lpstr>XII Diplomacia de Cidades Paradiplomacia 5ºSlide</vt:lpstr>
      <vt:lpstr>XII Diplomacia de Cidades Conceito 6º Slide</vt:lpstr>
      <vt:lpstr>XII Diplomacia de Cidades Significados e denominações 7º Slide</vt:lpstr>
      <vt:lpstr>XII Diplomacia de Cidades Estados, Províncias e Regiões 8º Slide</vt:lpstr>
      <vt:lpstr>XII Diplomacia de Cidades Caso brasileiro 9º Slide</vt:lpstr>
      <vt:lpstr>XII Diplomacia de Cidades Objetivos 10º Slide</vt:lpstr>
      <vt:lpstr>XII Diplomacia de Cidades Evolução - Antiguidade 11º Slide</vt:lpstr>
      <vt:lpstr>XII Diplomacia de Cidades Evolução – da Idade Média a Westfália 12º Slide</vt:lpstr>
      <vt:lpstr>XII Diplomacia de Cidades Evolução - atual 13º Slide</vt:lpstr>
      <vt:lpstr>XII Diplomacia de Cidades Atores 14º Slide</vt:lpstr>
      <vt:lpstr>XII Diplomacia de Cidades Áreas de Atuação 15º Slide</vt:lpstr>
      <vt:lpstr>XII Diplomacia de Cidades  Atuação  Bilateral   16º Slide</vt:lpstr>
      <vt:lpstr>XII Diplomacia de Cidades Atuação Multilateral - ONU 17º Slide</vt:lpstr>
      <vt:lpstr>XII Diplomacia de Cidades Atuação Multilateral – Habitat – UNESCO 18º Slide</vt:lpstr>
      <vt:lpstr>XII Diplomacia de Cidades Multilateral – UCGL - Urban 20 19º Slide</vt:lpstr>
      <vt:lpstr>XII Diplomacia de Cidades Redes  20º Slide</vt:lpstr>
      <vt:lpstr>XII Diplomacia de Cidades  Redes - Mercocidades – C-40 - ICLEI 21º Slide</vt:lpstr>
      <vt:lpstr>XII Diplomacia de Cidades Outros atores - Bloomberg  22º Slide</vt:lpstr>
      <vt:lpstr>XII Diplomacia de Cidades  Bloomberg - Ellen MacArthur 23º Slide</vt:lpstr>
      <vt:lpstr>XII Diplomacia de Cidades  Mega eventos 24º Slide</vt:lpstr>
      <vt:lpstr>XII Diplomacia de Cidades  Atuação econômica 25º Slide</vt:lpstr>
      <vt:lpstr>XII Diplomacia de Cidades  Atuação econômica   26º Slide</vt:lpstr>
      <vt:lpstr>XII Diplomacia de Cidades Avaliação - Empoderamento 26º Slide</vt:lpstr>
      <vt:lpstr>XII Diplomacia de Cidades Avaliação - Política 27º Slide</vt:lpstr>
      <vt:lpstr>XII Diplomacia de Cidades Avaliação – Governança 28º Slide</vt:lpstr>
      <vt:lpstr>XII Diplomacia de Cidades Avaliação - Eficácia 29º Slide</vt:lpstr>
      <vt:lpstr>XII Diplomacia de Cidades Avaliação - Alcance 30º Slide</vt:lpstr>
      <vt:lpstr>XII Diplomacia de Cidades Avaliação - Alcance 30º Slide</vt:lpstr>
      <vt:lpstr>XII Desafios e Perspectivas Tradição e mudanças 1º. Slide </vt:lpstr>
      <vt:lpstr>XII Desafios e Perspectivas Questões 2º. Slide </vt:lpstr>
      <vt:lpstr>XII Desafios e Perspectivas A. Desafios 3º. Slide</vt:lpstr>
      <vt:lpstr>XII Desafios e Perspectivas A. Desafios 4º. Slide </vt:lpstr>
      <vt:lpstr>XII Desafios e Perspectivas 1. Globalização 5º. Slide </vt:lpstr>
      <vt:lpstr>XII Desafios e Perspectivas 1. Globalização 6º. Slide </vt:lpstr>
      <vt:lpstr>XII Desafios e Perspectivas 1. Globalização 7º. Slide </vt:lpstr>
      <vt:lpstr>XII Desafios e Perspectivas 3. Globalização 8º. Slide </vt:lpstr>
      <vt:lpstr>XII Desafios e Perspectivas 2. Atores 9º. Slide </vt:lpstr>
      <vt:lpstr>XII Desafios e Perspectivas 2. Atores - a. Governos 10º. Slide </vt:lpstr>
      <vt:lpstr>XII Desafios e Perspectivas 2. Atores - a. Governos 11º. Slide </vt:lpstr>
      <vt:lpstr>XII Desafios e Perspectivas 2. Atores – a. Governo 12º. Slide </vt:lpstr>
      <vt:lpstr>XII Desafios e Perspectivas 2. Atores – b. Organizações intergovernamentais 13º. Slide </vt:lpstr>
      <vt:lpstr>XII Desafios e Perspectivas 2. Atores – b. Organizações intergovernamentais  14º. Slide </vt:lpstr>
      <vt:lpstr>XII Desafios e Perspectivas 2. Atores – b. Organizações intergovernamentais 15º. Slide </vt:lpstr>
      <vt:lpstr>XII Desafios e Perspectivas 2. Atores – b. Organizações intergovernamentais 16º. Slide </vt:lpstr>
      <vt:lpstr>XII Desafios e Perspectivas 2. Atores – b. Organizações intergovernamentais 17º. Slide </vt:lpstr>
      <vt:lpstr>XII Desafios e Perspectivas 2. Atores – b. Organizações intergovernamentais 18º. Slide </vt:lpstr>
      <vt:lpstr>XII Desafios e Perspectivas 2. Atores – b. Organizações intergovernamentais 19º. Slide </vt:lpstr>
      <vt:lpstr>XII Perspectivas 2. Atores – b. Organizações intergovernamentais 20º. Slide </vt:lpstr>
      <vt:lpstr>XII Desafios e Perspectivas 2. Atores – b. Organizações intergovernamentais 21º. Slide </vt:lpstr>
      <vt:lpstr>XII Desafios e Perspectivas 2. Atores – b. Organizações não-governamentais 22º. Slide </vt:lpstr>
      <vt:lpstr>XII Desafios e Perspectivas 2. Atores – b. Organizações não-governamentais 23º. Slide </vt:lpstr>
      <vt:lpstr>XII Desafios e Perspectivas 2. Atores – b. Organizações não-governamentais 24º. Slide </vt:lpstr>
      <vt:lpstr>XII Desafios e Perspectivas 2. Atores – b. Organizações não-governamentais 25º. Slide </vt:lpstr>
      <vt:lpstr>XII Desafios e Perspectivas 2. Atores – b. Organizações não-governamentais 26º. Slide </vt:lpstr>
      <vt:lpstr>XII Desafios e Perspectivas 2. Atores – b. Organizações não-governamentais 27º. Slide </vt:lpstr>
      <vt:lpstr>XII Desafios e Perspectivas 2. Atores – b. Organizações não-governamentais 28º. Slide </vt:lpstr>
      <vt:lpstr>XII Desafios e Perspectivas 2. Atores – b. Organizações não-governamentais 28º. Slide </vt:lpstr>
      <vt:lpstr>XII Desafios e Perspectivas 2. Atores – b. Empresas globais 29º. Slide </vt:lpstr>
      <vt:lpstr>XII Desafios e Perspectivas 2. Atores – b. Empresas globais 30º. Slide </vt:lpstr>
      <vt:lpstr>XII Desafios e Perspectivas 2. Atores – b. Empresas globais 31º. Slide </vt:lpstr>
      <vt:lpstr>XII Desafios e Perspectivas 2. Atores – b. Empresas globais 32º. Slide </vt:lpstr>
      <vt:lpstr>XII Desafios e Perspectivas 2. Atores – b. Empresas globais 33º. Slide </vt:lpstr>
      <vt:lpstr>XII Desafios e Perspectivas 2. Atores – b. Empresas globais 34º. Slide </vt:lpstr>
      <vt:lpstr>XII Desafios e Perspectivas 2. Atores – b. Empresas globais 35º. Slide </vt:lpstr>
      <vt:lpstr>XII Desafios e Perspectivas 3. Temas 36º. Slide </vt:lpstr>
      <vt:lpstr>XII Desafios e Perspectivas 3. Temas 37º. Slide </vt:lpstr>
      <vt:lpstr>XII Desafios e Perspectivas B. Mudanças 38º. Slide </vt:lpstr>
      <vt:lpstr>XII Desafios e Perspectivas B. Mudanças 39º. Slide </vt:lpstr>
      <vt:lpstr>XII Desafios e Perspectivas B. Mudanças 40º. Slide </vt:lpstr>
      <vt:lpstr>XII Desafios e Perspectivas B. Mudanças - Recomendações 41º. Slide </vt:lpstr>
      <vt:lpstr>XII Desafios e Perspectivas B. Mudanças - Recomendações 42º. Slide </vt:lpstr>
      <vt:lpstr>XII Desafios e Perspectivas B. Mudanças - Recomendações 43º. Slide </vt:lpstr>
      <vt:lpstr>XII Desafios e Perspectivas C. Perspectivas -1. Fim da diplomacia? 44º. Slide </vt:lpstr>
      <vt:lpstr>XII Desafios e Perspectivas C. Perspectivas -1. Fim da diplomacia? 45º. Slide </vt:lpstr>
      <vt:lpstr>XII Desafios e Perspectivas C. Perspectivas -2. Resiliência 46º. Slide </vt:lpstr>
      <vt:lpstr>XII Desafios e Perspectivas C. Perspectivas -2. Resiliência 47º. Slide – </vt:lpstr>
      <vt:lpstr>XII Desafios e Perspectivas C. Perspectivas -2. Resiliência 48º. Slide </vt:lpstr>
      <vt:lpstr>XII Desafios e Perspectivas C. Perspectivas -2. Resiliência 48º. Slide </vt:lpstr>
      <vt:lpstr>XII Desafios e Perspectivas C. Perspectivas -2. Resiliência 49º. Slide </vt:lpstr>
      <vt:lpstr>XII Desafios e Perspectivas C. Perspectivas -2. Resiliência 50º. Slide </vt:lpstr>
      <vt:lpstr>XII Desafios e Perspectivas C. Perspectivas -2. Resiliência 51º. Slide – </vt:lpstr>
      <vt:lpstr>XII Desafios e Perspectivas C. Perspectivas -2. Resiliência 52º. Slide </vt:lpstr>
      <vt:lpstr>XII Desafios e Perspectivas C. Perspectivas -2. Resiliência 53º. Slide –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Diplomacia:</dc:title>
  <dc:creator>Fernando Paulo de Mello Barreto Filho</dc:creator>
  <cp:lastModifiedBy>Fernando Mello Barreto</cp:lastModifiedBy>
  <cp:revision>33</cp:revision>
  <dcterms:created xsi:type="dcterms:W3CDTF">2022-11-18T14:28:10Z</dcterms:created>
  <dcterms:modified xsi:type="dcterms:W3CDTF">2023-06-22T21:06:38Z</dcterms:modified>
</cp:coreProperties>
</file>