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266" r:id="rId10"/>
    <p:sldId id="323" r:id="rId11"/>
    <p:sldId id="319" r:id="rId12"/>
    <p:sldId id="336" r:id="rId13"/>
    <p:sldId id="351" r:id="rId14"/>
    <p:sldId id="322" r:id="rId15"/>
    <p:sldId id="321" r:id="rId16"/>
    <p:sldId id="348" r:id="rId17"/>
    <p:sldId id="350" r:id="rId18"/>
    <p:sldId id="360" r:id="rId19"/>
    <p:sldId id="363" r:id="rId20"/>
    <p:sldId id="349" r:id="rId21"/>
    <p:sldId id="326" r:id="rId22"/>
    <p:sldId id="352" r:id="rId23"/>
    <p:sldId id="327" r:id="rId24"/>
    <p:sldId id="353" r:id="rId25"/>
    <p:sldId id="361" r:id="rId26"/>
    <p:sldId id="328" r:id="rId27"/>
    <p:sldId id="334" r:id="rId28"/>
    <p:sldId id="330" r:id="rId29"/>
    <p:sldId id="310" r:id="rId30"/>
    <p:sldId id="341" r:id="rId31"/>
    <p:sldId id="364" r:id="rId32"/>
    <p:sldId id="365" r:id="rId33"/>
    <p:sldId id="344" r:id="rId34"/>
    <p:sldId id="346" r:id="rId35"/>
    <p:sldId id="270" r:id="rId36"/>
    <p:sldId id="288" r:id="rId37"/>
    <p:sldId id="271" r:id="rId38"/>
    <p:sldId id="305" r:id="rId39"/>
    <p:sldId id="290" r:id="rId40"/>
    <p:sldId id="276" r:id="rId41"/>
    <p:sldId id="277" r:id="rId42"/>
    <p:sldId id="293" r:id="rId43"/>
    <p:sldId id="366" r:id="rId44"/>
    <p:sldId id="359" r:id="rId45"/>
    <p:sldId id="282" r:id="rId46"/>
    <p:sldId id="283" r:id="rId47"/>
    <p:sldId id="307" r:id="rId48"/>
    <p:sldId id="297" r:id="rId49"/>
    <p:sldId id="299" r:id="rId50"/>
    <p:sldId id="301" r:id="rId51"/>
    <p:sldId id="347" r:id="rId52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9" autoAdjust="0"/>
    <p:restoredTop sz="94660"/>
  </p:normalViewPr>
  <p:slideViewPr>
    <p:cSldViewPr showGuides="1"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0CCC0A4-6117-42E6-81F9-79312F9DDAFE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F7DF25D-3D7D-4966-968C-0B476E5529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24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187FE-545E-46F1-94CF-667B8280CF4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187FE-545E-46F1-94CF-667B8280CF4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06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7F2129-D546-49DF-93ED-1E644DDE3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273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6A4DF8-2118-4C65-B593-4A391AC343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32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B4207-CD73-4FAB-B115-44C9890C446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pt-BR"/>
          </a:p>
        </p:txBody>
      </p:sp>
      <p:sp>
        <p:nvSpPr>
          <p:cNvPr id="5529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5301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AAA30BCF-94F4-4269-8762-75FABBBB8D9B}" type="slidenum">
              <a:rPr lang="pt-BR" sz="1300">
                <a:latin typeface="Calibri" pitchFamily="34" charset="0"/>
              </a:rPr>
              <a:pPr algn="r"/>
              <a:t>48</a:t>
            </a:fld>
            <a:endParaRPr lang="pt-BR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75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5C165-8EE0-4E24-84FE-CFF7CD3BEDA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pt-BR"/>
          </a:p>
        </p:txBody>
      </p:sp>
      <p:sp>
        <p:nvSpPr>
          <p:cNvPr id="563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6325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E2714619-C9F0-4D4F-B834-8EDAD0FC2846}" type="slidenum">
              <a:rPr lang="pt-BR" sz="1300">
                <a:latin typeface="Calibri" pitchFamily="34" charset="0"/>
              </a:rPr>
              <a:pPr algn="r"/>
              <a:t>49</a:t>
            </a:fld>
            <a:endParaRPr lang="pt-BR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6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8A563-2E77-4C51-9DC0-849E5CA87CA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pt-BR"/>
          </a:p>
        </p:txBody>
      </p:sp>
      <p:sp>
        <p:nvSpPr>
          <p:cNvPr id="57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7349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B94F0F47-E6B7-4348-A43D-1ABB99DB2A6D}" type="slidenum">
              <a:rPr lang="pt-BR" sz="1300">
                <a:latin typeface="Calibri" pitchFamily="34" charset="0"/>
              </a:rPr>
              <a:pPr algn="r"/>
              <a:t>50</a:t>
            </a:fld>
            <a:endParaRPr lang="pt-BR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5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3ABA6-1B0D-4348-A4D3-2C3ACF1BC7F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pt-BR"/>
          </a:p>
        </p:txBody>
      </p:sp>
      <p:sp>
        <p:nvSpPr>
          <p:cNvPr id="5222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52229" name="Espaço Reservado para Número de Slide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B6768B05-D2BF-434A-9483-D6A0E06480FB}" type="slidenum">
              <a:rPr lang="pt-BR" sz="1300">
                <a:latin typeface="Calibri" pitchFamily="34" charset="0"/>
              </a:rPr>
              <a:pPr algn="r"/>
              <a:t>51</a:t>
            </a:fld>
            <a:endParaRPr lang="pt-BR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83CD-E25B-490E-8B52-1FF5A6684F32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00F1-7E67-40EB-8EAB-D53F4D8346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90A-49A3-4AE8-B05C-20BE26EA4E60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8C13-9D7B-4AA3-9C93-73E33B44B1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37E8E-0CED-4B9D-9064-7A190D95323D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80D8-6FBB-462B-AAF2-AB242BD182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95263" y="228600"/>
            <a:ext cx="8339137" cy="579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7F327-F186-40AF-870D-8450ACAC91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5232-A5D7-4336-9CAB-63697DA121E1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53D9-42D7-4955-A3A6-F730218FED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9BE9-2969-47DA-910E-864C93A34DA9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3977-24E0-4E15-94D8-5B4DD69A8B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867B-F9C8-4EA4-A692-5EAFAC0722C1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3C3D-E78D-4C6D-AABB-DAB73582C5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13D4-EAC5-4CC6-9BAF-619D2288FB96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824E-8A58-4F13-BF8C-3F476A99ED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83D5-1DF1-4CA3-9F96-E05F24A43758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30EE-D5B4-48DA-85DE-97465C1EA8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6D90-A674-4BE1-9B80-399036712598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FAFBB-29F3-46A1-8CFC-EF0A6BC5DA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C798-75BB-4342-A9E5-4E18F8DB451D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EAE0-3419-4F56-B0E8-61A2C949FA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C151-747E-4ACF-B365-3CF631FE231A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E890-4A10-434E-BC8E-854CFA97B5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7A66AE-142B-4768-A9ED-F8EDA33466CC}" type="datetimeFigureOut">
              <a:rPr lang="pt-BR"/>
              <a:pPr>
                <a:defRPr/>
              </a:pPr>
              <a:t>12/11/2023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037185-3107-402F-AD57-53416569B4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Filtratio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/>
          <a:p>
            <a:pPr eaLnBrk="1" hangingPunct="1"/>
            <a:r>
              <a:rPr lang="pt-BR" dirty="0"/>
              <a:t>Processos de separação e purificação</a:t>
            </a:r>
            <a:br>
              <a:rPr lang="pt-BR" dirty="0"/>
            </a:br>
            <a:br>
              <a:rPr lang="pt-BR" dirty="0"/>
            </a:br>
            <a:r>
              <a:rPr lang="pt-BR" dirty="0"/>
              <a:t>“</a:t>
            </a:r>
            <a:r>
              <a:rPr lang="pt-BR" dirty="0" err="1"/>
              <a:t>Downstream</a:t>
            </a:r>
            <a:r>
              <a:rPr lang="pt-BR" dirty="0"/>
              <a:t>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308869" y="-36327"/>
            <a:ext cx="8686800" cy="1143000"/>
          </a:xfrm>
        </p:spPr>
        <p:txBody>
          <a:bodyPr/>
          <a:lstStyle/>
          <a:p>
            <a:r>
              <a:rPr lang="pt-BR" sz="4000" dirty="0"/>
              <a:t>Localização do produto de interesse</a:t>
            </a:r>
            <a:br>
              <a:rPr lang="pt-BR" sz="4000" dirty="0"/>
            </a:br>
            <a:r>
              <a:rPr lang="pt-BR" sz="4000" dirty="0"/>
              <a:t>(intracelular)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3421" y="1213890"/>
            <a:ext cx="8997157" cy="5383462"/>
            <a:chOff x="73421" y="1251526"/>
            <a:chExt cx="8997157" cy="5383462"/>
          </a:xfrm>
        </p:grpSpPr>
        <p:grpSp>
          <p:nvGrpSpPr>
            <p:cNvPr id="10" name="Grupo 9"/>
            <p:cNvGrpSpPr/>
            <p:nvPr/>
          </p:nvGrpSpPr>
          <p:grpSpPr>
            <a:xfrm>
              <a:off x="73421" y="1270255"/>
              <a:ext cx="8997157" cy="5364733"/>
              <a:chOff x="277160" y="1128034"/>
              <a:chExt cx="8850313" cy="5364733"/>
            </a:xfrm>
          </p:grpSpPr>
          <p:pic>
            <p:nvPicPr>
              <p:cNvPr id="10243" name="Picture 2" descr="Full-size image (100 K)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7160" y="1128034"/>
                <a:ext cx="8850313" cy="5364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CaixaDeTexto 3"/>
              <p:cNvSpPr txBox="1"/>
              <p:nvPr/>
            </p:nvSpPr>
            <p:spPr>
              <a:xfrm>
                <a:off x="683568" y="1268760"/>
                <a:ext cx="237626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solidFill>
                      <a:srgbClr val="0070C0"/>
                    </a:solidFill>
                  </a:rPr>
                  <a:t>Produtos ligados à membrana</a:t>
                </a:r>
              </a:p>
            </p:txBody>
          </p:sp>
          <p:sp>
            <p:nvSpPr>
              <p:cNvPr id="5" name="CaixaDeTexto 4"/>
              <p:cNvSpPr txBox="1"/>
              <p:nvPr/>
            </p:nvSpPr>
            <p:spPr>
              <a:xfrm>
                <a:off x="395536" y="2874422"/>
                <a:ext cx="266429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solidFill>
                      <a:srgbClr val="0070C0"/>
                    </a:solidFill>
                  </a:rPr>
                  <a:t>Produtos periplásmicos</a:t>
                </a:r>
              </a:p>
            </p:txBody>
          </p:sp>
          <p:sp>
            <p:nvSpPr>
              <p:cNvPr id="6" name="CaixaDeTexto 5"/>
              <p:cNvSpPr txBox="1"/>
              <p:nvPr/>
            </p:nvSpPr>
            <p:spPr>
              <a:xfrm>
                <a:off x="6300192" y="1628800"/>
                <a:ext cx="266429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solidFill>
                      <a:srgbClr val="0070C0"/>
                    </a:solidFill>
                  </a:rPr>
                  <a:t>Produtos ligados a PC</a:t>
                </a: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3370168" y="4143711"/>
                <a:ext cx="26642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Produtos ligados a PC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6228184" y="3212976"/>
                <a:ext cx="27363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>
                    <a:solidFill>
                      <a:srgbClr val="0070C0"/>
                    </a:solidFill>
                  </a:rPr>
                  <a:t>Produtos citoplasmáticos</a:t>
                </a: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7380211" y="2285409"/>
                <a:ext cx="1584278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000" dirty="0"/>
                  <a:t>Moinho de bolas;</a:t>
                </a:r>
              </a:p>
              <a:p>
                <a:r>
                  <a:rPr lang="pt-BR" sz="1000" dirty="0" err="1"/>
                  <a:t>Homogenização</a:t>
                </a:r>
                <a:r>
                  <a:rPr lang="pt-BR" sz="1000" dirty="0"/>
                  <a:t>;</a:t>
                </a:r>
              </a:p>
              <a:p>
                <a:r>
                  <a:rPr lang="pt-BR" sz="1000" dirty="0"/>
                  <a:t>Cavitação</a:t>
                </a:r>
              </a:p>
            </p:txBody>
          </p:sp>
        </p:grpSp>
        <p:sp>
          <p:nvSpPr>
            <p:cNvPr id="11" name="CaixaDeTexto 10"/>
            <p:cNvSpPr txBox="1"/>
            <p:nvPr/>
          </p:nvSpPr>
          <p:spPr>
            <a:xfrm>
              <a:off x="7294325" y="4114877"/>
              <a:ext cx="110731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900" dirty="0"/>
                <a:t>Moinho de bolas;</a:t>
              </a:r>
            </a:p>
            <a:p>
              <a:r>
                <a:rPr lang="pt-BR" sz="900" dirty="0" err="1"/>
                <a:t>Homogenização</a:t>
              </a:r>
              <a:r>
                <a:rPr lang="pt-BR" sz="900" dirty="0"/>
                <a:t>;</a:t>
              </a:r>
            </a:p>
            <a:p>
              <a:r>
                <a:rPr lang="pt-BR" sz="900" dirty="0"/>
                <a:t>Cavitação</a:t>
              </a:r>
            </a:p>
            <a:p>
              <a:endParaRPr lang="pt-BR" sz="900" dirty="0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1403648" y="3742144"/>
              <a:ext cx="1728192" cy="10550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Moinho de bolas;</a:t>
              </a:r>
            </a:p>
            <a:p>
              <a:r>
                <a:rPr lang="pt-BR" sz="1000" dirty="0" err="1"/>
                <a:t>Homogenização</a:t>
              </a:r>
              <a:r>
                <a:rPr lang="pt-BR" sz="1000" dirty="0"/>
                <a:t>;</a:t>
              </a:r>
            </a:p>
            <a:p>
              <a:r>
                <a:rPr lang="pt-BR" sz="1000" dirty="0"/>
                <a:t>Cavitação ;</a:t>
              </a:r>
            </a:p>
            <a:p>
              <a:r>
                <a:rPr lang="pt-BR" sz="1000" dirty="0"/>
                <a:t>Detergentes;</a:t>
              </a:r>
            </a:p>
            <a:p>
              <a:r>
                <a:rPr lang="pt-BR" sz="1000" dirty="0"/>
                <a:t>Enzimas;</a:t>
              </a:r>
            </a:p>
            <a:p>
              <a:r>
                <a:rPr lang="pt-BR" sz="1000" dirty="0"/>
                <a:t>Choque osmótico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1548012" y="2407114"/>
              <a:ext cx="1079772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1000" dirty="0" err="1"/>
                <a:t>Homogenização</a:t>
              </a:r>
              <a:r>
                <a:rPr lang="pt-BR" sz="1000" dirty="0"/>
                <a:t> + detergentes</a:t>
              </a:r>
            </a:p>
          </p:txBody>
        </p:sp>
        <p:sp>
          <p:nvSpPr>
            <p:cNvPr id="2" name="CaixaDeTexto 1"/>
            <p:cNvSpPr txBox="1"/>
            <p:nvPr/>
          </p:nvSpPr>
          <p:spPr>
            <a:xfrm>
              <a:off x="6468868" y="1251526"/>
              <a:ext cx="1770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Eucarioto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6631527" y="4813002"/>
              <a:ext cx="1770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Procarioto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sz="4000" dirty="0">
                <a:solidFill>
                  <a:srgbClr val="FF0000"/>
                </a:solidFill>
              </a:rPr>
              <a:t>Rompimento celular</a:t>
            </a:r>
            <a:br>
              <a:rPr lang="pt-BR" sz="4000" dirty="0"/>
            </a:br>
            <a:endParaRPr lang="pt-BR" sz="4000" dirty="0"/>
          </a:p>
        </p:txBody>
      </p:sp>
      <p:sp>
        <p:nvSpPr>
          <p:cNvPr id="11269" name="Espaço Reservado para Conteúdo 2"/>
          <p:cNvSpPr>
            <a:spLocks noGrp="1"/>
          </p:cNvSpPr>
          <p:nvPr>
            <p:ph idx="1"/>
          </p:nvPr>
        </p:nvSpPr>
        <p:spPr>
          <a:xfrm>
            <a:off x="110616" y="1602969"/>
            <a:ext cx="8999538" cy="4525962"/>
          </a:xfrm>
        </p:spPr>
        <p:txBody>
          <a:bodyPr/>
          <a:lstStyle/>
          <a:p>
            <a:r>
              <a:rPr lang="pt-BR" dirty="0"/>
              <a:t>Fatores a serem considerados:</a:t>
            </a:r>
          </a:p>
          <a:p>
            <a:pPr lvl="1"/>
            <a:r>
              <a:rPr lang="pt-BR" sz="2400" dirty="0"/>
              <a:t>Tamanho e tipo da célula (separação-filtração);</a:t>
            </a:r>
          </a:p>
          <a:p>
            <a:pPr lvl="1"/>
            <a:r>
              <a:rPr lang="pt-BR" sz="2400" dirty="0"/>
              <a:t>Necessidade de controle de temperatura;</a:t>
            </a:r>
          </a:p>
          <a:p>
            <a:pPr lvl="1"/>
            <a:r>
              <a:rPr lang="pt-BR" sz="2400" dirty="0"/>
              <a:t>Tempo de operação;</a:t>
            </a:r>
          </a:p>
          <a:p>
            <a:pPr lvl="1"/>
            <a:r>
              <a:rPr lang="pt-BR" sz="2400" dirty="0"/>
              <a:t>Rendimento do processo;</a:t>
            </a:r>
          </a:p>
          <a:p>
            <a:pPr lvl="1"/>
            <a:r>
              <a:rPr lang="pt-BR" sz="2400" dirty="0"/>
              <a:t>Custo.</a:t>
            </a:r>
          </a:p>
        </p:txBody>
      </p:sp>
      <p:sp>
        <p:nvSpPr>
          <p:cNvPr id="6" name="Chave esquerda 5"/>
          <p:cNvSpPr/>
          <p:nvPr/>
        </p:nvSpPr>
        <p:spPr>
          <a:xfrm>
            <a:off x="6754840" y="1923951"/>
            <a:ext cx="360040" cy="8640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934860" y="2060848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Levedura 3 a 10</a:t>
            </a:r>
            <a:r>
              <a:rPr lang="el-GR" sz="1200" dirty="0"/>
              <a:t>μ</a:t>
            </a:r>
            <a:r>
              <a:rPr lang="pt-BR" sz="1200" dirty="0"/>
              <a:t>m</a:t>
            </a:r>
          </a:p>
          <a:p>
            <a:endParaRPr lang="pt-BR" sz="1200" dirty="0"/>
          </a:p>
          <a:p>
            <a:r>
              <a:rPr lang="pt-BR" sz="1200" dirty="0"/>
              <a:t>Bactéria 0,2 a 1,5 </a:t>
            </a:r>
            <a:r>
              <a:rPr lang="el-GR" sz="1200" dirty="0"/>
              <a:t>μ</a:t>
            </a:r>
            <a:r>
              <a:rPr lang="pt-BR" sz="1200" dirty="0"/>
              <a:t>m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2" y="54415"/>
            <a:ext cx="1607062" cy="884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ítulo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pt-BR"/>
              <a:t>PC bacteria</a:t>
            </a:r>
          </a:p>
        </p:txBody>
      </p:sp>
      <p:pic>
        <p:nvPicPr>
          <p:cNvPr id="1028" name="Picture 7" descr="http://www.cehs.siu.edu/fix/medmicro/pix/wa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4" y="1075076"/>
            <a:ext cx="6269082" cy="557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650114"/>
              </p:ext>
            </p:extLst>
          </p:nvPr>
        </p:nvGraphicFramePr>
        <p:xfrm>
          <a:off x="6312616" y="391350"/>
          <a:ext cx="2672232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3" imgW="2895238" imgH="2809524" progId="PBrush">
                  <p:embed/>
                </p:oleObj>
              </mc:Choice>
              <mc:Fallback>
                <p:oleObj name="Imagem de bitmap" r:id="rId3" imgW="2895238" imgH="2809524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616" y="391350"/>
                        <a:ext cx="2672232" cy="259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tângulo 6"/>
          <p:cNvSpPr>
            <a:spLocks noChangeArrowheads="1"/>
          </p:cNvSpPr>
          <p:nvPr/>
        </p:nvSpPr>
        <p:spPr bwMode="auto">
          <a:xfrm>
            <a:off x="6435311" y="2953821"/>
            <a:ext cx="2698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/>
              <a:t>NAG: N-</a:t>
            </a:r>
            <a:r>
              <a:rPr lang="en-GB" sz="1200" b="1" dirty="0" err="1"/>
              <a:t>acetil</a:t>
            </a:r>
            <a:r>
              <a:rPr lang="en-GB" sz="1200" b="1" dirty="0"/>
              <a:t> </a:t>
            </a:r>
            <a:r>
              <a:rPr lang="en-GB" sz="1200" b="1" dirty="0" err="1"/>
              <a:t>glicosamina</a:t>
            </a:r>
            <a:endParaRPr lang="en-GB" sz="1200" b="1" dirty="0"/>
          </a:p>
          <a:p>
            <a:pPr>
              <a:spcBef>
                <a:spcPct val="50000"/>
              </a:spcBef>
            </a:pPr>
            <a:r>
              <a:rPr lang="en-GB" sz="1200" b="1" dirty="0"/>
              <a:t>NAM: </a:t>
            </a:r>
            <a:r>
              <a:rPr lang="en-GB" sz="1200" b="1" dirty="0" err="1"/>
              <a:t>àc</a:t>
            </a:r>
            <a:r>
              <a:rPr lang="en-GB" sz="1200" b="1" dirty="0"/>
              <a:t>. N </a:t>
            </a:r>
            <a:r>
              <a:rPr lang="en-GB" sz="1200" b="1" dirty="0" err="1"/>
              <a:t>acetil</a:t>
            </a:r>
            <a:r>
              <a:rPr lang="en-GB" sz="1200" b="1" dirty="0"/>
              <a:t> </a:t>
            </a:r>
            <a:r>
              <a:rPr lang="en-GB" sz="1200" b="1" dirty="0" err="1"/>
              <a:t>murâmico</a:t>
            </a:r>
            <a:r>
              <a:rPr lang="en-GB" sz="1200" b="1" dirty="0"/>
              <a:t> </a:t>
            </a:r>
          </a:p>
        </p:txBody>
      </p:sp>
      <p:pic>
        <p:nvPicPr>
          <p:cNvPr id="1030" name="Picture 4" descr="pepti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0070" y="3680590"/>
            <a:ext cx="2320925" cy="206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916"/>
            <a:ext cx="1603387" cy="883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07" r="3789" b="2413"/>
          <a:stretch/>
        </p:blipFill>
        <p:spPr bwMode="auto">
          <a:xfrm>
            <a:off x="179512" y="274638"/>
            <a:ext cx="8784976" cy="662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791338" y="54868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(diferenças na estrutura da parede celular)</a:t>
            </a:r>
          </a:p>
        </p:txBody>
      </p:sp>
      <p:sp>
        <p:nvSpPr>
          <p:cNvPr id="5" name="Elipse 4"/>
          <p:cNvSpPr/>
          <p:nvPr/>
        </p:nvSpPr>
        <p:spPr>
          <a:xfrm>
            <a:off x="1571269" y="1222219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603308" y="2358686"/>
            <a:ext cx="792088" cy="58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600940" y="3894305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pt-BR" dirty="0"/>
              <a:t>Métodos de rompimento celular</a:t>
            </a:r>
            <a:br>
              <a:rPr lang="pt-BR" dirty="0"/>
            </a:br>
            <a:endParaRPr lang="pt-BR" dirty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197643" y="1052736"/>
            <a:ext cx="8748713" cy="540082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pt-BR" b="1" dirty="0"/>
              <a:t>Métodos de rompimento celular</a:t>
            </a:r>
            <a:r>
              <a:rPr lang="pt-BR" dirty="0"/>
              <a:t>:</a:t>
            </a:r>
          </a:p>
          <a:p>
            <a:pPr lvl="1"/>
            <a:r>
              <a:rPr lang="pt-BR" b="1" u="sng" dirty="0"/>
              <a:t>Mecânicos</a:t>
            </a:r>
            <a:r>
              <a:rPr lang="pt-BR" u="sng" dirty="0"/>
              <a:t> </a:t>
            </a:r>
          </a:p>
          <a:p>
            <a:pPr lvl="2"/>
            <a:r>
              <a:rPr lang="pt-BR" dirty="0" err="1"/>
              <a:t>homogenizador</a:t>
            </a:r>
            <a:r>
              <a:rPr lang="pt-BR" dirty="0"/>
              <a:t> a alta pressão, moinho de bolas, prensa;</a:t>
            </a:r>
          </a:p>
          <a:p>
            <a:pPr lvl="1"/>
            <a:r>
              <a:rPr lang="pt-BR" b="1" u="sng" dirty="0"/>
              <a:t>Físicos</a:t>
            </a:r>
            <a:r>
              <a:rPr lang="pt-BR" b="1" dirty="0"/>
              <a:t> </a:t>
            </a:r>
          </a:p>
          <a:p>
            <a:pPr lvl="2"/>
            <a:r>
              <a:rPr lang="pt-BR" dirty="0" err="1"/>
              <a:t>ultra-som</a:t>
            </a:r>
            <a:r>
              <a:rPr lang="pt-BR" dirty="0"/>
              <a:t>, choque osmótico, congelamento e descongelamento, aquecimento, secagem;</a:t>
            </a:r>
          </a:p>
          <a:p>
            <a:pPr lvl="1"/>
            <a:r>
              <a:rPr lang="pt-BR" b="1" u="sng" dirty="0"/>
              <a:t>Químicos</a:t>
            </a:r>
            <a:r>
              <a:rPr lang="pt-BR" dirty="0"/>
              <a:t> </a:t>
            </a:r>
          </a:p>
          <a:p>
            <a:pPr lvl="2"/>
            <a:r>
              <a:rPr lang="pt-BR" dirty="0"/>
              <a:t>álcalis, ácidos, solventes, detergentes;</a:t>
            </a:r>
          </a:p>
          <a:p>
            <a:pPr lvl="1"/>
            <a:r>
              <a:rPr lang="pt-BR" b="1" u="sng" dirty="0"/>
              <a:t>Biológicos</a:t>
            </a:r>
            <a:r>
              <a:rPr lang="pt-BR" u="sng" dirty="0"/>
              <a:t> </a:t>
            </a:r>
          </a:p>
          <a:p>
            <a:pPr lvl="2"/>
            <a:r>
              <a:rPr lang="pt-BR" dirty="0"/>
              <a:t>lise da PC por enzimas, inibição da síntese da PC.</a:t>
            </a:r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2"/>
            <a:endParaRPr lang="pt-BR" dirty="0"/>
          </a:p>
          <a:p>
            <a:pPr lvl="1"/>
            <a:endParaRPr lang="pt-BR" dirty="0"/>
          </a:p>
          <a:p>
            <a:pPr lvl="1">
              <a:buFont typeface="Arial" pitchFamily="34" charset="0"/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4525963"/>
          </a:xfrm>
        </p:spPr>
        <p:txBody>
          <a:bodyPr/>
          <a:lstStyle/>
          <a:p>
            <a:r>
              <a:rPr lang="pt-BR" dirty="0"/>
              <a:t>Métodos mecânicos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620688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0070C0"/>
                </a:solidFill>
              </a:rPr>
              <a:t>Homogeinização</a:t>
            </a:r>
            <a:r>
              <a:rPr lang="pt-BR" sz="2400" dirty="0">
                <a:solidFill>
                  <a:srgbClr val="0070C0"/>
                </a:solidFill>
              </a:rPr>
              <a:t> a alta pressão:+ utilizado em escala industrial</a:t>
            </a: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t="18922"/>
          <a:stretch/>
        </p:blipFill>
        <p:spPr bwMode="auto">
          <a:xfrm>
            <a:off x="75452" y="1155234"/>
            <a:ext cx="9137111" cy="158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o 15"/>
          <p:cNvGrpSpPr/>
          <p:nvPr/>
        </p:nvGrpSpPr>
        <p:grpSpPr>
          <a:xfrm>
            <a:off x="224255" y="2409415"/>
            <a:ext cx="8103416" cy="4144314"/>
            <a:chOff x="690075" y="3407751"/>
            <a:chExt cx="6194248" cy="3040108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079" t="9687" r="3573" b="7085"/>
            <a:stretch/>
          </p:blipFill>
          <p:spPr bwMode="auto">
            <a:xfrm>
              <a:off x="3872977" y="3407751"/>
              <a:ext cx="3011346" cy="2026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12" descr="http://t2.gstatic.com/images?q=tbn:ANd9GcTFwMbV2Rr_NvsppZUQG_beuvV6olRD9Mj3tzsEQcTfeadpWTvQCw"/>
            <p:cNvPicPr>
              <a:picLocks noChangeAspect="1" noChangeArrowheads="1"/>
            </p:cNvPicPr>
            <p:nvPr/>
          </p:nvPicPr>
          <p:blipFill>
            <a:blip r:embed="rId4" cstate="print"/>
            <a:srcRect l="5365" t="2975" r="3271" b="4758"/>
            <a:stretch>
              <a:fillRect/>
            </a:stretch>
          </p:blipFill>
          <p:spPr bwMode="auto">
            <a:xfrm>
              <a:off x="690075" y="3750915"/>
              <a:ext cx="2957814" cy="269694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21" name="Grupo 20"/>
          <p:cNvGrpSpPr/>
          <p:nvPr/>
        </p:nvGrpSpPr>
        <p:grpSpPr>
          <a:xfrm>
            <a:off x="4411161" y="5146651"/>
            <a:ext cx="4002483" cy="1656184"/>
            <a:chOff x="5940152" y="2780928"/>
            <a:chExt cx="3240360" cy="1224136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21345" y="3068960"/>
              <a:ext cx="3122655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aixaDeTexto 18"/>
            <p:cNvSpPr txBox="1"/>
            <p:nvPr/>
          </p:nvSpPr>
          <p:spPr>
            <a:xfrm>
              <a:off x="6084168" y="2780928"/>
              <a:ext cx="3096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/>
                <a:t>Desvantagens do processo</a:t>
              </a:r>
            </a:p>
          </p:txBody>
        </p:sp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0152" y="3429000"/>
              <a:ext cx="320384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250825" y="-100013"/>
            <a:ext cx="8229600" cy="4525963"/>
          </a:xfrm>
        </p:spPr>
        <p:txBody>
          <a:bodyPr/>
          <a:lstStyle/>
          <a:p>
            <a:r>
              <a:rPr lang="pt-BR" dirty="0"/>
              <a:t>Métodos mecânicos</a:t>
            </a:r>
          </a:p>
          <a:p>
            <a:pPr>
              <a:buFont typeface="Arial" pitchFamily="34" charset="0"/>
              <a:buNone/>
            </a:pPr>
            <a:endParaRPr lang="pt-BR" dirty="0"/>
          </a:p>
        </p:txBody>
      </p:sp>
      <p:pic>
        <p:nvPicPr>
          <p:cNvPr id="48130" name="Picture 2" descr="http://dc242.4shared.com/doc/A5WMe9Qa/preview_html_3f5213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15" y="4860789"/>
            <a:ext cx="2420056" cy="1660971"/>
          </a:xfrm>
          <a:prstGeom prst="rect">
            <a:avLst/>
          </a:prstGeom>
          <a:noFill/>
        </p:spPr>
      </p:pic>
      <p:grpSp>
        <p:nvGrpSpPr>
          <p:cNvPr id="14" name="Grupo 13"/>
          <p:cNvGrpSpPr/>
          <p:nvPr/>
        </p:nvGrpSpPr>
        <p:grpSpPr>
          <a:xfrm>
            <a:off x="0" y="404664"/>
            <a:ext cx="7092280" cy="4608512"/>
            <a:chOff x="1319213" y="1341690"/>
            <a:chExt cx="6505575" cy="4130423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9213" y="1385888"/>
              <a:ext cx="6505575" cy="40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ixaDeTexto 9"/>
            <p:cNvSpPr txBox="1"/>
            <p:nvPr/>
          </p:nvSpPr>
          <p:spPr>
            <a:xfrm>
              <a:off x="1411405" y="1341690"/>
              <a:ext cx="3049383" cy="5003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2800" b="1" dirty="0">
                  <a:solidFill>
                    <a:srgbClr val="FF0000"/>
                  </a:solidFill>
                </a:rPr>
                <a:t>Moinho de bolas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452118" y="4061776"/>
            <a:ext cx="4687376" cy="2780928"/>
            <a:chOff x="4456624" y="4077072"/>
            <a:chExt cx="4687376" cy="2780928"/>
          </a:xfrm>
        </p:grpSpPr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6624" y="4093096"/>
              <a:ext cx="4687376" cy="2764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tângulo 16"/>
            <p:cNvSpPr/>
            <p:nvPr/>
          </p:nvSpPr>
          <p:spPr>
            <a:xfrm>
              <a:off x="4932040" y="40770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 cstate="print"/>
          <a:srcRect l="2534" r="21057" b="80858"/>
          <a:stretch>
            <a:fillRect/>
          </a:stretch>
        </p:blipFill>
        <p:spPr bwMode="auto">
          <a:xfrm>
            <a:off x="96405" y="6442344"/>
            <a:ext cx="3995936" cy="41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2988571" y="1388890"/>
            <a:ext cx="5444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Mais adequado para produto mais periféricos! Espaço periplasmático ou PC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/>
              <a:t>Moinho de bola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pt-BR" dirty="0"/>
              <a:t>Escala laboratorial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94" y="1484784"/>
            <a:ext cx="851881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58" y="151102"/>
            <a:ext cx="8886938" cy="670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Moinho de bolas industrial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moinho de bolas indust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02342"/>
            <a:ext cx="64807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0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/>
          <a:p>
            <a:pPr eaLnBrk="1" hangingPunct="1"/>
            <a:r>
              <a:rPr lang="pt-BR" dirty="0"/>
              <a:t>Processos de Separação e </a:t>
            </a:r>
            <a:r>
              <a:rPr lang="de-DE" dirty="0" err="1"/>
              <a:t>Purificação</a:t>
            </a:r>
            <a:br>
              <a:rPr lang="de-DE" dirty="0"/>
            </a:br>
            <a:br>
              <a:rPr lang="de-DE" dirty="0"/>
            </a:br>
            <a:r>
              <a:rPr lang="pt-BR" i="1" dirty="0" err="1"/>
              <a:t>Downstream</a:t>
            </a:r>
            <a:br>
              <a:rPr lang="de-DE" dirty="0"/>
            </a:br>
            <a:br>
              <a:rPr lang="pt-BR" dirty="0"/>
            </a:br>
            <a:endParaRPr lang="pt-BR" i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DA70F62-7CE8-4889-B0FB-9997071D8070}"/>
              </a:ext>
            </a:extLst>
          </p:cNvPr>
          <p:cNvSpPr/>
          <p:nvPr/>
        </p:nvSpPr>
        <p:spPr>
          <a:xfrm>
            <a:off x="323528" y="368660"/>
            <a:ext cx="8496944" cy="612068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0"/>
            <a:ext cx="8229600" cy="4525963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Métodos físicos</a:t>
            </a:r>
            <a:endParaRPr lang="pt-BR" dirty="0"/>
          </a:p>
        </p:txBody>
      </p:sp>
      <p:pic>
        <p:nvPicPr>
          <p:cNvPr id="14341" name="Picture 2" descr="http://www.hielscher.com/image/uip500_st2_bs2d40_p0500.jpg"/>
          <p:cNvPicPr>
            <a:picLocks noChangeAspect="1" noChangeArrowheads="1"/>
          </p:cNvPicPr>
          <p:nvPr/>
        </p:nvPicPr>
        <p:blipFill>
          <a:blip r:embed="rId2" cstate="print"/>
          <a:srcRect t="10411"/>
          <a:stretch>
            <a:fillRect/>
          </a:stretch>
        </p:blipFill>
        <p:spPr bwMode="auto">
          <a:xfrm>
            <a:off x="179512" y="1876561"/>
            <a:ext cx="2304256" cy="446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3" cstate="print"/>
          <a:srcRect l="16950" t="22648" r="35115" b="36724"/>
          <a:stretch>
            <a:fillRect/>
          </a:stretch>
        </p:blipFill>
        <p:spPr bwMode="auto">
          <a:xfrm>
            <a:off x="2217767" y="1598005"/>
            <a:ext cx="4139625" cy="472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CaixaDeTexto 7"/>
          <p:cNvSpPr txBox="1">
            <a:spLocks noChangeArrowheads="1"/>
          </p:cNvSpPr>
          <p:nvPr/>
        </p:nvSpPr>
        <p:spPr bwMode="auto">
          <a:xfrm>
            <a:off x="323528" y="476672"/>
            <a:ext cx="8388932" cy="1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Ultra som </a:t>
            </a:r>
            <a:r>
              <a:rPr lang="pt-BR" dirty="0"/>
              <a:t>(cavitação acústica)</a:t>
            </a:r>
            <a:endParaRPr lang="pt-BR" b="1" dirty="0">
              <a:solidFill>
                <a:srgbClr val="0070C0"/>
              </a:solidFill>
            </a:endParaRPr>
          </a:p>
          <a:p>
            <a:r>
              <a:rPr lang="pt-BR" sz="1600" b="1" dirty="0"/>
              <a:t>Frequência 20-50 kHz. 30-60 seg. bactéria; 2-10 min. levedura</a:t>
            </a:r>
          </a:p>
          <a:p>
            <a:r>
              <a:rPr lang="pt-BR" sz="1600" dirty="0"/>
              <a:t>A energia das ondas é dissipada na forma de vibração formando bolhas muito pequenas, A permanência da vibração provoca uma cavidade na bolha (cavitação), que se rompe ao chocar com a célula.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3" cstate="print"/>
          <a:srcRect l="1403" t="64199" r="22159" b="30601"/>
          <a:stretch>
            <a:fillRect/>
          </a:stretch>
        </p:blipFill>
        <p:spPr bwMode="auto">
          <a:xfrm>
            <a:off x="2188084" y="6432106"/>
            <a:ext cx="4248472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0759" y="3293132"/>
            <a:ext cx="3193241" cy="83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6501408" y="2790858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Desvantagem ($)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250824" y="0"/>
            <a:ext cx="8229600" cy="4525962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Métodos físicos</a:t>
            </a:r>
            <a:endParaRPr lang="pt-BR" dirty="0"/>
          </a:p>
        </p:txBody>
      </p:sp>
      <p:sp>
        <p:nvSpPr>
          <p:cNvPr id="15363" name="Retângulo 2"/>
          <p:cNvSpPr>
            <a:spLocks noChangeArrowheads="1"/>
          </p:cNvSpPr>
          <p:nvPr/>
        </p:nvSpPr>
        <p:spPr bwMode="auto">
          <a:xfrm>
            <a:off x="647564" y="530038"/>
            <a:ext cx="7272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/>
              <a:t>A) </a:t>
            </a:r>
            <a:r>
              <a:rPr lang="pt-BR" dirty="0"/>
              <a:t>choque osmótico </a:t>
            </a:r>
          </a:p>
        </p:txBody>
      </p:sp>
      <p:pic>
        <p:nvPicPr>
          <p:cNvPr id="15364" name="Picture 4" descr="http://www.pc.maricopa.edu/Biology/rcotter/BIO%20205/LessonBuilders/Chapter%207%20LB/cow95289_07_04.jpg"/>
          <p:cNvPicPr>
            <a:picLocks noChangeAspect="1" noChangeArrowheads="1"/>
          </p:cNvPicPr>
          <p:nvPr/>
        </p:nvPicPr>
        <p:blipFill rotWithShape="1">
          <a:blip r:embed="rId2" cstate="print"/>
          <a:srcRect t="2945"/>
          <a:stretch/>
        </p:blipFill>
        <p:spPr bwMode="auto">
          <a:xfrm>
            <a:off x="1259632" y="1062116"/>
            <a:ext cx="6984776" cy="566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83556" y="4254771"/>
            <a:ext cx="108012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01564" y="420918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Célula animal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29556" y="1865776"/>
            <a:ext cx="8740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Bactéria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5936" y="648974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FF0000"/>
                </a:solidFill>
              </a:rPr>
              <a:t>Água deionizada</a:t>
            </a:r>
          </a:p>
        </p:txBody>
      </p:sp>
      <p:sp>
        <p:nvSpPr>
          <p:cNvPr id="2" name="Elipse 1"/>
          <p:cNvSpPr/>
          <p:nvPr/>
        </p:nvSpPr>
        <p:spPr>
          <a:xfrm>
            <a:off x="2197503" y="960983"/>
            <a:ext cx="936104" cy="349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499992" y="960983"/>
            <a:ext cx="936104" cy="349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804248" y="932420"/>
            <a:ext cx="936104" cy="349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 t="65716"/>
          <a:stretch>
            <a:fillRect/>
          </a:stretch>
        </p:blipFill>
        <p:spPr bwMode="auto">
          <a:xfrm>
            <a:off x="623392" y="1915803"/>
            <a:ext cx="7016152" cy="15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585" y="3429000"/>
            <a:ext cx="5460776" cy="351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68810"/>
          <a:stretch>
            <a:fillRect/>
          </a:stretch>
        </p:blipFill>
        <p:spPr bwMode="auto">
          <a:xfrm>
            <a:off x="365765" y="673292"/>
            <a:ext cx="6809590" cy="132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867201" y="175886"/>
            <a:ext cx="2903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Métodos físicos</a:t>
            </a:r>
            <a:endParaRPr lang="pt-BR" sz="2800" b="1" dirty="0"/>
          </a:p>
        </p:txBody>
      </p:sp>
      <p:sp>
        <p:nvSpPr>
          <p:cNvPr id="4" name="Retângulo 3"/>
          <p:cNvSpPr/>
          <p:nvPr/>
        </p:nvSpPr>
        <p:spPr>
          <a:xfrm>
            <a:off x="899592" y="645058"/>
            <a:ext cx="3776807" cy="3799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99592" y="3429000"/>
            <a:ext cx="3505688" cy="26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125760" y="-14966"/>
            <a:ext cx="8892480" cy="3240088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Métodos químicos</a:t>
            </a: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pt-BR" b="1" dirty="0"/>
              <a:t>Solventes orgânicos </a:t>
            </a:r>
            <a:r>
              <a:rPr lang="pt-BR" dirty="0"/>
              <a:t>(acetona): </a:t>
            </a:r>
          </a:p>
          <a:p>
            <a:pPr lvl="2"/>
            <a:r>
              <a:rPr lang="pt-BR" dirty="0"/>
              <a:t>solubiliza </a:t>
            </a:r>
            <a:r>
              <a:rPr lang="pt-BR" b="1" dirty="0" err="1"/>
              <a:t>fosfolipídeos</a:t>
            </a:r>
            <a:r>
              <a:rPr lang="pt-BR" dirty="0"/>
              <a:t> da membrana, </a:t>
            </a:r>
          </a:p>
          <a:p>
            <a:pPr lvl="2"/>
            <a:r>
              <a:rPr lang="pt-BR" dirty="0"/>
              <a:t>desnaturação </a:t>
            </a:r>
            <a:r>
              <a:rPr lang="pt-BR" dirty="0" err="1"/>
              <a:t>protéica</a:t>
            </a:r>
            <a:r>
              <a:rPr lang="pt-BR" dirty="0"/>
              <a:t> </a:t>
            </a:r>
          </a:p>
          <a:p>
            <a:pPr lvl="2"/>
            <a:r>
              <a:rPr lang="pt-BR" dirty="0"/>
              <a:t>Desidrata a célula</a:t>
            </a:r>
          </a:p>
          <a:p>
            <a:pPr lvl="2"/>
            <a:r>
              <a:rPr lang="pt-BR" dirty="0"/>
              <a:t>verificar a estabilidade do produtos de interesse ao solvente.</a:t>
            </a:r>
          </a:p>
          <a:p>
            <a:pPr lvl="1">
              <a:buNone/>
            </a:pPr>
            <a:endParaRPr lang="pt-BR" dirty="0"/>
          </a:p>
          <a:p>
            <a:pPr lvl="1"/>
            <a:r>
              <a:rPr lang="pt-BR" b="1" dirty="0"/>
              <a:t>Álcalis ou ácidos</a:t>
            </a:r>
            <a:r>
              <a:rPr lang="pt-BR" dirty="0"/>
              <a:t>: </a:t>
            </a:r>
          </a:p>
          <a:p>
            <a:pPr lvl="2"/>
            <a:r>
              <a:rPr lang="pt-BR" dirty="0"/>
              <a:t>desnatura </a:t>
            </a:r>
            <a:r>
              <a:rPr lang="pt-BR" b="1" dirty="0"/>
              <a:t>proteínas</a:t>
            </a:r>
            <a:r>
              <a:rPr lang="pt-BR" dirty="0"/>
              <a:t> da membrana:</a:t>
            </a:r>
          </a:p>
          <a:p>
            <a:pPr lvl="2"/>
            <a:r>
              <a:rPr lang="pt-BR" dirty="0"/>
              <a:t>não seletiva (+ baratos para a escala industrial)</a:t>
            </a:r>
          </a:p>
          <a:p>
            <a:pPr lvl="2"/>
            <a:r>
              <a:rPr lang="pt-BR" dirty="0"/>
              <a:t>verificar a estabilidade do produtos de interesse a pH extremos.</a:t>
            </a:r>
          </a:p>
          <a:p>
            <a:pPr lvl="2"/>
            <a:endParaRPr lang="pt-BR" dirty="0"/>
          </a:p>
          <a:p>
            <a:pPr lvl="1">
              <a:buNone/>
            </a:pPr>
            <a:endParaRPr lang="pt-BR" dirty="0"/>
          </a:p>
          <a:p>
            <a:pPr lvl="1"/>
            <a:endParaRPr lang="pt-BR" dirty="0"/>
          </a:p>
          <a:p>
            <a:pPr lvl="2"/>
            <a:endParaRPr lang="pt-BR" dirty="0"/>
          </a:p>
          <a:p>
            <a:endParaRPr lang="pt-BR" dirty="0"/>
          </a:p>
          <a:p>
            <a:pPr>
              <a:buFont typeface="Arial" pitchFamily="34" charset="0"/>
              <a:buNone/>
            </a:pPr>
            <a:endParaRPr lang="pt-BR" dirty="0"/>
          </a:p>
        </p:txBody>
      </p:sp>
      <p:sp>
        <p:nvSpPr>
          <p:cNvPr id="2" name="Seta para a direita 1"/>
          <p:cNvSpPr/>
          <p:nvPr/>
        </p:nvSpPr>
        <p:spPr>
          <a:xfrm>
            <a:off x="683568" y="306896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-162915" y="-159811"/>
            <a:ext cx="9469829" cy="3240088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Métodos químicos</a:t>
            </a:r>
          </a:p>
          <a:p>
            <a:pPr lvl="1"/>
            <a:r>
              <a:rPr lang="pt-BR" b="1" dirty="0"/>
              <a:t>Adição de detergentes:</a:t>
            </a:r>
          </a:p>
          <a:p>
            <a:pPr lvl="2"/>
            <a:r>
              <a:rPr lang="pt-BR" dirty="0" err="1"/>
              <a:t>lauril</a:t>
            </a:r>
            <a:r>
              <a:rPr lang="pt-BR" dirty="0"/>
              <a:t> sulfato de sódio  (SDS), </a:t>
            </a:r>
            <a:r>
              <a:rPr lang="pt-BR" dirty="0" err="1"/>
              <a:t>Triton</a:t>
            </a:r>
            <a:r>
              <a:rPr lang="pt-BR" dirty="0"/>
              <a:t>.</a:t>
            </a:r>
          </a:p>
          <a:p>
            <a:pPr lvl="2"/>
            <a:r>
              <a:rPr lang="pt-BR" dirty="0"/>
              <a:t>aumentam a permeabilidade da membrana: solubilizam proteínas e </a:t>
            </a:r>
            <a:r>
              <a:rPr lang="pt-BR" dirty="0" err="1"/>
              <a:t>fosfolipídeos</a:t>
            </a:r>
            <a:r>
              <a:rPr lang="pt-BR" dirty="0"/>
              <a:t> da membrana. Formam poros (- seletiva)</a:t>
            </a:r>
          </a:p>
          <a:p>
            <a:pPr lvl="2"/>
            <a:r>
              <a:rPr lang="pt-BR" dirty="0"/>
              <a:t>Usado produtos ligados à membrana celular ou periplasmáticos</a:t>
            </a:r>
          </a:p>
          <a:p>
            <a:pPr lvl="1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pPr lvl="2"/>
            <a:endParaRPr lang="pt-BR" dirty="0"/>
          </a:p>
          <a:p>
            <a:endParaRPr lang="pt-BR" dirty="0"/>
          </a:p>
          <a:p>
            <a:pPr>
              <a:buFont typeface="Arial" pitchFamily="34" charset="0"/>
              <a:buNone/>
            </a:pPr>
            <a:endParaRPr lang="pt-BR" dirty="0"/>
          </a:p>
        </p:txBody>
      </p:sp>
      <p:pic>
        <p:nvPicPr>
          <p:cNvPr id="16387" name="Picture 6" descr="http://2.bp.blogspot.com/-Z7rAQavKbrE/UFM2lUDTzwI/AAAAAAAAAuE/hDha81Y2oOg/s320/8.jpg"/>
          <p:cNvPicPr>
            <a:picLocks noChangeAspect="1" noChangeArrowheads="1"/>
          </p:cNvPicPr>
          <p:nvPr/>
        </p:nvPicPr>
        <p:blipFill>
          <a:blip r:embed="rId2" cstate="print"/>
          <a:srcRect l="5373" r="1955"/>
          <a:stretch>
            <a:fillRect/>
          </a:stretch>
        </p:blipFill>
        <p:spPr bwMode="auto">
          <a:xfrm>
            <a:off x="-23928" y="3641147"/>
            <a:ext cx="2843808" cy="191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http://learn.genetics.utah.edu/content/labs/extraction/howto/images/6.jpg"/>
          <p:cNvPicPr>
            <a:picLocks noChangeAspect="1" noChangeArrowheads="1"/>
          </p:cNvPicPr>
          <p:nvPr/>
        </p:nvPicPr>
        <p:blipFill>
          <a:blip r:embed="rId3" cstate="print"/>
          <a:srcRect l="14111" t="545" r="1218" b="39978"/>
          <a:stretch>
            <a:fillRect/>
          </a:stretch>
        </p:blipFill>
        <p:spPr bwMode="auto">
          <a:xfrm>
            <a:off x="5796296" y="5091160"/>
            <a:ext cx="3157003" cy="166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Detergents: Triton X-100, Tween-20, and More figure 2"/>
          <p:cNvPicPr>
            <a:picLocks noChangeAspect="1" noChangeArrowheads="1"/>
          </p:cNvPicPr>
          <p:nvPr/>
        </p:nvPicPr>
        <p:blipFill>
          <a:blip r:embed="rId4" cstate="print"/>
          <a:srcRect t="2710" r="48147" b="64775"/>
          <a:stretch>
            <a:fillRect/>
          </a:stretch>
        </p:blipFill>
        <p:spPr bwMode="auto">
          <a:xfrm>
            <a:off x="2380681" y="3398787"/>
            <a:ext cx="3719313" cy="129367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276176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Membrana celular</a:t>
            </a:r>
          </a:p>
          <a:p>
            <a:r>
              <a:rPr lang="pt-BR" sz="1400" dirty="0">
                <a:solidFill>
                  <a:srgbClr val="0070C0"/>
                </a:solidFill>
              </a:rPr>
              <a:t>(</a:t>
            </a:r>
            <a:r>
              <a:rPr lang="pt-BR" sz="1400" dirty="0" err="1">
                <a:solidFill>
                  <a:srgbClr val="0070C0"/>
                </a:solidFill>
              </a:rPr>
              <a:t>fosfolipídeos</a:t>
            </a:r>
            <a:r>
              <a:rPr lang="pt-BR" sz="1400" dirty="0">
                <a:solidFill>
                  <a:srgbClr val="0070C0"/>
                </a:solidFill>
              </a:rPr>
              <a:t> + proteínas)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555776" y="270950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Detergente  SDS</a:t>
            </a:r>
          </a:p>
          <a:p>
            <a:r>
              <a:rPr lang="pt-BR" sz="1400" dirty="0">
                <a:solidFill>
                  <a:srgbClr val="0070C0"/>
                </a:solidFill>
              </a:rPr>
              <a:t>(</a:t>
            </a:r>
            <a:r>
              <a:rPr lang="pt-BR" sz="1400" dirty="0" err="1">
                <a:solidFill>
                  <a:srgbClr val="0070C0"/>
                </a:solidFill>
              </a:rPr>
              <a:t>dodecil</a:t>
            </a:r>
            <a:r>
              <a:rPr lang="pt-BR" sz="1400" dirty="0">
                <a:solidFill>
                  <a:srgbClr val="0070C0"/>
                </a:solidFill>
              </a:rPr>
              <a:t> sulfato de sódio)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228184" y="465313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</a:rPr>
              <a:t>Detergente  +  </a:t>
            </a:r>
            <a:r>
              <a:rPr lang="pt-BR" sz="1200" dirty="0" err="1">
                <a:solidFill>
                  <a:srgbClr val="0070C0"/>
                </a:solidFill>
              </a:rPr>
              <a:t>fosfolipídeos</a:t>
            </a:r>
            <a:r>
              <a:rPr lang="pt-BR" sz="1200" dirty="0">
                <a:solidFill>
                  <a:srgbClr val="0070C0"/>
                </a:solidFill>
              </a:rPr>
              <a:t> (em meio aquoso)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731600" y="2634628"/>
            <a:ext cx="377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0C0"/>
                </a:solidFill>
              </a:rPr>
              <a:t>Detergente  (SDS) +  proteínas</a:t>
            </a:r>
          </a:p>
          <a:p>
            <a:r>
              <a:rPr lang="pt-BR" sz="1200" dirty="0">
                <a:solidFill>
                  <a:srgbClr val="0070C0"/>
                </a:solidFill>
              </a:rPr>
              <a:t>(em meio aquoso)</a:t>
            </a:r>
          </a:p>
        </p:txBody>
      </p:sp>
      <p:sp>
        <p:nvSpPr>
          <p:cNvPr id="14" name="Seta para a direita 13"/>
          <p:cNvSpPr/>
          <p:nvPr/>
        </p:nvSpPr>
        <p:spPr>
          <a:xfrm rot="19855152">
            <a:off x="5587221" y="3446363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 rot="1391579">
            <a:off x="5593553" y="4570178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9036" y="5298397"/>
            <a:ext cx="4087260" cy="15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/>
        </p:nvSpPr>
        <p:spPr>
          <a:xfrm>
            <a:off x="3011692" y="494092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solidFill>
                  <a:srgbClr val="0070C0"/>
                </a:solidFill>
              </a:rPr>
              <a:t>Fosfolípídeo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38558" y="3012990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Auxilia na remoção de proteínas de membrana, formando poros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876256" y="544522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micelas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6516216" y="3645024"/>
            <a:ext cx="1584176" cy="831850"/>
            <a:chOff x="4075113" y="2597150"/>
            <a:chExt cx="4519612" cy="2160588"/>
          </a:xfrm>
        </p:grpSpPr>
        <p:grpSp>
          <p:nvGrpSpPr>
            <p:cNvPr id="20" name="Group 12"/>
            <p:cNvGrpSpPr>
              <a:grpSpLocks/>
            </p:cNvGrpSpPr>
            <p:nvPr/>
          </p:nvGrpSpPr>
          <p:grpSpPr bwMode="auto">
            <a:xfrm>
              <a:off x="4537075" y="2689225"/>
              <a:ext cx="1698625" cy="1879600"/>
              <a:chOff x="612" y="527"/>
              <a:chExt cx="1590" cy="1951"/>
            </a:xfrm>
          </p:grpSpPr>
          <p:grpSp>
            <p:nvGrpSpPr>
              <p:cNvPr id="82" name="Group 13"/>
              <p:cNvGrpSpPr>
                <a:grpSpLocks/>
              </p:cNvGrpSpPr>
              <p:nvPr/>
            </p:nvGrpSpPr>
            <p:grpSpPr bwMode="auto">
              <a:xfrm>
                <a:off x="612" y="618"/>
                <a:ext cx="1590" cy="1818"/>
                <a:chOff x="3969" y="1389"/>
                <a:chExt cx="1590" cy="1818"/>
              </a:xfrm>
            </p:grpSpPr>
            <p:pic>
              <p:nvPicPr>
                <p:cNvPr id="85" name="Picture 1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059" y="1389"/>
                  <a:ext cx="1500" cy="18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sp>
              <p:nvSpPr>
                <p:cNvPr id="86" name="Rectangle 15"/>
                <p:cNvSpPr>
                  <a:spLocks noChangeArrowheads="1"/>
                </p:cNvSpPr>
                <p:nvPr/>
              </p:nvSpPr>
              <p:spPr bwMode="auto">
                <a:xfrm>
                  <a:off x="3969" y="1706"/>
                  <a:ext cx="272" cy="27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83" name="Rectangle 16"/>
              <p:cNvSpPr>
                <a:spLocks noChangeArrowheads="1"/>
              </p:cNvSpPr>
              <p:nvPr/>
            </p:nvSpPr>
            <p:spPr bwMode="auto">
              <a:xfrm>
                <a:off x="703" y="2205"/>
                <a:ext cx="182" cy="2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4" name="Rectangle 17"/>
              <p:cNvSpPr>
                <a:spLocks noChangeArrowheads="1"/>
              </p:cNvSpPr>
              <p:nvPr/>
            </p:nvSpPr>
            <p:spPr bwMode="auto">
              <a:xfrm>
                <a:off x="1156" y="527"/>
                <a:ext cx="272" cy="18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722813" y="3100388"/>
              <a:ext cx="1296987" cy="1081087"/>
            </a:xfrm>
            <a:prstGeom prst="ellipse">
              <a:avLst/>
            </a:prstGeom>
            <a:gradFill rotWithShape="1">
              <a:gsLst>
                <a:gs pos="0">
                  <a:srgbClr val="CC0000">
                    <a:alpha val="28999"/>
                  </a:srgbClr>
                </a:gs>
                <a:gs pos="100000">
                  <a:srgbClr val="CC0000">
                    <a:gamma/>
                    <a:shade val="46275"/>
                    <a:invGamma/>
                    <a:alpha val="28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4075113" y="2597150"/>
              <a:ext cx="2305050" cy="2160588"/>
              <a:chOff x="2472" y="119"/>
              <a:chExt cx="2540" cy="2631"/>
            </a:xfrm>
          </p:grpSpPr>
          <p:grpSp>
            <p:nvGrpSpPr>
              <p:cNvPr id="30" name="Group 20"/>
              <p:cNvGrpSpPr>
                <a:grpSpLocks/>
              </p:cNvGrpSpPr>
              <p:nvPr/>
            </p:nvGrpSpPr>
            <p:grpSpPr bwMode="auto">
              <a:xfrm>
                <a:off x="3606" y="1344"/>
                <a:ext cx="1406" cy="272"/>
                <a:chOff x="3288" y="2296"/>
                <a:chExt cx="1406" cy="272"/>
              </a:xfrm>
            </p:grpSpPr>
            <p:sp>
              <p:nvSpPr>
                <p:cNvPr id="79" name="Oval 21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0" name="Oval 22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81" name="Line 23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1" name="Group 24"/>
              <p:cNvGrpSpPr>
                <a:grpSpLocks/>
              </p:cNvGrpSpPr>
              <p:nvPr/>
            </p:nvGrpSpPr>
            <p:grpSpPr bwMode="auto">
              <a:xfrm rot="-1447943">
                <a:off x="3606" y="1071"/>
                <a:ext cx="1406" cy="272"/>
                <a:chOff x="3288" y="2296"/>
                <a:chExt cx="1406" cy="272"/>
              </a:xfrm>
            </p:grpSpPr>
            <p:sp>
              <p:nvSpPr>
                <p:cNvPr id="76" name="Oval 25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7" name="Oval 26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8" name="Line 27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 rot="-2789041">
                <a:off x="3402" y="822"/>
                <a:ext cx="1406" cy="272"/>
                <a:chOff x="3288" y="2296"/>
                <a:chExt cx="1406" cy="272"/>
              </a:xfrm>
            </p:grpSpPr>
            <p:sp>
              <p:nvSpPr>
                <p:cNvPr id="73" name="Oval 29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4" name="Oval 30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 rot="-4563910">
                <a:off x="3129" y="686"/>
                <a:ext cx="1406" cy="272"/>
                <a:chOff x="3288" y="2296"/>
                <a:chExt cx="1406" cy="272"/>
              </a:xfrm>
            </p:grpSpPr>
            <p:sp>
              <p:nvSpPr>
                <p:cNvPr id="70" name="Oval 33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1" name="Oval 34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2" name="Line 35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4" name="Group 36"/>
              <p:cNvGrpSpPr>
                <a:grpSpLocks/>
              </p:cNvGrpSpPr>
              <p:nvPr/>
            </p:nvGrpSpPr>
            <p:grpSpPr bwMode="auto">
              <a:xfrm rot="15149732">
                <a:off x="2812" y="731"/>
                <a:ext cx="1406" cy="272"/>
                <a:chOff x="3288" y="2296"/>
                <a:chExt cx="1406" cy="272"/>
              </a:xfrm>
            </p:grpSpPr>
            <p:sp>
              <p:nvSpPr>
                <p:cNvPr id="67" name="Oval 37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Oval 38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" name="Line 39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5" name="Group 40"/>
              <p:cNvGrpSpPr>
                <a:grpSpLocks/>
              </p:cNvGrpSpPr>
              <p:nvPr/>
            </p:nvGrpSpPr>
            <p:grpSpPr bwMode="auto">
              <a:xfrm rot="1130025">
                <a:off x="3606" y="1525"/>
                <a:ext cx="1406" cy="272"/>
                <a:chOff x="3288" y="2296"/>
                <a:chExt cx="1406" cy="272"/>
              </a:xfrm>
            </p:grpSpPr>
            <p:sp>
              <p:nvSpPr>
                <p:cNvPr id="64" name="Oval 41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" name="Oval 42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" name="Line 43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6" name="Group 44"/>
              <p:cNvGrpSpPr>
                <a:grpSpLocks/>
              </p:cNvGrpSpPr>
              <p:nvPr/>
            </p:nvGrpSpPr>
            <p:grpSpPr bwMode="auto">
              <a:xfrm rot="4157747">
                <a:off x="3266" y="1911"/>
                <a:ext cx="1406" cy="272"/>
                <a:chOff x="3288" y="2296"/>
                <a:chExt cx="1406" cy="272"/>
              </a:xfrm>
            </p:grpSpPr>
            <p:sp>
              <p:nvSpPr>
                <p:cNvPr id="61" name="Oval 45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2" name="Oval 46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Line 47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7" name="Group 48"/>
              <p:cNvGrpSpPr>
                <a:grpSpLocks/>
              </p:cNvGrpSpPr>
              <p:nvPr/>
            </p:nvGrpSpPr>
            <p:grpSpPr bwMode="auto">
              <a:xfrm rot="2807395">
                <a:off x="3492" y="1729"/>
                <a:ext cx="1406" cy="272"/>
                <a:chOff x="3288" y="2296"/>
                <a:chExt cx="1406" cy="272"/>
              </a:xfrm>
            </p:grpSpPr>
            <p:sp>
              <p:nvSpPr>
                <p:cNvPr id="58" name="Oval 49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" name="Oval 50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Line 51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8" name="Group 52"/>
              <p:cNvGrpSpPr>
                <a:grpSpLocks/>
              </p:cNvGrpSpPr>
              <p:nvPr/>
            </p:nvGrpSpPr>
            <p:grpSpPr bwMode="auto">
              <a:xfrm rot="7292145">
                <a:off x="2676" y="1820"/>
                <a:ext cx="1406" cy="272"/>
                <a:chOff x="3288" y="2296"/>
                <a:chExt cx="1406" cy="272"/>
              </a:xfrm>
            </p:grpSpPr>
            <p:sp>
              <p:nvSpPr>
                <p:cNvPr id="55" name="Oval 53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6" name="Oval 54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Line 55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39" name="Group 56"/>
              <p:cNvGrpSpPr>
                <a:grpSpLocks/>
              </p:cNvGrpSpPr>
              <p:nvPr/>
            </p:nvGrpSpPr>
            <p:grpSpPr bwMode="auto">
              <a:xfrm rot="5633699">
                <a:off x="2993" y="1865"/>
                <a:ext cx="1406" cy="272"/>
                <a:chOff x="3288" y="2296"/>
                <a:chExt cx="1406" cy="272"/>
              </a:xfrm>
            </p:grpSpPr>
            <p:sp>
              <p:nvSpPr>
                <p:cNvPr id="52" name="Oval 57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3" name="Oval 58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Line 59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0" name="Group 60"/>
              <p:cNvGrpSpPr>
                <a:grpSpLocks/>
              </p:cNvGrpSpPr>
              <p:nvPr/>
            </p:nvGrpSpPr>
            <p:grpSpPr bwMode="auto">
              <a:xfrm rot="9605362">
                <a:off x="2608" y="1525"/>
                <a:ext cx="1406" cy="272"/>
                <a:chOff x="3288" y="2296"/>
                <a:chExt cx="1406" cy="272"/>
              </a:xfrm>
            </p:grpSpPr>
            <p:sp>
              <p:nvSpPr>
                <p:cNvPr id="49" name="Oval 61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Line 63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1" name="Group 64"/>
              <p:cNvGrpSpPr>
                <a:grpSpLocks/>
              </p:cNvGrpSpPr>
              <p:nvPr/>
            </p:nvGrpSpPr>
            <p:grpSpPr bwMode="auto">
              <a:xfrm rot="11244792">
                <a:off x="2472" y="1207"/>
                <a:ext cx="1406" cy="272"/>
                <a:chOff x="3288" y="2296"/>
                <a:chExt cx="1406" cy="272"/>
              </a:xfrm>
            </p:grpSpPr>
            <p:sp>
              <p:nvSpPr>
                <p:cNvPr id="46" name="Oval 65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Oval 66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Line 67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42" name="Group 68"/>
              <p:cNvGrpSpPr>
                <a:grpSpLocks/>
              </p:cNvGrpSpPr>
              <p:nvPr/>
            </p:nvGrpSpPr>
            <p:grpSpPr bwMode="auto">
              <a:xfrm rot="12744401">
                <a:off x="2562" y="935"/>
                <a:ext cx="1406" cy="272"/>
                <a:chOff x="3288" y="2296"/>
                <a:chExt cx="1406" cy="272"/>
              </a:xfrm>
            </p:grpSpPr>
            <p:sp>
              <p:nvSpPr>
                <p:cNvPr id="43" name="Oval 69"/>
                <p:cNvSpPr>
                  <a:spLocks noChangeArrowheads="1"/>
                </p:cNvSpPr>
                <p:nvPr/>
              </p:nvSpPr>
              <p:spPr bwMode="auto">
                <a:xfrm>
                  <a:off x="3288" y="2387"/>
                  <a:ext cx="1225" cy="91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Oval 70"/>
                <p:cNvSpPr>
                  <a:spLocks noChangeArrowheads="1"/>
                </p:cNvSpPr>
                <p:nvPr/>
              </p:nvSpPr>
              <p:spPr bwMode="auto">
                <a:xfrm>
                  <a:off x="4422" y="2296"/>
                  <a:ext cx="272" cy="27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Line 71"/>
                <p:cNvSpPr>
                  <a:spLocks noChangeShapeType="1"/>
                </p:cNvSpPr>
                <p:nvPr/>
              </p:nvSpPr>
              <p:spPr bwMode="auto">
                <a:xfrm>
                  <a:off x="4513" y="2432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 rot="7512274">
              <a:off x="7209631" y="3251994"/>
              <a:ext cx="1916113" cy="854075"/>
              <a:chOff x="2925" y="164"/>
              <a:chExt cx="2590" cy="1316"/>
            </a:xfrm>
          </p:grpSpPr>
          <p:pic>
            <p:nvPicPr>
              <p:cNvPr id="25" name="Picture 73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971" y="164"/>
                <a:ext cx="2544" cy="120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26" name="Rectangle 74"/>
              <p:cNvSpPr>
                <a:spLocks noChangeArrowheads="1"/>
              </p:cNvSpPr>
              <p:nvPr/>
            </p:nvSpPr>
            <p:spPr bwMode="auto">
              <a:xfrm>
                <a:off x="2925" y="845"/>
                <a:ext cx="681" cy="58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" name="Rectangle 75"/>
              <p:cNvSpPr>
                <a:spLocks noChangeArrowheads="1"/>
              </p:cNvSpPr>
              <p:nvPr/>
            </p:nvSpPr>
            <p:spPr bwMode="auto">
              <a:xfrm>
                <a:off x="3515" y="1026"/>
                <a:ext cx="499" cy="4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" name="Oval 76"/>
              <p:cNvSpPr>
                <a:spLocks noChangeArrowheads="1"/>
              </p:cNvSpPr>
              <p:nvPr/>
            </p:nvSpPr>
            <p:spPr bwMode="auto">
              <a:xfrm>
                <a:off x="3560" y="890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" name="Oval 77"/>
              <p:cNvSpPr>
                <a:spLocks noChangeArrowheads="1"/>
              </p:cNvSpPr>
              <p:nvPr/>
            </p:nvSpPr>
            <p:spPr bwMode="auto">
              <a:xfrm>
                <a:off x="3424" y="754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4" name="Line 78"/>
            <p:cNvSpPr>
              <a:spLocks noChangeShapeType="1"/>
            </p:cNvSpPr>
            <p:nvPr/>
          </p:nvSpPr>
          <p:spPr bwMode="auto">
            <a:xfrm>
              <a:off x="6524625" y="3389313"/>
              <a:ext cx="115093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how tensioactives disrupt cel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0"/>
          <a:stretch/>
        </p:blipFill>
        <p:spPr bwMode="auto">
          <a:xfrm>
            <a:off x="294866" y="980728"/>
            <a:ext cx="8554267" cy="57016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1660"/>
            <a:ext cx="8229600" cy="1143000"/>
          </a:xfrm>
        </p:spPr>
        <p:txBody>
          <a:bodyPr/>
          <a:lstStyle/>
          <a:p>
            <a:r>
              <a:rPr lang="pt-BR" sz="3200" dirty="0"/>
              <a:t>Detergente + </a:t>
            </a:r>
            <a:r>
              <a:rPr lang="pt-BR" sz="3200" dirty="0" err="1"/>
              <a:t>fosfolipídeo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73529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525962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Métodos enzimáticos </a:t>
            </a:r>
          </a:p>
          <a:p>
            <a:r>
              <a:rPr lang="pt-BR" dirty="0"/>
              <a:t>Procariotos (G +)</a:t>
            </a:r>
          </a:p>
          <a:p>
            <a:endParaRPr lang="pt-BR" dirty="0"/>
          </a:p>
          <a:p>
            <a:pPr>
              <a:buFont typeface="Arial" pitchFamily="34" charset="0"/>
              <a:buNone/>
            </a:pPr>
            <a:endParaRPr lang="pt-BR" dirty="0"/>
          </a:p>
        </p:txBody>
      </p:sp>
      <p:sp>
        <p:nvSpPr>
          <p:cNvPr id="17413" name="CaixaDeTexto 4"/>
          <p:cNvSpPr txBox="1">
            <a:spLocks noChangeArrowheads="1"/>
          </p:cNvSpPr>
          <p:nvPr/>
        </p:nvSpPr>
        <p:spPr bwMode="auto">
          <a:xfrm>
            <a:off x="5148064" y="3401050"/>
            <a:ext cx="111546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Lisozima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55" y="4011058"/>
            <a:ext cx="6304084" cy="26207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68823"/>
            <a:ext cx="3141698" cy="27871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Yeast Beta Glucan"/>
          <p:cNvPicPr>
            <a:picLocks noChangeAspect="1" noChangeArrowheads="1"/>
          </p:cNvPicPr>
          <p:nvPr/>
        </p:nvPicPr>
        <p:blipFill>
          <a:blip r:embed="rId2" cstate="print"/>
          <a:srcRect r="7867"/>
          <a:stretch>
            <a:fillRect/>
          </a:stretch>
        </p:blipFill>
        <p:spPr bwMode="auto">
          <a:xfrm>
            <a:off x="3491880" y="1421036"/>
            <a:ext cx="5652120" cy="531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8892480" cy="4725144"/>
          </a:xfrm>
        </p:spPr>
        <p:txBody>
          <a:bodyPr/>
          <a:lstStyle/>
          <a:p>
            <a:r>
              <a:rPr lang="pt-BR" dirty="0"/>
              <a:t>Métodos enzimáticos de rompimento celular</a:t>
            </a:r>
          </a:p>
          <a:p>
            <a:pPr lvl="1"/>
            <a:r>
              <a:rPr lang="pt-BR" dirty="0"/>
              <a:t>(eucariotos)</a:t>
            </a:r>
          </a:p>
          <a:p>
            <a:pPr>
              <a:buFont typeface="Arial" pitchFamily="34" charset="0"/>
              <a:buNone/>
            </a:pPr>
            <a:endParaRPr lang="pt-BR" dirty="0"/>
          </a:p>
        </p:txBody>
      </p:sp>
      <p:sp>
        <p:nvSpPr>
          <p:cNvPr id="18436" name="CaixaDeTexto 4"/>
          <p:cNvSpPr txBox="1">
            <a:spLocks noChangeArrowheads="1"/>
          </p:cNvSpPr>
          <p:nvPr/>
        </p:nvSpPr>
        <p:spPr bwMode="auto">
          <a:xfrm>
            <a:off x="395536" y="1052736"/>
            <a:ext cx="331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 err="1"/>
              <a:t>Glucanase</a:t>
            </a:r>
            <a:r>
              <a:rPr lang="pt-BR" b="1" dirty="0"/>
              <a:t> e </a:t>
            </a:r>
            <a:r>
              <a:rPr lang="pt-BR" b="1" dirty="0" err="1"/>
              <a:t>quitinase</a:t>
            </a:r>
            <a:endParaRPr lang="pt-BR" b="1" dirty="0"/>
          </a:p>
        </p:txBody>
      </p:sp>
      <p:pic>
        <p:nvPicPr>
          <p:cNvPr id="18437" name="Picture 2" descr="Yeast Cell Wall"/>
          <p:cNvPicPr>
            <a:picLocks noChangeAspect="1" noChangeArrowheads="1"/>
          </p:cNvPicPr>
          <p:nvPr/>
        </p:nvPicPr>
        <p:blipFill>
          <a:blip r:embed="rId3" cstate="print"/>
          <a:srcRect l="10017" r="-2319"/>
          <a:stretch>
            <a:fillRect/>
          </a:stretch>
        </p:blipFill>
        <p:spPr bwMode="auto">
          <a:xfrm>
            <a:off x="158471" y="1556792"/>
            <a:ext cx="441352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364088" y="371703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524368" y="4725144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ctrTitle"/>
          </p:nvPr>
        </p:nvSpPr>
        <p:spPr>
          <a:xfrm>
            <a:off x="539552" y="1972746"/>
            <a:ext cx="7772400" cy="1470025"/>
          </a:xfrm>
        </p:spPr>
        <p:txBody>
          <a:bodyPr/>
          <a:lstStyle/>
          <a:p>
            <a:r>
              <a:rPr lang="pt-BR" dirty="0"/>
              <a:t>Separação do produto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715000" y="6096000"/>
            <a:ext cx="2819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67200" y="5791200"/>
            <a:ext cx="3886200" cy="3020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483768" y="5486400"/>
            <a:ext cx="2438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24400" y="5181600"/>
            <a:ext cx="3810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743200" y="4261520"/>
            <a:ext cx="2971800" cy="34215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362200" y="3556248"/>
            <a:ext cx="2362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467981" y="2527027"/>
            <a:ext cx="1993776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1828800" y="2211722"/>
            <a:ext cx="1345704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3707904" y="1676400"/>
            <a:ext cx="36004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2699792" y="1340768"/>
            <a:ext cx="216024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 sz="16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1517" name="Rectangle 15"/>
          <p:cNvSpPr>
            <a:spLocks noChangeArrowheads="1"/>
          </p:cNvSpPr>
          <p:nvPr/>
        </p:nvSpPr>
        <p:spPr bwMode="auto">
          <a:xfrm>
            <a:off x="3810000" y="1066800"/>
            <a:ext cx="2850232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b="1" dirty="0">
                <a:solidFill>
                  <a:srgbClr val="FF3300"/>
                </a:solidFill>
                <a:latin typeface="Times New Roman" pitchFamily="18" charset="0"/>
              </a:rPr>
              <a:t>MÉTODOS DE SEPARAÇÃO DOS PRODUTOS</a:t>
            </a:r>
          </a:p>
        </p:txBody>
      </p:sp>
      <p:sp>
        <p:nvSpPr>
          <p:cNvPr id="21519" name="Line 17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20" name="Line 18"/>
          <p:cNvSpPr>
            <a:spLocks noChangeShapeType="1"/>
          </p:cNvSpPr>
          <p:nvPr/>
        </p:nvSpPr>
        <p:spPr bwMode="auto">
          <a:xfrm>
            <a:off x="0" y="457200"/>
            <a:ext cx="0" cy="640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21" name="Line 19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22" name="Line 20"/>
          <p:cNvSpPr>
            <a:spLocks noChangeShapeType="1"/>
          </p:cNvSpPr>
          <p:nvPr/>
        </p:nvSpPr>
        <p:spPr bwMode="auto">
          <a:xfrm>
            <a:off x="9144000" y="457200"/>
            <a:ext cx="0" cy="640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23" name="Text Box 21"/>
          <p:cNvSpPr txBox="1">
            <a:spLocks noChangeArrowheads="1"/>
          </p:cNvSpPr>
          <p:nvPr/>
        </p:nvSpPr>
        <p:spPr bwMode="auto">
          <a:xfrm>
            <a:off x="0" y="45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b="1">
                <a:solidFill>
                  <a:srgbClr val="FF3300"/>
                </a:solidFill>
                <a:latin typeface="Times New Roman" pitchFamily="18" charset="0"/>
              </a:rPr>
              <a:t>PRINCÍPIO DE SEPARAÇÃO</a:t>
            </a:r>
          </a:p>
        </p:txBody>
      </p:sp>
      <p:sp>
        <p:nvSpPr>
          <p:cNvPr id="21524" name="Line 2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25" name="Line 23"/>
          <p:cNvSpPr>
            <a:spLocks noChangeShapeType="1"/>
          </p:cNvSpPr>
          <p:nvPr/>
        </p:nvSpPr>
        <p:spPr bwMode="auto">
          <a:xfrm>
            <a:off x="1828800" y="457200"/>
            <a:ext cx="0" cy="640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26" name="Text Box 24"/>
          <p:cNvSpPr txBox="1">
            <a:spLocks noChangeArrowheads="1"/>
          </p:cNvSpPr>
          <p:nvPr/>
        </p:nvSpPr>
        <p:spPr bwMode="auto">
          <a:xfrm>
            <a:off x="0" y="1295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>
                <a:solidFill>
                  <a:srgbClr val="FF3300"/>
                </a:solidFill>
                <a:latin typeface="Times New Roman" pitchFamily="18" charset="0"/>
              </a:rPr>
              <a:t>TAMANHO</a:t>
            </a:r>
          </a:p>
        </p:txBody>
      </p:sp>
      <p:sp>
        <p:nvSpPr>
          <p:cNvPr id="21527" name="Line 25"/>
          <p:cNvSpPr>
            <a:spLocks noChangeShapeType="1"/>
          </p:cNvSpPr>
          <p:nvPr/>
        </p:nvSpPr>
        <p:spPr bwMode="auto">
          <a:xfrm>
            <a:off x="0" y="2133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28" name="Text Box 26"/>
          <p:cNvSpPr txBox="1">
            <a:spLocks noChangeArrowheads="1"/>
          </p:cNvSpPr>
          <p:nvPr/>
        </p:nvSpPr>
        <p:spPr bwMode="auto">
          <a:xfrm>
            <a:off x="0" y="2362200"/>
            <a:ext cx="1828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rgbClr val="FF3300"/>
                </a:solidFill>
                <a:latin typeface="Times New Roman" pitchFamily="18" charset="0"/>
              </a:rPr>
              <a:t>TAMANHO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rgbClr val="FF3300"/>
                </a:solidFill>
                <a:latin typeface="Times New Roman" pitchFamily="18" charset="0"/>
              </a:rPr>
              <a:t>DIFUSÃO</a:t>
            </a:r>
          </a:p>
        </p:txBody>
      </p:sp>
      <p:sp>
        <p:nvSpPr>
          <p:cNvPr id="21529" name="Line 27"/>
          <p:cNvSpPr>
            <a:spLocks noChangeShapeType="1"/>
          </p:cNvSpPr>
          <p:nvPr/>
        </p:nvSpPr>
        <p:spPr bwMode="auto">
          <a:xfrm>
            <a:off x="0" y="3276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30" name="Text Box 28"/>
          <p:cNvSpPr txBox="1">
            <a:spLocks noChangeArrowheads="1"/>
          </p:cNvSpPr>
          <p:nvPr/>
        </p:nvSpPr>
        <p:spPr bwMode="auto">
          <a:xfrm>
            <a:off x="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rgbClr val="FF3300"/>
                </a:solidFill>
                <a:latin typeface="Times New Roman" pitchFamily="18" charset="0"/>
              </a:rPr>
              <a:t>CARGA</a:t>
            </a:r>
          </a:p>
        </p:txBody>
      </p:sp>
      <p:sp>
        <p:nvSpPr>
          <p:cNvPr id="21531" name="Line 29"/>
          <p:cNvSpPr>
            <a:spLocks noChangeShapeType="1"/>
          </p:cNvSpPr>
          <p:nvPr/>
        </p:nvSpPr>
        <p:spPr bwMode="auto">
          <a:xfrm>
            <a:off x="0" y="4114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32" name="Text Box 30"/>
          <p:cNvSpPr txBox="1">
            <a:spLocks noChangeArrowheads="1"/>
          </p:cNvSpPr>
          <p:nvPr/>
        </p:nvSpPr>
        <p:spPr bwMode="auto">
          <a:xfrm>
            <a:off x="-86950" y="4191000"/>
            <a:ext cx="19678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cap="all" dirty="0">
                <a:solidFill>
                  <a:srgbClr val="FF3300"/>
                </a:solidFill>
                <a:latin typeface="Times New Roman" pitchFamily="18" charset="0"/>
              </a:rPr>
              <a:t>Volatilidade</a:t>
            </a:r>
          </a:p>
        </p:txBody>
      </p:sp>
      <p:sp>
        <p:nvSpPr>
          <p:cNvPr id="21533" name="Line 31"/>
          <p:cNvSpPr>
            <a:spLocks noChangeShapeType="1"/>
          </p:cNvSpPr>
          <p:nvPr/>
        </p:nvSpPr>
        <p:spPr bwMode="auto">
          <a:xfrm>
            <a:off x="0" y="4800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34" name="Text Box 32"/>
          <p:cNvSpPr txBox="1">
            <a:spLocks noChangeArrowheads="1"/>
          </p:cNvSpPr>
          <p:nvPr/>
        </p:nvSpPr>
        <p:spPr bwMode="auto">
          <a:xfrm>
            <a:off x="0" y="48006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>
                <a:solidFill>
                  <a:srgbClr val="FF3300"/>
                </a:solidFill>
                <a:latin typeface="Times New Roman" pitchFamily="18" charset="0"/>
              </a:rPr>
              <a:t>SOLUBILIDADE</a:t>
            </a:r>
          </a:p>
        </p:txBody>
      </p:sp>
      <p:sp>
        <p:nvSpPr>
          <p:cNvPr id="21535" name="Line 33"/>
          <p:cNvSpPr>
            <a:spLocks noChangeShapeType="1"/>
          </p:cNvSpPr>
          <p:nvPr/>
        </p:nvSpPr>
        <p:spPr bwMode="auto">
          <a:xfrm>
            <a:off x="0" y="5181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36" name="Text Box 34"/>
          <p:cNvSpPr txBox="1">
            <a:spLocks noChangeArrowheads="1"/>
          </p:cNvSpPr>
          <p:nvPr/>
        </p:nvSpPr>
        <p:spPr bwMode="auto">
          <a:xfrm>
            <a:off x="0" y="51816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>
                <a:solidFill>
                  <a:srgbClr val="FF3300"/>
                </a:solidFill>
                <a:latin typeface="Times New Roman" pitchFamily="18" charset="0"/>
              </a:rPr>
              <a:t>TENS. SUPERF.</a:t>
            </a:r>
          </a:p>
        </p:txBody>
      </p:sp>
      <p:sp>
        <p:nvSpPr>
          <p:cNvPr id="21537" name="Line 35"/>
          <p:cNvSpPr>
            <a:spLocks noChangeShapeType="1"/>
          </p:cNvSpPr>
          <p:nvPr/>
        </p:nvSpPr>
        <p:spPr bwMode="auto">
          <a:xfrm>
            <a:off x="0" y="5562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38" name="Text Box 36"/>
          <p:cNvSpPr txBox="1">
            <a:spLocks noChangeArrowheads="1"/>
          </p:cNvSpPr>
          <p:nvPr/>
        </p:nvSpPr>
        <p:spPr bwMode="auto">
          <a:xfrm>
            <a:off x="0" y="5867400"/>
            <a:ext cx="1828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rgbClr val="FF3300"/>
                </a:solidFill>
                <a:latin typeface="Times New Roman" pitchFamily="18" charset="0"/>
              </a:rPr>
              <a:t>MASSA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1" dirty="0">
                <a:solidFill>
                  <a:srgbClr val="FF3300"/>
                </a:solidFill>
                <a:latin typeface="Times New Roman" pitchFamily="18" charset="0"/>
              </a:rPr>
              <a:t>(densidade)</a:t>
            </a:r>
          </a:p>
        </p:txBody>
      </p:sp>
      <p:sp>
        <p:nvSpPr>
          <p:cNvPr id="21539" name="Line 37"/>
          <p:cNvSpPr>
            <a:spLocks noChangeShapeType="1"/>
          </p:cNvSpPr>
          <p:nvPr/>
        </p:nvSpPr>
        <p:spPr bwMode="auto">
          <a:xfrm>
            <a:off x="1828800" y="6477000"/>
            <a:ext cx="7315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40" name="Line 38"/>
          <p:cNvSpPr>
            <a:spLocks noChangeShapeType="1"/>
          </p:cNvSpPr>
          <p:nvPr/>
        </p:nvSpPr>
        <p:spPr bwMode="auto">
          <a:xfrm>
            <a:off x="2743200" y="1066800"/>
            <a:ext cx="0" cy="5410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41" name="Line 39"/>
          <p:cNvSpPr>
            <a:spLocks noChangeShapeType="1"/>
          </p:cNvSpPr>
          <p:nvPr/>
        </p:nvSpPr>
        <p:spPr bwMode="auto">
          <a:xfrm>
            <a:off x="5652120" y="1052736"/>
            <a:ext cx="0" cy="5410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42" name="Line 40"/>
          <p:cNvSpPr>
            <a:spLocks noChangeShapeType="1"/>
          </p:cNvSpPr>
          <p:nvPr/>
        </p:nvSpPr>
        <p:spPr bwMode="auto">
          <a:xfrm>
            <a:off x="3733800" y="1066800"/>
            <a:ext cx="0" cy="5410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43" name="Line 41"/>
          <p:cNvSpPr>
            <a:spLocks noChangeShapeType="1"/>
          </p:cNvSpPr>
          <p:nvPr/>
        </p:nvSpPr>
        <p:spPr bwMode="auto">
          <a:xfrm>
            <a:off x="4724400" y="1066800"/>
            <a:ext cx="0" cy="5334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44" name="Line 42"/>
          <p:cNvSpPr>
            <a:spLocks noChangeShapeType="1"/>
          </p:cNvSpPr>
          <p:nvPr/>
        </p:nvSpPr>
        <p:spPr bwMode="auto">
          <a:xfrm>
            <a:off x="6705600" y="1066800"/>
            <a:ext cx="0" cy="5410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45" name="Line 43"/>
          <p:cNvSpPr>
            <a:spLocks noChangeShapeType="1"/>
          </p:cNvSpPr>
          <p:nvPr/>
        </p:nvSpPr>
        <p:spPr bwMode="auto">
          <a:xfrm>
            <a:off x="7696200" y="1066800"/>
            <a:ext cx="0" cy="5410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46" name="Line 44"/>
          <p:cNvSpPr>
            <a:spLocks noChangeShapeType="1"/>
          </p:cNvSpPr>
          <p:nvPr/>
        </p:nvSpPr>
        <p:spPr bwMode="auto">
          <a:xfrm>
            <a:off x="8534400" y="1066800"/>
            <a:ext cx="0" cy="5410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47" name="Text Box 45"/>
          <p:cNvSpPr txBox="1">
            <a:spLocks noChangeArrowheads="1"/>
          </p:cNvSpPr>
          <p:nvPr/>
        </p:nvSpPr>
        <p:spPr bwMode="auto">
          <a:xfrm>
            <a:off x="3779912" y="1066800"/>
            <a:ext cx="3282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600" b="1" dirty="0">
                <a:solidFill>
                  <a:srgbClr val="339933"/>
                </a:solidFill>
                <a:latin typeface="Times New Roman" pitchFamily="18" charset="0"/>
              </a:rPr>
              <a:t>FILTRAÇÃO DE MEMBRANA</a:t>
            </a:r>
          </a:p>
        </p:txBody>
      </p:sp>
      <p:sp>
        <p:nvSpPr>
          <p:cNvPr id="21548" name="Text Box 46"/>
          <p:cNvSpPr txBox="1">
            <a:spLocks noChangeArrowheads="1"/>
          </p:cNvSpPr>
          <p:nvPr/>
        </p:nvSpPr>
        <p:spPr bwMode="auto">
          <a:xfrm>
            <a:off x="1979712" y="1340768"/>
            <a:ext cx="381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 dirty="0">
                <a:solidFill>
                  <a:srgbClr val="339933"/>
                </a:solidFill>
                <a:latin typeface="Times New Roman" pitchFamily="18" charset="0"/>
              </a:rPr>
              <a:t>ULTRAFILTRAÇÃO                                    </a:t>
            </a:r>
          </a:p>
        </p:txBody>
      </p:sp>
      <p:sp>
        <p:nvSpPr>
          <p:cNvPr id="21549" name="Text Box 47"/>
          <p:cNvSpPr txBox="1">
            <a:spLocks noChangeArrowheads="1"/>
          </p:cNvSpPr>
          <p:nvPr/>
        </p:nvSpPr>
        <p:spPr bwMode="auto">
          <a:xfrm>
            <a:off x="3505200" y="1664901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>
                <a:solidFill>
                  <a:srgbClr val="339933"/>
                </a:solidFill>
                <a:latin typeface="Times New Roman" pitchFamily="18" charset="0"/>
              </a:rPr>
              <a:t>CROMATOGRAFIA EM GEL</a:t>
            </a:r>
          </a:p>
        </p:txBody>
      </p:sp>
      <p:sp>
        <p:nvSpPr>
          <p:cNvPr id="21550" name="Text Box 48"/>
          <p:cNvSpPr txBox="1">
            <a:spLocks noChangeArrowheads="1"/>
          </p:cNvSpPr>
          <p:nvPr/>
        </p:nvSpPr>
        <p:spPr bwMode="auto">
          <a:xfrm>
            <a:off x="1798712" y="2187352"/>
            <a:ext cx="1477144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pt-BR" sz="1600" b="1" dirty="0">
                <a:solidFill>
                  <a:srgbClr val="339933"/>
                </a:solidFill>
                <a:latin typeface="Times New Roman" pitchFamily="18" charset="0"/>
              </a:rPr>
              <a:t>OSMOSE</a:t>
            </a:r>
          </a:p>
        </p:txBody>
      </p:sp>
      <p:sp>
        <p:nvSpPr>
          <p:cNvPr id="21551" name="Text Box 49"/>
          <p:cNvSpPr txBox="1">
            <a:spLocks noChangeArrowheads="1"/>
          </p:cNvSpPr>
          <p:nvPr/>
        </p:nvSpPr>
        <p:spPr bwMode="auto">
          <a:xfrm>
            <a:off x="2330390" y="2557597"/>
            <a:ext cx="187220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 dirty="0">
                <a:solidFill>
                  <a:srgbClr val="339933"/>
                </a:solidFill>
                <a:latin typeface="Times New Roman" pitchFamily="18" charset="0"/>
              </a:rPr>
              <a:t>DIÁLISE</a:t>
            </a:r>
          </a:p>
        </p:txBody>
      </p:sp>
      <p:sp>
        <p:nvSpPr>
          <p:cNvPr id="21552" name="Text Box 51"/>
          <p:cNvSpPr txBox="1">
            <a:spLocks noChangeArrowheads="1"/>
          </p:cNvSpPr>
          <p:nvPr/>
        </p:nvSpPr>
        <p:spPr bwMode="auto">
          <a:xfrm>
            <a:off x="2362200" y="3581400"/>
            <a:ext cx="236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 dirty="0">
                <a:solidFill>
                  <a:srgbClr val="339933"/>
                </a:solidFill>
                <a:latin typeface="Times New Roman" pitchFamily="18" charset="0"/>
              </a:rPr>
              <a:t>TROCA IÔNICA</a:t>
            </a:r>
          </a:p>
        </p:txBody>
      </p:sp>
      <p:sp>
        <p:nvSpPr>
          <p:cNvPr id="21553" name="Text Box 52"/>
          <p:cNvSpPr txBox="1">
            <a:spLocks noChangeArrowheads="1"/>
          </p:cNvSpPr>
          <p:nvPr/>
        </p:nvSpPr>
        <p:spPr bwMode="auto">
          <a:xfrm>
            <a:off x="2743200" y="4221088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>
                <a:solidFill>
                  <a:srgbClr val="339933"/>
                </a:solidFill>
                <a:latin typeface="Times New Roman" pitchFamily="18" charset="0"/>
              </a:rPr>
              <a:t>DESTILAÇÃO</a:t>
            </a:r>
          </a:p>
        </p:txBody>
      </p:sp>
      <p:grpSp>
        <p:nvGrpSpPr>
          <p:cNvPr id="56" name="Grupo 55"/>
          <p:cNvGrpSpPr/>
          <p:nvPr/>
        </p:nvGrpSpPr>
        <p:grpSpPr>
          <a:xfrm>
            <a:off x="2743200" y="4776000"/>
            <a:ext cx="3429000" cy="381000"/>
            <a:chOff x="2743200" y="4776192"/>
            <a:chExt cx="3429000" cy="381000"/>
          </a:xfrm>
        </p:grpSpPr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2743200" y="4776192"/>
              <a:ext cx="3429000" cy="381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21554" name="Text Box 53"/>
            <p:cNvSpPr txBox="1">
              <a:spLocks noChangeArrowheads="1"/>
            </p:cNvSpPr>
            <p:nvPr/>
          </p:nvSpPr>
          <p:spPr bwMode="auto">
            <a:xfrm>
              <a:off x="2743200" y="4797152"/>
              <a:ext cx="34290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600" b="1" dirty="0">
                  <a:solidFill>
                    <a:srgbClr val="339933"/>
                  </a:solidFill>
                  <a:latin typeface="Times New Roman" pitchFamily="18" charset="0"/>
                </a:rPr>
                <a:t>EXTRAÇÃO COM SOLVENTES</a:t>
              </a:r>
            </a:p>
          </p:txBody>
        </p:sp>
      </p:grpSp>
      <p:sp>
        <p:nvSpPr>
          <p:cNvPr id="21555" name="Text Box 54"/>
          <p:cNvSpPr txBox="1">
            <a:spLocks noChangeArrowheads="1"/>
          </p:cNvSpPr>
          <p:nvPr/>
        </p:nvSpPr>
        <p:spPr bwMode="auto">
          <a:xfrm>
            <a:off x="4724400" y="5157192"/>
            <a:ext cx="3810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pt-BR" sz="1600" b="1">
                <a:solidFill>
                  <a:srgbClr val="339933"/>
                </a:solidFill>
                <a:latin typeface="Times New Roman" pitchFamily="18" charset="0"/>
              </a:rPr>
              <a:t>FLOTAÇÃO</a:t>
            </a:r>
          </a:p>
        </p:txBody>
      </p:sp>
      <p:sp>
        <p:nvSpPr>
          <p:cNvPr id="21556" name="Text Box 55"/>
          <p:cNvSpPr txBox="1">
            <a:spLocks noChangeArrowheads="1"/>
          </p:cNvSpPr>
          <p:nvPr/>
        </p:nvSpPr>
        <p:spPr bwMode="auto">
          <a:xfrm>
            <a:off x="2699792" y="5489474"/>
            <a:ext cx="2595736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pt-BR" sz="1600" b="1" dirty="0">
                <a:solidFill>
                  <a:srgbClr val="339933"/>
                </a:solidFill>
                <a:latin typeface="Times New Roman" pitchFamily="18" charset="0"/>
              </a:rPr>
              <a:t>ULTRA CENTRIFUGAÇÃO.</a:t>
            </a:r>
          </a:p>
        </p:txBody>
      </p:sp>
      <p:sp>
        <p:nvSpPr>
          <p:cNvPr id="21557" name="Text Box 56"/>
          <p:cNvSpPr txBox="1">
            <a:spLocks noChangeArrowheads="1"/>
          </p:cNvSpPr>
          <p:nvPr/>
        </p:nvSpPr>
        <p:spPr bwMode="auto">
          <a:xfrm>
            <a:off x="4355976" y="5791200"/>
            <a:ext cx="3873624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pt-BR" sz="1600" b="1" dirty="0">
                <a:solidFill>
                  <a:srgbClr val="339933"/>
                </a:solidFill>
                <a:latin typeface="Times New Roman" pitchFamily="18" charset="0"/>
              </a:rPr>
              <a:t>CENTRIFUGAÇÃO</a:t>
            </a:r>
          </a:p>
        </p:txBody>
      </p:sp>
      <p:sp>
        <p:nvSpPr>
          <p:cNvPr id="21558" name="Text Box 57"/>
          <p:cNvSpPr txBox="1">
            <a:spLocks noChangeArrowheads="1"/>
          </p:cNvSpPr>
          <p:nvPr/>
        </p:nvSpPr>
        <p:spPr bwMode="auto">
          <a:xfrm>
            <a:off x="5715000" y="609600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600" b="1">
                <a:solidFill>
                  <a:srgbClr val="339933"/>
                </a:solidFill>
                <a:latin typeface="Times New Roman" pitchFamily="18" charset="0"/>
              </a:rPr>
              <a:t>SEDIMENTAÇÃO</a:t>
            </a:r>
          </a:p>
        </p:txBody>
      </p:sp>
      <p:sp>
        <p:nvSpPr>
          <p:cNvPr id="21559" name="Text Box 58"/>
          <p:cNvSpPr txBox="1">
            <a:spLocks noChangeArrowheads="1"/>
          </p:cNvSpPr>
          <p:nvPr/>
        </p:nvSpPr>
        <p:spPr bwMode="auto">
          <a:xfrm>
            <a:off x="1905000" y="64770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600" b="1" dirty="0">
                <a:solidFill>
                  <a:schemeClr val="accent2"/>
                </a:solidFill>
                <a:latin typeface="Times New Roman" pitchFamily="18" charset="0"/>
              </a:rPr>
              <a:t>         </a:t>
            </a:r>
            <a:r>
              <a:rPr lang="pt-BR" b="1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pt-BR" b="1" baseline="30000" dirty="0">
                <a:solidFill>
                  <a:schemeClr val="accent2"/>
                </a:solidFill>
                <a:latin typeface="Times New Roman" pitchFamily="18" charset="0"/>
              </a:rPr>
              <a:t>-3</a:t>
            </a:r>
            <a:r>
              <a:rPr lang="pt-BR" b="1" dirty="0">
                <a:solidFill>
                  <a:schemeClr val="accent2"/>
                </a:solidFill>
                <a:latin typeface="Times New Roman" pitchFamily="18" charset="0"/>
              </a:rPr>
              <a:t>            10</a:t>
            </a:r>
            <a:r>
              <a:rPr lang="pt-BR" b="1" baseline="30000" dirty="0">
                <a:solidFill>
                  <a:schemeClr val="accent2"/>
                </a:solidFill>
                <a:latin typeface="Times New Roman" pitchFamily="18" charset="0"/>
              </a:rPr>
              <a:t>-2</a:t>
            </a:r>
            <a:r>
              <a:rPr lang="pt-BR" b="1" dirty="0">
                <a:solidFill>
                  <a:schemeClr val="accent2"/>
                </a:solidFill>
                <a:latin typeface="Times New Roman" pitchFamily="18" charset="0"/>
              </a:rPr>
              <a:t>           10</a:t>
            </a:r>
            <a:r>
              <a:rPr lang="pt-BR" b="1" baseline="30000" dirty="0">
                <a:solidFill>
                  <a:schemeClr val="accent2"/>
                </a:solidFill>
                <a:latin typeface="Times New Roman" pitchFamily="18" charset="0"/>
              </a:rPr>
              <a:t>-1</a:t>
            </a:r>
            <a:r>
              <a:rPr lang="pt-BR" b="1" dirty="0">
                <a:solidFill>
                  <a:schemeClr val="accent2"/>
                </a:solidFill>
                <a:latin typeface="Times New Roman" pitchFamily="18" charset="0"/>
              </a:rPr>
              <a:t>           10</a:t>
            </a:r>
            <a:r>
              <a:rPr lang="pt-BR" b="1" baseline="300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pt-BR" b="1" dirty="0">
                <a:solidFill>
                  <a:schemeClr val="accent2"/>
                </a:solidFill>
                <a:latin typeface="Times New Roman" pitchFamily="18" charset="0"/>
              </a:rPr>
              <a:t>             10</a:t>
            </a:r>
            <a:r>
              <a:rPr lang="pt-BR" b="1" baseline="300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pt-BR" b="1" dirty="0">
                <a:solidFill>
                  <a:schemeClr val="accent2"/>
                </a:solidFill>
                <a:latin typeface="Times New Roman" pitchFamily="18" charset="0"/>
              </a:rPr>
              <a:t>          10</a:t>
            </a:r>
            <a:r>
              <a:rPr lang="pt-BR" b="1" baseline="30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pt-BR" b="1" dirty="0">
                <a:solidFill>
                  <a:schemeClr val="accent2"/>
                </a:solidFill>
                <a:latin typeface="Times New Roman" pitchFamily="18" charset="0"/>
              </a:rPr>
              <a:t>        10</a:t>
            </a:r>
            <a:r>
              <a:rPr lang="pt-BR" b="1" baseline="300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pt-BR" b="1" dirty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pt-BR" b="1" dirty="0" err="1">
                <a:solidFill>
                  <a:schemeClr val="accent2"/>
                </a:solidFill>
                <a:latin typeface="Times New Roman" pitchFamily="18" charset="0"/>
              </a:rPr>
              <a:t>µm</a:t>
            </a:r>
            <a:r>
              <a:rPr lang="pt-BR" sz="1600" b="1" baseline="30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pt-BR" sz="1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ocessos fermentativo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023225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900113" y="0"/>
            <a:ext cx="7380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>
                <a:latin typeface="Calibri" pitchFamily="34" charset="0"/>
              </a:rPr>
              <a:t>O Processo biotecnológico clássico</a:t>
            </a:r>
          </a:p>
        </p:txBody>
      </p:sp>
      <p:sp>
        <p:nvSpPr>
          <p:cNvPr id="6" name="Elipse 5"/>
          <p:cNvSpPr/>
          <p:nvPr/>
        </p:nvSpPr>
        <p:spPr>
          <a:xfrm>
            <a:off x="5795962" y="2780928"/>
            <a:ext cx="2376437" cy="3024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 cstate="print"/>
          <a:srcRect l="1397" t="17776" r="20744" b="42716"/>
          <a:stretch>
            <a:fillRect/>
          </a:stretch>
        </p:blipFill>
        <p:spPr bwMode="auto">
          <a:xfrm>
            <a:off x="755576" y="478971"/>
            <a:ext cx="7195538" cy="511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971600" y="6444044"/>
            <a:ext cx="33843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  <a:r>
              <a:rPr lang="pt-BR" dirty="0">
                <a:latin typeface="Calibri"/>
              </a:rPr>
              <a:t>Å = 0,1 </a:t>
            </a:r>
            <a:r>
              <a:rPr lang="pt-BR" dirty="0" err="1">
                <a:latin typeface="Calibri"/>
              </a:rPr>
              <a:t>nm</a:t>
            </a:r>
            <a:r>
              <a:rPr lang="pt-BR" dirty="0">
                <a:latin typeface="Calibri"/>
              </a:rPr>
              <a:t> = 10</a:t>
            </a:r>
            <a:r>
              <a:rPr lang="pt-BR" baseline="30000" dirty="0">
                <a:latin typeface="Calibri"/>
              </a:rPr>
              <a:t>-4</a:t>
            </a:r>
            <a:r>
              <a:rPr lang="el-GR" dirty="0">
                <a:latin typeface="Calibri"/>
              </a:rPr>
              <a:t>μ</a:t>
            </a:r>
            <a:r>
              <a:rPr lang="pt-BR" dirty="0">
                <a:latin typeface="Calibri"/>
              </a:rPr>
              <a:t>m = 10</a:t>
            </a:r>
            <a:r>
              <a:rPr lang="pt-BR" baseline="30000" dirty="0">
                <a:latin typeface="Calibri"/>
              </a:rPr>
              <a:t>-7</a:t>
            </a:r>
            <a:r>
              <a:rPr lang="pt-BR" dirty="0">
                <a:latin typeface="Calibri"/>
              </a:rPr>
              <a:t> mm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61620" y="55700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0,1nm	1nm	10nm	   100nm	     1000nm	        10000nm</a:t>
            </a:r>
          </a:p>
          <a:p>
            <a:r>
              <a:rPr lang="pt-BR" sz="1400" dirty="0">
                <a:solidFill>
                  <a:srgbClr val="0070C0"/>
                </a:solidFill>
              </a:rPr>
              <a:t>10</a:t>
            </a:r>
            <a:r>
              <a:rPr lang="pt-BR" sz="1400" baseline="30000" dirty="0">
                <a:solidFill>
                  <a:srgbClr val="0070C0"/>
                </a:solidFill>
              </a:rPr>
              <a:t>-4</a:t>
            </a:r>
            <a:r>
              <a:rPr lang="el-GR" sz="1400" dirty="0">
                <a:latin typeface="Calibri"/>
              </a:rPr>
              <a:t> </a:t>
            </a:r>
            <a:r>
              <a:rPr lang="el-GR" sz="1400" dirty="0">
                <a:solidFill>
                  <a:srgbClr val="0070C0"/>
                </a:solidFill>
                <a:latin typeface="Calibri"/>
              </a:rPr>
              <a:t>μ</a:t>
            </a:r>
            <a:r>
              <a:rPr lang="pt-BR" sz="1400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sz="1400" dirty="0">
                <a:latin typeface="Calibri"/>
              </a:rPr>
              <a:t> </a:t>
            </a:r>
            <a:r>
              <a:rPr lang="pt-BR" sz="1400" dirty="0">
                <a:solidFill>
                  <a:srgbClr val="0070C0"/>
                </a:solidFill>
              </a:rPr>
              <a:t>	 10</a:t>
            </a:r>
            <a:r>
              <a:rPr lang="pt-BR" sz="1400" baseline="30000" dirty="0">
                <a:solidFill>
                  <a:srgbClr val="0070C0"/>
                </a:solidFill>
              </a:rPr>
              <a:t>-3</a:t>
            </a:r>
            <a:r>
              <a:rPr lang="el-GR" sz="1400" dirty="0">
                <a:latin typeface="Calibri"/>
              </a:rPr>
              <a:t> </a:t>
            </a:r>
            <a:r>
              <a:rPr lang="el-GR" sz="1400" dirty="0">
                <a:solidFill>
                  <a:srgbClr val="0070C0"/>
                </a:solidFill>
                <a:latin typeface="Calibri"/>
              </a:rPr>
              <a:t>μ</a:t>
            </a:r>
            <a:r>
              <a:rPr lang="pt-BR" sz="1400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sz="1400" dirty="0">
                <a:latin typeface="Calibri"/>
              </a:rPr>
              <a:t> </a:t>
            </a:r>
            <a:r>
              <a:rPr lang="pt-BR" sz="1400" dirty="0">
                <a:solidFill>
                  <a:srgbClr val="0070C0"/>
                </a:solidFill>
              </a:rPr>
              <a:t>	 10</a:t>
            </a:r>
            <a:r>
              <a:rPr lang="pt-BR" sz="1400" baseline="30000" dirty="0">
                <a:solidFill>
                  <a:srgbClr val="0070C0"/>
                </a:solidFill>
              </a:rPr>
              <a:t>-2</a:t>
            </a:r>
            <a:r>
              <a:rPr lang="el-GR" sz="1400" dirty="0">
                <a:latin typeface="Calibri"/>
              </a:rPr>
              <a:t> </a:t>
            </a:r>
            <a:r>
              <a:rPr lang="el-GR" sz="1400" dirty="0">
                <a:solidFill>
                  <a:srgbClr val="0070C0"/>
                </a:solidFill>
                <a:latin typeface="Calibri"/>
              </a:rPr>
              <a:t>μ</a:t>
            </a:r>
            <a:r>
              <a:rPr lang="pt-BR" sz="1400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sz="1400" dirty="0">
                <a:latin typeface="Calibri"/>
              </a:rPr>
              <a:t> </a:t>
            </a:r>
            <a:r>
              <a:rPr lang="pt-BR" sz="1400" dirty="0">
                <a:solidFill>
                  <a:srgbClr val="0070C0"/>
                </a:solidFill>
              </a:rPr>
              <a:t>	    10</a:t>
            </a:r>
            <a:r>
              <a:rPr lang="pt-BR" sz="1400" baseline="30000" dirty="0">
                <a:solidFill>
                  <a:srgbClr val="0070C0"/>
                </a:solidFill>
              </a:rPr>
              <a:t>-1</a:t>
            </a:r>
            <a:r>
              <a:rPr lang="el-GR" sz="1400" dirty="0">
                <a:latin typeface="Calibri"/>
              </a:rPr>
              <a:t> </a:t>
            </a:r>
            <a:r>
              <a:rPr lang="el-GR" sz="1400" dirty="0">
                <a:solidFill>
                  <a:srgbClr val="0070C0"/>
                </a:solidFill>
                <a:latin typeface="Calibri"/>
              </a:rPr>
              <a:t>μ</a:t>
            </a:r>
            <a:r>
              <a:rPr lang="pt-BR" sz="1400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sz="1400" dirty="0">
                <a:latin typeface="Calibri"/>
              </a:rPr>
              <a:t> </a:t>
            </a:r>
            <a:r>
              <a:rPr lang="pt-BR" sz="1400" dirty="0">
                <a:solidFill>
                  <a:srgbClr val="0070C0"/>
                </a:solidFill>
              </a:rPr>
              <a:t>	         1</a:t>
            </a:r>
            <a:r>
              <a:rPr lang="el-GR" sz="1400" dirty="0">
                <a:solidFill>
                  <a:srgbClr val="0070C0"/>
                </a:solidFill>
                <a:latin typeface="Calibri"/>
              </a:rPr>
              <a:t>μ</a:t>
            </a:r>
            <a:r>
              <a:rPr lang="pt-BR" sz="1400" dirty="0">
                <a:solidFill>
                  <a:srgbClr val="0070C0"/>
                </a:solidFill>
                <a:latin typeface="Calibri"/>
              </a:rPr>
              <a:t>m</a:t>
            </a:r>
            <a:r>
              <a:rPr lang="pt-BR" sz="1400" dirty="0">
                <a:solidFill>
                  <a:srgbClr val="0070C0"/>
                </a:solidFill>
              </a:rPr>
              <a:t>               10</a:t>
            </a:r>
            <a:r>
              <a:rPr lang="pt-BR" sz="1400" baseline="30000" dirty="0">
                <a:solidFill>
                  <a:srgbClr val="0070C0"/>
                </a:solidFill>
              </a:rPr>
              <a:t>-3</a:t>
            </a:r>
            <a:r>
              <a:rPr lang="pt-BR" sz="1400" dirty="0">
                <a:solidFill>
                  <a:srgbClr val="0070C0"/>
                </a:solidFill>
              </a:rPr>
              <a:t> cm             0,01cm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1600" y="29249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Diâmetro dos poros das membranas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1560" y="-16756"/>
            <a:ext cx="590465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Separação por membranas</a:t>
            </a:r>
          </a:p>
        </p:txBody>
      </p:sp>
      <p:sp>
        <p:nvSpPr>
          <p:cNvPr id="8" name="Seta para a direita 7"/>
          <p:cNvSpPr/>
          <p:nvPr/>
        </p:nvSpPr>
        <p:spPr>
          <a:xfrm rot="10800000">
            <a:off x="899592" y="6179532"/>
            <a:ext cx="68407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0932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</a:t>
            </a:r>
            <a:r>
              <a:rPr lang="pt-BR" dirty="0"/>
              <a:t>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 descr="https://upload.wikimedia.org/wikipedia/commons/thumb/e/e7/Cut-offs_of_different_liquid_filtration_techniques.png/700px-Cut-offs_of_different_liquid_filtration_techniq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6" y="188640"/>
            <a:ext cx="8230085" cy="6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19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175113"/>
              </p:ext>
            </p:extLst>
          </p:nvPr>
        </p:nvGraphicFramePr>
        <p:xfrm>
          <a:off x="323528" y="120001"/>
          <a:ext cx="8229600" cy="438912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 err="1">
                          <a:effectLst/>
                        </a:rPr>
                        <a:t>Pore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size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Molecular mass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Process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Filtration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Removal of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&gt; 10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"Classic" </a:t>
                      </a:r>
                      <a:r>
                        <a:rPr lang="pt-BR" u="none" strike="noStrike">
                          <a:solidFill>
                            <a:srgbClr val="0B0080"/>
                          </a:solidFill>
                          <a:effectLst/>
                          <a:hlinkClick r:id="rId2" tooltip="Filtration"/>
                        </a:rPr>
                        <a:t>filter</a:t>
                      </a:r>
                      <a:endParaRPr lang="pt-B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&gt; 0.1 µm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&gt; 5000 </a:t>
                      </a:r>
                      <a:r>
                        <a:rPr lang="pt-BR" dirty="0" err="1">
                          <a:effectLst/>
                        </a:rPr>
                        <a:t>kDa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microfiltration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&lt; 2 bar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larger bacteria, yeast, particles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100-2 nm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5-5000 kDa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ultrafiltration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1-10 bar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bacteria, macromolecules, proteins, larger viruses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2-1 nm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0.1-5 kDa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nanofiltration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3-20 bar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effectLst/>
                        </a:rPr>
                        <a:t>viruses</a:t>
                      </a:r>
                      <a:r>
                        <a:rPr lang="pt-BR" dirty="0">
                          <a:effectLst/>
                        </a:rPr>
                        <a:t>, 2- </a:t>
                      </a:r>
                      <a:r>
                        <a:rPr lang="pt-BR" dirty="0" err="1">
                          <a:effectLst/>
                        </a:rPr>
                        <a:t>valent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ions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762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&lt; 1 nm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&lt; 100 Da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</a:rPr>
                        <a:t>reverse </a:t>
                      </a:r>
                      <a:r>
                        <a:rPr lang="pt-BR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osmosis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10-80 bar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err="1">
                          <a:effectLst/>
                        </a:rPr>
                        <a:t>salts</a:t>
                      </a:r>
                      <a:r>
                        <a:rPr lang="pt-BR" dirty="0">
                          <a:effectLst/>
                        </a:rPr>
                        <a:t>, </a:t>
                      </a:r>
                      <a:r>
                        <a:rPr lang="pt-BR" dirty="0" err="1">
                          <a:effectLst/>
                        </a:rPr>
                        <a:t>small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organic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molecules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51805"/>
              </p:ext>
            </p:extLst>
          </p:nvPr>
        </p:nvGraphicFramePr>
        <p:xfrm>
          <a:off x="342045" y="4629002"/>
          <a:ext cx="8229600" cy="219456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</a:rPr>
                        <a:t>Nominal </a:t>
                      </a:r>
                      <a:r>
                        <a:rPr lang="pt-BR" dirty="0" err="1">
                          <a:effectLst/>
                        </a:rPr>
                        <a:t>pore</a:t>
                      </a:r>
                      <a:r>
                        <a:rPr lang="pt-BR" dirty="0">
                          <a:effectLst/>
                        </a:rPr>
                        <a:t> </a:t>
                      </a:r>
                      <a:r>
                        <a:rPr lang="pt-BR" dirty="0" err="1">
                          <a:effectLst/>
                        </a:rPr>
                        <a:t>size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</a:rPr>
                        <a:t>micro-organism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u="none" strike="noStrike" dirty="0">
                          <a:solidFill>
                            <a:srgbClr val="0B0080"/>
                          </a:solidFill>
                          <a:effectLst/>
                        </a:rPr>
                        <a:t>ATCC</a:t>
                      </a:r>
                      <a:r>
                        <a:rPr lang="pt-BR" dirty="0">
                          <a:effectLst/>
                        </a:rPr>
                        <a:t> root </a:t>
                      </a:r>
                      <a:r>
                        <a:rPr lang="pt-BR" dirty="0" err="1">
                          <a:effectLst/>
                        </a:rPr>
                        <a:t>number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0.1 µm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i="1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Acholeplasma</a:t>
                      </a:r>
                      <a:r>
                        <a:rPr lang="pt-BR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pt-BR" i="1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laidlawii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23206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0.3 µm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i="1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Bacillus</a:t>
                      </a:r>
                      <a:r>
                        <a:rPr lang="pt-BR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pt-BR" i="1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subtilis</a:t>
                      </a:r>
                      <a:r>
                        <a:rPr lang="pt-BR" i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i="1" dirty="0" err="1">
                          <a:effectLst/>
                        </a:rPr>
                        <a:t>spores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82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0.5 µm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i="1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Pseudomonas</a:t>
                      </a:r>
                      <a:r>
                        <a:rPr lang="pt-BR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 diminuta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19146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0.45 µm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i="1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Serratia</a:t>
                      </a:r>
                      <a:r>
                        <a:rPr lang="pt-BR" i="1" u="none" strike="noStrike" dirty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  <a:r>
                        <a:rPr lang="pt-BR" i="1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marcescens</a:t>
                      </a:r>
                      <a:endParaRPr lang="pt-B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>
                          <a:effectLst/>
                        </a:rPr>
                        <a:t>14756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b="0" i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</a:rPr>
                        <a:t>0.65 µm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b="0" i="1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Lactobacillus</a:t>
                      </a:r>
                      <a:r>
                        <a:rPr lang="pt-BR" b="0" i="1" u="none" strike="noStrike" dirty="0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b="0" i="1" u="none" strike="noStrike" dirty="0" err="1">
                          <a:solidFill>
                            <a:srgbClr val="0B0080"/>
                          </a:solidFill>
                          <a:effectLst/>
                          <a:latin typeface="Arial" panose="020B0604020202020204" pitchFamily="34" charset="0"/>
                        </a:rPr>
                        <a:t>brevis</a:t>
                      </a:r>
                      <a:endParaRPr lang="pt-BR" b="0" i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5451" y="46290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58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695930"/>
              </p:ext>
            </p:extLst>
          </p:nvPr>
        </p:nvGraphicFramePr>
        <p:xfrm>
          <a:off x="170511" y="764704"/>
          <a:ext cx="8802978" cy="5807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Produto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Característica </a:t>
                      </a:r>
                    </a:p>
                    <a:p>
                      <a:pPr algn="ctr"/>
                      <a:r>
                        <a:rPr lang="pt-BR" dirty="0"/>
                        <a:t>Utilizada</a:t>
                      </a:r>
                      <a:r>
                        <a:rPr lang="pt-BR" baseline="0" dirty="0"/>
                        <a:t> para a separação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Métodos de separação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Célula</a:t>
                      </a:r>
                    </a:p>
                    <a:p>
                      <a:pPr algn="ctr"/>
                      <a:r>
                        <a:rPr lang="pt-BR" dirty="0"/>
                        <a:t>(levedura, </a:t>
                      </a:r>
                      <a:r>
                        <a:rPr lang="pt-BR" dirty="0" err="1"/>
                        <a:t>inoculantes</a:t>
                      </a:r>
                      <a:r>
                        <a:rPr lang="pt-BR" dirty="0"/>
                        <a:t>, </a:t>
                      </a:r>
                      <a:r>
                        <a:rPr lang="pt-BR" dirty="0" err="1"/>
                        <a:t>Bti</a:t>
                      </a:r>
                      <a:r>
                        <a:rPr lang="pt-B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Massa, densidade, tamanho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(Micro)Filtração,</a:t>
                      </a:r>
                    </a:p>
                    <a:p>
                      <a:pPr algn="ctr"/>
                      <a:r>
                        <a:rPr lang="pt-BR" dirty="0"/>
                        <a:t>Centrifugação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644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Ácidos orgânicos</a:t>
                      </a:r>
                    </a:p>
                    <a:p>
                      <a:pPr algn="ctr"/>
                      <a:r>
                        <a:rPr lang="pt-BR" dirty="0"/>
                        <a:t>(ácido cítrico, ácido lático (</a:t>
                      </a:r>
                      <a:r>
                        <a:rPr lang="pt-BR" dirty="0" err="1"/>
                        <a:t>pKa</a:t>
                      </a:r>
                      <a:r>
                        <a:rPr lang="pt-BR" dirty="0"/>
                        <a:t> 3,85))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Precipitação (CaOH</a:t>
                      </a:r>
                      <a:r>
                        <a:rPr lang="pt-BR" baseline="-25000" dirty="0"/>
                        <a:t>2</a:t>
                      </a:r>
                      <a:r>
                        <a:rPr lang="pt-BR" dirty="0"/>
                        <a:t>),  Cromatografia, cristalização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808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Aminoácidos</a:t>
                      </a:r>
                    </a:p>
                    <a:p>
                      <a:pPr algn="ctr"/>
                      <a:r>
                        <a:rPr lang="pt-BR" dirty="0"/>
                        <a:t>(ácido</a:t>
                      </a:r>
                      <a:r>
                        <a:rPr lang="pt-BR" baseline="0" dirty="0"/>
                        <a:t> glutâmico, lisina)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Cargas, ponto Isoelétrico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Precipitação e cristalização na forma de sal </a:t>
                      </a:r>
                      <a:r>
                        <a:rPr lang="pt-BR" sz="1200" dirty="0"/>
                        <a:t>(grau</a:t>
                      </a:r>
                      <a:r>
                        <a:rPr lang="pt-BR" sz="1200" baseline="0" dirty="0"/>
                        <a:t> alimentício)</a:t>
                      </a:r>
                      <a:endParaRPr lang="pt-BR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Cromatografia </a:t>
                      </a:r>
                      <a:r>
                        <a:rPr lang="pt-BR" sz="1200" dirty="0"/>
                        <a:t>(grau 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Vitaminas</a:t>
                      </a:r>
                      <a:r>
                        <a:rPr lang="pt-BR" dirty="0"/>
                        <a:t> </a:t>
                      </a:r>
                    </a:p>
                    <a:p>
                      <a:pPr algn="ctr"/>
                      <a:r>
                        <a:rPr lang="pt-BR" dirty="0"/>
                        <a:t>(B2, B12)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Cargas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Precipitação,</a:t>
                      </a:r>
                    </a:p>
                    <a:p>
                      <a:pPr algn="ctr"/>
                      <a:r>
                        <a:rPr lang="pt-BR" dirty="0"/>
                        <a:t>Cromatografia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Solventes</a:t>
                      </a:r>
                    </a:p>
                    <a:p>
                      <a:pPr algn="ctr"/>
                      <a:r>
                        <a:rPr lang="pt-BR" dirty="0"/>
                        <a:t>(etanol,</a:t>
                      </a:r>
                      <a:r>
                        <a:rPr lang="pt-BR" baseline="0" dirty="0"/>
                        <a:t> ABE)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Pressão de vapor, solubilidade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Destilação,</a:t>
                      </a:r>
                      <a:r>
                        <a:rPr lang="pt-BR" baseline="0" dirty="0"/>
                        <a:t>  </a:t>
                      </a:r>
                    </a:p>
                    <a:p>
                      <a:pPr algn="ctr"/>
                      <a:r>
                        <a:rPr lang="pt-BR" baseline="0" dirty="0"/>
                        <a:t>arraste a vapor, líquido-líquido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Antibióticos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Solubilidade, </a:t>
                      </a:r>
                    </a:p>
                    <a:p>
                      <a:pPr algn="ctr"/>
                      <a:r>
                        <a:rPr lang="pt-BR" dirty="0"/>
                        <a:t>cargas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Precipitação, </a:t>
                      </a:r>
                    </a:p>
                    <a:p>
                      <a:pPr algn="ctr"/>
                      <a:r>
                        <a:rPr lang="pt-BR" dirty="0"/>
                        <a:t>cromatografia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Proteínas</a:t>
                      </a:r>
                      <a:endParaRPr lang="pt-BR" b="1" baseline="0" dirty="0"/>
                    </a:p>
                    <a:p>
                      <a:pPr algn="ctr"/>
                      <a:r>
                        <a:rPr lang="pt-BR" baseline="0" dirty="0"/>
                        <a:t>(</a:t>
                      </a:r>
                      <a:r>
                        <a:rPr lang="pt-BR" dirty="0"/>
                        <a:t>Enzimas)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Solubilidade, tamanho, carga, 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Precipitação,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cromatografia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Métodos de Separação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Purificação de proteínas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5148262" cy="4884737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/>
              <a:t>1.	</a:t>
            </a:r>
            <a:r>
              <a:rPr lang="en-US" sz="2400" dirty="0" err="1"/>
              <a:t>Precipitação</a:t>
            </a:r>
            <a:endParaRPr lang="en-US" sz="2400" dirty="0"/>
          </a:p>
          <a:p>
            <a:pPr marL="457200" indent="-457200" eaLnBrk="1" hangingPunct="1"/>
            <a:endParaRPr lang="en-US" sz="2400" dirty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/>
              <a:t>2.	</a:t>
            </a:r>
            <a:r>
              <a:rPr lang="en-US" sz="2400" dirty="0" err="1"/>
              <a:t>Separação</a:t>
            </a:r>
            <a:r>
              <a:rPr lang="en-US" sz="2400" dirty="0"/>
              <a:t> </a:t>
            </a:r>
            <a:r>
              <a:rPr lang="en-US" sz="2400" dirty="0" err="1"/>
              <a:t>baseado</a:t>
            </a:r>
            <a:r>
              <a:rPr lang="en-US" sz="2400" dirty="0"/>
              <a:t> no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/>
              <a:t>       </a:t>
            </a:r>
            <a:r>
              <a:rPr lang="en-US" sz="2400" dirty="0" err="1"/>
              <a:t>tamanho</a:t>
            </a:r>
            <a:endParaRPr lang="en-US" sz="2400" dirty="0"/>
          </a:p>
          <a:p>
            <a:pPr marL="457200" indent="-457200" eaLnBrk="1" hangingPunct="1"/>
            <a:endParaRPr lang="en-US" sz="2400" dirty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/>
              <a:t>3.	</a:t>
            </a:r>
            <a:r>
              <a:rPr lang="en-US" sz="2400" dirty="0" err="1"/>
              <a:t>Separação</a:t>
            </a:r>
            <a:r>
              <a:rPr lang="en-US" sz="2400" dirty="0"/>
              <a:t> </a:t>
            </a:r>
            <a:r>
              <a:rPr lang="en-US" sz="2400" dirty="0" err="1"/>
              <a:t>baseada</a:t>
            </a:r>
            <a:r>
              <a:rPr lang="en-US" sz="2400" dirty="0"/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/>
              <a:t>	    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carga</a:t>
            </a:r>
            <a:endParaRPr lang="en-US" sz="2400" dirty="0"/>
          </a:p>
          <a:p>
            <a:pPr marL="457200" indent="-457200" eaLnBrk="1" hangingPunct="1">
              <a:buFont typeface="Wingdings" pitchFamily="2" charset="2"/>
              <a:buNone/>
            </a:pPr>
            <a:endParaRPr lang="en-US" sz="2400" dirty="0"/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/>
              <a:t>4. </a:t>
            </a:r>
            <a:r>
              <a:rPr lang="en-US" sz="2400" dirty="0" err="1"/>
              <a:t>Separação</a:t>
            </a:r>
            <a:r>
              <a:rPr lang="en-US" sz="2400" dirty="0"/>
              <a:t> </a:t>
            </a:r>
            <a:r>
              <a:rPr lang="en-US" sz="2400" dirty="0" err="1"/>
              <a:t>baseada</a:t>
            </a:r>
            <a:r>
              <a:rPr lang="en-US" sz="2400" dirty="0"/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interações</a:t>
            </a:r>
            <a:r>
              <a:rPr lang="en-US" sz="2400" dirty="0"/>
              <a:t> </a:t>
            </a:r>
            <a:r>
              <a:rPr lang="en-US" sz="2400" dirty="0" err="1"/>
              <a:t>específicas</a:t>
            </a:r>
            <a:r>
              <a:rPr lang="en-US" sz="2400" dirty="0"/>
              <a:t> 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sz="2400" dirty="0"/>
              <a:t>	com  </a:t>
            </a:r>
            <a:r>
              <a:rPr lang="en-US" sz="2400" dirty="0" err="1"/>
              <a:t>outras</a:t>
            </a:r>
            <a:r>
              <a:rPr lang="en-US" sz="2400" dirty="0"/>
              <a:t> </a:t>
            </a:r>
            <a:r>
              <a:rPr lang="en-US" sz="2400" dirty="0" err="1"/>
              <a:t>moléculas</a:t>
            </a:r>
            <a:endParaRPr lang="en-US" sz="2400" dirty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357313"/>
            <a:ext cx="44958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Sulfato</a:t>
            </a:r>
            <a:r>
              <a:rPr lang="en-US" sz="2400" dirty="0"/>
              <a:t> de </a:t>
            </a:r>
            <a:r>
              <a:rPr lang="en-US" sz="2400" dirty="0" err="1"/>
              <a:t>amônio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Filtração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gel (</a:t>
            </a:r>
            <a:r>
              <a:rPr lang="en-US" sz="2400" dirty="0" err="1"/>
              <a:t>cromatografia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de </a:t>
            </a:r>
            <a:r>
              <a:rPr lang="en-US" sz="2400" dirty="0" err="1"/>
              <a:t>exclusão</a:t>
            </a:r>
            <a:r>
              <a:rPr lang="en-US" sz="2400" dirty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Cromatografia</a:t>
            </a:r>
            <a:r>
              <a:rPr lang="en-US" sz="2400" dirty="0"/>
              <a:t> de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troca</a:t>
            </a:r>
            <a:r>
              <a:rPr lang="en-US" sz="2400" dirty="0"/>
              <a:t> </a:t>
            </a:r>
            <a:r>
              <a:rPr lang="en-US" sz="2400" dirty="0" err="1"/>
              <a:t>iônica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/>
              <a:t>Cromatografia</a:t>
            </a:r>
            <a:r>
              <a:rPr lang="en-US" sz="24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de </a:t>
            </a:r>
            <a:r>
              <a:rPr lang="en-US" sz="2400" dirty="0" err="1"/>
              <a:t>bioafinidade</a:t>
            </a:r>
            <a:endParaRPr lang="en-US" sz="2400" dirty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pt-BR"/>
              <a:t>Purificação de proteínas</a:t>
            </a:r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auto">
          <a:xfrm>
            <a:off x="3779838" y="1427163"/>
            <a:ext cx="1223962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2" name="AutoShape 12"/>
          <p:cNvSpPr>
            <a:spLocks noChangeArrowheads="1"/>
          </p:cNvSpPr>
          <p:nvPr/>
        </p:nvSpPr>
        <p:spPr bwMode="auto">
          <a:xfrm>
            <a:off x="4000500" y="2354263"/>
            <a:ext cx="10795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3" name="AutoShape 13"/>
          <p:cNvSpPr>
            <a:spLocks noChangeArrowheads="1"/>
          </p:cNvSpPr>
          <p:nvPr/>
        </p:nvSpPr>
        <p:spPr bwMode="auto">
          <a:xfrm>
            <a:off x="3929063" y="3573463"/>
            <a:ext cx="1079500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584" name="AutoShape 14"/>
          <p:cNvSpPr>
            <a:spLocks noChangeArrowheads="1"/>
          </p:cNvSpPr>
          <p:nvPr/>
        </p:nvSpPr>
        <p:spPr bwMode="auto">
          <a:xfrm>
            <a:off x="3995738" y="4868863"/>
            <a:ext cx="936625" cy="3603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5"/>
          <p:cNvGrpSpPr>
            <a:grpSpLocks/>
          </p:cNvGrpSpPr>
          <p:nvPr/>
        </p:nvGrpSpPr>
        <p:grpSpPr bwMode="auto">
          <a:xfrm>
            <a:off x="1836737" y="1124744"/>
            <a:ext cx="5470525" cy="5000625"/>
            <a:chOff x="1111" y="799"/>
            <a:chExt cx="3356" cy="2868"/>
          </a:xfrm>
        </p:grpSpPr>
        <p:sp>
          <p:nvSpPr>
            <p:cNvPr id="25605" name="Text Box 4"/>
            <p:cNvSpPr txBox="1">
              <a:spLocks noChangeArrowheads="1"/>
            </p:cNvSpPr>
            <p:nvPr/>
          </p:nvSpPr>
          <p:spPr bwMode="auto">
            <a:xfrm>
              <a:off x="1111" y="799"/>
              <a:ext cx="3356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Calibri" pitchFamily="34" charset="0"/>
                </a:rPr>
                <a:t>Obtenção de células por fermentação, extratos vegetais ou animais</a:t>
              </a:r>
            </a:p>
          </p:txBody>
        </p:sp>
        <p:sp>
          <p:nvSpPr>
            <p:cNvPr id="25606" name="Text Box 5"/>
            <p:cNvSpPr txBox="1">
              <a:spLocks noChangeArrowheads="1"/>
            </p:cNvSpPr>
            <p:nvPr/>
          </p:nvSpPr>
          <p:spPr bwMode="auto">
            <a:xfrm>
              <a:off x="1837" y="2069"/>
              <a:ext cx="1814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Calibri" pitchFamily="34" charset="0"/>
                </a:rPr>
                <a:t>Rompimento das células</a:t>
              </a:r>
            </a:p>
          </p:txBody>
        </p:sp>
        <p:sp>
          <p:nvSpPr>
            <p:cNvPr id="25607" name="Text Box 6"/>
            <p:cNvSpPr txBox="1">
              <a:spLocks noChangeArrowheads="1"/>
            </p:cNvSpPr>
            <p:nvPr/>
          </p:nvSpPr>
          <p:spPr bwMode="auto">
            <a:xfrm>
              <a:off x="1243" y="2750"/>
              <a:ext cx="2858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>
                  <a:latin typeface="Calibri" pitchFamily="34" charset="0"/>
                </a:rPr>
                <a:t>Precipitação de proteínas por adição  de sais (isolamento primário)</a:t>
              </a:r>
            </a:p>
          </p:txBody>
        </p:sp>
        <p:sp>
          <p:nvSpPr>
            <p:cNvPr id="25608" name="Text Box 7"/>
            <p:cNvSpPr txBox="1">
              <a:spLocks noChangeArrowheads="1"/>
            </p:cNvSpPr>
            <p:nvPr/>
          </p:nvSpPr>
          <p:spPr bwMode="auto">
            <a:xfrm>
              <a:off x="1474" y="3430"/>
              <a:ext cx="258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Calibri" pitchFamily="34" charset="0"/>
                </a:rPr>
                <a:t>Purificação por cromatografia</a:t>
              </a:r>
            </a:p>
          </p:txBody>
        </p:sp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>
              <a:off x="2109" y="1524"/>
              <a:ext cx="122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Calibri" pitchFamily="34" charset="0"/>
                </a:rPr>
                <a:t>Centrifugação</a:t>
              </a:r>
            </a:p>
          </p:txBody>
        </p:sp>
        <p:sp>
          <p:nvSpPr>
            <p:cNvPr id="25610" name="Line 9"/>
            <p:cNvSpPr>
              <a:spLocks noChangeShapeType="1"/>
            </p:cNvSpPr>
            <p:nvPr/>
          </p:nvSpPr>
          <p:spPr bwMode="auto">
            <a:xfrm>
              <a:off x="2744" y="120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11" name="Line 10"/>
            <p:cNvSpPr>
              <a:spLocks noChangeShapeType="1"/>
            </p:cNvSpPr>
            <p:nvPr/>
          </p:nvSpPr>
          <p:spPr bwMode="auto">
            <a:xfrm>
              <a:off x="2744" y="175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12" name="Line 11"/>
            <p:cNvSpPr>
              <a:spLocks noChangeShapeType="1"/>
            </p:cNvSpPr>
            <p:nvPr/>
          </p:nvSpPr>
          <p:spPr bwMode="auto">
            <a:xfrm>
              <a:off x="2744" y="247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13" name="Line 12"/>
            <p:cNvSpPr>
              <a:spLocks noChangeShapeType="1"/>
            </p:cNvSpPr>
            <p:nvPr/>
          </p:nvSpPr>
          <p:spPr bwMode="auto">
            <a:xfrm>
              <a:off x="2744" y="315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5603" name="Text Box 14"/>
          <p:cNvSpPr txBox="1">
            <a:spLocks noChangeArrowheads="1"/>
          </p:cNvSpPr>
          <p:nvPr/>
        </p:nvSpPr>
        <p:spPr bwMode="auto">
          <a:xfrm>
            <a:off x="1258888" y="476250"/>
            <a:ext cx="662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chemeClr val="bg1"/>
                </a:solidFill>
                <a:latin typeface="Calibri" pitchFamily="34" charset="0"/>
              </a:rPr>
              <a:t>Esquema geral  de purificação de enzimas</a:t>
            </a:r>
          </a:p>
        </p:txBody>
      </p:sp>
      <p:sp>
        <p:nvSpPr>
          <p:cNvPr id="25604" name="CaixaDeTexto 12"/>
          <p:cNvSpPr txBox="1">
            <a:spLocks noChangeArrowheads="1"/>
          </p:cNvSpPr>
          <p:nvPr/>
        </p:nvSpPr>
        <p:spPr bwMode="auto">
          <a:xfrm>
            <a:off x="-1" y="-101922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600" dirty="0">
                <a:latin typeface="Calibri" pitchFamily="34" charset="0"/>
              </a:rPr>
              <a:t>Etapas gerais de separação e purificação de proteínas</a:t>
            </a:r>
          </a:p>
        </p:txBody>
      </p:sp>
      <p:sp>
        <p:nvSpPr>
          <p:cNvPr id="14" name="Seta para a direita 13"/>
          <p:cNvSpPr/>
          <p:nvPr/>
        </p:nvSpPr>
        <p:spPr>
          <a:xfrm>
            <a:off x="6642193" y="470391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140484" y="4526494"/>
            <a:ext cx="209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Diálise ou Ultracentrifugação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0"/>
            <a:ext cx="5076825" cy="1004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1- Precipitação</a:t>
            </a:r>
          </a:p>
          <a:p>
            <a:pPr>
              <a:spcBef>
                <a:spcPct val="50000"/>
              </a:spcBef>
            </a:pPr>
            <a:r>
              <a:rPr lang="pt-BR" sz="2400" b="1">
                <a:latin typeface="Times New Roman" pitchFamily="18" charset="0"/>
              </a:rPr>
              <a:t>INTERAÇÃO PROTEÍNA-ÁGUA 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14313" y="1071563"/>
            <a:ext cx="83581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Calibri" pitchFamily="34" charset="0"/>
              </a:rPr>
              <a:t>Pode-se precipitar proteína com sais ou solventes  (acetona ou etanol)</a:t>
            </a:r>
          </a:p>
          <a:p>
            <a:pPr>
              <a:spcBef>
                <a:spcPct val="50000"/>
              </a:spcBef>
            </a:pPr>
            <a:r>
              <a:rPr lang="pt-BR" sz="2400" dirty="0">
                <a:latin typeface="Calibri" pitchFamily="34" charset="0"/>
              </a:rPr>
              <a:t>Precipitação com sais: normalmente usa-se sulfato de amônio</a:t>
            </a:r>
          </a:p>
          <a:p>
            <a:pPr>
              <a:spcBef>
                <a:spcPct val="50000"/>
              </a:spcBef>
            </a:pPr>
            <a:r>
              <a:rPr lang="pt-BR" sz="2400" dirty="0">
                <a:latin typeface="Calibri" pitchFamily="34" charset="0"/>
              </a:rPr>
              <a:t>Princípio: </a:t>
            </a:r>
            <a:r>
              <a:rPr lang="pt-BR" sz="2400" i="1" dirty="0" err="1">
                <a:latin typeface="Calibri" pitchFamily="34" charset="0"/>
              </a:rPr>
              <a:t>salting</a:t>
            </a:r>
            <a:r>
              <a:rPr lang="pt-BR" sz="2400" i="1" dirty="0">
                <a:latin typeface="Calibri" pitchFamily="34" charset="0"/>
              </a:rPr>
              <a:t> out</a:t>
            </a:r>
          </a:p>
          <a:p>
            <a:pPr>
              <a:spcBef>
                <a:spcPct val="50000"/>
              </a:spcBef>
            </a:pPr>
            <a:endParaRPr lang="pt-BR" sz="2400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pt-BR" sz="2400" dirty="0">
              <a:latin typeface="Calibri" pitchFamily="34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708920"/>
            <a:ext cx="4968552" cy="39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61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pt-BR" sz="4400" b="1">
                <a:solidFill>
                  <a:schemeClr val="bg1"/>
                </a:solidFill>
                <a:latin typeface="Calibri" pitchFamily="34" charset="0"/>
              </a:rPr>
              <a:t>SOLUBILIDADE</a:t>
            </a:r>
            <a:endParaRPr lang="pt-BR" b="1">
              <a:solidFill>
                <a:schemeClr val="bg1"/>
              </a:solidFill>
              <a:latin typeface="Calibri" pitchFamily="34" charset="0"/>
            </a:endParaRPr>
          </a:p>
          <a:p>
            <a:pPr lvl="2"/>
            <a:endParaRPr lang="pt-BR">
              <a:latin typeface="Calibri" pitchFamily="34" charset="0"/>
            </a:endParaRPr>
          </a:p>
        </p:txBody>
      </p:sp>
      <p:grpSp>
        <p:nvGrpSpPr>
          <p:cNvPr id="27651" name="Grupo 4"/>
          <p:cNvGrpSpPr>
            <a:grpSpLocks/>
          </p:cNvGrpSpPr>
          <p:nvPr/>
        </p:nvGrpSpPr>
        <p:grpSpPr bwMode="auto">
          <a:xfrm>
            <a:off x="781155" y="926248"/>
            <a:ext cx="7886204" cy="4464595"/>
            <a:chOff x="714348" y="857232"/>
            <a:chExt cx="7486650" cy="4876800"/>
          </a:xfrm>
        </p:grpSpPr>
        <p:pic>
          <p:nvPicPr>
            <p:cNvPr id="27657" name="Picture 5" descr="Image1-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857232"/>
              <a:ext cx="748665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ângulo 3"/>
            <p:cNvSpPr/>
            <p:nvPr/>
          </p:nvSpPr>
          <p:spPr>
            <a:xfrm>
              <a:off x="857223" y="1000053"/>
              <a:ext cx="3786187" cy="4143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</p:grp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3170" y="1952196"/>
            <a:ext cx="4245111" cy="286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CaixaDeTexto 6"/>
          <p:cNvSpPr txBox="1">
            <a:spLocks noChangeArrowheads="1"/>
          </p:cNvSpPr>
          <p:nvPr/>
        </p:nvSpPr>
        <p:spPr bwMode="auto">
          <a:xfrm>
            <a:off x="1115616" y="962896"/>
            <a:ext cx="4500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pt-BR">
                <a:latin typeface="Calibri" pitchFamily="34" charset="0"/>
              </a:rPr>
              <a:t>Interação hidrofóbica</a:t>
            </a:r>
          </a:p>
          <a:p>
            <a:pPr marL="342900" indent="-342900">
              <a:buFontTx/>
              <a:buAutoNum type="arabicParenR"/>
            </a:pPr>
            <a:r>
              <a:rPr lang="pt-BR">
                <a:latin typeface="Calibri" pitchFamily="34" charset="0"/>
              </a:rPr>
              <a:t>Pontes de hidrogênio</a:t>
            </a:r>
          </a:p>
          <a:p>
            <a:pPr marL="342900" indent="-342900">
              <a:buFontTx/>
              <a:buAutoNum type="arabicParenR"/>
            </a:pPr>
            <a:r>
              <a:rPr lang="pt-BR">
                <a:latin typeface="Calibri" pitchFamily="34" charset="0"/>
              </a:rPr>
              <a:t>Ligações iônicas</a:t>
            </a:r>
          </a:p>
        </p:txBody>
      </p:sp>
      <p:sp>
        <p:nvSpPr>
          <p:cNvPr id="27654" name="CaixaDeTexto 7"/>
          <p:cNvSpPr txBox="1">
            <a:spLocks noChangeArrowheads="1"/>
          </p:cNvSpPr>
          <p:nvPr/>
        </p:nvSpPr>
        <p:spPr bwMode="auto">
          <a:xfrm>
            <a:off x="1115616" y="81757"/>
            <a:ext cx="6429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dirty="0">
                <a:latin typeface="Calibri" pitchFamily="34" charset="0"/>
              </a:rPr>
              <a:t>Proteína em meio aquoso</a:t>
            </a:r>
          </a:p>
        </p:txBody>
      </p:sp>
      <p:sp>
        <p:nvSpPr>
          <p:cNvPr id="9" name="Elipse 8"/>
          <p:cNvSpPr/>
          <p:nvPr/>
        </p:nvSpPr>
        <p:spPr>
          <a:xfrm>
            <a:off x="4188476" y="3415703"/>
            <a:ext cx="1071563" cy="785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656" name="CaixaDeTexto 3"/>
          <p:cNvSpPr txBox="1">
            <a:spLocks noChangeArrowheads="1"/>
          </p:cNvSpPr>
          <p:nvPr/>
        </p:nvSpPr>
        <p:spPr bwMode="auto">
          <a:xfrm>
            <a:off x="467544" y="5325174"/>
            <a:ext cx="8676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Calibri" pitchFamily="34" charset="0"/>
              </a:rPr>
              <a:t>Ocorre competição entre a proteína e íons do sal pela molécula de água, necessária para sua respectiva </a:t>
            </a:r>
            <a:r>
              <a:rPr lang="pt-BR" sz="2400" dirty="0" err="1">
                <a:latin typeface="Calibri" pitchFamily="34" charset="0"/>
              </a:rPr>
              <a:t>solvatação</a:t>
            </a:r>
            <a:r>
              <a:rPr lang="pt-BR" sz="2400" dirty="0">
                <a:latin typeface="Calibri" pitchFamily="34" charset="0"/>
              </a:rPr>
              <a:t>. Neutralização das cargas superficiais da proteína e redução da camada de hidratação.</a:t>
            </a:r>
          </a:p>
          <a:p>
            <a:r>
              <a:rPr lang="pt-BR" sz="2400" b="1" dirty="0">
                <a:latin typeface="Calibri" pitchFamily="34" charset="0"/>
                <a:cs typeface="Times New Roman" pitchFamily="18" charset="0"/>
              </a:rPr>
              <a:t>Aumenta interação proteína-proteína e diminui proteína-água.</a:t>
            </a:r>
            <a:r>
              <a:rPr lang="pt-BR" sz="2400" b="1" dirty="0">
                <a:latin typeface="Verdana" pitchFamily="34" charset="0"/>
                <a:cs typeface="Times New Roman" pitchFamily="18" charset="0"/>
              </a:rPr>
              <a:t> </a:t>
            </a:r>
            <a:endParaRPr lang="pt-BR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457200" y="22109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/>
              <a:t>Precipitação com sais</a:t>
            </a:r>
          </a:p>
        </p:txBody>
      </p:sp>
      <p:sp>
        <p:nvSpPr>
          <p:cNvPr id="29699" name="Espaço Reservado para Conteúdo 3"/>
          <p:cNvSpPr>
            <a:spLocks noGrp="1"/>
          </p:cNvSpPr>
          <p:nvPr>
            <p:ph idx="1"/>
          </p:nvPr>
        </p:nvSpPr>
        <p:spPr>
          <a:xfrm>
            <a:off x="107504" y="1773238"/>
            <a:ext cx="9036496" cy="4525962"/>
          </a:xfrm>
        </p:spPr>
        <p:txBody>
          <a:bodyPr/>
          <a:lstStyle/>
          <a:p>
            <a:pPr eaLnBrk="1" hangingPunct="1"/>
            <a:r>
              <a:rPr lang="pt-BR" dirty="0"/>
              <a:t>Usa-se saturação de 40 a 80 % dependendo da proteína;</a:t>
            </a:r>
          </a:p>
          <a:p>
            <a:pPr eaLnBrk="1" hangingPunct="1"/>
            <a:r>
              <a:rPr lang="pt-BR" dirty="0"/>
              <a:t>Solução saturada a 20°C : 533g/L  (~4 mol/L)</a:t>
            </a:r>
          </a:p>
          <a:p>
            <a:pPr eaLnBrk="1" hangingPunct="1"/>
            <a:r>
              <a:rPr lang="pt-BR" dirty="0"/>
              <a:t>Densidade do precipitado </a:t>
            </a:r>
            <a:r>
              <a:rPr lang="pt-BR" dirty="0" err="1"/>
              <a:t>protéico</a:t>
            </a:r>
            <a:r>
              <a:rPr lang="pt-BR" dirty="0"/>
              <a:t>: ~1,29g/cm</a:t>
            </a:r>
            <a:r>
              <a:rPr lang="pt-BR" baseline="30000" dirty="0"/>
              <a:t>3</a:t>
            </a:r>
            <a:endParaRPr lang="pt-BR" dirty="0"/>
          </a:p>
          <a:p>
            <a:pPr eaLnBrk="1" hangingPunct="1"/>
            <a:r>
              <a:rPr lang="pt-BR" b="1" dirty="0"/>
              <a:t>Separa-se por centrifugação</a:t>
            </a:r>
          </a:p>
          <a:p>
            <a:pPr eaLnBrk="1" hangingPunct="1"/>
            <a:r>
              <a:rPr lang="pt-BR" dirty="0"/>
              <a:t>Elevada conc. salina evita proteólise e ação bacteriana</a:t>
            </a:r>
          </a:p>
          <a:p>
            <a:pPr eaLnBrk="1" hangingPunct="1"/>
            <a:r>
              <a:rPr lang="pt-BR" dirty="0"/>
              <a:t>O sal deve ser removido</a:t>
            </a:r>
          </a:p>
          <a:p>
            <a:pPr eaLnBrk="1" hangingPunct="1">
              <a:buFont typeface="Arial" pitchFamily="34" charset="0"/>
              <a:buNone/>
            </a:pPr>
            <a:endParaRPr lang="pt-BR" baseline="30000" dirty="0"/>
          </a:p>
        </p:txBody>
      </p:sp>
      <p:sp>
        <p:nvSpPr>
          <p:cNvPr id="29700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4040188" cy="639763"/>
          </a:xfrm>
        </p:spPr>
        <p:txBody>
          <a:bodyPr/>
          <a:lstStyle/>
          <a:p>
            <a:pPr eaLnBrk="1" hangingPunct="1"/>
            <a:r>
              <a:rPr lang="pt-BR"/>
              <a:t>(NH</a:t>
            </a:r>
            <a:r>
              <a:rPr lang="pt-BR" baseline="-25000"/>
              <a:t>4</a:t>
            </a:r>
            <a:r>
              <a:rPr lang="pt-BR"/>
              <a:t>)</a:t>
            </a:r>
            <a:r>
              <a:rPr lang="pt-BR" baseline="-25000"/>
              <a:t>2</a:t>
            </a:r>
            <a:r>
              <a:rPr lang="pt-BR"/>
              <a:t>SO</a:t>
            </a:r>
            <a:r>
              <a:rPr lang="pt-BR" baseline="-25000"/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enzyme-production-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4" y="1772816"/>
            <a:ext cx="8820472" cy="409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611188" y="549275"/>
            <a:ext cx="5761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latin typeface="Calibri" pitchFamily="34" charset="0"/>
              </a:rPr>
              <a:t>Fermentação  Submersa </a:t>
            </a:r>
          </a:p>
        </p:txBody>
      </p:sp>
      <p:cxnSp>
        <p:nvCxnSpPr>
          <p:cNvPr id="5" name="Conector reto 4"/>
          <p:cNvCxnSpPr/>
          <p:nvPr/>
        </p:nvCxnSpPr>
        <p:spPr>
          <a:xfrm rot="5400000">
            <a:off x="990996" y="3625629"/>
            <a:ext cx="485933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CaixaDeTexto 5"/>
          <p:cNvSpPr txBox="1">
            <a:spLocks noChangeArrowheads="1"/>
          </p:cNvSpPr>
          <p:nvPr/>
        </p:nvSpPr>
        <p:spPr bwMode="auto">
          <a:xfrm>
            <a:off x="1143000" y="13573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UPSTREAM</a:t>
            </a:r>
          </a:p>
        </p:txBody>
      </p:sp>
      <p:sp>
        <p:nvSpPr>
          <p:cNvPr id="7174" name="CaixaDeTexto 6"/>
          <p:cNvSpPr txBox="1">
            <a:spLocks noChangeArrowheads="1"/>
          </p:cNvSpPr>
          <p:nvPr/>
        </p:nvSpPr>
        <p:spPr bwMode="auto">
          <a:xfrm>
            <a:off x="5072063" y="13446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DOWNSTREAM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eaLnBrk="1" hangingPunct="1"/>
            <a:r>
              <a:rPr lang="pt-BR" sz="4000" dirty="0"/>
              <a:t>2) Diálise ou Ultrafiltração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96752"/>
            <a:ext cx="7924800" cy="4419600"/>
          </a:xfrm>
        </p:spPr>
        <p:txBody>
          <a:bodyPr/>
          <a:lstStyle/>
          <a:p>
            <a:pPr eaLnBrk="1" hangingPunct="1"/>
            <a:r>
              <a:rPr lang="pt-BR" sz="2400" dirty="0"/>
              <a:t>Retirada do sal do precipitado da proteína (enzima)</a:t>
            </a:r>
          </a:p>
        </p:txBody>
      </p:sp>
      <p:pic>
        <p:nvPicPr>
          <p:cNvPr id="3072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74547"/>
            <a:ext cx="4226910" cy="1798469"/>
          </a:xfrm>
        </p:spPr>
      </p:pic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5054494" y="1774546"/>
            <a:ext cx="3909993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>
                <a:latin typeface="Calibri" pitchFamily="34" charset="0"/>
              </a:rPr>
              <a:t>Diálise. O saco de diálise (acetato de celulose) contendo a mistura de proteína (azul) e moléculas pequenas (vermelhas) é imerso em um volume grande de solução tampão (a). Como a membrana semipermeável permite a passagem apenas das moléculas pequenas, sua concentração dentro e fora do saco tende a se igualar (b). Após várias trocas de tampão (c), restam apenas as moléculas de proteína dentro do saco de diálise (d).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87624" y="35730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~ íons 5 </a:t>
            </a:r>
            <a:r>
              <a:rPr lang="pt-BR" dirty="0">
                <a:latin typeface="Calibri"/>
              </a:rPr>
              <a:t>Å</a:t>
            </a:r>
            <a:r>
              <a:rPr lang="pt-BR" dirty="0"/>
              <a:t> e proteínas 100 </a:t>
            </a:r>
            <a:r>
              <a:rPr lang="pt-BR" dirty="0">
                <a:latin typeface="Calibri"/>
              </a:rPr>
              <a:t>Å</a:t>
            </a: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538" y="121850"/>
            <a:ext cx="8229600" cy="1143000"/>
          </a:xfrm>
        </p:spPr>
        <p:txBody>
          <a:bodyPr/>
          <a:lstStyle/>
          <a:p>
            <a:pPr eaLnBrk="1" hangingPunct="1"/>
            <a:r>
              <a:rPr lang="pt-BR" sz="3600" dirty="0"/>
              <a:t>3- Cromatografia de exclusão molecular ou Filtração em gel 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1747" name="AutoShape 9" descr="condpoly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156839" y="895190"/>
            <a:ext cx="889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Calibri" pitchFamily="34" charset="0"/>
              </a:rPr>
              <a:t>Separação pelo tamanho da molécula (géis: dextrana, </a:t>
            </a:r>
            <a:r>
              <a:rPr lang="pt-BR" sz="2400" dirty="0" err="1">
                <a:latin typeface="Calibri" pitchFamily="34" charset="0"/>
              </a:rPr>
              <a:t>agarose</a:t>
            </a:r>
            <a:r>
              <a:rPr lang="pt-BR" sz="2400" dirty="0">
                <a:latin typeface="Calibri" pitchFamily="34" charset="0"/>
              </a:rPr>
              <a:t>) </a:t>
            </a:r>
          </a:p>
        </p:txBody>
      </p:sp>
      <p:pic>
        <p:nvPicPr>
          <p:cNvPr id="31749" name="Picture 1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264850"/>
            <a:ext cx="7385634" cy="4612422"/>
          </a:xfrm>
        </p:spPr>
      </p:pic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170337" y="5756530"/>
            <a:ext cx="8878982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dirty="0">
                <a:latin typeface="Calibri" pitchFamily="34" charset="0"/>
              </a:rPr>
              <a:t>Filtração em gel. Uma mistura formada por duas proteínas (A e B), com massas molares (tamanhos) diferentes, é aplicada sobre uma coluna de gel formado por esferas porosas (a). As moléculas da proteína menor (proteína B) podem penetrar nos poros das esferas (b), percorrendo a coluna mais lentamente (c); a proteína maior (proteína A) é, então, </a:t>
            </a:r>
            <a:r>
              <a:rPr lang="pt-BR" sz="1600" dirty="0" err="1">
                <a:latin typeface="Calibri" pitchFamily="34" charset="0"/>
              </a:rPr>
              <a:t>eluída</a:t>
            </a:r>
            <a:r>
              <a:rPr lang="pt-BR" sz="1600" dirty="0">
                <a:latin typeface="Calibri" pitchFamily="34" charset="0"/>
              </a:rPr>
              <a:t> primeiramente (d), e a proteína menor, B depois (e).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971550" y="0"/>
            <a:ext cx="7561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Calibri" pitchFamily="34" charset="0"/>
              </a:rPr>
              <a:t>3- Cromatografia de troca iônica</a:t>
            </a: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05073" y="625783"/>
            <a:ext cx="78168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latin typeface="Calibri" pitchFamily="34" charset="0"/>
              </a:rPr>
              <a:t>Separação de acordo com as cargas.</a:t>
            </a:r>
          </a:p>
          <a:p>
            <a:pPr>
              <a:spcBef>
                <a:spcPct val="50000"/>
              </a:spcBef>
            </a:pPr>
            <a:r>
              <a:rPr lang="pt-BR" b="1" dirty="0">
                <a:latin typeface="Calibri" pitchFamily="34" charset="0"/>
              </a:rPr>
              <a:t>(DEAE) carregada (+)           trocadoras de ânions</a:t>
            </a:r>
          </a:p>
          <a:p>
            <a:pPr>
              <a:spcBef>
                <a:spcPct val="50000"/>
              </a:spcBef>
            </a:pPr>
            <a:endParaRPr lang="pt-BR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pt-BR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pt-BR" b="1" dirty="0">
                <a:latin typeface="Calibri" pitchFamily="34" charset="0"/>
              </a:rPr>
              <a:t>(CM)  Carregada (-)           trocadoras de cátions</a:t>
            </a:r>
          </a:p>
        </p:txBody>
      </p:sp>
      <p:graphicFrame>
        <p:nvGraphicFramePr>
          <p:cNvPr id="104586" name="Group 138"/>
          <p:cNvGraphicFramePr>
            <a:graphicFrameLocks noGrp="1"/>
          </p:cNvGraphicFramePr>
          <p:nvPr/>
        </p:nvGraphicFramePr>
        <p:xfrm>
          <a:off x="107504" y="3068960"/>
          <a:ext cx="8929719" cy="2113920"/>
        </p:xfrm>
        <a:graphic>
          <a:graphicData uri="http://schemas.openxmlformats.org/drawingml/2006/table">
            <a:tbl>
              <a:tblPr/>
              <a:tblGrid>
                <a:gridCol w="2976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05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Figure 4.3 Two Types of Ion Exchange Resins.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Trocadora de ânion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Functional Group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Counter-ion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Dietilaminoetil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(DEAE)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-O-CH</a:t>
                      </a:r>
                      <a:r>
                        <a:rPr kumimoji="0" lang="pt-BR" sz="1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</a:t>
                      </a:r>
                      <a:r>
                        <a:rPr kumimoji="0" lang="pt-BR" sz="1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-N</a:t>
                      </a: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(CH</a:t>
                      </a:r>
                      <a:r>
                        <a:rPr kumimoji="0" lang="pt-BR" sz="1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t-BR" sz="1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pt-BR" sz="1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Trocadora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de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cátion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Carboximetil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-O-CH</a:t>
                      </a:r>
                      <a:r>
                        <a:rPr kumimoji="0" lang="en-US" sz="1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-COO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1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 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91" name="Text Box 139"/>
          <p:cNvSpPr txBox="1">
            <a:spLocks noChangeArrowheads="1"/>
          </p:cNvSpPr>
          <p:nvPr/>
        </p:nvSpPr>
        <p:spPr bwMode="auto">
          <a:xfrm>
            <a:off x="0" y="5229225"/>
            <a:ext cx="8964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Calibri" pitchFamily="34" charset="0"/>
              </a:rPr>
              <a:t>A escolha da coluna de troca iônica vai depender do </a:t>
            </a:r>
            <a:r>
              <a:rPr lang="pt-BR" dirty="0" err="1">
                <a:latin typeface="Calibri" pitchFamily="34" charset="0"/>
              </a:rPr>
              <a:t>pI</a:t>
            </a:r>
            <a:r>
              <a:rPr lang="pt-BR" dirty="0">
                <a:latin typeface="Calibri" pitchFamily="34" charset="0"/>
              </a:rPr>
              <a:t> da </a:t>
            </a:r>
            <a:r>
              <a:rPr lang="pt-BR" dirty="0" err="1">
                <a:latin typeface="Calibri" pitchFamily="34" charset="0"/>
              </a:rPr>
              <a:t>proteina</a:t>
            </a:r>
            <a:r>
              <a:rPr lang="pt-BR" dirty="0">
                <a:latin typeface="Calibri" pitchFamily="34" charset="0"/>
              </a:rPr>
              <a:t> e do pH do tampão usado como </a:t>
            </a:r>
            <a:r>
              <a:rPr lang="pt-BR" dirty="0" err="1">
                <a:latin typeface="Calibri" pitchFamily="34" charset="0"/>
              </a:rPr>
              <a:t>eluente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32792" name="Text Box 141"/>
          <p:cNvSpPr txBox="1">
            <a:spLocks noChangeArrowheads="1"/>
          </p:cNvSpPr>
          <p:nvPr/>
        </p:nvSpPr>
        <p:spPr bwMode="auto">
          <a:xfrm>
            <a:off x="593725" y="5917628"/>
            <a:ext cx="7777162" cy="7889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dirty="0">
                <a:latin typeface="Calibri" pitchFamily="34" charset="0"/>
              </a:rPr>
              <a:t>pH &lt; </a:t>
            </a:r>
            <a:r>
              <a:rPr lang="pt-BR" b="1" dirty="0" err="1">
                <a:latin typeface="Calibri" pitchFamily="34" charset="0"/>
              </a:rPr>
              <a:t>pI</a:t>
            </a:r>
            <a:r>
              <a:rPr lang="pt-BR" b="1" dirty="0">
                <a:latin typeface="Calibri" pitchFamily="34" charset="0"/>
              </a:rPr>
              <a:t> da proteína mais cargas positivas na proteína  (predomina grupos NH</a:t>
            </a:r>
            <a:r>
              <a:rPr lang="pt-BR" b="1" baseline="-25000" dirty="0">
                <a:latin typeface="Calibri" pitchFamily="34" charset="0"/>
              </a:rPr>
              <a:t>3</a:t>
            </a:r>
            <a:r>
              <a:rPr lang="pt-BR" b="1" baseline="30000" dirty="0">
                <a:latin typeface="Calibri" pitchFamily="34" charset="0"/>
              </a:rPr>
              <a:t>+</a:t>
            </a:r>
            <a:r>
              <a:rPr lang="pt-BR" b="1" dirty="0">
                <a:latin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t-BR" b="1" dirty="0">
                <a:latin typeface="Calibri" pitchFamily="34" charset="0"/>
              </a:rPr>
              <a:t>pH &gt; pI mais cargas negativas na </a:t>
            </a:r>
            <a:r>
              <a:rPr lang="pt-BR" b="1" dirty="0" err="1">
                <a:latin typeface="Calibri" pitchFamily="34" charset="0"/>
              </a:rPr>
              <a:t>proteina</a:t>
            </a:r>
            <a:r>
              <a:rPr lang="pt-BR" b="1" dirty="0">
                <a:latin typeface="Calibri" pitchFamily="34" charset="0"/>
              </a:rPr>
              <a:t>  ( predomina grupos COO </a:t>
            </a:r>
            <a:r>
              <a:rPr lang="pt-BR" b="1" baseline="30000" dirty="0">
                <a:latin typeface="Calibri" pitchFamily="34" charset="0"/>
              </a:rPr>
              <a:t>-</a:t>
            </a:r>
            <a:r>
              <a:rPr lang="pt-BR" b="1" dirty="0">
                <a:latin typeface="Calibri" pitchFamily="34" charset="0"/>
              </a:rPr>
              <a:t>)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2197944" y="1131576"/>
            <a:ext cx="428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2022921" y="2366218"/>
            <a:ext cx="428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2798" name="Picture 30" descr="http://www.jncamericany.com/images/ion_partial.gif"/>
          <p:cNvPicPr>
            <a:picLocks noChangeAspect="1" noChangeArrowheads="1"/>
          </p:cNvPicPr>
          <p:nvPr/>
        </p:nvPicPr>
        <p:blipFill>
          <a:blip r:embed="rId2" cstate="print"/>
          <a:srcRect t="68496"/>
          <a:stretch>
            <a:fillRect/>
          </a:stretch>
        </p:blipFill>
        <p:spPr bwMode="auto">
          <a:xfrm>
            <a:off x="4716016" y="2035840"/>
            <a:ext cx="4675690" cy="886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30" descr="http://www.jncamericany.com/images/ion_partial.gif"/>
          <p:cNvPicPr>
            <a:picLocks noChangeAspect="1" noChangeArrowheads="1"/>
          </p:cNvPicPr>
          <p:nvPr/>
        </p:nvPicPr>
        <p:blipFill>
          <a:blip r:embed="rId2" cstate="print"/>
          <a:srcRect b="67316"/>
          <a:stretch>
            <a:fillRect/>
          </a:stretch>
        </p:blipFill>
        <p:spPr bwMode="auto">
          <a:xfrm>
            <a:off x="4860032" y="760533"/>
            <a:ext cx="4416782" cy="886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A carga do aminoácido depende do pH do meio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7233" y="1536162"/>
            <a:ext cx="7849567" cy="2907028"/>
          </a:xfrm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258888" y="48688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pH &lt; pI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356100" y="48688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pH = </a:t>
            </a:r>
            <a:r>
              <a:rPr lang="pt-BR" dirty="0" err="1"/>
              <a:t>pI</a:t>
            </a:r>
            <a:endParaRPr lang="pt-BR" dirty="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524750" y="4868863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pH &gt;pI</a:t>
            </a:r>
          </a:p>
        </p:txBody>
      </p:sp>
    </p:spTree>
    <p:extLst>
      <p:ext uri="{BB962C8B-B14F-4D97-AF65-F5344CB8AC3E}">
        <p14:creationId xmlns:p14="http://schemas.microsoft.com/office/powerpoint/2010/main" val="1521933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elu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950"/>
            <a:ext cx="5959226" cy="6208099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12725" y="344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t-BR" sz="240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486400" y="2420888"/>
            <a:ext cx="365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s-MX" dirty="0"/>
              <a:t>  Método de </a:t>
            </a:r>
            <a:r>
              <a:rPr lang="es-MX" dirty="0" err="1"/>
              <a:t>eluição</a:t>
            </a:r>
            <a:r>
              <a:rPr lang="es-MX" dirty="0"/>
              <a:t> </a:t>
            </a:r>
            <a:r>
              <a:rPr lang="es-MX" dirty="0" err="1"/>
              <a:t>mais</a:t>
            </a:r>
            <a:r>
              <a:rPr lang="es-MX" dirty="0"/>
              <a:t> utilizado   é o gradiente de </a:t>
            </a:r>
            <a:r>
              <a:rPr lang="es-MX" dirty="0" err="1"/>
              <a:t>NaCl</a:t>
            </a:r>
            <a:r>
              <a:rPr lang="es-MX" dirty="0"/>
              <a:t> </a:t>
            </a:r>
          </a:p>
          <a:p>
            <a:pPr algn="just"/>
            <a:r>
              <a:rPr lang="es-MX" dirty="0"/>
              <a:t> Logo da </a:t>
            </a:r>
            <a:r>
              <a:rPr lang="es-MX" dirty="0" err="1"/>
              <a:t>eluição</a:t>
            </a:r>
            <a:r>
              <a:rPr lang="es-MX" dirty="0"/>
              <a:t> a proteína de  </a:t>
            </a:r>
            <a:r>
              <a:rPr lang="es-MX" dirty="0" err="1"/>
              <a:t>interesse</a:t>
            </a:r>
            <a:r>
              <a:rPr lang="es-MX" dirty="0"/>
              <a:t>  </a:t>
            </a:r>
            <a:r>
              <a:rPr lang="es-MX" dirty="0" err="1"/>
              <a:t>encontra</a:t>
            </a:r>
            <a:r>
              <a:rPr lang="es-MX" dirty="0"/>
              <a:t>-se purificada e  concentrada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55650" y="404813"/>
            <a:ext cx="7561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  <a:latin typeface="Calibri" pitchFamily="34" charset="0"/>
              </a:rPr>
              <a:t>4- Cromatografia de troca iônica</a:t>
            </a:r>
          </a:p>
        </p:txBody>
      </p:sp>
      <p:pic>
        <p:nvPicPr>
          <p:cNvPr id="34820" name="Picture 24" descr="5372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007" y="476672"/>
            <a:ext cx="827398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539552" y="59822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PFO: </a:t>
            </a:r>
            <a:r>
              <a:rPr lang="pt-BR" dirty="0" err="1"/>
              <a:t>polifenoloxidase</a:t>
            </a:r>
            <a:r>
              <a:rPr lang="pt-BR" dirty="0"/>
              <a:t> (enzima a ser purificada)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323850" y="476250"/>
            <a:ext cx="756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5) Cromatografia de bioafinidade</a:t>
            </a:r>
          </a:p>
        </p:txBody>
      </p:sp>
      <p:sp>
        <p:nvSpPr>
          <p:cNvPr id="35843" name="CaixaDeTexto 4"/>
          <p:cNvSpPr txBox="1">
            <a:spLocks noChangeArrowheads="1"/>
          </p:cNvSpPr>
          <p:nvPr/>
        </p:nvSpPr>
        <p:spPr bwMode="auto">
          <a:xfrm>
            <a:off x="1547664" y="349250"/>
            <a:ext cx="657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dirty="0">
                <a:latin typeface="Calibri" pitchFamily="34" charset="0"/>
              </a:rPr>
              <a:t>4- Cromatografia de Afinidade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26243" y="1268760"/>
            <a:ext cx="8466237" cy="46418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Mecanismo de separação envolvido é a afinidade biológica;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Baseia-se em </a:t>
            </a:r>
            <a:r>
              <a:rPr lang="pt-BR" b="1" dirty="0"/>
              <a:t>interações altamente específicas </a:t>
            </a:r>
            <a:r>
              <a:rPr lang="pt-BR" dirty="0"/>
              <a:t>entre os pares de materiais biológicos: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Enzima-substrato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Enzima- inibidor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Antígeno-anticorpo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Um dos componentes é ligado à matriz cromatográfica (ligante) e o outro é seletivamente adsorvido neste ligante (composto de interesse).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323850" y="476250"/>
            <a:ext cx="75612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chemeClr val="bg1"/>
                </a:solidFill>
                <a:latin typeface="Calibri" pitchFamily="34" charset="0"/>
              </a:rPr>
              <a:t>5) Cromatografia de bioafinidade</a:t>
            </a:r>
          </a:p>
        </p:txBody>
      </p:sp>
      <p:pic>
        <p:nvPicPr>
          <p:cNvPr id="3686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09702"/>
            <a:ext cx="7316788" cy="5402263"/>
          </a:xfrm>
        </p:spPr>
      </p:pic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0" y="551656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dirty="0">
                <a:latin typeface="Calibri" pitchFamily="34" charset="0"/>
              </a:rPr>
              <a:t>Cromatografia de afinidade. Uma mistura de proteínas (representadas em cores diferentes) é passada através de uma coluna da resina (esferas brancas), contendo um ligante (espículas em verde), pelo qual a proteína de interesse tem alta afinidade (a); as proteínas percorrem a coluna (b) e somente a proteína de interesse é retida (c); </a:t>
            </a:r>
            <a:r>
              <a:rPr lang="pt-BR" sz="1600" b="1" dirty="0">
                <a:latin typeface="Calibri" pitchFamily="34" charset="0"/>
              </a:rPr>
              <a:t>a </a:t>
            </a:r>
            <a:r>
              <a:rPr lang="pt-BR" sz="1600" b="1" dirty="0" err="1">
                <a:latin typeface="Calibri" pitchFamily="34" charset="0"/>
              </a:rPr>
              <a:t>eluição</a:t>
            </a:r>
            <a:r>
              <a:rPr lang="pt-BR" sz="1600" b="1" dirty="0">
                <a:latin typeface="Calibri" pitchFamily="34" charset="0"/>
              </a:rPr>
              <a:t> é feita com uma solução concentrada de ligante, que, competindo com suas moléculas ligadas à matriz, libera a proteína desejada </a:t>
            </a:r>
            <a:r>
              <a:rPr lang="pt-BR" sz="1600" dirty="0">
                <a:latin typeface="Calibri" pitchFamily="34" charset="0"/>
              </a:rPr>
              <a:t>(d).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Purificação de proteínas recombinantes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4300" y="1628800"/>
            <a:ext cx="8915400" cy="4268788"/>
          </a:xfrm>
        </p:spPr>
        <p:txBody>
          <a:bodyPr/>
          <a:lstStyle/>
          <a:p>
            <a:pPr eaLnBrk="1" hangingPunct="1"/>
            <a:r>
              <a:rPr lang="pt-BR" sz="2800" dirty="0"/>
              <a:t>Quando se trata de uma proteína recombinante, para facilitar a sua purificação, uma sequência de nucleotídeos que codifica uma </a:t>
            </a:r>
            <a:r>
              <a:rPr lang="pt-BR" sz="2800" b="1" dirty="0"/>
              <a:t>cauda de aminoácidos </a:t>
            </a:r>
            <a:r>
              <a:rPr lang="pt-BR" sz="2800" dirty="0"/>
              <a:t>N-terminal ou C-terminal pode ser inserida.</a:t>
            </a:r>
          </a:p>
          <a:p>
            <a:pPr eaLnBrk="1" hangingPunct="1"/>
            <a:r>
              <a:rPr lang="pt-BR" dirty="0"/>
              <a:t>Caudas C-terminal ou N-terminal mais comum: </a:t>
            </a:r>
          </a:p>
          <a:p>
            <a:pPr lvl="1" eaLnBrk="1" hangingPunct="1"/>
            <a:r>
              <a:rPr lang="pt-BR" b="1" dirty="0" err="1"/>
              <a:t>Polihistidina</a:t>
            </a:r>
            <a:endParaRPr lang="pt-BR" b="1" dirty="0"/>
          </a:p>
          <a:p>
            <a:pPr eaLnBrk="1" hangingPunct="1">
              <a:buFont typeface="Arial" pitchFamily="34" charset="0"/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29063" y="2143125"/>
            <a:ext cx="571500" cy="285750"/>
          </a:xfrm>
          <a:prstGeom prst="rect">
            <a:avLst/>
          </a:prstGeom>
          <a:solidFill>
            <a:srgbClr val="CC00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b="1" dirty="0">
              <a:solidFill>
                <a:schemeClr val="accent2">
                  <a:lumMod val="75000"/>
                </a:schemeClr>
              </a:solidFill>
              <a:latin typeface="News Gothic"/>
              <a:cs typeface="Arial" pitchFamily="34" charset="0"/>
            </a:endParaRPr>
          </a:p>
        </p:txBody>
      </p:sp>
      <p:sp>
        <p:nvSpPr>
          <p:cNvPr id="74755" name="Título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>
                <a:solidFill>
                  <a:srgbClr val="FFC000"/>
                </a:solidFill>
              </a:rPr>
              <a:t>Expressão de proteína-fusão recombinante</a:t>
            </a:r>
            <a:endParaRPr lang="pt-BR"/>
          </a:p>
        </p:txBody>
      </p:sp>
      <p:grpSp>
        <p:nvGrpSpPr>
          <p:cNvPr id="44036" name="Grupo 3"/>
          <p:cNvGrpSpPr>
            <a:grpSpLocks/>
          </p:cNvGrpSpPr>
          <p:nvPr/>
        </p:nvGrpSpPr>
        <p:grpSpPr bwMode="auto">
          <a:xfrm>
            <a:off x="685800" y="2143125"/>
            <a:ext cx="8243888" cy="655638"/>
            <a:chOff x="685800" y="2428753"/>
            <a:chExt cx="8243918" cy="654106"/>
          </a:xfrm>
        </p:grpSpPr>
        <p:sp>
          <p:nvSpPr>
            <p:cNvPr id="44050" name="Rectangle 9"/>
            <p:cNvSpPr>
              <a:spLocks noChangeArrowheads="1"/>
            </p:cNvSpPr>
            <p:nvPr/>
          </p:nvSpPr>
          <p:spPr bwMode="auto">
            <a:xfrm>
              <a:off x="2571743" y="2428757"/>
              <a:ext cx="1357327" cy="285323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800" b="1">
                <a:solidFill>
                  <a:schemeClr val="bg1"/>
                </a:solidFill>
                <a:latin typeface="News Gothic"/>
                <a:cs typeface="Arial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500577" y="2428753"/>
              <a:ext cx="1528768" cy="28508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2800" b="1" dirty="0">
                <a:solidFill>
                  <a:schemeClr val="bg1"/>
                </a:solidFill>
                <a:latin typeface="News Gothic" pitchFamily="34" charset="0"/>
                <a:cs typeface="Arial" charset="0"/>
              </a:endParaRPr>
            </a:p>
          </p:txBody>
        </p:sp>
        <p:sp>
          <p:nvSpPr>
            <p:cNvPr id="44052" name="Rectangle 9"/>
            <p:cNvSpPr>
              <a:spLocks noChangeArrowheads="1"/>
            </p:cNvSpPr>
            <p:nvPr/>
          </p:nvSpPr>
          <p:spPr bwMode="auto">
            <a:xfrm>
              <a:off x="685800" y="2428868"/>
              <a:ext cx="1885936" cy="285756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800" b="1">
                <a:solidFill>
                  <a:schemeClr val="bg1"/>
                </a:solidFill>
                <a:latin typeface="News Gothic"/>
                <a:cs typeface="Arial" pitchFamily="34" charset="0"/>
              </a:endParaRPr>
            </a:p>
          </p:txBody>
        </p:sp>
        <p:sp>
          <p:nvSpPr>
            <p:cNvPr id="44053" name="Rectangle 9"/>
            <p:cNvSpPr>
              <a:spLocks noChangeArrowheads="1"/>
            </p:cNvSpPr>
            <p:nvPr/>
          </p:nvSpPr>
          <p:spPr bwMode="auto">
            <a:xfrm>
              <a:off x="7043782" y="2428868"/>
              <a:ext cx="1885936" cy="285756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NL" sz="2800" b="1">
                <a:solidFill>
                  <a:schemeClr val="bg1"/>
                </a:solidFill>
                <a:latin typeface="News Gothic"/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929332" y="2428753"/>
              <a:ext cx="1357317" cy="28508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2800" b="1" dirty="0">
                <a:solidFill>
                  <a:schemeClr val="bg1"/>
                </a:solidFill>
                <a:latin typeface="News Gothic" pitchFamily="34" charset="0"/>
                <a:cs typeface="Arial" charset="0"/>
              </a:endParaRPr>
            </a:p>
          </p:txBody>
        </p:sp>
        <p:sp>
          <p:nvSpPr>
            <p:cNvPr id="44055" name="Rectangle 11"/>
            <p:cNvSpPr>
              <a:spLocks noChangeArrowheads="1"/>
            </p:cNvSpPr>
            <p:nvPr/>
          </p:nvSpPr>
          <p:spPr bwMode="auto">
            <a:xfrm>
              <a:off x="2643195" y="2713835"/>
              <a:ext cx="5010168" cy="36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>
                  <a:latin typeface="Calibri" pitchFamily="34" charset="0"/>
                  <a:cs typeface="Arial" pitchFamily="34" charset="0"/>
                </a:rPr>
                <a:t>Promotor   6xCAT   gene            Terminador</a:t>
              </a:r>
              <a:endParaRPr lang="en-US" b="1">
                <a:latin typeface="Calibri" pitchFamily="34" charset="0"/>
                <a:cs typeface="Arial" pitchFamily="34" charset="0"/>
              </a:endParaRPr>
            </a:p>
          </p:txBody>
        </p:sp>
      </p:grpSp>
      <p:cxnSp>
        <p:nvCxnSpPr>
          <p:cNvPr id="11" name="Conector reto 10"/>
          <p:cNvCxnSpPr/>
          <p:nvPr/>
        </p:nvCxnSpPr>
        <p:spPr>
          <a:xfrm flipV="1">
            <a:off x="2571750" y="2000250"/>
            <a:ext cx="4786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8" name="Text Box 18"/>
          <p:cNvSpPr txBox="1">
            <a:spLocks noChangeArrowheads="1"/>
          </p:cNvSpPr>
          <p:nvPr/>
        </p:nvSpPr>
        <p:spPr bwMode="auto">
          <a:xfrm>
            <a:off x="3071813" y="1571625"/>
            <a:ext cx="261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Comic Sans MS" pitchFamily="66" charset="0"/>
                <a:cs typeface="Arial" pitchFamily="34" charset="0"/>
              </a:rPr>
              <a:t> DNA recombinante</a:t>
            </a:r>
          </a:p>
        </p:txBody>
      </p:sp>
      <p:sp>
        <p:nvSpPr>
          <p:cNvPr id="44039" name="AutoShape 16"/>
          <p:cNvSpPr>
            <a:spLocks noChangeArrowheads="1"/>
          </p:cNvSpPr>
          <p:nvPr/>
        </p:nvSpPr>
        <p:spPr bwMode="auto">
          <a:xfrm>
            <a:off x="4643438" y="2814638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  <a:cs typeface="Arial" pitchFamily="34" charset="0"/>
            </a:endParaRPr>
          </a:p>
        </p:txBody>
      </p:sp>
      <p:sp>
        <p:nvSpPr>
          <p:cNvPr id="44040" name="AutoShape 13"/>
          <p:cNvSpPr>
            <a:spLocks noChangeArrowheads="1"/>
          </p:cNvSpPr>
          <p:nvPr/>
        </p:nvSpPr>
        <p:spPr bwMode="auto">
          <a:xfrm>
            <a:off x="4643438" y="4357688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  <a:cs typeface="Arial" pitchFamily="34" charset="0"/>
            </a:endParaRPr>
          </a:p>
        </p:txBody>
      </p:sp>
      <p:sp>
        <p:nvSpPr>
          <p:cNvPr id="44041" name="Text Box 18"/>
          <p:cNvSpPr txBox="1">
            <a:spLocks noChangeArrowheads="1"/>
          </p:cNvSpPr>
          <p:nvPr/>
        </p:nvSpPr>
        <p:spPr bwMode="auto">
          <a:xfrm>
            <a:off x="1857375" y="3643313"/>
            <a:ext cx="1163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Comic Sans MS" pitchFamily="66" charset="0"/>
                <a:cs typeface="Arial" pitchFamily="34" charset="0"/>
              </a:rPr>
              <a:t>  mRNA</a:t>
            </a:r>
          </a:p>
        </p:txBody>
      </p:sp>
      <p:sp>
        <p:nvSpPr>
          <p:cNvPr id="44042" name="Text Box 15"/>
          <p:cNvSpPr txBox="1">
            <a:spLocks noChangeArrowheads="1"/>
          </p:cNvSpPr>
          <p:nvPr/>
        </p:nvSpPr>
        <p:spPr bwMode="auto">
          <a:xfrm>
            <a:off x="1285875" y="5286375"/>
            <a:ext cx="2012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Comic Sans MS" pitchFamily="66" charset="0"/>
                <a:cs typeface="Arial" pitchFamily="34" charset="0"/>
              </a:rPr>
              <a:t>Proteína-fusão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500563" y="3714750"/>
            <a:ext cx="1500187" cy="2857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800" b="1">
              <a:solidFill>
                <a:schemeClr val="bg1"/>
              </a:solidFill>
              <a:latin typeface="News Gothic"/>
              <a:cs typeface="Arial" pitchFamily="34" charset="0"/>
            </a:endParaRP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auto">
          <a:xfrm>
            <a:off x="4071938" y="3714750"/>
            <a:ext cx="428625" cy="285750"/>
          </a:xfrm>
          <a:prstGeom prst="rect">
            <a:avLst/>
          </a:prstGeom>
          <a:solidFill>
            <a:srgbClr val="CC0066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 sz="2800" b="1">
              <a:solidFill>
                <a:schemeClr val="bg1"/>
              </a:solidFill>
              <a:latin typeface="News Gothic"/>
              <a:cs typeface="Arial" pitchFamily="34" charset="0"/>
            </a:endParaRPr>
          </a:p>
        </p:txBody>
      </p:sp>
      <p:sp>
        <p:nvSpPr>
          <p:cNvPr id="25" name="Forma livre 24"/>
          <p:cNvSpPr/>
          <p:nvPr/>
        </p:nvSpPr>
        <p:spPr>
          <a:xfrm>
            <a:off x="4140200" y="5470525"/>
            <a:ext cx="679450" cy="347663"/>
          </a:xfrm>
          <a:custGeom>
            <a:avLst/>
            <a:gdLst>
              <a:gd name="connsiteX0" fmla="*/ 647700 w 679264"/>
              <a:gd name="connsiteY0" fmla="*/ 167546 h 347547"/>
              <a:gd name="connsiteX1" fmla="*/ 660400 w 679264"/>
              <a:gd name="connsiteY1" fmla="*/ 269146 h 347547"/>
              <a:gd name="connsiteX2" fmla="*/ 647700 w 679264"/>
              <a:gd name="connsiteY2" fmla="*/ 307246 h 347547"/>
              <a:gd name="connsiteX3" fmla="*/ 520700 w 679264"/>
              <a:gd name="connsiteY3" fmla="*/ 319946 h 347547"/>
              <a:gd name="connsiteX4" fmla="*/ 482600 w 679264"/>
              <a:gd name="connsiteY4" fmla="*/ 345346 h 347547"/>
              <a:gd name="connsiteX5" fmla="*/ 444500 w 679264"/>
              <a:gd name="connsiteY5" fmla="*/ 332646 h 347547"/>
              <a:gd name="connsiteX6" fmla="*/ 355600 w 679264"/>
              <a:gd name="connsiteY6" fmla="*/ 319946 h 347547"/>
              <a:gd name="connsiteX7" fmla="*/ 279400 w 679264"/>
              <a:gd name="connsiteY7" fmla="*/ 205646 h 347547"/>
              <a:gd name="connsiteX8" fmla="*/ 254000 w 679264"/>
              <a:gd name="connsiteY8" fmla="*/ 167546 h 347547"/>
              <a:gd name="connsiteX9" fmla="*/ 203200 w 679264"/>
              <a:gd name="connsiteY9" fmla="*/ 180246 h 347547"/>
              <a:gd name="connsiteX10" fmla="*/ 139700 w 679264"/>
              <a:gd name="connsiteY10" fmla="*/ 167546 h 347547"/>
              <a:gd name="connsiteX11" fmla="*/ 101600 w 679264"/>
              <a:gd name="connsiteY11" fmla="*/ 142146 h 347547"/>
              <a:gd name="connsiteX12" fmla="*/ 38100 w 679264"/>
              <a:gd name="connsiteY12" fmla="*/ 65946 h 347547"/>
              <a:gd name="connsiteX13" fmla="*/ 0 w 679264"/>
              <a:gd name="connsiteY13" fmla="*/ 2446 h 34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9264" h="347547">
                <a:moveTo>
                  <a:pt x="647700" y="167546"/>
                </a:moveTo>
                <a:cubicBezTo>
                  <a:pt x="679201" y="230548"/>
                  <a:pt x="679264" y="203123"/>
                  <a:pt x="660400" y="269146"/>
                </a:cubicBezTo>
                <a:cubicBezTo>
                  <a:pt x="656722" y="282018"/>
                  <a:pt x="660281" y="302671"/>
                  <a:pt x="647700" y="307246"/>
                </a:cubicBezTo>
                <a:cubicBezTo>
                  <a:pt x="607717" y="321785"/>
                  <a:pt x="563033" y="315713"/>
                  <a:pt x="520700" y="319946"/>
                </a:cubicBezTo>
                <a:cubicBezTo>
                  <a:pt x="508000" y="328413"/>
                  <a:pt x="497656" y="342837"/>
                  <a:pt x="482600" y="345346"/>
                </a:cubicBezTo>
                <a:cubicBezTo>
                  <a:pt x="469395" y="347547"/>
                  <a:pt x="457627" y="335271"/>
                  <a:pt x="444500" y="332646"/>
                </a:cubicBezTo>
                <a:cubicBezTo>
                  <a:pt x="415147" y="326775"/>
                  <a:pt x="385233" y="324179"/>
                  <a:pt x="355600" y="319946"/>
                </a:cubicBezTo>
                <a:lnTo>
                  <a:pt x="279400" y="205646"/>
                </a:lnTo>
                <a:lnTo>
                  <a:pt x="254000" y="167546"/>
                </a:lnTo>
                <a:cubicBezTo>
                  <a:pt x="237067" y="171779"/>
                  <a:pt x="220654" y="180246"/>
                  <a:pt x="203200" y="180246"/>
                </a:cubicBezTo>
                <a:cubicBezTo>
                  <a:pt x="181614" y="180246"/>
                  <a:pt x="159911" y="175125"/>
                  <a:pt x="139700" y="167546"/>
                </a:cubicBezTo>
                <a:cubicBezTo>
                  <a:pt x="125408" y="162187"/>
                  <a:pt x="113326" y="151917"/>
                  <a:pt x="101600" y="142146"/>
                </a:cubicBezTo>
                <a:cubicBezTo>
                  <a:pt x="77525" y="122084"/>
                  <a:pt x="52371" y="94489"/>
                  <a:pt x="38100" y="65946"/>
                </a:cubicBezTo>
                <a:cubicBezTo>
                  <a:pt x="5127" y="0"/>
                  <a:pt x="49612" y="52058"/>
                  <a:pt x="0" y="2446"/>
                </a:cubicBezTo>
              </a:path>
            </a:pathLst>
          </a:custGeom>
          <a:ln w="508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Forma livre 25"/>
          <p:cNvSpPr/>
          <p:nvPr/>
        </p:nvSpPr>
        <p:spPr>
          <a:xfrm>
            <a:off x="4748213" y="5245100"/>
            <a:ext cx="1677987" cy="922338"/>
          </a:xfrm>
          <a:custGeom>
            <a:avLst/>
            <a:gdLst>
              <a:gd name="connsiteX0" fmla="*/ 27350 w 1678350"/>
              <a:gd name="connsiteY0" fmla="*/ 406400 h 922867"/>
              <a:gd name="connsiteX1" fmla="*/ 1950 w 1678350"/>
              <a:gd name="connsiteY1" fmla="*/ 368300 h 922867"/>
              <a:gd name="connsiteX2" fmla="*/ 27350 w 1678350"/>
              <a:gd name="connsiteY2" fmla="*/ 241300 h 922867"/>
              <a:gd name="connsiteX3" fmla="*/ 52750 w 1678350"/>
              <a:gd name="connsiteY3" fmla="*/ 203200 h 922867"/>
              <a:gd name="connsiteX4" fmla="*/ 90850 w 1678350"/>
              <a:gd name="connsiteY4" fmla="*/ 190500 h 922867"/>
              <a:gd name="connsiteX5" fmla="*/ 294050 w 1678350"/>
              <a:gd name="connsiteY5" fmla="*/ 203200 h 922867"/>
              <a:gd name="connsiteX6" fmla="*/ 319450 w 1678350"/>
              <a:gd name="connsiteY6" fmla="*/ 317500 h 922867"/>
              <a:gd name="connsiteX7" fmla="*/ 243250 w 1678350"/>
              <a:gd name="connsiteY7" fmla="*/ 355600 h 922867"/>
              <a:gd name="connsiteX8" fmla="*/ 243250 w 1678350"/>
              <a:gd name="connsiteY8" fmla="*/ 203200 h 922867"/>
              <a:gd name="connsiteX9" fmla="*/ 268650 w 1678350"/>
              <a:gd name="connsiteY9" fmla="*/ 165100 h 922867"/>
              <a:gd name="connsiteX10" fmla="*/ 344850 w 1678350"/>
              <a:gd name="connsiteY10" fmla="*/ 139700 h 922867"/>
              <a:gd name="connsiteX11" fmla="*/ 382950 w 1678350"/>
              <a:gd name="connsiteY11" fmla="*/ 127000 h 922867"/>
              <a:gd name="connsiteX12" fmla="*/ 484550 w 1678350"/>
              <a:gd name="connsiteY12" fmla="*/ 139700 h 922867"/>
              <a:gd name="connsiteX13" fmla="*/ 497250 w 1678350"/>
              <a:gd name="connsiteY13" fmla="*/ 190500 h 922867"/>
              <a:gd name="connsiteX14" fmla="*/ 509950 w 1678350"/>
              <a:gd name="connsiteY14" fmla="*/ 546100 h 922867"/>
              <a:gd name="connsiteX15" fmla="*/ 535350 w 1678350"/>
              <a:gd name="connsiteY15" fmla="*/ 584200 h 922867"/>
              <a:gd name="connsiteX16" fmla="*/ 548050 w 1678350"/>
              <a:gd name="connsiteY16" fmla="*/ 622300 h 922867"/>
              <a:gd name="connsiteX17" fmla="*/ 535350 w 1678350"/>
              <a:gd name="connsiteY17" fmla="*/ 660400 h 922867"/>
              <a:gd name="connsiteX18" fmla="*/ 446450 w 1678350"/>
              <a:gd name="connsiteY18" fmla="*/ 698500 h 922867"/>
              <a:gd name="connsiteX19" fmla="*/ 370250 w 1678350"/>
              <a:gd name="connsiteY19" fmla="*/ 736600 h 922867"/>
              <a:gd name="connsiteX20" fmla="*/ 319450 w 1678350"/>
              <a:gd name="connsiteY20" fmla="*/ 698500 h 922867"/>
              <a:gd name="connsiteX21" fmla="*/ 294050 w 1678350"/>
              <a:gd name="connsiteY21" fmla="*/ 609600 h 922867"/>
              <a:gd name="connsiteX22" fmla="*/ 332150 w 1678350"/>
              <a:gd name="connsiteY22" fmla="*/ 520700 h 922867"/>
              <a:gd name="connsiteX23" fmla="*/ 408350 w 1678350"/>
              <a:gd name="connsiteY23" fmla="*/ 469900 h 922867"/>
              <a:gd name="connsiteX24" fmla="*/ 560750 w 1678350"/>
              <a:gd name="connsiteY24" fmla="*/ 520700 h 922867"/>
              <a:gd name="connsiteX25" fmla="*/ 548050 w 1678350"/>
              <a:gd name="connsiteY25" fmla="*/ 584200 h 922867"/>
              <a:gd name="connsiteX26" fmla="*/ 560750 w 1678350"/>
              <a:gd name="connsiteY26" fmla="*/ 685800 h 922867"/>
              <a:gd name="connsiteX27" fmla="*/ 789350 w 1678350"/>
              <a:gd name="connsiteY27" fmla="*/ 660400 h 922867"/>
              <a:gd name="connsiteX28" fmla="*/ 865550 w 1678350"/>
              <a:gd name="connsiteY28" fmla="*/ 647700 h 922867"/>
              <a:gd name="connsiteX29" fmla="*/ 903650 w 1678350"/>
              <a:gd name="connsiteY29" fmla="*/ 635000 h 922867"/>
              <a:gd name="connsiteX30" fmla="*/ 979850 w 1678350"/>
              <a:gd name="connsiteY30" fmla="*/ 584200 h 922867"/>
              <a:gd name="connsiteX31" fmla="*/ 967150 w 1678350"/>
              <a:gd name="connsiteY31" fmla="*/ 342900 h 922867"/>
              <a:gd name="connsiteX32" fmla="*/ 954450 w 1678350"/>
              <a:gd name="connsiteY32" fmla="*/ 279400 h 922867"/>
              <a:gd name="connsiteX33" fmla="*/ 929050 w 1678350"/>
              <a:gd name="connsiteY33" fmla="*/ 241300 h 922867"/>
              <a:gd name="connsiteX34" fmla="*/ 890950 w 1678350"/>
              <a:gd name="connsiteY34" fmla="*/ 215900 h 922867"/>
              <a:gd name="connsiteX35" fmla="*/ 789350 w 1678350"/>
              <a:gd name="connsiteY35" fmla="*/ 241300 h 922867"/>
              <a:gd name="connsiteX36" fmla="*/ 738550 w 1678350"/>
              <a:gd name="connsiteY36" fmla="*/ 342900 h 922867"/>
              <a:gd name="connsiteX37" fmla="*/ 713150 w 1678350"/>
              <a:gd name="connsiteY37" fmla="*/ 381000 h 922867"/>
              <a:gd name="connsiteX38" fmla="*/ 662350 w 1678350"/>
              <a:gd name="connsiteY38" fmla="*/ 393700 h 922867"/>
              <a:gd name="connsiteX39" fmla="*/ 624250 w 1678350"/>
              <a:gd name="connsiteY39" fmla="*/ 444500 h 922867"/>
              <a:gd name="connsiteX40" fmla="*/ 598850 w 1678350"/>
              <a:gd name="connsiteY40" fmla="*/ 495300 h 922867"/>
              <a:gd name="connsiteX41" fmla="*/ 560750 w 1678350"/>
              <a:gd name="connsiteY41" fmla="*/ 508000 h 922867"/>
              <a:gd name="connsiteX42" fmla="*/ 522650 w 1678350"/>
              <a:gd name="connsiteY42" fmla="*/ 533400 h 922867"/>
              <a:gd name="connsiteX43" fmla="*/ 395650 w 1678350"/>
              <a:gd name="connsiteY43" fmla="*/ 508000 h 922867"/>
              <a:gd name="connsiteX44" fmla="*/ 357550 w 1678350"/>
              <a:gd name="connsiteY44" fmla="*/ 495300 h 922867"/>
              <a:gd name="connsiteX45" fmla="*/ 319450 w 1678350"/>
              <a:gd name="connsiteY45" fmla="*/ 469900 h 922867"/>
              <a:gd name="connsiteX46" fmla="*/ 306750 w 1678350"/>
              <a:gd name="connsiteY46" fmla="*/ 431800 h 922867"/>
              <a:gd name="connsiteX47" fmla="*/ 319450 w 1678350"/>
              <a:gd name="connsiteY47" fmla="*/ 317500 h 922867"/>
              <a:gd name="connsiteX48" fmla="*/ 370250 w 1678350"/>
              <a:gd name="connsiteY48" fmla="*/ 279400 h 922867"/>
              <a:gd name="connsiteX49" fmla="*/ 459150 w 1678350"/>
              <a:gd name="connsiteY49" fmla="*/ 254000 h 922867"/>
              <a:gd name="connsiteX50" fmla="*/ 573450 w 1678350"/>
              <a:gd name="connsiteY50" fmla="*/ 266700 h 922867"/>
              <a:gd name="connsiteX51" fmla="*/ 598850 w 1678350"/>
              <a:gd name="connsiteY51" fmla="*/ 304800 h 922867"/>
              <a:gd name="connsiteX52" fmla="*/ 573450 w 1678350"/>
              <a:gd name="connsiteY52" fmla="*/ 406400 h 922867"/>
              <a:gd name="connsiteX53" fmla="*/ 598850 w 1678350"/>
              <a:gd name="connsiteY53" fmla="*/ 546100 h 922867"/>
              <a:gd name="connsiteX54" fmla="*/ 611550 w 1678350"/>
              <a:gd name="connsiteY54" fmla="*/ 584200 h 922867"/>
              <a:gd name="connsiteX55" fmla="*/ 713150 w 1678350"/>
              <a:gd name="connsiteY55" fmla="*/ 660400 h 922867"/>
              <a:gd name="connsiteX56" fmla="*/ 763950 w 1678350"/>
              <a:gd name="connsiteY56" fmla="*/ 723900 h 922867"/>
              <a:gd name="connsiteX57" fmla="*/ 776650 w 1678350"/>
              <a:gd name="connsiteY57" fmla="*/ 762000 h 922867"/>
              <a:gd name="connsiteX58" fmla="*/ 890950 w 1678350"/>
              <a:gd name="connsiteY58" fmla="*/ 812800 h 922867"/>
              <a:gd name="connsiteX59" fmla="*/ 929050 w 1678350"/>
              <a:gd name="connsiteY59" fmla="*/ 825500 h 922867"/>
              <a:gd name="connsiteX60" fmla="*/ 1157650 w 1678350"/>
              <a:gd name="connsiteY60" fmla="*/ 812800 h 922867"/>
              <a:gd name="connsiteX61" fmla="*/ 1183050 w 1678350"/>
              <a:gd name="connsiteY61" fmla="*/ 736600 h 922867"/>
              <a:gd name="connsiteX62" fmla="*/ 1170350 w 1678350"/>
              <a:gd name="connsiteY62" fmla="*/ 508000 h 922867"/>
              <a:gd name="connsiteX63" fmla="*/ 1144950 w 1678350"/>
              <a:gd name="connsiteY63" fmla="*/ 469900 h 922867"/>
              <a:gd name="connsiteX64" fmla="*/ 1106850 w 1678350"/>
              <a:gd name="connsiteY64" fmla="*/ 495300 h 922867"/>
              <a:gd name="connsiteX65" fmla="*/ 1081450 w 1678350"/>
              <a:gd name="connsiteY65" fmla="*/ 622300 h 922867"/>
              <a:gd name="connsiteX66" fmla="*/ 1056050 w 1678350"/>
              <a:gd name="connsiteY66" fmla="*/ 673100 h 922867"/>
              <a:gd name="connsiteX67" fmla="*/ 1017950 w 1678350"/>
              <a:gd name="connsiteY67" fmla="*/ 698500 h 922867"/>
              <a:gd name="connsiteX68" fmla="*/ 967150 w 1678350"/>
              <a:gd name="connsiteY68" fmla="*/ 774700 h 922867"/>
              <a:gd name="connsiteX69" fmla="*/ 878250 w 1678350"/>
              <a:gd name="connsiteY69" fmla="*/ 838200 h 922867"/>
              <a:gd name="connsiteX70" fmla="*/ 814750 w 1678350"/>
              <a:gd name="connsiteY70" fmla="*/ 901700 h 922867"/>
              <a:gd name="connsiteX71" fmla="*/ 687750 w 1678350"/>
              <a:gd name="connsiteY71" fmla="*/ 889000 h 922867"/>
              <a:gd name="connsiteX72" fmla="*/ 611550 w 1678350"/>
              <a:gd name="connsiteY72" fmla="*/ 838200 h 922867"/>
              <a:gd name="connsiteX73" fmla="*/ 586150 w 1678350"/>
              <a:gd name="connsiteY73" fmla="*/ 800100 h 922867"/>
              <a:gd name="connsiteX74" fmla="*/ 598850 w 1678350"/>
              <a:gd name="connsiteY74" fmla="*/ 762000 h 922867"/>
              <a:gd name="connsiteX75" fmla="*/ 687750 w 1678350"/>
              <a:gd name="connsiteY75" fmla="*/ 647700 h 922867"/>
              <a:gd name="connsiteX76" fmla="*/ 763950 w 1678350"/>
              <a:gd name="connsiteY76" fmla="*/ 622300 h 922867"/>
              <a:gd name="connsiteX77" fmla="*/ 967150 w 1678350"/>
              <a:gd name="connsiteY77" fmla="*/ 635000 h 922867"/>
              <a:gd name="connsiteX78" fmla="*/ 1005250 w 1678350"/>
              <a:gd name="connsiteY78" fmla="*/ 673100 h 922867"/>
              <a:gd name="connsiteX79" fmla="*/ 1056050 w 1678350"/>
              <a:gd name="connsiteY79" fmla="*/ 749300 h 922867"/>
              <a:gd name="connsiteX80" fmla="*/ 1068750 w 1678350"/>
              <a:gd name="connsiteY80" fmla="*/ 787400 h 922867"/>
              <a:gd name="connsiteX81" fmla="*/ 1106850 w 1678350"/>
              <a:gd name="connsiteY81" fmla="*/ 800100 h 922867"/>
              <a:gd name="connsiteX82" fmla="*/ 1195750 w 1678350"/>
              <a:gd name="connsiteY82" fmla="*/ 723900 h 922867"/>
              <a:gd name="connsiteX83" fmla="*/ 1271950 w 1678350"/>
              <a:gd name="connsiteY83" fmla="*/ 647700 h 922867"/>
              <a:gd name="connsiteX84" fmla="*/ 1310050 w 1678350"/>
              <a:gd name="connsiteY84" fmla="*/ 520700 h 922867"/>
              <a:gd name="connsiteX85" fmla="*/ 1297350 w 1678350"/>
              <a:gd name="connsiteY85" fmla="*/ 342900 h 922867"/>
              <a:gd name="connsiteX86" fmla="*/ 1271950 w 1678350"/>
              <a:gd name="connsiteY86" fmla="*/ 241300 h 922867"/>
              <a:gd name="connsiteX87" fmla="*/ 1233850 w 1678350"/>
              <a:gd name="connsiteY87" fmla="*/ 190500 h 922867"/>
              <a:gd name="connsiteX88" fmla="*/ 1144950 w 1678350"/>
              <a:gd name="connsiteY88" fmla="*/ 139700 h 922867"/>
              <a:gd name="connsiteX89" fmla="*/ 1068750 w 1678350"/>
              <a:gd name="connsiteY89" fmla="*/ 101600 h 922867"/>
              <a:gd name="connsiteX90" fmla="*/ 1017950 w 1678350"/>
              <a:gd name="connsiteY90" fmla="*/ 127000 h 922867"/>
              <a:gd name="connsiteX91" fmla="*/ 979850 w 1678350"/>
              <a:gd name="connsiteY91" fmla="*/ 139700 h 922867"/>
              <a:gd name="connsiteX92" fmla="*/ 967150 w 1678350"/>
              <a:gd name="connsiteY92" fmla="*/ 190500 h 922867"/>
              <a:gd name="connsiteX93" fmla="*/ 916350 w 1678350"/>
              <a:gd name="connsiteY93" fmla="*/ 228600 h 922867"/>
              <a:gd name="connsiteX94" fmla="*/ 852850 w 1678350"/>
              <a:gd name="connsiteY94" fmla="*/ 317500 h 922867"/>
              <a:gd name="connsiteX95" fmla="*/ 776650 w 1678350"/>
              <a:gd name="connsiteY95" fmla="*/ 368300 h 922867"/>
              <a:gd name="connsiteX96" fmla="*/ 675050 w 1678350"/>
              <a:gd name="connsiteY96" fmla="*/ 342900 h 922867"/>
              <a:gd name="connsiteX97" fmla="*/ 636950 w 1678350"/>
              <a:gd name="connsiteY97" fmla="*/ 317500 h 922867"/>
              <a:gd name="connsiteX98" fmla="*/ 611550 w 1678350"/>
              <a:gd name="connsiteY98" fmla="*/ 279400 h 922867"/>
              <a:gd name="connsiteX99" fmla="*/ 573450 w 1678350"/>
              <a:gd name="connsiteY99" fmla="*/ 254000 h 922867"/>
              <a:gd name="connsiteX100" fmla="*/ 560750 w 1678350"/>
              <a:gd name="connsiteY100" fmla="*/ 215900 h 922867"/>
              <a:gd name="connsiteX101" fmla="*/ 573450 w 1678350"/>
              <a:gd name="connsiteY101" fmla="*/ 139700 h 922867"/>
              <a:gd name="connsiteX102" fmla="*/ 675050 w 1678350"/>
              <a:gd name="connsiteY102" fmla="*/ 25400 h 922867"/>
              <a:gd name="connsiteX103" fmla="*/ 789350 w 1678350"/>
              <a:gd name="connsiteY103" fmla="*/ 0 h 922867"/>
              <a:gd name="connsiteX104" fmla="*/ 1106850 w 1678350"/>
              <a:gd name="connsiteY104" fmla="*/ 38100 h 922867"/>
              <a:gd name="connsiteX105" fmla="*/ 1144950 w 1678350"/>
              <a:gd name="connsiteY105" fmla="*/ 50800 h 922867"/>
              <a:gd name="connsiteX106" fmla="*/ 1259250 w 1678350"/>
              <a:gd name="connsiteY106" fmla="*/ 101600 h 922867"/>
              <a:gd name="connsiteX107" fmla="*/ 1564050 w 1678350"/>
              <a:gd name="connsiteY107" fmla="*/ 127000 h 922867"/>
              <a:gd name="connsiteX108" fmla="*/ 1614850 w 1678350"/>
              <a:gd name="connsiteY108" fmla="*/ 215900 h 922867"/>
              <a:gd name="connsiteX109" fmla="*/ 1564050 w 1678350"/>
              <a:gd name="connsiteY109" fmla="*/ 317500 h 922867"/>
              <a:gd name="connsiteX110" fmla="*/ 1538650 w 1678350"/>
              <a:gd name="connsiteY110" fmla="*/ 355600 h 922867"/>
              <a:gd name="connsiteX111" fmla="*/ 1513250 w 1678350"/>
              <a:gd name="connsiteY111" fmla="*/ 431800 h 922867"/>
              <a:gd name="connsiteX112" fmla="*/ 1462450 w 1678350"/>
              <a:gd name="connsiteY112" fmla="*/ 520700 h 922867"/>
              <a:gd name="connsiteX113" fmla="*/ 1449750 w 1678350"/>
              <a:gd name="connsiteY113" fmla="*/ 571500 h 922867"/>
              <a:gd name="connsiteX114" fmla="*/ 1398950 w 1678350"/>
              <a:gd name="connsiteY114" fmla="*/ 660400 h 922867"/>
              <a:gd name="connsiteX115" fmla="*/ 1411650 w 1678350"/>
              <a:gd name="connsiteY115" fmla="*/ 711200 h 922867"/>
              <a:gd name="connsiteX116" fmla="*/ 1424350 w 1678350"/>
              <a:gd name="connsiteY116" fmla="*/ 749300 h 922867"/>
              <a:gd name="connsiteX117" fmla="*/ 1525950 w 1678350"/>
              <a:gd name="connsiteY117" fmla="*/ 774700 h 922867"/>
              <a:gd name="connsiteX118" fmla="*/ 1652950 w 1678350"/>
              <a:gd name="connsiteY118" fmla="*/ 762000 h 922867"/>
              <a:gd name="connsiteX119" fmla="*/ 1602150 w 1678350"/>
              <a:gd name="connsiteY119" fmla="*/ 749300 h 922867"/>
              <a:gd name="connsiteX120" fmla="*/ 1614850 w 1678350"/>
              <a:gd name="connsiteY120" fmla="*/ 711200 h 922867"/>
              <a:gd name="connsiteX121" fmla="*/ 1640250 w 1678350"/>
              <a:gd name="connsiteY121" fmla="*/ 673100 h 922867"/>
              <a:gd name="connsiteX122" fmla="*/ 1678350 w 1678350"/>
              <a:gd name="connsiteY122" fmla="*/ 609600 h 9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678350" h="922867">
                <a:moveTo>
                  <a:pt x="27350" y="406400"/>
                </a:moveTo>
                <a:cubicBezTo>
                  <a:pt x="18883" y="393700"/>
                  <a:pt x="3469" y="383488"/>
                  <a:pt x="1950" y="368300"/>
                </a:cubicBezTo>
                <a:cubicBezTo>
                  <a:pt x="0" y="348799"/>
                  <a:pt x="12582" y="270835"/>
                  <a:pt x="27350" y="241300"/>
                </a:cubicBezTo>
                <a:cubicBezTo>
                  <a:pt x="34176" y="227648"/>
                  <a:pt x="40831" y="212735"/>
                  <a:pt x="52750" y="203200"/>
                </a:cubicBezTo>
                <a:cubicBezTo>
                  <a:pt x="63203" y="194837"/>
                  <a:pt x="78150" y="194733"/>
                  <a:pt x="90850" y="190500"/>
                </a:cubicBezTo>
                <a:cubicBezTo>
                  <a:pt x="158583" y="194733"/>
                  <a:pt x="227015" y="192616"/>
                  <a:pt x="294050" y="203200"/>
                </a:cubicBezTo>
                <a:cubicBezTo>
                  <a:pt x="355424" y="212891"/>
                  <a:pt x="337511" y="276863"/>
                  <a:pt x="319450" y="317500"/>
                </a:cubicBezTo>
                <a:cubicBezTo>
                  <a:pt x="310887" y="336767"/>
                  <a:pt x="260156" y="349965"/>
                  <a:pt x="243250" y="355600"/>
                </a:cubicBezTo>
                <a:cubicBezTo>
                  <a:pt x="221964" y="291743"/>
                  <a:pt x="218944" y="300423"/>
                  <a:pt x="243250" y="203200"/>
                </a:cubicBezTo>
                <a:cubicBezTo>
                  <a:pt x="246952" y="188392"/>
                  <a:pt x="255707" y="173190"/>
                  <a:pt x="268650" y="165100"/>
                </a:cubicBezTo>
                <a:cubicBezTo>
                  <a:pt x="291354" y="150910"/>
                  <a:pt x="319450" y="148167"/>
                  <a:pt x="344850" y="139700"/>
                </a:cubicBezTo>
                <a:lnTo>
                  <a:pt x="382950" y="127000"/>
                </a:lnTo>
                <a:cubicBezTo>
                  <a:pt x="416817" y="131233"/>
                  <a:pt x="454715" y="123125"/>
                  <a:pt x="484550" y="139700"/>
                </a:cubicBezTo>
                <a:cubicBezTo>
                  <a:pt x="499808" y="148177"/>
                  <a:pt x="496161" y="173080"/>
                  <a:pt x="497250" y="190500"/>
                </a:cubicBezTo>
                <a:cubicBezTo>
                  <a:pt x="504649" y="308878"/>
                  <a:pt x="498525" y="428043"/>
                  <a:pt x="509950" y="546100"/>
                </a:cubicBezTo>
                <a:cubicBezTo>
                  <a:pt x="511420" y="561293"/>
                  <a:pt x="528524" y="570548"/>
                  <a:pt x="535350" y="584200"/>
                </a:cubicBezTo>
                <a:cubicBezTo>
                  <a:pt x="541337" y="596174"/>
                  <a:pt x="543817" y="609600"/>
                  <a:pt x="548050" y="622300"/>
                </a:cubicBezTo>
                <a:cubicBezTo>
                  <a:pt x="543817" y="635000"/>
                  <a:pt x="544816" y="650934"/>
                  <a:pt x="535350" y="660400"/>
                </a:cubicBezTo>
                <a:cubicBezTo>
                  <a:pt x="508923" y="686827"/>
                  <a:pt x="476810" y="683320"/>
                  <a:pt x="446450" y="698500"/>
                </a:cubicBezTo>
                <a:cubicBezTo>
                  <a:pt x="347973" y="747739"/>
                  <a:pt x="466015" y="704678"/>
                  <a:pt x="370250" y="736600"/>
                </a:cubicBezTo>
                <a:cubicBezTo>
                  <a:pt x="353317" y="723900"/>
                  <a:pt x="333001" y="714761"/>
                  <a:pt x="319450" y="698500"/>
                </a:cubicBezTo>
                <a:cubicBezTo>
                  <a:pt x="312943" y="690692"/>
                  <a:pt x="294725" y="612302"/>
                  <a:pt x="294050" y="609600"/>
                </a:cubicBezTo>
                <a:cubicBezTo>
                  <a:pt x="301640" y="586830"/>
                  <a:pt x="316457" y="536393"/>
                  <a:pt x="332150" y="520700"/>
                </a:cubicBezTo>
                <a:cubicBezTo>
                  <a:pt x="353736" y="499114"/>
                  <a:pt x="408350" y="469900"/>
                  <a:pt x="408350" y="469900"/>
                </a:cubicBezTo>
                <a:cubicBezTo>
                  <a:pt x="433137" y="472654"/>
                  <a:pt x="545846" y="461083"/>
                  <a:pt x="560750" y="520700"/>
                </a:cubicBezTo>
                <a:cubicBezTo>
                  <a:pt x="565985" y="541641"/>
                  <a:pt x="552283" y="563033"/>
                  <a:pt x="548050" y="584200"/>
                </a:cubicBezTo>
                <a:cubicBezTo>
                  <a:pt x="552283" y="618067"/>
                  <a:pt x="529481" y="672120"/>
                  <a:pt x="560750" y="685800"/>
                </a:cubicBezTo>
                <a:cubicBezTo>
                  <a:pt x="687663" y="741324"/>
                  <a:pt x="707060" y="678687"/>
                  <a:pt x="789350" y="660400"/>
                </a:cubicBezTo>
                <a:cubicBezTo>
                  <a:pt x="814487" y="654814"/>
                  <a:pt x="840413" y="653286"/>
                  <a:pt x="865550" y="647700"/>
                </a:cubicBezTo>
                <a:cubicBezTo>
                  <a:pt x="878618" y="644796"/>
                  <a:pt x="891948" y="641501"/>
                  <a:pt x="903650" y="635000"/>
                </a:cubicBezTo>
                <a:cubicBezTo>
                  <a:pt x="930335" y="620175"/>
                  <a:pt x="979850" y="584200"/>
                  <a:pt x="979850" y="584200"/>
                </a:cubicBezTo>
                <a:cubicBezTo>
                  <a:pt x="975617" y="503767"/>
                  <a:pt x="973839" y="423166"/>
                  <a:pt x="967150" y="342900"/>
                </a:cubicBezTo>
                <a:cubicBezTo>
                  <a:pt x="965357" y="321389"/>
                  <a:pt x="962029" y="299611"/>
                  <a:pt x="954450" y="279400"/>
                </a:cubicBezTo>
                <a:cubicBezTo>
                  <a:pt x="949091" y="265108"/>
                  <a:pt x="939843" y="252093"/>
                  <a:pt x="929050" y="241300"/>
                </a:cubicBezTo>
                <a:cubicBezTo>
                  <a:pt x="918257" y="230507"/>
                  <a:pt x="903650" y="224367"/>
                  <a:pt x="890950" y="215900"/>
                </a:cubicBezTo>
                <a:cubicBezTo>
                  <a:pt x="857083" y="224367"/>
                  <a:pt x="819996" y="224584"/>
                  <a:pt x="789350" y="241300"/>
                </a:cubicBezTo>
                <a:cubicBezTo>
                  <a:pt x="742022" y="267115"/>
                  <a:pt x="755357" y="303683"/>
                  <a:pt x="738550" y="342900"/>
                </a:cubicBezTo>
                <a:cubicBezTo>
                  <a:pt x="732537" y="356929"/>
                  <a:pt x="725850" y="372533"/>
                  <a:pt x="713150" y="381000"/>
                </a:cubicBezTo>
                <a:cubicBezTo>
                  <a:pt x="698627" y="390682"/>
                  <a:pt x="679283" y="389467"/>
                  <a:pt x="662350" y="393700"/>
                </a:cubicBezTo>
                <a:cubicBezTo>
                  <a:pt x="649650" y="410633"/>
                  <a:pt x="635468" y="426551"/>
                  <a:pt x="624250" y="444500"/>
                </a:cubicBezTo>
                <a:cubicBezTo>
                  <a:pt x="614216" y="460554"/>
                  <a:pt x="612237" y="481913"/>
                  <a:pt x="598850" y="495300"/>
                </a:cubicBezTo>
                <a:cubicBezTo>
                  <a:pt x="589384" y="504766"/>
                  <a:pt x="572724" y="502013"/>
                  <a:pt x="560750" y="508000"/>
                </a:cubicBezTo>
                <a:cubicBezTo>
                  <a:pt x="547098" y="514826"/>
                  <a:pt x="535350" y="524933"/>
                  <a:pt x="522650" y="533400"/>
                </a:cubicBezTo>
                <a:cubicBezTo>
                  <a:pt x="480317" y="524933"/>
                  <a:pt x="436606" y="521652"/>
                  <a:pt x="395650" y="508000"/>
                </a:cubicBezTo>
                <a:cubicBezTo>
                  <a:pt x="382950" y="503767"/>
                  <a:pt x="369524" y="501287"/>
                  <a:pt x="357550" y="495300"/>
                </a:cubicBezTo>
                <a:cubicBezTo>
                  <a:pt x="343898" y="488474"/>
                  <a:pt x="332150" y="478367"/>
                  <a:pt x="319450" y="469900"/>
                </a:cubicBezTo>
                <a:cubicBezTo>
                  <a:pt x="315217" y="457200"/>
                  <a:pt x="306750" y="445187"/>
                  <a:pt x="306750" y="431800"/>
                </a:cubicBezTo>
                <a:cubicBezTo>
                  <a:pt x="306750" y="393466"/>
                  <a:pt x="304706" y="352886"/>
                  <a:pt x="319450" y="317500"/>
                </a:cubicBezTo>
                <a:cubicBezTo>
                  <a:pt x="327591" y="297962"/>
                  <a:pt x="351872" y="289902"/>
                  <a:pt x="370250" y="279400"/>
                </a:cubicBezTo>
                <a:cubicBezTo>
                  <a:pt x="384421" y="271302"/>
                  <a:pt x="448153" y="256749"/>
                  <a:pt x="459150" y="254000"/>
                </a:cubicBezTo>
                <a:cubicBezTo>
                  <a:pt x="497250" y="258233"/>
                  <a:pt x="537424" y="253599"/>
                  <a:pt x="573450" y="266700"/>
                </a:cubicBezTo>
                <a:cubicBezTo>
                  <a:pt x="587795" y="271916"/>
                  <a:pt x="596957" y="289654"/>
                  <a:pt x="598850" y="304800"/>
                </a:cubicBezTo>
                <a:cubicBezTo>
                  <a:pt x="601636" y="327091"/>
                  <a:pt x="581744" y="381519"/>
                  <a:pt x="573450" y="406400"/>
                </a:cubicBezTo>
                <a:cubicBezTo>
                  <a:pt x="581917" y="452967"/>
                  <a:pt x="588933" y="499821"/>
                  <a:pt x="598850" y="546100"/>
                </a:cubicBezTo>
                <a:cubicBezTo>
                  <a:pt x="601655" y="559190"/>
                  <a:pt x="602084" y="574734"/>
                  <a:pt x="611550" y="584200"/>
                </a:cubicBezTo>
                <a:cubicBezTo>
                  <a:pt x="641484" y="614134"/>
                  <a:pt x="713150" y="660400"/>
                  <a:pt x="713150" y="660400"/>
                </a:cubicBezTo>
                <a:cubicBezTo>
                  <a:pt x="745072" y="756165"/>
                  <a:pt x="698298" y="641836"/>
                  <a:pt x="763950" y="723900"/>
                </a:cubicBezTo>
                <a:cubicBezTo>
                  <a:pt x="772313" y="734353"/>
                  <a:pt x="768080" y="751716"/>
                  <a:pt x="776650" y="762000"/>
                </a:cubicBezTo>
                <a:cubicBezTo>
                  <a:pt x="816824" y="810209"/>
                  <a:pt x="835141" y="798848"/>
                  <a:pt x="890950" y="812800"/>
                </a:cubicBezTo>
                <a:cubicBezTo>
                  <a:pt x="903937" y="816047"/>
                  <a:pt x="916350" y="821267"/>
                  <a:pt x="929050" y="825500"/>
                </a:cubicBezTo>
                <a:cubicBezTo>
                  <a:pt x="1005250" y="821267"/>
                  <a:pt x="1085617" y="838012"/>
                  <a:pt x="1157650" y="812800"/>
                </a:cubicBezTo>
                <a:cubicBezTo>
                  <a:pt x="1182921" y="803955"/>
                  <a:pt x="1183050" y="736600"/>
                  <a:pt x="1183050" y="736600"/>
                </a:cubicBezTo>
                <a:cubicBezTo>
                  <a:pt x="1178817" y="660400"/>
                  <a:pt x="1181143" y="583550"/>
                  <a:pt x="1170350" y="508000"/>
                </a:cubicBezTo>
                <a:cubicBezTo>
                  <a:pt x="1168191" y="492890"/>
                  <a:pt x="1159917" y="472893"/>
                  <a:pt x="1144950" y="469900"/>
                </a:cubicBezTo>
                <a:cubicBezTo>
                  <a:pt x="1129983" y="466907"/>
                  <a:pt x="1119550" y="486833"/>
                  <a:pt x="1106850" y="495300"/>
                </a:cubicBezTo>
                <a:cubicBezTo>
                  <a:pt x="1102460" y="521637"/>
                  <a:pt x="1092817" y="591987"/>
                  <a:pt x="1081450" y="622300"/>
                </a:cubicBezTo>
                <a:cubicBezTo>
                  <a:pt x="1074803" y="640027"/>
                  <a:pt x="1068170" y="658556"/>
                  <a:pt x="1056050" y="673100"/>
                </a:cubicBezTo>
                <a:cubicBezTo>
                  <a:pt x="1046279" y="684826"/>
                  <a:pt x="1030650" y="690033"/>
                  <a:pt x="1017950" y="698500"/>
                </a:cubicBezTo>
                <a:cubicBezTo>
                  <a:pt x="1001017" y="723900"/>
                  <a:pt x="992550" y="757767"/>
                  <a:pt x="967150" y="774700"/>
                </a:cubicBezTo>
                <a:cubicBezTo>
                  <a:pt x="945517" y="789122"/>
                  <a:pt x="894003" y="822447"/>
                  <a:pt x="878250" y="838200"/>
                </a:cubicBezTo>
                <a:cubicBezTo>
                  <a:pt x="793583" y="922867"/>
                  <a:pt x="916350" y="833967"/>
                  <a:pt x="814750" y="901700"/>
                </a:cubicBezTo>
                <a:cubicBezTo>
                  <a:pt x="772417" y="897467"/>
                  <a:pt x="728358" y="901690"/>
                  <a:pt x="687750" y="889000"/>
                </a:cubicBezTo>
                <a:cubicBezTo>
                  <a:pt x="658613" y="879895"/>
                  <a:pt x="611550" y="838200"/>
                  <a:pt x="611550" y="838200"/>
                </a:cubicBezTo>
                <a:cubicBezTo>
                  <a:pt x="603083" y="825500"/>
                  <a:pt x="588659" y="815156"/>
                  <a:pt x="586150" y="800100"/>
                </a:cubicBezTo>
                <a:cubicBezTo>
                  <a:pt x="583949" y="786895"/>
                  <a:pt x="592349" y="773702"/>
                  <a:pt x="598850" y="762000"/>
                </a:cubicBezTo>
                <a:cubicBezTo>
                  <a:pt x="608734" y="744209"/>
                  <a:pt x="657999" y="664228"/>
                  <a:pt x="687750" y="647700"/>
                </a:cubicBezTo>
                <a:cubicBezTo>
                  <a:pt x="711155" y="634697"/>
                  <a:pt x="763950" y="622300"/>
                  <a:pt x="763950" y="622300"/>
                </a:cubicBezTo>
                <a:cubicBezTo>
                  <a:pt x="831683" y="626533"/>
                  <a:pt x="900740" y="621019"/>
                  <a:pt x="967150" y="635000"/>
                </a:cubicBezTo>
                <a:cubicBezTo>
                  <a:pt x="984725" y="638700"/>
                  <a:pt x="994223" y="658923"/>
                  <a:pt x="1005250" y="673100"/>
                </a:cubicBezTo>
                <a:cubicBezTo>
                  <a:pt x="1023992" y="697197"/>
                  <a:pt x="1046397" y="720340"/>
                  <a:pt x="1056050" y="749300"/>
                </a:cubicBezTo>
                <a:cubicBezTo>
                  <a:pt x="1060283" y="762000"/>
                  <a:pt x="1059284" y="777934"/>
                  <a:pt x="1068750" y="787400"/>
                </a:cubicBezTo>
                <a:cubicBezTo>
                  <a:pt x="1078216" y="796866"/>
                  <a:pt x="1094150" y="795867"/>
                  <a:pt x="1106850" y="800100"/>
                </a:cubicBezTo>
                <a:cubicBezTo>
                  <a:pt x="1242863" y="664087"/>
                  <a:pt x="1032829" y="870529"/>
                  <a:pt x="1195750" y="723900"/>
                </a:cubicBezTo>
                <a:cubicBezTo>
                  <a:pt x="1222450" y="699870"/>
                  <a:pt x="1271950" y="647700"/>
                  <a:pt x="1271950" y="647700"/>
                </a:cubicBezTo>
                <a:cubicBezTo>
                  <a:pt x="1302870" y="554941"/>
                  <a:pt x="1290856" y="597475"/>
                  <a:pt x="1310050" y="520700"/>
                </a:cubicBezTo>
                <a:cubicBezTo>
                  <a:pt x="1305817" y="461433"/>
                  <a:pt x="1305378" y="401773"/>
                  <a:pt x="1297350" y="342900"/>
                </a:cubicBezTo>
                <a:cubicBezTo>
                  <a:pt x="1292633" y="308311"/>
                  <a:pt x="1292895" y="269227"/>
                  <a:pt x="1271950" y="241300"/>
                </a:cubicBezTo>
                <a:cubicBezTo>
                  <a:pt x="1259250" y="224367"/>
                  <a:pt x="1248817" y="205467"/>
                  <a:pt x="1233850" y="190500"/>
                </a:cubicBezTo>
                <a:cubicBezTo>
                  <a:pt x="1172431" y="129081"/>
                  <a:pt x="1203073" y="168761"/>
                  <a:pt x="1144950" y="139700"/>
                </a:cubicBezTo>
                <a:cubicBezTo>
                  <a:pt x="1046473" y="90461"/>
                  <a:pt x="1164515" y="133522"/>
                  <a:pt x="1068750" y="101600"/>
                </a:cubicBezTo>
                <a:cubicBezTo>
                  <a:pt x="1051817" y="110067"/>
                  <a:pt x="1035351" y="119542"/>
                  <a:pt x="1017950" y="127000"/>
                </a:cubicBezTo>
                <a:cubicBezTo>
                  <a:pt x="1005645" y="132273"/>
                  <a:pt x="988213" y="129247"/>
                  <a:pt x="979850" y="139700"/>
                </a:cubicBezTo>
                <a:cubicBezTo>
                  <a:pt x="968946" y="153330"/>
                  <a:pt x="977295" y="176297"/>
                  <a:pt x="967150" y="190500"/>
                </a:cubicBezTo>
                <a:cubicBezTo>
                  <a:pt x="954847" y="207724"/>
                  <a:pt x="933283" y="215900"/>
                  <a:pt x="916350" y="228600"/>
                </a:cubicBezTo>
                <a:cubicBezTo>
                  <a:pt x="892785" y="275729"/>
                  <a:pt x="894976" y="284736"/>
                  <a:pt x="852850" y="317500"/>
                </a:cubicBezTo>
                <a:cubicBezTo>
                  <a:pt x="828753" y="336242"/>
                  <a:pt x="776650" y="368300"/>
                  <a:pt x="776650" y="368300"/>
                </a:cubicBezTo>
                <a:cubicBezTo>
                  <a:pt x="752498" y="363470"/>
                  <a:pt x="701085" y="355917"/>
                  <a:pt x="675050" y="342900"/>
                </a:cubicBezTo>
                <a:cubicBezTo>
                  <a:pt x="661398" y="336074"/>
                  <a:pt x="649650" y="325967"/>
                  <a:pt x="636950" y="317500"/>
                </a:cubicBezTo>
                <a:cubicBezTo>
                  <a:pt x="628483" y="304800"/>
                  <a:pt x="622343" y="290193"/>
                  <a:pt x="611550" y="279400"/>
                </a:cubicBezTo>
                <a:cubicBezTo>
                  <a:pt x="600757" y="268607"/>
                  <a:pt x="582985" y="265919"/>
                  <a:pt x="573450" y="254000"/>
                </a:cubicBezTo>
                <a:cubicBezTo>
                  <a:pt x="565087" y="243547"/>
                  <a:pt x="564983" y="228600"/>
                  <a:pt x="560750" y="215900"/>
                </a:cubicBezTo>
                <a:cubicBezTo>
                  <a:pt x="564983" y="190500"/>
                  <a:pt x="565307" y="164129"/>
                  <a:pt x="573450" y="139700"/>
                </a:cubicBezTo>
                <a:cubicBezTo>
                  <a:pt x="583933" y="108252"/>
                  <a:pt x="670056" y="26399"/>
                  <a:pt x="675050" y="25400"/>
                </a:cubicBezTo>
                <a:cubicBezTo>
                  <a:pt x="755666" y="9277"/>
                  <a:pt x="717609" y="17935"/>
                  <a:pt x="789350" y="0"/>
                </a:cubicBezTo>
                <a:cubicBezTo>
                  <a:pt x="871760" y="8241"/>
                  <a:pt x="1008892" y="13611"/>
                  <a:pt x="1106850" y="38100"/>
                </a:cubicBezTo>
                <a:cubicBezTo>
                  <a:pt x="1119837" y="41347"/>
                  <a:pt x="1132976" y="44813"/>
                  <a:pt x="1144950" y="50800"/>
                </a:cubicBezTo>
                <a:cubicBezTo>
                  <a:pt x="1196737" y="76693"/>
                  <a:pt x="1183639" y="96559"/>
                  <a:pt x="1259250" y="101600"/>
                </a:cubicBezTo>
                <a:cubicBezTo>
                  <a:pt x="1488000" y="116850"/>
                  <a:pt x="1386498" y="107272"/>
                  <a:pt x="1564050" y="127000"/>
                </a:cubicBezTo>
                <a:cubicBezTo>
                  <a:pt x="1576332" y="145423"/>
                  <a:pt x="1611920" y="195393"/>
                  <a:pt x="1614850" y="215900"/>
                </a:cubicBezTo>
                <a:cubicBezTo>
                  <a:pt x="1617999" y="237943"/>
                  <a:pt x="1565420" y="315308"/>
                  <a:pt x="1564050" y="317500"/>
                </a:cubicBezTo>
                <a:cubicBezTo>
                  <a:pt x="1555960" y="330443"/>
                  <a:pt x="1544849" y="341652"/>
                  <a:pt x="1538650" y="355600"/>
                </a:cubicBezTo>
                <a:cubicBezTo>
                  <a:pt x="1527776" y="380066"/>
                  <a:pt x="1525224" y="407853"/>
                  <a:pt x="1513250" y="431800"/>
                </a:cubicBezTo>
                <a:cubicBezTo>
                  <a:pt x="1481024" y="496252"/>
                  <a:pt x="1498352" y="466848"/>
                  <a:pt x="1462450" y="520700"/>
                </a:cubicBezTo>
                <a:cubicBezTo>
                  <a:pt x="1458217" y="537633"/>
                  <a:pt x="1457556" y="555888"/>
                  <a:pt x="1449750" y="571500"/>
                </a:cubicBezTo>
                <a:cubicBezTo>
                  <a:pt x="1372863" y="725274"/>
                  <a:pt x="1437795" y="543866"/>
                  <a:pt x="1398950" y="660400"/>
                </a:cubicBezTo>
                <a:cubicBezTo>
                  <a:pt x="1403183" y="677333"/>
                  <a:pt x="1406855" y="694417"/>
                  <a:pt x="1411650" y="711200"/>
                </a:cubicBezTo>
                <a:cubicBezTo>
                  <a:pt x="1415328" y="724072"/>
                  <a:pt x="1412648" y="742799"/>
                  <a:pt x="1424350" y="749300"/>
                </a:cubicBezTo>
                <a:cubicBezTo>
                  <a:pt x="1454866" y="766253"/>
                  <a:pt x="1525950" y="774700"/>
                  <a:pt x="1525950" y="774700"/>
                </a:cubicBezTo>
                <a:cubicBezTo>
                  <a:pt x="1568283" y="770467"/>
                  <a:pt x="1612589" y="775454"/>
                  <a:pt x="1652950" y="762000"/>
                </a:cubicBezTo>
                <a:cubicBezTo>
                  <a:pt x="1669509" y="756480"/>
                  <a:pt x="1612623" y="763264"/>
                  <a:pt x="1602150" y="749300"/>
                </a:cubicBezTo>
                <a:cubicBezTo>
                  <a:pt x="1594118" y="738590"/>
                  <a:pt x="1608863" y="723174"/>
                  <a:pt x="1614850" y="711200"/>
                </a:cubicBezTo>
                <a:cubicBezTo>
                  <a:pt x="1621676" y="697548"/>
                  <a:pt x="1633424" y="686752"/>
                  <a:pt x="1640250" y="673100"/>
                </a:cubicBezTo>
                <a:cubicBezTo>
                  <a:pt x="1673223" y="607154"/>
                  <a:pt x="1628738" y="659212"/>
                  <a:pt x="1678350" y="609600"/>
                </a:cubicBezTo>
              </a:path>
            </a:pathLst>
          </a:cu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4047" name="Text Box 18"/>
          <p:cNvSpPr txBox="1">
            <a:spLocks noChangeArrowheads="1"/>
          </p:cNvSpPr>
          <p:nvPr/>
        </p:nvSpPr>
        <p:spPr bwMode="auto">
          <a:xfrm>
            <a:off x="3821113" y="5857875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Comic Sans MS" pitchFamily="66" charset="0"/>
                <a:cs typeface="Arial" pitchFamily="34" charset="0"/>
              </a:rPr>
              <a:t>  6xHis</a:t>
            </a:r>
          </a:p>
        </p:txBody>
      </p:sp>
      <p:sp>
        <p:nvSpPr>
          <p:cNvPr id="44048" name="CaixaDeTexto 21"/>
          <p:cNvSpPr txBox="1">
            <a:spLocks noChangeArrowheads="1"/>
          </p:cNvSpPr>
          <p:nvPr/>
        </p:nvSpPr>
        <p:spPr bwMode="auto">
          <a:xfrm>
            <a:off x="3929063" y="514350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CC0066"/>
                </a:solidFill>
                <a:latin typeface="Calibri" pitchFamily="34" charset="0"/>
                <a:cs typeface="Arial" pitchFamily="34" charset="0"/>
              </a:rPr>
              <a:t>N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286500" y="5572125"/>
            <a:ext cx="3571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itchFamily="34" charset="0"/>
              </a:rPr>
              <a:t>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3472" y="1556792"/>
            <a:ext cx="8656216" cy="4581525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pt-BR" sz="2400" b="1" dirty="0"/>
              <a:t>	</a:t>
            </a:r>
            <a:r>
              <a:rPr lang="pt-BR" sz="2800" b="1" dirty="0"/>
              <a:t>A escolha do(s)  método(s) se baseia em: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None/>
            </a:pPr>
            <a:r>
              <a:rPr lang="pt-BR" sz="2400" b="1" dirty="0"/>
              <a:t>	</a:t>
            </a:r>
            <a:r>
              <a:rPr lang="pt-BR" sz="2400" dirty="0"/>
              <a:t>-  Localização do produto (</a:t>
            </a:r>
            <a:r>
              <a:rPr lang="pt-BR" sz="2400" b="1" dirty="0">
                <a:solidFill>
                  <a:srgbClr val="FF0000"/>
                </a:solidFill>
              </a:rPr>
              <a:t>intra</a:t>
            </a:r>
            <a:r>
              <a:rPr lang="pt-BR" sz="2400" dirty="0"/>
              <a:t> ou </a:t>
            </a:r>
            <a:r>
              <a:rPr lang="pt-BR" sz="2400" b="1" dirty="0">
                <a:solidFill>
                  <a:srgbClr val="FF0000"/>
                </a:solidFill>
              </a:rPr>
              <a:t>extra</a:t>
            </a:r>
            <a:r>
              <a:rPr lang="pt-BR" sz="2400" dirty="0"/>
              <a:t>celular);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None/>
            </a:pPr>
            <a:r>
              <a:rPr lang="pt-BR" sz="2400" dirty="0"/>
              <a:t>	- Tipo de </a:t>
            </a:r>
            <a:r>
              <a:rPr lang="pt-BR" sz="2400" b="1" dirty="0"/>
              <a:t>microrganismos</a:t>
            </a:r>
            <a:r>
              <a:rPr lang="pt-BR" sz="2400" dirty="0"/>
              <a:t> envolvido na produção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None/>
            </a:pPr>
            <a:r>
              <a:rPr lang="pt-BR" sz="2400" dirty="0"/>
              <a:t>			- (eucarioto, procarioto Gram+ ou Gram-,);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None/>
            </a:pPr>
            <a:r>
              <a:rPr lang="pt-BR" sz="2400" dirty="0"/>
              <a:t>	-   A </a:t>
            </a:r>
            <a:r>
              <a:rPr lang="pt-BR" sz="2400" b="1" dirty="0"/>
              <a:t>concentração</a:t>
            </a:r>
            <a:r>
              <a:rPr lang="pt-BR" sz="2400" dirty="0"/>
              <a:t> do produto no meio de fermentação;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pt-BR" sz="2400" dirty="0"/>
              <a:t>	-   Para que fins se destina o produto (</a:t>
            </a:r>
            <a:r>
              <a:rPr lang="pt-BR" sz="2400" b="1" dirty="0"/>
              <a:t>Grau de pureza</a:t>
            </a:r>
            <a:r>
              <a:rPr lang="pt-BR" sz="2400" dirty="0"/>
              <a:t>);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pt-BR" sz="2400" dirty="0"/>
              <a:t>			- grau alimentício (</a:t>
            </a:r>
            <a:r>
              <a:rPr lang="pt-BR" sz="2400" i="1" dirty="0"/>
              <a:t>Food grade</a:t>
            </a:r>
            <a:r>
              <a:rPr lang="pt-BR" sz="2400" dirty="0"/>
              <a:t>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pt-BR" sz="2400" dirty="0"/>
              <a:t>			- grau farmacêutico (</a:t>
            </a:r>
            <a:r>
              <a:rPr lang="pt-BR" sz="2400" i="1" dirty="0"/>
              <a:t>Pharmaceutical grade</a:t>
            </a:r>
            <a:r>
              <a:rPr lang="pt-BR" sz="2400" dirty="0"/>
              <a:t>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None/>
            </a:pPr>
            <a:r>
              <a:rPr lang="pt-BR" sz="2400" dirty="0"/>
              <a:t>	- </a:t>
            </a:r>
            <a:r>
              <a:rPr lang="pt-BR" sz="2400" b="1" dirty="0"/>
              <a:t>Impurezas</a:t>
            </a:r>
            <a:r>
              <a:rPr lang="pt-BR" sz="2400" dirty="0"/>
              <a:t> do caldo de fermentação (toxicidade);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None/>
            </a:pPr>
            <a:r>
              <a:rPr lang="pt-BR" sz="2400" dirty="0"/>
              <a:t>	- O mínimo aceitável de </a:t>
            </a:r>
            <a:r>
              <a:rPr lang="pt-BR" sz="2400" b="1" dirty="0"/>
              <a:t>padrão de pureza</a:t>
            </a:r>
            <a:r>
              <a:rPr lang="pt-BR" sz="2400" dirty="0"/>
              <a:t>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pt-BR" sz="2400" dirty="0"/>
              <a:t>	- O preço de </a:t>
            </a:r>
            <a:r>
              <a:rPr lang="pt-BR" sz="2400" b="1" dirty="0"/>
              <a:t>mercado</a:t>
            </a:r>
            <a:r>
              <a:rPr lang="pt-BR" sz="2400" dirty="0"/>
              <a:t> do produto.</a:t>
            </a:r>
          </a:p>
          <a:p>
            <a:pPr algn="just" eaLnBrk="1" hangingPunct="1">
              <a:lnSpc>
                <a:spcPct val="80000"/>
              </a:lnSpc>
            </a:pPr>
            <a:endParaRPr lang="pt-BR" sz="2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2484D78-DEF9-4444-A92D-47E08F21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9274"/>
            <a:ext cx="8229600" cy="1143000"/>
          </a:xfrm>
        </p:spPr>
        <p:txBody>
          <a:bodyPr/>
          <a:lstStyle/>
          <a:p>
            <a:r>
              <a:rPr lang="de-DE" sz="4000" dirty="0" err="1"/>
              <a:t>Processos</a:t>
            </a:r>
            <a:r>
              <a:rPr lang="de-DE" sz="4000" dirty="0"/>
              <a:t> de </a:t>
            </a:r>
            <a:r>
              <a:rPr lang="de-DE" sz="4000" dirty="0" err="1"/>
              <a:t>purifica</a:t>
            </a:r>
            <a:r>
              <a:rPr lang="pt-BR" sz="4000" dirty="0" err="1"/>
              <a:t>ção</a:t>
            </a:r>
            <a:r>
              <a:rPr lang="de-DE" sz="4000" dirty="0"/>
              <a:t> de </a:t>
            </a:r>
            <a:r>
              <a:rPr lang="de-DE" sz="4000" dirty="0" err="1"/>
              <a:t>produtos</a:t>
            </a:r>
            <a:r>
              <a:rPr lang="de-DE" sz="4000" dirty="0"/>
              <a:t> </a:t>
            </a:r>
            <a:r>
              <a:rPr lang="de-DE" sz="4000" dirty="0" err="1"/>
              <a:t>biotecnológicos</a:t>
            </a:r>
            <a:endParaRPr lang="de-DE" sz="4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666D0DF-F51E-46A9-BC3A-D0E7123BEE4A}"/>
              </a:ext>
            </a:extLst>
          </p:cNvPr>
          <p:cNvSpPr/>
          <p:nvPr/>
        </p:nvSpPr>
        <p:spPr>
          <a:xfrm>
            <a:off x="323528" y="206642"/>
            <a:ext cx="8496944" cy="64447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 idx="4294967295"/>
          </p:nvPr>
        </p:nvSpPr>
        <p:spPr>
          <a:xfrm>
            <a:off x="392142" y="-870082"/>
            <a:ext cx="8810729" cy="2154237"/>
          </a:xfrm>
        </p:spPr>
        <p:txBody>
          <a:bodyPr/>
          <a:lstStyle/>
          <a:p>
            <a:pPr eaLnBrk="1" hangingPunct="1"/>
            <a:r>
              <a:rPr lang="pt-BR" sz="3200" dirty="0">
                <a:solidFill>
                  <a:srgbClr val="FFC000"/>
                </a:solidFill>
              </a:rPr>
              <a:t>Purificação de proteína com cauda </a:t>
            </a:r>
            <a:r>
              <a:rPr lang="pt-BR" sz="3200" dirty="0" err="1">
                <a:solidFill>
                  <a:srgbClr val="FFC000"/>
                </a:solidFill>
              </a:rPr>
              <a:t>polihistidina</a:t>
            </a:r>
            <a:endParaRPr lang="pt-BR" sz="3200" dirty="0">
              <a:solidFill>
                <a:srgbClr val="FFC000"/>
              </a:solidFill>
            </a:endParaRPr>
          </a:p>
        </p:txBody>
      </p:sp>
      <p:pic>
        <p:nvPicPr>
          <p:cNvPr id="45059" name="Imagem 5" descr="His t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233" y="484671"/>
            <a:ext cx="320673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71529" y="4282062"/>
            <a:ext cx="41044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 metal é </a:t>
            </a:r>
            <a:r>
              <a:rPr lang="en-US" sz="1400" dirty="0" err="1"/>
              <a:t>imobilizado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um </a:t>
            </a:r>
            <a:r>
              <a:rPr lang="en-US" sz="1400" dirty="0" err="1"/>
              <a:t>suporte</a:t>
            </a:r>
            <a:r>
              <a:rPr lang="en-US" sz="1400" dirty="0"/>
              <a:t> com o </a:t>
            </a:r>
            <a:r>
              <a:rPr lang="en-US" sz="1400" dirty="0" err="1"/>
              <a:t>ácido</a:t>
            </a:r>
            <a:r>
              <a:rPr lang="en-US" sz="1400" dirty="0"/>
              <a:t> </a:t>
            </a:r>
            <a:r>
              <a:rPr lang="en-US" sz="1400" dirty="0" err="1"/>
              <a:t>nitriloacético</a:t>
            </a:r>
            <a:r>
              <a:rPr lang="en-US" sz="1400" dirty="0"/>
              <a:t> (</a:t>
            </a:r>
            <a:r>
              <a:rPr lang="en-US" sz="1400" dirty="0" err="1"/>
              <a:t>quelante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Interação</a:t>
            </a:r>
            <a:r>
              <a:rPr lang="en-US" sz="1400" dirty="0"/>
              <a:t> </a:t>
            </a:r>
            <a:r>
              <a:rPr lang="en-US" sz="1400" dirty="0" err="1"/>
              <a:t>histidina</a:t>
            </a:r>
            <a:r>
              <a:rPr lang="en-US" sz="1400" dirty="0"/>
              <a:t> – metal  (Ni): </a:t>
            </a:r>
            <a:r>
              <a:rPr lang="en-US" sz="1400" dirty="0" err="1"/>
              <a:t>coordenação</a:t>
            </a:r>
            <a:r>
              <a:rPr lang="en-US" sz="1400" dirty="0"/>
              <a:t> do N </a:t>
            </a:r>
            <a:r>
              <a:rPr lang="en-US" sz="1400" dirty="0" err="1"/>
              <a:t>imidazólico</a:t>
            </a:r>
            <a:r>
              <a:rPr lang="en-US" sz="1400" dirty="0"/>
              <a:t> com o metal.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Proteína</a:t>
            </a:r>
            <a:r>
              <a:rPr lang="en-US" sz="1400" dirty="0"/>
              <a:t> de </a:t>
            </a:r>
            <a:r>
              <a:rPr lang="en-US" sz="1400" dirty="0" err="1"/>
              <a:t>interesse</a:t>
            </a:r>
            <a:r>
              <a:rPr lang="en-US" sz="1400" dirty="0"/>
              <a:t> é </a:t>
            </a:r>
            <a:r>
              <a:rPr lang="en-US" sz="1400" dirty="0" err="1"/>
              <a:t>eluída</a:t>
            </a:r>
            <a:r>
              <a:rPr lang="en-US" sz="1400" dirty="0"/>
              <a:t>  </a:t>
            </a:r>
            <a:r>
              <a:rPr lang="en-US" sz="1400" dirty="0" err="1"/>
              <a:t>alterando</a:t>
            </a:r>
            <a:r>
              <a:rPr lang="en-US" sz="1400" dirty="0"/>
              <a:t> o pH do </a:t>
            </a:r>
            <a:r>
              <a:rPr lang="en-US" sz="1400" dirty="0" err="1"/>
              <a:t>tampão</a:t>
            </a:r>
            <a:r>
              <a:rPr lang="en-US" sz="1400" dirty="0"/>
              <a:t> de </a:t>
            </a:r>
            <a:r>
              <a:rPr lang="en-US" sz="1400" dirty="0" err="1"/>
              <a:t>eluição</a:t>
            </a:r>
            <a:r>
              <a:rPr lang="en-US" sz="1400" dirty="0"/>
              <a:t>. pH </a:t>
            </a:r>
            <a:r>
              <a:rPr lang="en-US" sz="1400" dirty="0" err="1"/>
              <a:t>baixo</a:t>
            </a:r>
            <a:r>
              <a:rPr lang="en-US" sz="1400" dirty="0"/>
              <a:t> (</a:t>
            </a:r>
            <a:r>
              <a:rPr lang="en-US" sz="1400" dirty="0" err="1"/>
              <a:t>favorece</a:t>
            </a:r>
            <a:r>
              <a:rPr lang="en-US" sz="1400" dirty="0"/>
              <a:t> a </a:t>
            </a:r>
            <a:r>
              <a:rPr lang="en-US" sz="1400" dirty="0" err="1"/>
              <a:t>protonação</a:t>
            </a:r>
            <a:r>
              <a:rPr lang="en-US" sz="1400" dirty="0"/>
              <a:t>)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71800" y="364502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Suporte (coluna)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67544" y="37890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Histidinas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4396" y="3429000"/>
            <a:ext cx="43476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 Histidina + </a:t>
            </a:r>
            <a:r>
              <a:rPr lang="pt-BR" sz="1400" dirty="0" err="1">
                <a:solidFill>
                  <a:srgbClr val="FF0000"/>
                </a:solidFill>
              </a:rPr>
              <a:t>Ni</a:t>
            </a:r>
            <a:r>
              <a:rPr lang="pt-BR" sz="1400" dirty="0">
                <a:solidFill>
                  <a:srgbClr val="FF0000"/>
                </a:solidFill>
              </a:rPr>
              <a:t>-Ácido </a:t>
            </a:r>
            <a:r>
              <a:rPr lang="pt-BR" sz="1400" dirty="0" err="1">
                <a:solidFill>
                  <a:srgbClr val="FF0000"/>
                </a:solidFill>
              </a:rPr>
              <a:t>nitriloacético</a:t>
            </a:r>
            <a:r>
              <a:rPr lang="pt-BR" sz="1400" dirty="0">
                <a:solidFill>
                  <a:srgbClr val="FF0000"/>
                </a:solidFill>
              </a:rPr>
              <a:t>(</a:t>
            </a:r>
            <a:r>
              <a:rPr lang="pt-BR" sz="1400" dirty="0" err="1">
                <a:solidFill>
                  <a:srgbClr val="FF0000"/>
                </a:solidFill>
              </a:rPr>
              <a:t>quelante</a:t>
            </a:r>
            <a:r>
              <a:rPr lang="pt-BR" sz="1400" dirty="0">
                <a:solidFill>
                  <a:srgbClr val="FF0000"/>
                </a:solidFill>
              </a:rPr>
              <a:t>)- suporte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191348" y="971746"/>
            <a:ext cx="2319744" cy="5786437"/>
            <a:chOff x="6824256" y="1071563"/>
            <a:chExt cx="2319744" cy="5786437"/>
          </a:xfrm>
        </p:grpSpPr>
        <p:sp>
          <p:nvSpPr>
            <p:cNvPr id="6" name="Retângulo 5"/>
            <p:cNvSpPr/>
            <p:nvPr/>
          </p:nvSpPr>
          <p:spPr>
            <a:xfrm>
              <a:off x="7429500" y="1071563"/>
              <a:ext cx="1714500" cy="57864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7072313" y="2000250"/>
              <a:ext cx="500062" cy="14287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" name="Retângulo 1"/>
            <p:cNvSpPr/>
            <p:nvPr/>
          </p:nvSpPr>
          <p:spPr>
            <a:xfrm>
              <a:off x="6824256" y="2924944"/>
              <a:ext cx="1348143" cy="3933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098" name="Picture 2" descr="Resultado de imagem para histid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230"/>
            <a:ext cx="4658488" cy="367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251583" y="5373216"/>
            <a:ext cx="288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pH&lt; </a:t>
            </a:r>
            <a:r>
              <a:rPr lang="en-US" dirty="0" err="1"/>
              <a:t>pKa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imidazólico</a:t>
            </a:r>
            <a:r>
              <a:rPr lang="en-US" dirty="0"/>
              <a:t> (6,04)</a:t>
            </a:r>
            <a:endParaRPr lang="pt-B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solidFill>
                  <a:schemeClr val="bg1"/>
                </a:solidFill>
              </a:rPr>
              <a:t>Secagem e acondicionamento da enzima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431980" y="1497806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Calibri" pitchFamily="34" charset="0"/>
              </a:rPr>
              <a:t>Líquida ou Liofilizada</a:t>
            </a:r>
          </a:p>
        </p:txBody>
      </p:sp>
      <p:pic>
        <p:nvPicPr>
          <p:cNvPr id="39940" name="Picture 9" descr="enzy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3527747" cy="275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3" descr="PANC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292" y="2035173"/>
            <a:ext cx="2556092" cy="340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2A383CE-0C8D-424B-B859-C265AE686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50470"/>
            <a:ext cx="7128792" cy="564775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49C7B8A-71AB-4350-B11A-D6428ECA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0"/>
            <a:ext cx="8795320" cy="1143000"/>
          </a:xfrm>
        </p:spPr>
        <p:txBody>
          <a:bodyPr/>
          <a:lstStyle/>
          <a:p>
            <a:r>
              <a:rPr lang="de-DE" sz="4000" dirty="0" err="1"/>
              <a:t>Purifica</a:t>
            </a:r>
            <a:r>
              <a:rPr lang="pt-BR" sz="4000" dirty="0" err="1"/>
              <a:t>ção</a:t>
            </a:r>
            <a:r>
              <a:rPr lang="de-DE" sz="4000" dirty="0"/>
              <a:t> de </a:t>
            </a:r>
            <a:r>
              <a:rPr lang="de-DE" sz="4000" dirty="0" err="1"/>
              <a:t>produtos</a:t>
            </a:r>
            <a:r>
              <a:rPr lang="de-DE" sz="4000" dirty="0"/>
              <a:t> </a:t>
            </a:r>
            <a:r>
              <a:rPr lang="de-DE" sz="4000" dirty="0" err="1"/>
              <a:t>biotecnológicos</a:t>
            </a:r>
            <a:endParaRPr lang="de-DE" sz="4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2E0CAAE-E6DF-4640-BBD4-7DAFF475F349}"/>
              </a:ext>
            </a:extLst>
          </p:cNvPr>
          <p:cNvSpPr/>
          <p:nvPr/>
        </p:nvSpPr>
        <p:spPr>
          <a:xfrm>
            <a:off x="323528" y="206642"/>
            <a:ext cx="8496944" cy="64447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FED2D28-2EE9-4DDA-AC7A-2E4034D12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38" y="6666112"/>
            <a:ext cx="2259578" cy="23148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A23C01-D410-47C0-B02B-D8929C16BF76}"/>
              </a:ext>
            </a:extLst>
          </p:cNvPr>
          <p:cNvSpPr txBox="1"/>
          <p:nvPr/>
        </p:nvSpPr>
        <p:spPr>
          <a:xfrm>
            <a:off x="2915816" y="662480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Chromotography</a:t>
            </a:r>
            <a:r>
              <a:rPr lang="en-US" sz="1000" dirty="0"/>
              <a:t> in the Downstream Processing of Biotechnological Products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7981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B374C-960C-4A30-AAA6-77A376CC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Processos</a:t>
            </a:r>
            <a:r>
              <a:rPr lang="de-DE" dirty="0"/>
              <a:t> de </a:t>
            </a:r>
            <a:r>
              <a:rPr lang="de-DE" dirty="0" err="1"/>
              <a:t>purifica</a:t>
            </a:r>
            <a:r>
              <a:rPr lang="pt-BR" dirty="0" err="1"/>
              <a:t>ção</a:t>
            </a:r>
            <a:r>
              <a:rPr lang="de-DE" dirty="0"/>
              <a:t> de </a:t>
            </a:r>
            <a:r>
              <a:rPr lang="de-DE" dirty="0" err="1"/>
              <a:t>produtos</a:t>
            </a:r>
            <a:r>
              <a:rPr lang="de-DE" dirty="0"/>
              <a:t> </a:t>
            </a:r>
            <a:r>
              <a:rPr lang="de-DE" dirty="0" err="1"/>
              <a:t>biotecnológicos</a:t>
            </a:r>
            <a:endParaRPr lang="de-DE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4EDCEF-B73F-4EF0-8175-2AA3F31D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988840"/>
            <a:ext cx="8579296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Métodos de separação de células  ou clarificação;</a:t>
            </a:r>
          </a:p>
          <a:p>
            <a:pPr lvl="1"/>
            <a:endParaRPr lang="pt-BR" sz="2000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Métodos de baixa resolução de purificação (concentração);</a:t>
            </a:r>
          </a:p>
          <a:p>
            <a:pPr lvl="1"/>
            <a:endParaRPr lang="pt-BR" sz="2000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2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étodos de alta resolução de purificação;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400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Operações de acondicionamento de produtos.</a:t>
            </a:r>
            <a:endParaRPr lang="de-DE" sz="2400" dirty="0">
              <a:solidFill>
                <a:srgbClr val="FF000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7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-33640" y="-136981"/>
            <a:ext cx="8229600" cy="1143001"/>
          </a:xfrm>
        </p:spPr>
        <p:txBody>
          <a:bodyPr/>
          <a:lstStyle/>
          <a:p>
            <a:pPr eaLnBrk="1" hangingPunct="1"/>
            <a:r>
              <a:rPr lang="pt-BR" b="1" dirty="0">
                <a:solidFill>
                  <a:srgbClr val="FF0000"/>
                </a:solidFill>
              </a:rPr>
              <a:t>1. Clarificação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3062"/>
            <a:ext cx="6111560" cy="4525962"/>
          </a:xfrm>
        </p:spPr>
        <p:txBody>
          <a:bodyPr/>
          <a:lstStyle/>
          <a:p>
            <a:pPr eaLnBrk="1" hangingPunct="1"/>
            <a:r>
              <a:rPr lang="pt-BR" dirty="0"/>
              <a:t>Separação das células do meio</a:t>
            </a:r>
          </a:p>
          <a:p>
            <a:pPr lvl="1" eaLnBrk="1" hangingPunct="1"/>
            <a:r>
              <a:rPr lang="pt-BR" dirty="0"/>
              <a:t>Filtração (membranas)</a:t>
            </a:r>
          </a:p>
          <a:p>
            <a:pPr lvl="1" eaLnBrk="1" hangingPunct="1"/>
            <a:r>
              <a:rPr lang="pt-BR" dirty="0"/>
              <a:t>Centrifugação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2C3BF28F-90D5-432A-A221-724828C204F3}"/>
              </a:ext>
            </a:extLst>
          </p:cNvPr>
          <p:cNvGrpSpPr/>
          <p:nvPr/>
        </p:nvGrpSpPr>
        <p:grpSpPr>
          <a:xfrm>
            <a:off x="3347863" y="836712"/>
            <a:ext cx="5510386" cy="5868888"/>
            <a:chOff x="3347863" y="836712"/>
            <a:chExt cx="5510386" cy="5868888"/>
          </a:xfrm>
        </p:grpSpPr>
        <p:grpSp>
          <p:nvGrpSpPr>
            <p:cNvPr id="2" name="Grupo 34"/>
            <p:cNvGrpSpPr>
              <a:grpSpLocks/>
            </p:cNvGrpSpPr>
            <p:nvPr/>
          </p:nvGrpSpPr>
          <p:grpSpPr bwMode="auto">
            <a:xfrm>
              <a:off x="3347863" y="1571625"/>
              <a:ext cx="5510386" cy="5133975"/>
              <a:chOff x="2704913" y="1643050"/>
              <a:chExt cx="5510427" cy="5134789"/>
            </a:xfrm>
          </p:grpSpPr>
          <p:sp>
            <p:nvSpPr>
              <p:cNvPr id="20488" name="CaixaDeTexto 4"/>
              <p:cNvSpPr txBox="1">
                <a:spLocks noChangeArrowheads="1"/>
              </p:cNvSpPr>
              <p:nvPr/>
            </p:nvSpPr>
            <p:spPr bwMode="auto">
              <a:xfrm>
                <a:off x="5429256" y="1643050"/>
                <a:ext cx="1643074" cy="36933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 dirty="0">
                    <a:latin typeface="Calibri" pitchFamily="34" charset="0"/>
                  </a:rPr>
                  <a:t>    Clarificação</a:t>
                </a:r>
              </a:p>
            </p:txBody>
          </p:sp>
          <p:sp>
            <p:nvSpPr>
              <p:cNvPr id="20489" name="CaixaDeTexto 5"/>
              <p:cNvSpPr txBox="1">
                <a:spLocks noChangeArrowheads="1"/>
              </p:cNvSpPr>
              <p:nvPr/>
            </p:nvSpPr>
            <p:spPr bwMode="auto">
              <a:xfrm>
                <a:off x="6500826" y="2500306"/>
                <a:ext cx="1643074" cy="369332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latin typeface="Calibri" pitchFamily="34" charset="0"/>
                  </a:rPr>
                  <a:t>Sobrenadante</a:t>
                </a:r>
              </a:p>
            </p:txBody>
          </p:sp>
          <p:sp>
            <p:nvSpPr>
              <p:cNvPr id="20490" name="CaixaDeTexto 6"/>
              <p:cNvSpPr txBox="1">
                <a:spLocks noChangeArrowheads="1"/>
              </p:cNvSpPr>
              <p:nvPr/>
            </p:nvSpPr>
            <p:spPr bwMode="auto">
              <a:xfrm>
                <a:off x="4214810" y="2428868"/>
                <a:ext cx="1857388" cy="646331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latin typeface="Calibri" pitchFamily="34" charset="0"/>
                  </a:rPr>
                  <a:t>Céls ou microrganismos</a:t>
                </a:r>
              </a:p>
            </p:txBody>
          </p:sp>
          <p:sp>
            <p:nvSpPr>
              <p:cNvPr id="20491" name="CaixaDeTexto 7"/>
              <p:cNvSpPr txBox="1">
                <a:spLocks noChangeArrowheads="1"/>
              </p:cNvSpPr>
              <p:nvPr/>
            </p:nvSpPr>
            <p:spPr bwMode="auto">
              <a:xfrm>
                <a:off x="6572265" y="5854503"/>
                <a:ext cx="1643075" cy="923336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latin typeface="Calibri" pitchFamily="34" charset="0"/>
                  </a:rPr>
                  <a:t>Etapas de Separação e Purificação</a:t>
                </a:r>
              </a:p>
            </p:txBody>
          </p:sp>
          <p:sp>
            <p:nvSpPr>
              <p:cNvPr id="20492" name="CaixaDeTexto 8"/>
              <p:cNvSpPr txBox="1">
                <a:spLocks noChangeArrowheads="1"/>
              </p:cNvSpPr>
              <p:nvPr/>
            </p:nvSpPr>
            <p:spPr bwMode="auto">
              <a:xfrm>
                <a:off x="4214810" y="3357562"/>
                <a:ext cx="1643074" cy="646331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latin typeface="Calibri" pitchFamily="34" charset="0"/>
                  </a:rPr>
                  <a:t>Rompimento das células</a:t>
                </a:r>
              </a:p>
            </p:txBody>
          </p:sp>
          <p:sp>
            <p:nvSpPr>
              <p:cNvPr id="20493" name="CaixaDeTexto 9"/>
              <p:cNvSpPr txBox="1">
                <a:spLocks noChangeArrowheads="1"/>
              </p:cNvSpPr>
              <p:nvPr/>
            </p:nvSpPr>
            <p:spPr bwMode="auto">
              <a:xfrm>
                <a:off x="4286248" y="4364952"/>
                <a:ext cx="1643074" cy="646433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>
                    <a:latin typeface="Calibri" pitchFamily="34" charset="0"/>
                  </a:rPr>
                  <a:t>Centrifugação,</a:t>
                </a:r>
              </a:p>
              <a:p>
                <a:pPr algn="ctr"/>
                <a:r>
                  <a:rPr lang="pt-BR">
                    <a:latin typeface="Calibri" pitchFamily="34" charset="0"/>
                  </a:rPr>
                  <a:t>filtração</a:t>
                </a:r>
              </a:p>
            </p:txBody>
          </p:sp>
          <p:sp>
            <p:nvSpPr>
              <p:cNvPr id="20494" name="CaixaDeTexto 12"/>
              <p:cNvSpPr txBox="1">
                <a:spLocks noChangeArrowheads="1"/>
              </p:cNvSpPr>
              <p:nvPr/>
            </p:nvSpPr>
            <p:spPr bwMode="auto">
              <a:xfrm>
                <a:off x="2704913" y="5373224"/>
                <a:ext cx="1647068" cy="923476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t-BR" dirty="0">
                    <a:latin typeface="Calibri" pitchFamily="34" charset="0"/>
                  </a:rPr>
                  <a:t>Fração sólida</a:t>
                </a:r>
              </a:p>
              <a:p>
                <a:r>
                  <a:rPr lang="pt-BR" dirty="0">
                    <a:latin typeface="Calibri" pitchFamily="34" charset="0"/>
                  </a:rPr>
                  <a:t>(torta – restos celulares)</a:t>
                </a:r>
              </a:p>
            </p:txBody>
          </p:sp>
          <p:sp>
            <p:nvSpPr>
              <p:cNvPr id="20495" name="CaixaDeTexto 13"/>
              <p:cNvSpPr txBox="1">
                <a:spLocks noChangeArrowheads="1"/>
              </p:cNvSpPr>
              <p:nvPr/>
            </p:nvSpPr>
            <p:spPr bwMode="auto">
              <a:xfrm>
                <a:off x="4429124" y="5357826"/>
                <a:ext cx="1643074" cy="369332"/>
              </a:xfrm>
              <a:prstGeom prst="rect">
                <a:avLst/>
              </a:prstGeom>
              <a:noFill/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pt-BR">
                    <a:latin typeface="Calibri" pitchFamily="34" charset="0"/>
                  </a:rPr>
                  <a:t>Sobrenadante</a:t>
                </a:r>
              </a:p>
            </p:txBody>
          </p:sp>
          <p:cxnSp>
            <p:nvCxnSpPr>
              <p:cNvPr id="19" name="Conector angulado 18"/>
              <p:cNvCxnSpPr/>
              <p:nvPr/>
            </p:nvCxnSpPr>
            <p:spPr>
              <a:xfrm rot="16200000" flipH="1">
                <a:off x="5214901" y="1928856"/>
                <a:ext cx="571591" cy="142876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de seta reta 22"/>
              <p:cNvCxnSpPr/>
              <p:nvPr/>
            </p:nvCxnSpPr>
            <p:spPr>
              <a:xfrm rot="5400000">
                <a:off x="6678602" y="2178123"/>
                <a:ext cx="35724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de seta reta 23"/>
              <p:cNvCxnSpPr/>
              <p:nvPr/>
            </p:nvCxnSpPr>
            <p:spPr>
              <a:xfrm rot="5400000">
                <a:off x="5037115" y="3249855"/>
                <a:ext cx="35724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de seta reta 24"/>
              <p:cNvCxnSpPr/>
              <p:nvPr/>
            </p:nvCxnSpPr>
            <p:spPr>
              <a:xfrm rot="5400000">
                <a:off x="5037115" y="4178690"/>
                <a:ext cx="35724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de seta reta 25"/>
              <p:cNvCxnSpPr/>
              <p:nvPr/>
            </p:nvCxnSpPr>
            <p:spPr>
              <a:xfrm rot="5400000">
                <a:off x="5821956" y="4250933"/>
                <a:ext cx="2786505" cy="317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de seta reta 27"/>
              <p:cNvCxnSpPr/>
              <p:nvPr/>
            </p:nvCxnSpPr>
            <p:spPr>
              <a:xfrm rot="5400000">
                <a:off x="4965677" y="5107524"/>
                <a:ext cx="357245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angulado 29"/>
              <p:cNvCxnSpPr/>
              <p:nvPr/>
            </p:nvCxnSpPr>
            <p:spPr>
              <a:xfrm rot="5400000">
                <a:off x="3500371" y="4501062"/>
                <a:ext cx="785938" cy="785819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angulado 32"/>
              <p:cNvCxnSpPr/>
              <p:nvPr/>
            </p:nvCxnSpPr>
            <p:spPr>
              <a:xfrm>
                <a:off x="5500695" y="5715634"/>
                <a:ext cx="928695" cy="357244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Conector reto 21"/>
            <p:cNvCxnSpPr>
              <a:stCxn id="20488" idx="2"/>
            </p:cNvCxnSpPr>
            <p:nvPr/>
          </p:nvCxnSpPr>
          <p:spPr>
            <a:xfrm rot="16200000" flipH="1">
              <a:off x="4918076" y="3917950"/>
              <a:ext cx="3987800" cy="349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6" name="CaixaDeTexto 26"/>
            <p:cNvSpPr txBox="1">
              <a:spLocks noChangeArrowheads="1"/>
            </p:cNvSpPr>
            <p:nvPr/>
          </p:nvSpPr>
          <p:spPr bwMode="auto">
            <a:xfrm>
              <a:off x="4788024" y="836712"/>
              <a:ext cx="1357312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dirty="0">
                  <a:latin typeface="Calibri" pitchFamily="34" charset="0"/>
                </a:rPr>
                <a:t>Produto</a:t>
              </a:r>
            </a:p>
            <a:p>
              <a:pPr algn="ctr"/>
              <a:r>
                <a:rPr lang="pt-BR" dirty="0">
                  <a:latin typeface="Calibri" pitchFamily="34" charset="0"/>
                </a:rPr>
                <a:t>Intracelular</a:t>
              </a:r>
            </a:p>
          </p:txBody>
        </p:sp>
        <p:sp>
          <p:nvSpPr>
            <p:cNvPr id="20487" name="CaixaDeTexto 28"/>
            <p:cNvSpPr txBox="1">
              <a:spLocks noChangeArrowheads="1"/>
            </p:cNvSpPr>
            <p:nvPr/>
          </p:nvSpPr>
          <p:spPr bwMode="auto">
            <a:xfrm>
              <a:off x="7164288" y="836712"/>
              <a:ext cx="1357313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dirty="0">
                  <a:latin typeface="Calibri" pitchFamily="34" charset="0"/>
                </a:rPr>
                <a:t>Produto</a:t>
              </a:r>
            </a:p>
            <a:p>
              <a:pPr algn="ctr"/>
              <a:r>
                <a:rPr lang="pt-BR" dirty="0">
                  <a:latin typeface="Calibri" pitchFamily="34" charset="0"/>
                </a:rPr>
                <a:t>Extracelular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1711"/>
            <a:ext cx="8229600" cy="1143000"/>
          </a:xfrm>
        </p:spPr>
        <p:txBody>
          <a:bodyPr/>
          <a:lstStyle/>
          <a:p>
            <a:pPr eaLnBrk="1" hangingPunct="1"/>
            <a:r>
              <a:rPr lang="pt-BR" dirty="0"/>
              <a:t>Extração e Purificação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229600" cy="805543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pt-BR" sz="2400" b="1" dirty="0"/>
              <a:t>	</a:t>
            </a:r>
            <a:r>
              <a:rPr lang="pt-BR" sz="2800" b="1" dirty="0"/>
              <a:t>A escolha do processo de extração se baseia em: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pt-BR" sz="2800" b="1" dirty="0"/>
              <a:t> 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39552" y="1556792"/>
            <a:ext cx="8702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pt-BR" sz="2400" dirty="0"/>
              <a:t>Localização do produto (</a:t>
            </a:r>
            <a:r>
              <a:rPr lang="pt-BR" sz="2400" dirty="0" err="1"/>
              <a:t>intra</a:t>
            </a:r>
            <a:r>
              <a:rPr lang="pt-BR" sz="2400" dirty="0"/>
              <a:t> ou extracelular);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pt-BR" sz="2400" dirty="0"/>
              <a:t>Tipo de microrganismos envolvido na produção (eucarioto, procarioto, G+ ou G- );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pt-BR" sz="2400" dirty="0"/>
              <a:t>A concentração do produto no meio de fermentação;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pt-BR" sz="2400" dirty="0"/>
              <a:t>Para que fins se destina o produto (Grau de pureza);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pt-BR" sz="2400" dirty="0"/>
              <a:t>			- grau alimentício (</a:t>
            </a:r>
            <a:r>
              <a:rPr lang="pt-BR" sz="2400" i="1" dirty="0" err="1"/>
              <a:t>food</a:t>
            </a:r>
            <a:r>
              <a:rPr lang="pt-BR" sz="2400" i="1" dirty="0"/>
              <a:t> grade</a:t>
            </a:r>
            <a:r>
              <a:rPr lang="pt-BR" sz="2400" dirty="0"/>
              <a:t>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pt-BR" sz="2400" dirty="0"/>
              <a:t>			-grau farmacêutico (</a:t>
            </a:r>
            <a:r>
              <a:rPr lang="pt-BR" sz="2400" i="1" dirty="0" err="1"/>
              <a:t>pharmaceutical</a:t>
            </a:r>
            <a:r>
              <a:rPr lang="pt-BR" sz="2400" i="1" dirty="0"/>
              <a:t> grade</a:t>
            </a:r>
            <a:r>
              <a:rPr lang="pt-BR" sz="2400" dirty="0"/>
              <a:t>)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None/>
            </a:pPr>
            <a:r>
              <a:rPr lang="pt-BR" sz="2400" dirty="0"/>
              <a:t>Impurezas do caldo de fermentação (toxicidade);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None/>
            </a:pPr>
            <a:r>
              <a:rPr lang="pt-BR" sz="2400" dirty="0"/>
              <a:t>O mínimo aceitável de padrão de pureza;</a:t>
            </a:r>
          </a:p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bg1"/>
              </a:buClr>
              <a:buFont typeface="Arial" pitchFamily="34" charset="0"/>
              <a:buNone/>
            </a:pPr>
            <a:r>
              <a:rPr lang="pt-BR" sz="2400" dirty="0"/>
              <a:t>O preço de mercado do produto.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179512" y="1582619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155269" y="2812397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155269" y="476618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155269" y="518991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55269" y="562483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155269" y="2053949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2103</Words>
  <Application>Microsoft Office PowerPoint</Application>
  <PresentationFormat>Apresentação na tela (4:3)</PresentationFormat>
  <Paragraphs>417</Paragraphs>
  <Slides>51</Slides>
  <Notes>8</Notes>
  <HiddenSlides>1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Comic Sans MS</vt:lpstr>
      <vt:lpstr>Georgia</vt:lpstr>
      <vt:lpstr>News Gothic</vt:lpstr>
      <vt:lpstr>Times New Roman</vt:lpstr>
      <vt:lpstr>Verdana</vt:lpstr>
      <vt:lpstr>Wingdings</vt:lpstr>
      <vt:lpstr>Tema do Office</vt:lpstr>
      <vt:lpstr>Imagem de bitmap</vt:lpstr>
      <vt:lpstr>Processos de separação e purificação  “Downstream”</vt:lpstr>
      <vt:lpstr>Processos de Separação e Purificação  Downstream  </vt:lpstr>
      <vt:lpstr>Apresentação do PowerPoint</vt:lpstr>
      <vt:lpstr>Apresentação do PowerPoint</vt:lpstr>
      <vt:lpstr>Processos de purificação de produtos biotecnológicos</vt:lpstr>
      <vt:lpstr>Purificação de produtos biotecnológicos</vt:lpstr>
      <vt:lpstr>Processos de purificação de produtos biotecnológicos</vt:lpstr>
      <vt:lpstr>1. Clarificação</vt:lpstr>
      <vt:lpstr>Extração e Purificação</vt:lpstr>
      <vt:lpstr>Localização do produto de interesse (intracelular)</vt:lpstr>
      <vt:lpstr>Rompimento celular </vt:lpstr>
      <vt:lpstr>PC bacteria</vt:lpstr>
      <vt:lpstr>Apresentação do PowerPoint</vt:lpstr>
      <vt:lpstr>Métodos de rompimento celular </vt:lpstr>
      <vt:lpstr>Apresentação do PowerPoint</vt:lpstr>
      <vt:lpstr>Apresentação do PowerPoint</vt:lpstr>
      <vt:lpstr>Moinho de bola</vt:lpstr>
      <vt:lpstr>Apresentação do PowerPoint</vt:lpstr>
      <vt:lpstr>Moinho de bolas industrial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Detergente + fosfolipídeo</vt:lpstr>
      <vt:lpstr>Apresentação do PowerPoint</vt:lpstr>
      <vt:lpstr>Apresentação do PowerPoint</vt:lpstr>
      <vt:lpstr>Separação do produto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Purificação de proteínas</vt:lpstr>
      <vt:lpstr>Purificação de proteínas</vt:lpstr>
      <vt:lpstr>Apresentação do PowerPoint</vt:lpstr>
      <vt:lpstr>Apresentação do PowerPoint</vt:lpstr>
      <vt:lpstr>Apresentação do PowerPoint</vt:lpstr>
      <vt:lpstr>Precipitação com sais</vt:lpstr>
      <vt:lpstr>2) Diálise ou Ultrafiltração</vt:lpstr>
      <vt:lpstr>3- Cromatografia de exclusão molecular ou Filtração em gel  </vt:lpstr>
      <vt:lpstr>Apresentação do PowerPoint</vt:lpstr>
      <vt:lpstr>A carga do aminoácido depende do pH do meio</vt:lpstr>
      <vt:lpstr>Apresentação do PowerPoint</vt:lpstr>
      <vt:lpstr>Apresentação do PowerPoint</vt:lpstr>
      <vt:lpstr>Apresentação do PowerPoint</vt:lpstr>
      <vt:lpstr>Apresentação do PowerPoint</vt:lpstr>
      <vt:lpstr>Purificação de proteínas recombinantes</vt:lpstr>
      <vt:lpstr>Expressão de proteína-fusão recombinante</vt:lpstr>
      <vt:lpstr>Purificação de proteína com cauda polihistidina</vt:lpstr>
      <vt:lpstr>Secagem e acondicionamento da enzima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Isolamento e purificação de enzimas</dc:title>
  <dc:creator>acer</dc:creator>
  <cp:lastModifiedBy>Valeria Reginatto Spiller</cp:lastModifiedBy>
  <cp:revision>137</cp:revision>
  <dcterms:created xsi:type="dcterms:W3CDTF">2009-11-10T19:10:29Z</dcterms:created>
  <dcterms:modified xsi:type="dcterms:W3CDTF">2023-11-13T00:20:14Z</dcterms:modified>
</cp:coreProperties>
</file>