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45655-3DF9-4CD5-A08B-30905E7F098A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B10DD-45E7-4D3C-B8C1-B1FCDD775B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0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44F2FB-3710-4E17-998D-779486737C24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030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4BEE53-A46E-4185-A94B-CFAF268ACC11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873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62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67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49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24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5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6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3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36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91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2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36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5F92-A10A-48C5-AB5E-83FA60FE8152}" type="datetimeFigureOut">
              <a:rPr lang="pt-BR" smtClean="0"/>
              <a:t>16/10/2015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2655-A72F-4F38-AF12-3AB41184F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26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Correções dos slides de BP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SLIDES 33 E 34 (Aula 13-14)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47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38AA7C-1EDE-4EED-9E48-6786A9C13B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pt-BR" altLang="en-US" b="1" smtClean="0"/>
              <a:t>Soma do Saldo do BP ( VIII)</a:t>
            </a:r>
            <a:endParaRPr lang="en-US" altLang="en-US" b="1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en-US" dirty="0"/>
              <a:t>A soma das contas V + VI  deveria ser simétrica ao saldo das reservas internacionais, mas não é.</a:t>
            </a:r>
          </a:p>
          <a:p>
            <a:pPr>
              <a:lnSpc>
                <a:spcPct val="90000"/>
              </a:lnSpc>
            </a:pPr>
            <a:endParaRPr lang="pt-BR" altLang="en-US" dirty="0"/>
          </a:p>
          <a:p>
            <a:pPr>
              <a:lnSpc>
                <a:spcPct val="90000"/>
              </a:lnSpc>
            </a:pPr>
            <a:r>
              <a:rPr lang="pt-BR" altLang="en-US" b="1" u="sng" dirty="0"/>
              <a:t>Problemas:</a:t>
            </a:r>
            <a:r>
              <a:rPr lang="pt-BR" altLang="en-US" dirty="0"/>
              <a:t> falhas na contabilidade das contas V e VI e como a conta IX (reservas) é apurada com maior rigor, a diferença </a:t>
            </a:r>
            <a:r>
              <a:rPr lang="pt-BR" altLang="en-US" dirty="0">
                <a:solidFill>
                  <a:srgbClr val="FF0000"/>
                </a:solidFill>
              </a:rPr>
              <a:t>entre  </a:t>
            </a:r>
            <a:r>
              <a:rPr lang="pt-BR" altLang="en-US" dirty="0" smtClean="0">
                <a:solidFill>
                  <a:srgbClr val="FF0000"/>
                </a:solidFill>
              </a:rPr>
              <a:t> a conta IX  e o saldo (</a:t>
            </a:r>
            <a:r>
              <a:rPr lang="pt-BR" altLang="en-US" dirty="0">
                <a:solidFill>
                  <a:srgbClr val="FF0000"/>
                </a:solidFill>
              </a:rPr>
              <a:t>V + VI), chamada </a:t>
            </a:r>
            <a:r>
              <a:rPr lang="pt-BR" altLang="en-US" b="1" dirty="0">
                <a:solidFill>
                  <a:srgbClr val="FF0000"/>
                </a:solidFill>
              </a:rPr>
              <a:t>Erros e omissões (VII)</a:t>
            </a:r>
            <a:r>
              <a:rPr lang="pt-BR" altLang="en-US" dirty="0">
                <a:solidFill>
                  <a:srgbClr val="FF0000"/>
                </a:solidFill>
              </a:rPr>
              <a:t> </a:t>
            </a:r>
            <a:r>
              <a:rPr lang="pt-BR" altLang="en-US" dirty="0" smtClean="0">
                <a:solidFill>
                  <a:srgbClr val="FF0000"/>
                </a:solidFill>
              </a:rPr>
              <a:t>, deve ser somado à (Saldo das transações correntes + Conta capital e financeira), </a:t>
            </a:r>
            <a:r>
              <a:rPr lang="pt-BR" altLang="en-US" dirty="0">
                <a:solidFill>
                  <a:srgbClr val="FF0000"/>
                </a:solidFill>
              </a:rPr>
              <a:t>para se obter o saldo total do BP:</a:t>
            </a:r>
          </a:p>
          <a:p>
            <a:pPr>
              <a:lnSpc>
                <a:spcPct val="90000"/>
              </a:lnSpc>
            </a:pPr>
            <a:endParaRPr lang="pt-BR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en-US" dirty="0"/>
              <a:t>				</a:t>
            </a:r>
            <a:r>
              <a:rPr lang="pt-BR" altLang="en-US" b="1" dirty="0" smtClean="0">
                <a:solidFill>
                  <a:schemeClr val="accent2"/>
                </a:solidFill>
              </a:rPr>
              <a:t>IX = </a:t>
            </a:r>
            <a:r>
              <a:rPr lang="pt-BR" altLang="en-US" sz="3600" b="1" dirty="0" smtClean="0">
                <a:solidFill>
                  <a:srgbClr val="00B0F0"/>
                </a:solidFill>
              </a:rPr>
              <a:t>-</a:t>
            </a:r>
            <a:r>
              <a:rPr lang="pt-BR" altLang="en-US" b="1" dirty="0" smtClean="0">
                <a:solidFill>
                  <a:schemeClr val="accent2"/>
                </a:solidFill>
              </a:rPr>
              <a:t> VIII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6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AFDCB2-689B-4372-9467-61E14793EA4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r>
              <a:rPr lang="en-US" altLang="en-US" sz="4000" b="1"/>
              <a:t>ERROS E OMISSÕES</a:t>
            </a:r>
            <a:endParaRPr lang="pt-BR" altLang="en-US" sz="4000" b="1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876800"/>
          </a:xfrm>
        </p:spPr>
        <p:txBody>
          <a:bodyPr/>
          <a:lstStyle/>
          <a:p>
            <a:r>
              <a:rPr lang="pt-BR" altLang="en-US" dirty="0" smtClean="0">
                <a:solidFill>
                  <a:srgbClr val="000000"/>
                </a:solidFill>
              </a:rPr>
              <a:t>R</a:t>
            </a:r>
            <a:r>
              <a:rPr lang="en-US" altLang="en-US" dirty="0" err="1" smtClean="0">
                <a:solidFill>
                  <a:srgbClr val="000000"/>
                </a:solidFill>
              </a:rPr>
              <a:t>egistram</a:t>
            </a:r>
            <a:r>
              <a:rPr lang="en-US" altLang="en-US" dirty="0" smtClean="0">
                <a:solidFill>
                  <a:srgbClr val="000000"/>
                </a:solidFill>
              </a:rPr>
              <a:t>-se  </a:t>
            </a:r>
            <a:r>
              <a:rPr lang="en-US" altLang="en-US" dirty="0" err="1" smtClean="0">
                <a:solidFill>
                  <a:srgbClr val="000000"/>
                </a:solidFill>
              </a:rPr>
              <a:t>nesta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conta</a:t>
            </a:r>
            <a:r>
              <a:rPr lang="en-US" altLang="en-US" dirty="0" smtClean="0">
                <a:solidFill>
                  <a:srgbClr val="000000"/>
                </a:solidFill>
              </a:rPr>
              <a:t> as </a:t>
            </a:r>
            <a:r>
              <a:rPr lang="en-US" altLang="en-US" dirty="0" err="1" smtClean="0">
                <a:solidFill>
                  <a:srgbClr val="000000"/>
                </a:solidFill>
              </a:rPr>
              <a:t>discrepâncias</a:t>
            </a:r>
            <a:r>
              <a:rPr lang="en-US" altLang="en-US" dirty="0" smtClean="0">
                <a:solidFill>
                  <a:srgbClr val="000000"/>
                </a:solidFill>
              </a:rPr>
              <a:t> entre </a:t>
            </a:r>
            <a:r>
              <a:rPr lang="en-US" altLang="en-US" dirty="0" err="1" smtClean="0">
                <a:solidFill>
                  <a:srgbClr val="000000"/>
                </a:solidFill>
              </a:rPr>
              <a:t>fluxos</a:t>
            </a:r>
            <a:r>
              <a:rPr lang="en-US" altLang="en-US" dirty="0" smtClean="0">
                <a:solidFill>
                  <a:srgbClr val="000000"/>
                </a:solidFill>
              </a:rPr>
              <a:t> de entrada e </a:t>
            </a:r>
            <a:r>
              <a:rPr lang="en-US" altLang="en-US" dirty="0" err="1" smtClean="0">
                <a:solidFill>
                  <a:srgbClr val="000000"/>
                </a:solidFill>
              </a:rPr>
              <a:t>saída</a:t>
            </a:r>
            <a:r>
              <a:rPr lang="en-US" altLang="en-US" dirty="0" smtClean="0">
                <a:solidFill>
                  <a:srgbClr val="000000"/>
                </a:solidFill>
              </a:rPr>
              <a:t> de </a:t>
            </a:r>
            <a:r>
              <a:rPr lang="en-US" altLang="en-US" dirty="0" err="1" smtClean="0">
                <a:solidFill>
                  <a:srgbClr val="000000"/>
                </a:solidFill>
              </a:rPr>
              <a:t>recursos</a:t>
            </a:r>
            <a:r>
              <a:rPr lang="en-US" altLang="en-US" dirty="0" smtClean="0">
                <a:solidFill>
                  <a:srgbClr val="000000"/>
                </a:solidFill>
              </a:rPr>
              <a:t> e as </a:t>
            </a:r>
            <a:r>
              <a:rPr lang="en-US" altLang="en-US" dirty="0" err="1" smtClean="0">
                <a:solidFill>
                  <a:srgbClr val="000000"/>
                </a:solidFill>
              </a:rPr>
              <a:t>variações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nos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estoques</a:t>
            </a:r>
            <a:r>
              <a:rPr lang="en-US" altLang="en-US" dirty="0" smtClean="0">
                <a:solidFill>
                  <a:srgbClr val="000000"/>
                </a:solidFill>
              </a:rPr>
              <a:t> de </a:t>
            </a:r>
            <a:r>
              <a:rPr lang="en-US" altLang="en-US" dirty="0" err="1" smtClean="0">
                <a:solidFill>
                  <a:srgbClr val="000000"/>
                </a:solidFill>
              </a:rPr>
              <a:t>reservas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cambiais</a:t>
            </a:r>
            <a:r>
              <a:rPr lang="en-US" altLang="en-US" dirty="0" smtClean="0">
                <a:solidFill>
                  <a:srgbClr val="000000"/>
                </a:solidFill>
              </a:rPr>
              <a:t> do </a:t>
            </a:r>
            <a:r>
              <a:rPr lang="en-US" altLang="en-US" dirty="0" err="1" smtClean="0">
                <a:solidFill>
                  <a:srgbClr val="000000"/>
                </a:solidFill>
              </a:rPr>
              <a:t>país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  <a:endParaRPr lang="pt-BR" altLang="en-US" dirty="0" smtClean="0">
              <a:solidFill>
                <a:srgbClr val="000000"/>
              </a:solidFill>
            </a:endParaRPr>
          </a:p>
          <a:p>
            <a:endParaRPr lang="pt-BR" altLang="en-US" dirty="0" smtClean="0">
              <a:solidFill>
                <a:srgbClr val="000000"/>
              </a:solidFill>
            </a:endParaRPr>
          </a:p>
          <a:p>
            <a:r>
              <a:rPr lang="pt-BR" altLang="en-US" dirty="0" smtClean="0">
                <a:solidFill>
                  <a:srgbClr val="FF0000"/>
                </a:solidFill>
              </a:rPr>
              <a:t>São estimados por resíduo:</a:t>
            </a:r>
          </a:p>
          <a:p>
            <a:pPr lvl="1">
              <a:buFontTx/>
              <a:buNone/>
            </a:pPr>
            <a:r>
              <a:rPr lang="pt-BR" altLang="en-US" dirty="0" smtClean="0">
                <a:solidFill>
                  <a:srgbClr val="FF0000"/>
                </a:solidFill>
              </a:rPr>
              <a:t>(Transações Correntes + Conta de Capital e Financeira) + Erros/Omissões </a:t>
            </a:r>
            <a:r>
              <a:rPr lang="pt-BR" altLang="en-US" dirty="0" smtClean="0">
                <a:solidFill>
                  <a:srgbClr val="FF0000"/>
                </a:solidFill>
              </a:rPr>
              <a:t>= </a:t>
            </a:r>
            <a:r>
              <a:rPr lang="pt-BR" altLang="en-US" sz="4000" dirty="0" smtClean="0">
                <a:solidFill>
                  <a:srgbClr val="00B0F0"/>
                </a:solidFill>
              </a:rPr>
              <a:t>- </a:t>
            </a:r>
            <a:r>
              <a:rPr lang="pt-BR" altLang="en-US" dirty="0" smtClean="0">
                <a:solidFill>
                  <a:srgbClr val="FF0000"/>
                </a:solidFill>
              </a:rPr>
              <a:t>Variações </a:t>
            </a:r>
            <a:r>
              <a:rPr lang="pt-BR" altLang="en-US" dirty="0" smtClean="0">
                <a:solidFill>
                  <a:srgbClr val="FF0000"/>
                </a:solidFill>
              </a:rPr>
              <a:t>nas </a:t>
            </a:r>
            <a:r>
              <a:rPr lang="pt-BR" altLang="en-US" dirty="0" smtClean="0">
                <a:solidFill>
                  <a:srgbClr val="FF0000"/>
                </a:solidFill>
              </a:rPr>
              <a:t>Reservas</a:t>
            </a:r>
            <a:r>
              <a:rPr lang="pt-BR" altLang="en-US" dirty="0">
                <a:solidFill>
                  <a:srgbClr val="FF0000"/>
                </a:solidFill>
              </a:rPr>
              <a:t> </a:t>
            </a:r>
            <a:r>
              <a:rPr lang="pt-BR" altLang="en-US" dirty="0" smtClean="0">
                <a:solidFill>
                  <a:srgbClr val="FF0000"/>
                </a:solidFill>
              </a:rPr>
              <a:t>ou Haveres da autoridade monetária</a:t>
            </a:r>
            <a:endParaRPr lang="pt-BR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80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Correções dos slides de BP</vt:lpstr>
      <vt:lpstr>Soma do Saldo do BP ( VIII)</vt:lpstr>
      <vt:lpstr>ERROS E OMISSÕES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Correções dos slides de BP</dc:title>
  <dc:creator>USP</dc:creator>
  <cp:lastModifiedBy>USP</cp:lastModifiedBy>
  <cp:revision>1</cp:revision>
  <dcterms:created xsi:type="dcterms:W3CDTF">2015-10-16T13:49:22Z</dcterms:created>
  <dcterms:modified xsi:type="dcterms:W3CDTF">2015-10-16T13:49:39Z</dcterms:modified>
</cp:coreProperties>
</file>