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-824" y="-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61443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4dcf0637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4dcf0637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4dcf0637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4dcf0637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4fdfa723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4fdfa723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4dcf0637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4dcf0637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4da211248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4da211248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4da211248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4da211248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4eb6a9b8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4eb6a9b8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4edc903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4edc903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4edc9033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4edc9033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4da21124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4da21124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4edc9033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4edc9033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Dos 12 portadores do microorganismo, tanto em fossas nasais quanto nas mãos, 75% apresentaram cepas com vínculo epidemiológico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fdfa723e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fdfa723e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http://www.scielo.br/scielo.php?script=sci_arttext&amp;pid=S1806-37132008000900008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5001ff8c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5001ff8c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4edc9033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4edc9033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Infecções ósseas - dificuldade de tratamento, que pode incluir intervenções cirúrgicas e longos períodos com terapia de antibióticos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4eb6a9b8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4eb6a9b8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4ee65fc1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44ee65fc1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44ee65fc1b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44ee65fc1b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4ee65fc1b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44ee65fc1b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4ee65fc1b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44ee65fc1b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44ee65fc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44ee65fc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4da21124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4da21124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44ee65fc1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44ee65fc1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4ee65fc1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4ee65fc1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4ee65fc1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44ee65fc1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4fdfa723e_0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44fdfa723e_0_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44fdfa723e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44fdfa723e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44fdfa723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44fdfa723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4fdfa723e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44fdfa723e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4fdfa723e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44fdfa723e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44ee65fc1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44ee65fc1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44ee65fc1b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44ee65fc1b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4da21124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4da21124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44ee65fc1b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44ee65fc1b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44ee65fc1b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44ee65fc1b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44fb2b9d9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44fb2b9d9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44ee65fc1b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44ee65fc1b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4fdfa723e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4fdfa723e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44fdfa723e_5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44fdfa723e_5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44fdfa723e_5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44fdfa723e_5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44fdfa723e_5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44fdfa723e_5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44fdfa723e_5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44fdfa723e_5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44e6c2c00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44e6c2c00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4da21124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4da21124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44e6c2c00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44e6c2c00f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44ee65fc1b_2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44ee65fc1b_2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44ee65fc1b_2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44ee65fc1b_2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44ee65fc1b_2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44ee65fc1b_2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44ee65fc1b_2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44ee65fc1b_2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4da21124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4da21124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4da21124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4da21124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5067961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5067961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4da21124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4da21124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AUTOLAYOUT"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13"/>
          <p:cNvGrpSpPr/>
          <p:nvPr/>
        </p:nvGrpSpPr>
        <p:grpSpPr>
          <a:xfrm>
            <a:off x="514754" y="537401"/>
            <a:ext cx="1805955" cy="183595"/>
            <a:chOff x="386075" y="419725"/>
            <a:chExt cx="1354500" cy="137700"/>
          </a:xfrm>
        </p:grpSpPr>
        <p:sp>
          <p:nvSpPr>
            <p:cNvPr id="94" name="Google Shape;94;p13"/>
            <p:cNvSpPr/>
            <p:nvPr/>
          </p:nvSpPr>
          <p:spPr>
            <a:xfrm>
              <a:off x="386075" y="419725"/>
              <a:ext cx="13545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86075" y="419725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87205" y="419725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415600" y="844300"/>
            <a:ext cx="4170000" cy="10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415600" y="1909900"/>
            <a:ext cx="4170000" cy="44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020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rgbClr val="E8FDFE"/>
              </a:buClr>
              <a:buSzPts val="1600"/>
              <a:buChar char="•"/>
              <a:defRPr sz="1600">
                <a:solidFill>
                  <a:srgbClr val="E8FDFE"/>
                </a:solidFill>
              </a:defRPr>
            </a:lvl1pPr>
            <a:lvl2pPr marL="914400" lvl="1" indent="-3111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E8FDFE"/>
              </a:buClr>
              <a:buSzPts val="1300"/>
              <a:buChar char="–"/>
              <a:defRPr sz="1300">
                <a:solidFill>
                  <a:srgbClr val="E8FDFE"/>
                </a:solidFill>
              </a:defRPr>
            </a:lvl2pPr>
            <a:lvl3pPr marL="1371600" lvl="2" indent="-3111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E8FDFE"/>
              </a:buClr>
              <a:buSzPts val="1300"/>
              <a:buChar char="•"/>
              <a:defRPr sz="1300">
                <a:solidFill>
                  <a:srgbClr val="E8FDFE"/>
                </a:solidFill>
              </a:defRPr>
            </a:lvl3pPr>
            <a:lvl4pPr marL="1828800" lvl="3" indent="-3111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E8FDFE"/>
              </a:buClr>
              <a:buSzPts val="1300"/>
              <a:buChar char="–"/>
              <a:defRPr sz="1300">
                <a:solidFill>
                  <a:srgbClr val="E8FDFE"/>
                </a:solidFill>
              </a:defRPr>
            </a:lvl4pPr>
            <a:lvl5pPr marL="2286000" lvl="4" indent="-3111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E8FDFE"/>
              </a:buClr>
              <a:buSzPts val="1300"/>
              <a:buChar char="•"/>
              <a:defRPr sz="1300">
                <a:solidFill>
                  <a:srgbClr val="E8FDFE"/>
                </a:solidFill>
              </a:defRPr>
            </a:lvl5pPr>
            <a:lvl6pPr marL="2743200" lvl="5" indent="-3111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E8FDFE"/>
              </a:buClr>
              <a:buSzPts val="1300"/>
              <a:buChar char="–"/>
              <a:defRPr sz="1300">
                <a:solidFill>
                  <a:srgbClr val="E8FDFE"/>
                </a:solidFill>
              </a:defRPr>
            </a:lvl6pPr>
            <a:lvl7pPr marL="3200400" lvl="6" indent="-3111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E8FDFE"/>
              </a:buClr>
              <a:buSzPts val="1300"/>
              <a:buChar char="•"/>
              <a:defRPr sz="1300">
                <a:solidFill>
                  <a:srgbClr val="E8FDFE"/>
                </a:solidFill>
              </a:defRPr>
            </a:lvl7pPr>
            <a:lvl8pPr marL="3657600" lvl="7" indent="-3111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E8FDFE"/>
              </a:buClr>
              <a:buSzPts val="1300"/>
              <a:buChar char="–"/>
              <a:defRPr sz="1300">
                <a:solidFill>
                  <a:srgbClr val="E8FDFE"/>
                </a:solidFill>
              </a:defRPr>
            </a:lvl8pPr>
            <a:lvl9pPr marL="4114800" lvl="8" indent="-3111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E8FDFE"/>
              </a:buClr>
              <a:buSzPts val="1300"/>
              <a:buChar char="•"/>
              <a:defRPr sz="1300">
                <a:solidFill>
                  <a:srgbClr val="E8FDFE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bin"/>
              <a:buNone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bin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bin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bin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3" name="Google Shape;33;p4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4" name="Google Shape;34;p4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5" name="Google Shape;35;p4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bin"/>
              <a:buNone/>
              <a:defRPr sz="19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bin"/>
              <a:buNone/>
              <a:defRPr sz="19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údo com Legenda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bin"/>
              <a:buNone/>
              <a:defRPr sz="19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Char char="–"/>
              <a:defRPr sz="2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Google Shape;72;p10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Google Shape;73;p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bin"/>
              <a:buNone/>
              <a:defRPr sz="19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s://pubchem.ncbi.nlm.nih.gov/compound/methicillin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en-US" sz="7200" i="1"/>
              <a:t>Staphylococcus </a:t>
            </a:r>
            <a:r>
              <a:rPr lang="en-US" sz="7200"/>
              <a:t>ssp.</a:t>
            </a:r>
            <a:endParaRPr sz="7200" b="0" i="0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1"/>
          </p:nvPr>
        </p:nvSpPr>
        <p:spPr>
          <a:xfrm>
            <a:off x="4795099" y="4607600"/>
            <a:ext cx="729420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595959"/>
                </a:solidFill>
              </a:rPr>
              <a:t>Beatriz Cândido Castro  9819872</a:t>
            </a:r>
            <a:endParaRPr sz="1600">
              <a:solidFill>
                <a:srgbClr val="595959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595959"/>
                </a:solidFill>
              </a:rPr>
              <a:t>Isabela Fernandes Oliveira 9851607</a:t>
            </a:r>
            <a:endParaRPr sz="1600">
              <a:solidFill>
                <a:srgbClr val="595959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1600">
                <a:solidFill>
                  <a:srgbClr val="595959"/>
                </a:solidFill>
              </a:rPr>
              <a:t>Jessica de Alcantara Ferreira 9820220</a:t>
            </a:r>
            <a:endParaRPr sz="1600">
              <a:solidFill>
                <a:srgbClr val="595959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595959"/>
                </a:solidFill>
              </a:rPr>
              <a:t>Luiza Gomes de Araujo  9867379</a:t>
            </a:r>
            <a:endParaRPr sz="1600">
              <a:solidFill>
                <a:srgbClr val="595959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595959"/>
                </a:solidFill>
              </a:rPr>
              <a:t>Laís Monteiro Salomão 9819573</a:t>
            </a:r>
            <a:endParaRPr sz="1600">
              <a:solidFill>
                <a:srgbClr val="595959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595959"/>
                </a:solidFill>
              </a:rPr>
              <a:t>Nayale Maria dos Santos 9819934</a:t>
            </a:r>
            <a:endParaRPr sz="1600">
              <a:solidFill>
                <a:srgbClr val="595959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595959"/>
                </a:solidFill>
              </a:rPr>
              <a:t>Ruth Nusbaum 10321417</a:t>
            </a:r>
            <a:endParaRPr sz="1600">
              <a:solidFill>
                <a:srgbClr val="595959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595959"/>
                </a:solidFill>
              </a:rPr>
              <a:t>Sara de Souza Lima 7251153</a:t>
            </a:r>
            <a:endParaRPr sz="1600">
              <a:solidFill>
                <a:srgbClr val="595959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1600">
              <a:solidFill>
                <a:srgbClr val="59595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1"/>
          </p:nvPr>
        </p:nvSpPr>
        <p:spPr>
          <a:xfrm>
            <a:off x="2215045" y="-40604"/>
            <a:ext cx="804540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1800"/>
              <a:t>UNIVERSIDADE DE SÃO PAULO</a:t>
            </a:r>
            <a:endParaRPr sz="18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1800"/>
              <a:t>BMM 0160 - Microbiologia geral para Farmácia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1074650" y="381000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Condições de Cultivo </a:t>
            </a: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1"/>
          </p:nvPr>
        </p:nvSpPr>
        <p:spPr>
          <a:xfrm>
            <a:off x="1251575" y="1874575"/>
            <a:ext cx="10178400" cy="405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b="1"/>
              <a:t>Características:</a:t>
            </a:r>
            <a:endParaRPr b="1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Temperatura de crescimento: entre 7ºC  e 48,7ºC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Temperatura ótima: 37ºC </a:t>
            </a:r>
            <a:endParaRPr/>
          </a:p>
          <a:p>
            <a:pPr marL="9144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pH ideal de crescimento: 7,0-7,5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Possível multiplicação em meios com pH entre 4,2 e 9,3</a:t>
            </a:r>
            <a:endParaRPr/>
          </a:p>
          <a:p>
            <a:pPr marL="9144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Pressão osmótica ideal: 7,5% de NaCl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Conseguem crescer em meios de até 15% de NaCL</a:t>
            </a:r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1200" y="3368563"/>
            <a:ext cx="3823425" cy="255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Condições de Cultivo</a:t>
            </a:r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1205801" y="1917900"/>
            <a:ext cx="73815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b="1"/>
              <a:t>Meios de cultivo:</a:t>
            </a:r>
            <a:endParaRPr b="1"/>
          </a:p>
          <a:p>
            <a:pPr marL="457200" lvl="0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bin"/>
              <a:buChar char="●"/>
            </a:pPr>
            <a:r>
              <a:rPr lang="en-US">
                <a:solidFill>
                  <a:srgbClr val="666666"/>
                </a:solidFill>
                <a:highlight>
                  <a:srgbClr val="F3F3F4"/>
                </a:highlight>
              </a:rPr>
              <a:t>Ágar Triptona Soja (TSA)</a:t>
            </a:r>
            <a:endParaRPr/>
          </a:p>
          <a:p>
            <a:pPr marL="914400" lvl="1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Meio não seletivo</a:t>
            </a:r>
            <a:endParaRPr/>
          </a:p>
          <a:p>
            <a:pPr marL="914400" lvl="1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Rico em triptona e peptona</a:t>
            </a:r>
            <a:endParaRPr/>
          </a:p>
          <a:p>
            <a:pPr marL="914400" lvl="1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Fonte de carboidratos, lipídeos e proteínas para o crescimento de microorganismos</a:t>
            </a:r>
            <a:endParaRPr/>
          </a:p>
          <a:p>
            <a:pPr marL="914400" lvl="1" indent="-355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>
                <a:solidFill>
                  <a:srgbClr val="666666"/>
                </a:solidFill>
                <a:highlight>
                  <a:srgbClr val="F3F3F4"/>
                </a:highlight>
              </a:rPr>
              <a:t>pH: 7,3 ± 0,2</a:t>
            </a:r>
            <a:endParaRPr sz="2000"/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3175" y="22860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Condições de Cultivo</a:t>
            </a:r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Meios de Cultivo:</a:t>
            </a:r>
            <a:endParaRPr/>
          </a:p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Ágar Sangue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Meio de base rica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Não seletivo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Base: meio ágar columbia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Acrescido de </a:t>
            </a:r>
            <a:r>
              <a:rPr lang="en-US">
                <a:solidFill>
                  <a:srgbClr val="666666"/>
                </a:solidFill>
              </a:rPr>
              <a:t>5% de sangue desfibrinado de carneiro ou cavalo</a:t>
            </a:r>
            <a:endParaRPr>
              <a:solidFill>
                <a:srgbClr val="666666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○"/>
            </a:pPr>
            <a:r>
              <a:rPr lang="en-US">
                <a:solidFill>
                  <a:srgbClr val="666666"/>
                </a:solidFill>
              </a:rPr>
              <a:t>Meio isento de glicose</a:t>
            </a:r>
            <a:endParaRPr>
              <a:solidFill>
                <a:srgbClr val="666666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○"/>
            </a:pPr>
            <a:r>
              <a:rPr lang="en-US">
                <a:solidFill>
                  <a:srgbClr val="666666"/>
                </a:solidFill>
                <a:highlight>
                  <a:srgbClr val="F3F3F4"/>
                </a:highlight>
              </a:rPr>
              <a:t>pH: 7,3 ± 0,2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5025" y="26541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1251675" y="382375"/>
            <a:ext cx="105459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Condições de Cultivo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b="1"/>
              <a:t>Meios de Cultivo - </a:t>
            </a:r>
            <a:r>
              <a:rPr lang="en-US" b="1" i="1"/>
              <a:t>Staphylococcus aureus</a:t>
            </a:r>
            <a:endParaRPr b="1" i="1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Ágar Manitol Sal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O manitol é fermentado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Sal inibe a maioria dos micro-oranismos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Meio específico para esta espécie de </a:t>
            </a:r>
            <a:endParaRPr sz="2000"/>
          </a:p>
          <a:p>
            <a:pPr marL="9144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000" i="1"/>
              <a:t>Staphylococcus</a:t>
            </a:r>
            <a:endParaRPr sz="2000" i="1"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669" y="2311800"/>
            <a:ext cx="3761406" cy="35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Fontes de Infecção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1251678" y="167640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bin"/>
              <a:buChar char="-"/>
            </a:pPr>
            <a:r>
              <a:rPr lang="en-US"/>
              <a:t>Ampla distribuição de </a:t>
            </a:r>
            <a:r>
              <a:rPr lang="en-US" i="1"/>
              <a:t>S. aureus</a:t>
            </a:r>
            <a:endParaRPr i="1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457200" marR="0" lvl="0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Principal reservatório ⇒ Ser humano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895E04"/>
                </a:solidFill>
              </a:rPr>
              <a:t>Fossas nasais, garganta, intestino e peles</a:t>
            </a:r>
            <a:endParaRPr b="1">
              <a:solidFill>
                <a:srgbClr val="895E04"/>
              </a:solidFill>
            </a:endParaRPr>
          </a:p>
        </p:txBody>
      </p:sp>
      <p:sp>
        <p:nvSpPr>
          <p:cNvPr id="191" name="Google Shape;191;p27"/>
          <p:cNvSpPr/>
          <p:nvPr/>
        </p:nvSpPr>
        <p:spPr>
          <a:xfrm>
            <a:off x="6486650" y="1505200"/>
            <a:ext cx="4282500" cy="969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rgbClr val="895E0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-  Resistência à dessecação e ao calor</a:t>
            </a:r>
            <a:endParaRPr sz="15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- Viável por longos períodos em partículas de poeira</a:t>
            </a:r>
            <a:endParaRPr sz="15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2" name="Google Shape;192;p27"/>
          <p:cNvSpPr/>
          <p:nvPr/>
        </p:nvSpPr>
        <p:spPr>
          <a:xfrm>
            <a:off x="5342675" y="1714500"/>
            <a:ext cx="770400" cy="320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7"/>
          <p:cNvSpPr txBox="1"/>
          <p:nvPr/>
        </p:nvSpPr>
        <p:spPr>
          <a:xfrm>
            <a:off x="1909950" y="4740400"/>
            <a:ext cx="3344700" cy="8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Prevalência de colonização de narinas por </a:t>
            </a:r>
            <a:r>
              <a:rPr lang="en-US" sz="2000" i="1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S. aureus</a:t>
            </a:r>
            <a:r>
              <a:rPr lang="en-US" sz="20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 em adultos: 40%</a:t>
            </a:r>
            <a:endParaRPr sz="20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94" name="Google Shape;194;p27" descr="Prevalence of Staphylococcus aureus nasal colonization, by age and sex—National Health and Nutrition Examination Survey, 2001–2002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4365" y="2846600"/>
            <a:ext cx="5330410" cy="336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 txBox="1"/>
          <p:nvPr/>
        </p:nvSpPr>
        <p:spPr>
          <a:xfrm>
            <a:off x="5952275" y="6291950"/>
            <a:ext cx="62685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2A2A2A"/>
                </a:solidFill>
              </a:rPr>
              <a:t>Gráfico 1. </a:t>
            </a:r>
            <a:r>
              <a:rPr lang="en-US" sz="1200">
                <a:solidFill>
                  <a:srgbClr val="2A2A2A"/>
                </a:solidFill>
              </a:rPr>
              <a:t>Prevalência de colonização nasal por </a:t>
            </a:r>
            <a:r>
              <a:rPr lang="en-US" sz="1200" i="1">
                <a:solidFill>
                  <a:srgbClr val="2A2A2A"/>
                </a:solidFill>
              </a:rPr>
              <a:t>Staphylococcus aureus</a:t>
            </a:r>
            <a:r>
              <a:rPr lang="en-US" sz="1200">
                <a:solidFill>
                  <a:srgbClr val="2A2A2A"/>
                </a:solidFill>
              </a:rPr>
              <a:t>, por idade e sexo—National Health and Nutrition Examination Survey, 2001–2002.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/>
          </a:blip>
          <a:srcRect b="5114"/>
          <a:stretch/>
        </p:blipFill>
        <p:spPr>
          <a:xfrm>
            <a:off x="2965175" y="0"/>
            <a:ext cx="6496323" cy="675122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/>
          <p:nvPr/>
        </p:nvSpPr>
        <p:spPr>
          <a:xfrm>
            <a:off x="3408925" y="1670125"/>
            <a:ext cx="1117800" cy="130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8"/>
          <p:cNvSpPr/>
          <p:nvPr/>
        </p:nvSpPr>
        <p:spPr>
          <a:xfrm>
            <a:off x="4347675" y="654250"/>
            <a:ext cx="1117800" cy="130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8"/>
          <p:cNvSpPr/>
          <p:nvPr/>
        </p:nvSpPr>
        <p:spPr>
          <a:xfrm>
            <a:off x="3206550" y="2712700"/>
            <a:ext cx="882300" cy="103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8"/>
          <p:cNvSpPr/>
          <p:nvPr/>
        </p:nvSpPr>
        <p:spPr>
          <a:xfrm>
            <a:off x="8096425" y="3161350"/>
            <a:ext cx="1164000" cy="130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8"/>
          <p:cNvSpPr/>
          <p:nvPr/>
        </p:nvSpPr>
        <p:spPr>
          <a:xfrm>
            <a:off x="3221075" y="4287625"/>
            <a:ext cx="1099500" cy="103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Fontes de Infecção</a:t>
            </a:r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Clr>
                <a:srgbClr val="895E04"/>
              </a:buClr>
              <a:buSzPts val="2000"/>
              <a:buChar char="-"/>
            </a:pPr>
            <a:r>
              <a:rPr lang="en-US" b="1">
                <a:solidFill>
                  <a:srgbClr val="895E04"/>
                </a:solidFill>
              </a:rPr>
              <a:t>Comprometimento de barreiras por trauma ou cirurgia</a:t>
            </a:r>
            <a:endParaRPr b="1">
              <a:solidFill>
                <a:srgbClr val="895E04"/>
              </a:solidFill>
            </a:endParaRPr>
          </a:p>
          <a:p>
            <a:pPr marL="457200" lvl="0" indent="4572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O </a:t>
            </a:r>
            <a:r>
              <a:rPr lang="en-US" i="1"/>
              <a:t>S. aureus</a:t>
            </a:r>
            <a:r>
              <a:rPr lang="en-US"/>
              <a:t> encontrado nas fossas nasais pode alcançar outras regiões da pele e das   mucosas ⇒ Alojamento no tecido e </a:t>
            </a:r>
            <a:r>
              <a:rPr lang="en-US" b="1"/>
              <a:t>lesão local</a:t>
            </a:r>
            <a:endParaRPr b="1"/>
          </a:p>
          <a:p>
            <a:pPr marL="457200" lvl="0" indent="457200" algn="l" rtl="0">
              <a:spcBef>
                <a:spcPts val="7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 colonização nasal é assintomática</a:t>
            </a:r>
            <a:endParaRPr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Indivíduo contaminado é veículo de transferência de bactéria no mecanismo de </a:t>
            </a:r>
            <a:r>
              <a:rPr lang="en-US" sz="2000" b="1"/>
              <a:t>infecções por contato</a:t>
            </a:r>
            <a:endParaRPr sz="2000" b="1"/>
          </a:p>
          <a:p>
            <a:pPr marL="9144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Fontes de Infecção</a:t>
            </a:r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Risco para pacientes que fazem diálise, queimados, HIV positivos  ⇒ Podem ser causados diversos </a:t>
            </a:r>
            <a:r>
              <a:rPr lang="en-US" b="1"/>
              <a:t>processos infecciosos</a:t>
            </a:r>
            <a:endParaRPr b="1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Infecções de pele e tecidos moles são comuns ⇒ Podem atingir regiões profundas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b="1"/>
              <a:t>                                    ⇒ Agente mais comum</a:t>
            </a:r>
            <a:endParaRPr b="1"/>
          </a:p>
        </p:txBody>
      </p:sp>
      <p:sp>
        <p:nvSpPr>
          <p:cNvPr id="218" name="Google Shape;218;p30"/>
          <p:cNvSpPr/>
          <p:nvPr/>
        </p:nvSpPr>
        <p:spPr>
          <a:xfrm rot="5400000">
            <a:off x="3487600" y="3083725"/>
            <a:ext cx="520800" cy="5499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lt2"/>
          </a:solidFill>
          <a:ln w="28575" cap="flat" cmpd="sng">
            <a:solidFill>
              <a:srgbClr val="895E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0"/>
          <p:cNvSpPr txBox="1"/>
          <p:nvPr/>
        </p:nvSpPr>
        <p:spPr>
          <a:xfrm>
            <a:off x="4059400" y="3175000"/>
            <a:ext cx="4479600" cy="16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Infecções cutâneas - relativamente benignas</a:t>
            </a:r>
            <a:endParaRPr sz="16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Infecções sistêmicas - potencialmente fatais</a:t>
            </a:r>
            <a:endParaRPr sz="16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2188025" y="4746175"/>
            <a:ext cx="1115700" cy="585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rgbClr val="895E0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S. aureus</a:t>
            </a:r>
            <a:endParaRPr sz="1800" i="1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Fontes de Infecção</a:t>
            </a:r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As </a:t>
            </a:r>
            <a:r>
              <a:rPr lang="en-US" b="1"/>
              <a:t>toxinas estafilocócicas</a:t>
            </a:r>
            <a:r>
              <a:rPr lang="en-US"/>
              <a:t> são responsáveis pela necrose epidérmica tóxica (síndrome da pele escaldada) e pela síndrome do choque tóxico</a:t>
            </a:r>
            <a:endParaRPr/>
          </a:p>
        </p:txBody>
      </p:sp>
      <p:pic>
        <p:nvPicPr>
          <p:cNvPr id="227" name="Google Shape;227;p31"/>
          <p:cNvPicPr preferRelativeResize="0"/>
          <p:nvPr/>
        </p:nvPicPr>
        <p:blipFill rotWithShape="1">
          <a:blip r:embed="rId3">
            <a:alphaModFix/>
          </a:blip>
          <a:srcRect l="16516" t="23809" r="29241" b="4366"/>
          <a:stretch/>
        </p:blipFill>
        <p:spPr>
          <a:xfrm>
            <a:off x="2623450" y="3293200"/>
            <a:ext cx="3053450" cy="22744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1"/>
          <p:cNvSpPr txBox="1"/>
          <p:nvPr/>
        </p:nvSpPr>
        <p:spPr>
          <a:xfrm>
            <a:off x="2438400" y="5562600"/>
            <a:ext cx="34563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Figura 1. </a:t>
            </a:r>
            <a:r>
              <a:rPr lang="en-US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Descolamento de extensa área da epiderme em membro inferior</a:t>
            </a:r>
            <a:endParaRPr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29" name="Google Shape;229;p31" descr="Resultado de imagem para síndrome do choque tóxico staphylococcu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4450" y="3293200"/>
            <a:ext cx="3562350" cy="234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 txBox="1"/>
          <p:nvPr/>
        </p:nvSpPr>
        <p:spPr>
          <a:xfrm>
            <a:off x="6858000" y="5562600"/>
            <a:ext cx="34563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Figura 2. </a:t>
            </a:r>
            <a:r>
              <a:rPr lang="en-US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Manifestação de síndrome do choque tóxico na mãos</a:t>
            </a:r>
            <a:endParaRPr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2"/>
          <p:cNvPicPr preferRelativeResize="0"/>
          <p:nvPr/>
        </p:nvPicPr>
        <p:blipFill rotWithShape="1">
          <a:blip r:embed="rId3">
            <a:alphaModFix/>
          </a:blip>
          <a:srcRect l="8710" t="13888" r="3570" b="13888"/>
          <a:stretch/>
        </p:blipFill>
        <p:spPr>
          <a:xfrm>
            <a:off x="1061350" y="647700"/>
            <a:ext cx="10695226" cy="4953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2"/>
          <p:cNvSpPr txBox="1"/>
          <p:nvPr/>
        </p:nvSpPr>
        <p:spPr>
          <a:xfrm>
            <a:off x="1066800" y="5617025"/>
            <a:ext cx="85182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Fonte:</a:t>
            </a:r>
            <a:r>
              <a:rPr lang="en-US"/>
              <a:t> </a:t>
            </a:r>
            <a:r>
              <a:rPr lang="en-US" sz="900">
                <a:solidFill>
                  <a:schemeClr val="dk1"/>
                </a:solidFill>
              </a:rPr>
              <a:t>PINA, Carla et al . Síndrome de Choque Tóxico Estaﬁlocócico.</a:t>
            </a:r>
            <a:r>
              <a:rPr lang="en-US" sz="900" b="1">
                <a:solidFill>
                  <a:schemeClr val="dk1"/>
                </a:solidFill>
              </a:rPr>
              <a:t> Arq Med</a:t>
            </a:r>
            <a:r>
              <a:rPr lang="en-US" sz="900">
                <a:solidFill>
                  <a:schemeClr val="dk1"/>
                </a:solidFill>
              </a:rPr>
              <a:t>,  Porto ,  v. 23, n. 1, p. 10-12,  2009 .   Disponível em 		&lt;http://www.scielo.mec.pt/scielo.php?script=sci_arttext&amp;pid=S0871-34132009000100003&amp;lng=pt&amp;nrm=iso&gt;. acessos em 14  out.  2018.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t="3488" b="3479"/>
          <a:stretch/>
        </p:blipFill>
        <p:spPr>
          <a:xfrm>
            <a:off x="4820001" y="0"/>
            <a:ext cx="7371997" cy="685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415600" y="844300"/>
            <a:ext cx="4170000" cy="1056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2"/>
                </a:solidFill>
              </a:rPr>
              <a:t>Morfologia do </a:t>
            </a:r>
            <a:r>
              <a:rPr lang="en-US" sz="2500" i="1">
                <a:solidFill>
                  <a:schemeClr val="dk2"/>
                </a:solidFill>
              </a:rPr>
              <a:t>Staphylococcus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161150" y="1909900"/>
            <a:ext cx="4424400" cy="4487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70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solidFill>
                  <a:schemeClr val="dk2"/>
                </a:solidFill>
              </a:rPr>
              <a:t>Bactérias arredondadas; 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solidFill>
                  <a:schemeClr val="dk2"/>
                </a:solidFill>
              </a:rPr>
              <a:t>Formação de grupos </a:t>
            </a:r>
            <a:r>
              <a:rPr lang="en-US" sz="1800" i="1">
                <a:solidFill>
                  <a:schemeClr val="dk2"/>
                </a:solidFill>
              </a:rPr>
              <a:t>staphylo</a:t>
            </a:r>
            <a:r>
              <a:rPr lang="en-US" sz="1800">
                <a:solidFill>
                  <a:schemeClr val="dk2"/>
                </a:solidFill>
              </a:rPr>
              <a:t>: “cachos de uva”;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solidFill>
                  <a:schemeClr val="dk2"/>
                </a:solidFill>
              </a:rPr>
              <a:t>Aproximadamente 0,1  µm a 1,5 µm de tamanho;</a:t>
            </a: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solidFill>
                  <a:schemeClr val="dk2"/>
                </a:solidFill>
              </a:rPr>
              <a:t>Gram-positivas: espessa camada de peptidoglicano.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Fontes de Infecção</a:t>
            </a:r>
            <a:endParaRPr/>
          </a:p>
        </p:txBody>
      </p:sp>
      <p:sp>
        <p:nvSpPr>
          <p:cNvPr id="242" name="Google Shape;242;p33"/>
          <p:cNvSpPr txBox="1">
            <a:spLocks noGrp="1"/>
          </p:cNvSpPr>
          <p:nvPr>
            <p:ph type="body" idx="1"/>
          </p:nvPr>
        </p:nvSpPr>
        <p:spPr>
          <a:xfrm>
            <a:off x="1251678" y="16002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Os </a:t>
            </a:r>
            <a:r>
              <a:rPr lang="en-US" i="1"/>
              <a:t>Staphylococcus</a:t>
            </a:r>
            <a:r>
              <a:rPr lang="en-US"/>
              <a:t> também são capazes de produzir</a:t>
            </a:r>
            <a:r>
              <a:rPr lang="en-US" b="1"/>
              <a:t> infecções alimentares </a:t>
            </a:r>
            <a:r>
              <a:rPr lang="en-US"/>
              <a:t>devido a produção de </a:t>
            </a:r>
            <a:r>
              <a:rPr lang="en-US" b="1"/>
              <a:t>exotoxinas</a:t>
            </a:r>
            <a:r>
              <a:rPr lang="en-US"/>
              <a:t> durante o crescimento em alimentos contaminados</a:t>
            </a:r>
            <a:endParaRPr/>
          </a:p>
        </p:txBody>
      </p:sp>
      <p:pic>
        <p:nvPicPr>
          <p:cNvPr id="243" name="Google Shape;243;p33"/>
          <p:cNvPicPr preferRelativeResize="0"/>
          <p:nvPr/>
        </p:nvPicPr>
        <p:blipFill rotWithShape="1">
          <a:blip r:embed="rId3">
            <a:alphaModFix/>
          </a:blip>
          <a:srcRect l="26784" t="22224" r="25333" b="23211"/>
          <a:stretch/>
        </p:blipFill>
        <p:spPr>
          <a:xfrm>
            <a:off x="1714500" y="2663875"/>
            <a:ext cx="5184326" cy="332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3"/>
          <p:cNvSpPr txBox="1"/>
          <p:nvPr/>
        </p:nvSpPr>
        <p:spPr>
          <a:xfrm>
            <a:off x="7200900" y="3570525"/>
            <a:ext cx="4381500" cy="25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03D39"/>
                </a:solidFill>
                <a:latin typeface="Cabin"/>
                <a:ea typeface="Cabin"/>
                <a:cs typeface="Cabin"/>
                <a:sym typeface="Cabin"/>
              </a:rPr>
              <a:t>“Surtos de intoxicação alimentar são frequentemente relatados e os causados por </a:t>
            </a:r>
            <a:r>
              <a:rPr lang="en-US" sz="1200" i="1">
                <a:solidFill>
                  <a:srgbClr val="403D39"/>
                </a:solidFill>
                <a:latin typeface="Cabin"/>
                <a:ea typeface="Cabin"/>
                <a:cs typeface="Cabin"/>
                <a:sym typeface="Cabin"/>
              </a:rPr>
              <a:t>Staphylococcus aureus </a:t>
            </a:r>
            <a:r>
              <a:rPr lang="en-US" sz="1200">
                <a:solidFill>
                  <a:srgbClr val="403D39"/>
                </a:solidFill>
                <a:latin typeface="Cabin"/>
                <a:ea typeface="Cabin"/>
                <a:cs typeface="Cabin"/>
                <a:sym typeface="Cabin"/>
              </a:rPr>
              <a:t>são os mais comuns, pois havendo no alimento </a:t>
            </a:r>
            <a:r>
              <a:rPr lang="en-US" sz="1200" b="1">
                <a:solidFill>
                  <a:srgbClr val="403D39"/>
                </a:solidFill>
                <a:latin typeface="Cabin"/>
                <a:ea typeface="Cabin"/>
                <a:cs typeface="Cabin"/>
                <a:sym typeface="Cabin"/>
              </a:rPr>
              <a:t>condições favoráveis à sua multiplicação, em poucas horas</a:t>
            </a:r>
            <a:r>
              <a:rPr lang="en-US" sz="1200">
                <a:solidFill>
                  <a:srgbClr val="403D39"/>
                </a:solidFill>
                <a:latin typeface="Cabin"/>
                <a:ea typeface="Cabin"/>
                <a:cs typeface="Cabin"/>
                <a:sym typeface="Cabin"/>
              </a:rPr>
              <a:t>, certas cepas produzem uma </a:t>
            </a:r>
            <a:r>
              <a:rPr lang="en-US" sz="1200" b="1">
                <a:solidFill>
                  <a:srgbClr val="403D39"/>
                </a:solidFill>
                <a:latin typeface="Cabin"/>
                <a:ea typeface="Cabin"/>
                <a:cs typeface="Cabin"/>
                <a:sym typeface="Cabin"/>
              </a:rPr>
              <a:t>toxina termoestável que é responsável pelo quadro clínico</a:t>
            </a:r>
            <a:r>
              <a:rPr lang="en-US" sz="1200">
                <a:solidFill>
                  <a:srgbClr val="403D39"/>
                </a:solidFill>
                <a:latin typeface="Cabin"/>
                <a:ea typeface="Cabin"/>
                <a:cs typeface="Cabin"/>
                <a:sym typeface="Cabin"/>
              </a:rPr>
              <a:t>”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Fontes de Infecção</a:t>
            </a:r>
            <a:endParaRPr/>
          </a:p>
        </p:txBody>
      </p:sp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O </a:t>
            </a:r>
            <a:r>
              <a:rPr lang="en-US" i="1"/>
              <a:t>S. aureus</a:t>
            </a:r>
            <a:r>
              <a:rPr lang="en-US"/>
              <a:t> é frequentemente isolado de feridas cirúrgicas infectadas ⇒ Focos para desenvolvimento de </a:t>
            </a:r>
            <a:r>
              <a:rPr lang="en-US" b="1"/>
              <a:t>infecção sistêmica</a:t>
            </a:r>
            <a:endParaRPr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A pneumonia estafilocócica é observada usualmente em idosos, e está associada à pneumonia viral como fator predisponente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Aspiração de secreção da orofaringe colonizada por </a:t>
            </a:r>
            <a:r>
              <a:rPr lang="en-US" i="1"/>
              <a:t>Staphylococcus aureus</a:t>
            </a:r>
            <a:endParaRPr/>
          </a:p>
          <a:p>
            <a:pPr marL="1371600" lvl="0" indent="457200" algn="ctr" rtl="0">
              <a:spcBef>
                <a:spcPts val="70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51" name="Google Shape;251;p34"/>
          <p:cNvSpPr/>
          <p:nvPr/>
        </p:nvSpPr>
        <p:spPr>
          <a:xfrm>
            <a:off x="3340100" y="4013200"/>
            <a:ext cx="5067300" cy="952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rgbClr val="895E0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1 a 10% de todos os casos de pneumonias adquiridas na comunidade e apresenta uma alta taxa de mortalidade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Fontes de Infecção</a:t>
            </a:r>
            <a:endParaRPr/>
          </a:p>
        </p:txBody>
      </p:sp>
      <p:sp>
        <p:nvSpPr>
          <p:cNvPr id="257" name="Google Shape;257;p35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35"/>
          <p:cNvPicPr preferRelativeResize="0"/>
          <p:nvPr/>
        </p:nvPicPr>
        <p:blipFill rotWithShape="1">
          <a:blip r:embed="rId3">
            <a:alphaModFix/>
          </a:blip>
          <a:srcRect l="39062" t="33331" r="40000" b="23334"/>
          <a:stretch/>
        </p:blipFill>
        <p:spPr>
          <a:xfrm>
            <a:off x="1143000" y="1680750"/>
            <a:ext cx="3606800" cy="41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5"/>
          <p:cNvPicPr preferRelativeResize="0"/>
          <p:nvPr/>
        </p:nvPicPr>
        <p:blipFill rotWithShape="1">
          <a:blip r:embed="rId4">
            <a:alphaModFix/>
          </a:blip>
          <a:srcRect l="39061" t="36478" r="40730" b="30927"/>
          <a:stretch/>
        </p:blipFill>
        <p:spPr>
          <a:xfrm>
            <a:off x="4965700" y="1974850"/>
            <a:ext cx="3877676" cy="35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5"/>
          <p:cNvPicPr preferRelativeResize="0"/>
          <p:nvPr/>
        </p:nvPicPr>
        <p:blipFill rotWithShape="1">
          <a:blip r:embed="rId5">
            <a:alphaModFix/>
          </a:blip>
          <a:srcRect l="39585" t="16110" r="39997" b="4448"/>
          <a:stretch/>
        </p:blipFill>
        <p:spPr>
          <a:xfrm>
            <a:off x="9321800" y="723900"/>
            <a:ext cx="2489200" cy="544830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5"/>
          <p:cNvSpPr txBox="1"/>
          <p:nvPr/>
        </p:nvSpPr>
        <p:spPr>
          <a:xfrm>
            <a:off x="762000" y="5574900"/>
            <a:ext cx="13284300" cy="21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Fonte:</a:t>
            </a:r>
            <a:r>
              <a:rPr lang="en-US" sz="1100">
                <a:solidFill>
                  <a:schemeClr val="dk1"/>
                </a:solidFill>
              </a:rPr>
              <a:t> SANTOS, José Wellington Alves dos et al . Pneumonia estafilocócica adquirida na comunidade.</a:t>
            </a:r>
            <a:r>
              <a:rPr lang="en-US" sz="1100" b="1">
                <a:solidFill>
                  <a:schemeClr val="dk1"/>
                </a:solidFill>
              </a:rPr>
              <a:t> J. bras. pneumol.</a:t>
            </a:r>
            <a:r>
              <a:rPr lang="en-US" sz="1100">
                <a:solidFill>
                  <a:schemeClr val="dk1"/>
                </a:solidFill>
              </a:rPr>
              <a:t>,  São Paulo,  v. 34, n. 9, p. 683-689, Sept.  2008.  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Fontes de Infecção</a:t>
            </a:r>
            <a:endParaRPr/>
          </a:p>
        </p:txBody>
      </p:sp>
      <p:sp>
        <p:nvSpPr>
          <p:cNvPr id="267" name="Google Shape;267;p36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Uso de catéteres ⇒ Quadro de bacteremia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Bacteremia ⇒ Infecções em sítios anatômicos distantes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O </a:t>
            </a:r>
            <a:r>
              <a:rPr lang="en-US" i="1"/>
              <a:t>S. aureus</a:t>
            </a:r>
            <a:r>
              <a:rPr lang="en-US"/>
              <a:t> é a bactéria mais comum também em infecções ósseas, artrites sépticas e infecções de próteses ósseas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Formação de biofilmes na superfície de materiais estranhos</a:t>
            </a:r>
            <a:endParaRPr/>
          </a:p>
        </p:txBody>
      </p:sp>
      <p:pic>
        <p:nvPicPr>
          <p:cNvPr id="268" name="Google Shape;268;p36" descr="Imagem relacionad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0850" y="3708050"/>
            <a:ext cx="3127825" cy="250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6"/>
          <p:cNvSpPr/>
          <p:nvPr/>
        </p:nvSpPr>
        <p:spPr>
          <a:xfrm rot="5400000">
            <a:off x="1963600" y="3845725"/>
            <a:ext cx="520800" cy="5499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lt2"/>
          </a:solidFill>
          <a:ln w="28575" cap="flat" cmpd="sng">
            <a:solidFill>
              <a:srgbClr val="895E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6"/>
          <p:cNvSpPr txBox="1"/>
          <p:nvPr/>
        </p:nvSpPr>
        <p:spPr>
          <a:xfrm>
            <a:off x="2535400" y="4013200"/>
            <a:ext cx="4479600" cy="16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Expressão de adesinas ⇒ Adesão aos componentes da matriz óssea</a:t>
            </a:r>
            <a:endParaRPr sz="16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1" name="Google Shape;271;p36"/>
          <p:cNvSpPr txBox="1"/>
          <p:nvPr/>
        </p:nvSpPr>
        <p:spPr>
          <a:xfrm>
            <a:off x="8458200" y="6172200"/>
            <a:ext cx="34563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Figura 3. </a:t>
            </a:r>
            <a:r>
              <a:rPr lang="en-US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Infecção óssea</a:t>
            </a:r>
            <a:endParaRPr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2" name="Google Shape;272;p36"/>
          <p:cNvSpPr/>
          <p:nvPr/>
        </p:nvSpPr>
        <p:spPr>
          <a:xfrm rot="5400000">
            <a:off x="1963600" y="5484025"/>
            <a:ext cx="520800" cy="5499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lt2"/>
          </a:solidFill>
          <a:ln w="28575" cap="flat" cmpd="sng">
            <a:solidFill>
              <a:srgbClr val="895E0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6"/>
          <p:cNvSpPr txBox="1"/>
          <p:nvPr/>
        </p:nvSpPr>
        <p:spPr>
          <a:xfrm>
            <a:off x="2535400" y="5613400"/>
            <a:ext cx="4479600" cy="16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Locais protegidos contra a ação de antibióticos e do sistema imunológico do hospedeiro</a:t>
            </a:r>
            <a:endParaRPr sz="16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Fatores de virulência</a:t>
            </a:r>
            <a:endParaRPr/>
          </a:p>
        </p:txBody>
      </p:sp>
      <p:sp>
        <p:nvSpPr>
          <p:cNvPr id="279" name="Google Shape;279;p37"/>
          <p:cNvSpPr txBox="1">
            <a:spLocks noGrp="1"/>
          </p:cNvSpPr>
          <p:nvPr>
            <p:ph type="body" idx="1"/>
          </p:nvPr>
        </p:nvSpPr>
        <p:spPr>
          <a:xfrm>
            <a:off x="1041525" y="2286000"/>
            <a:ext cx="6265800" cy="198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Divididas em dois grupos, de acordo com a produção de coagulase</a:t>
            </a:r>
            <a:endParaRPr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	Coagulase-positiva:  </a:t>
            </a:r>
            <a:r>
              <a:rPr lang="en-US" i="1"/>
              <a:t>Staphylococcus aureus</a:t>
            </a:r>
            <a:endParaRPr i="1"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i="1"/>
              <a:t>	</a:t>
            </a:r>
            <a:r>
              <a:rPr lang="en-US"/>
              <a:t>Coagulase-negativa: </a:t>
            </a:r>
            <a:r>
              <a:rPr lang="en-US" i="1"/>
              <a:t>Staphylococcus epidermidis</a:t>
            </a:r>
            <a:endParaRPr i="1"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i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/>
          </a:p>
        </p:txBody>
      </p:sp>
      <p:sp>
        <p:nvSpPr>
          <p:cNvPr id="280" name="Google Shape;280;p37"/>
          <p:cNvSpPr txBox="1"/>
          <p:nvPr/>
        </p:nvSpPr>
        <p:spPr>
          <a:xfrm>
            <a:off x="3486850" y="5054075"/>
            <a:ext cx="15168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/>
              <a:t>coagulase</a:t>
            </a:r>
            <a:endParaRPr i="1"/>
          </a:p>
        </p:txBody>
      </p:sp>
      <p:sp>
        <p:nvSpPr>
          <p:cNvPr id="281" name="Google Shape;281;p37"/>
          <p:cNvSpPr txBox="1"/>
          <p:nvPr/>
        </p:nvSpPr>
        <p:spPr>
          <a:xfrm>
            <a:off x="4662700" y="5311050"/>
            <a:ext cx="15168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FIBRINA</a:t>
            </a:r>
            <a:endParaRPr/>
          </a:p>
        </p:txBody>
      </p:sp>
      <p:sp>
        <p:nvSpPr>
          <p:cNvPr id="282" name="Google Shape;282;p37"/>
          <p:cNvSpPr txBox="1"/>
          <p:nvPr/>
        </p:nvSpPr>
        <p:spPr>
          <a:xfrm>
            <a:off x="1970050" y="5311050"/>
            <a:ext cx="15168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FIBRINOGÊNIO</a:t>
            </a:r>
            <a:endParaRPr/>
          </a:p>
        </p:txBody>
      </p:sp>
      <p:sp>
        <p:nvSpPr>
          <p:cNvPr id="283" name="Google Shape;283;p37"/>
          <p:cNvSpPr/>
          <p:nvPr/>
        </p:nvSpPr>
        <p:spPr>
          <a:xfrm>
            <a:off x="3543150" y="5367550"/>
            <a:ext cx="1053600" cy="16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7"/>
          <p:cNvSpPr/>
          <p:nvPr/>
        </p:nvSpPr>
        <p:spPr>
          <a:xfrm>
            <a:off x="5893625" y="5450075"/>
            <a:ext cx="1053600" cy="16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7"/>
          <p:cNvSpPr txBox="1"/>
          <p:nvPr/>
        </p:nvSpPr>
        <p:spPr>
          <a:xfrm>
            <a:off x="7126025" y="5351075"/>
            <a:ext cx="13518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COÁGULO</a:t>
            </a:r>
            <a:endParaRPr/>
          </a:p>
        </p:txBody>
      </p:sp>
      <p:sp>
        <p:nvSpPr>
          <p:cNvPr id="286" name="Google Shape;286;p37"/>
          <p:cNvSpPr/>
          <p:nvPr/>
        </p:nvSpPr>
        <p:spPr>
          <a:xfrm>
            <a:off x="8159225" y="4686125"/>
            <a:ext cx="318600" cy="1692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7"/>
          <p:cNvSpPr txBox="1"/>
          <p:nvPr/>
        </p:nvSpPr>
        <p:spPr>
          <a:xfrm>
            <a:off x="8433625" y="4863725"/>
            <a:ext cx="2467500" cy="13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FAGOCITOSE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SISTEMA IMUNE DO HOSPEDEIRO</a:t>
            </a:r>
            <a:endParaRPr/>
          </a:p>
        </p:txBody>
      </p:sp>
      <p:pic>
        <p:nvPicPr>
          <p:cNvPr id="288" name="Google Shape;28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325" y="1682710"/>
            <a:ext cx="4579875" cy="2401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Fatores de virulência</a:t>
            </a:r>
            <a:endParaRPr/>
          </a:p>
        </p:txBody>
      </p:sp>
      <p:sp>
        <p:nvSpPr>
          <p:cNvPr id="294" name="Google Shape;294;p38"/>
          <p:cNvSpPr txBox="1">
            <a:spLocks noGrp="1"/>
          </p:cNvSpPr>
          <p:nvPr>
            <p:ph type="body" idx="1"/>
          </p:nvPr>
        </p:nvSpPr>
        <p:spPr>
          <a:xfrm>
            <a:off x="945502" y="2212500"/>
            <a:ext cx="4259400" cy="361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SzPts val="2000"/>
              <a:buAutoNum type="arabicPeriod"/>
            </a:pPr>
            <a:r>
              <a:rPr lang="en-US" b="1"/>
              <a:t>Biofilme:</a:t>
            </a:r>
            <a:endParaRPr b="1"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principal mecanismo de virulência em estafilococos coagulase-negativas. </a:t>
            </a:r>
            <a:endParaRPr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presente em </a:t>
            </a:r>
            <a:r>
              <a:rPr lang="en-US" i="1"/>
              <a:t>S. aureus.</a:t>
            </a:r>
            <a:endParaRPr i="1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9350" y="1764050"/>
            <a:ext cx="6098675" cy="38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8"/>
          <p:cNvSpPr/>
          <p:nvPr/>
        </p:nvSpPr>
        <p:spPr>
          <a:xfrm>
            <a:off x="1090100" y="4827650"/>
            <a:ext cx="4114800" cy="9696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8"/>
          <p:cNvSpPr txBox="1"/>
          <p:nvPr/>
        </p:nvSpPr>
        <p:spPr>
          <a:xfrm>
            <a:off x="1257300" y="4923650"/>
            <a:ext cx="39312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Favorece troca genética por conjugação</a:t>
            </a:r>
            <a:endParaRPr sz="2400"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Fatores de virulência</a:t>
            </a:r>
            <a:endParaRPr/>
          </a:p>
        </p:txBody>
      </p:sp>
      <p:sp>
        <p:nvSpPr>
          <p:cNvPr id="303" name="Google Shape;303;p39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b="1"/>
              <a:t>2.  Proteína fibronectina ligante (FnBs)</a:t>
            </a:r>
            <a:endParaRPr b="1"/>
          </a:p>
          <a:p>
            <a:pPr marL="457200" lvl="0" indent="4572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i="1"/>
              <a:t>S. aureus</a:t>
            </a:r>
            <a:endParaRPr i="1"/>
          </a:p>
          <a:p>
            <a:pPr marL="457200" lvl="0" indent="4572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Duas proteínas: FnbA e FnbB</a:t>
            </a:r>
            <a:endParaRPr/>
          </a:p>
          <a:p>
            <a:pPr marL="457200" lvl="0" indent="4572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Adesinas importantes na fase inicial  de adesão nos processos infecciosos</a:t>
            </a:r>
            <a:endParaRPr/>
          </a:p>
          <a:p>
            <a:pPr marL="457200" lvl="0" indent="45720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b="1"/>
              <a:t>3.  Exotoxinas e toxinas:</a:t>
            </a:r>
            <a:endParaRPr b="1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Coagulase negativa: possuem lipases e proteases que auxiliam na degradação tecidual. 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45720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0" lvl="0" indent="-228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/>
          </a:p>
        </p:txBody>
      </p:sp>
      <p:pic>
        <p:nvPicPr>
          <p:cNvPr id="304" name="Google Shape;30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3825" y="380988"/>
            <a:ext cx="2895600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Fatores de virulência</a:t>
            </a:r>
            <a:endParaRPr/>
          </a:p>
        </p:txBody>
      </p:sp>
      <p:sp>
        <p:nvSpPr>
          <p:cNvPr id="310" name="Google Shape;310;p40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434343"/>
                </a:solidFill>
              </a:rPr>
              <a:t>Hemolisinas: </a:t>
            </a:r>
            <a:r>
              <a:rPr lang="en-US">
                <a:solidFill>
                  <a:srgbClr val="434343"/>
                </a:solidFill>
              </a:rPr>
              <a:t>causam a lise de eritrócitos. </a:t>
            </a:r>
            <a:endParaRPr>
              <a:solidFill>
                <a:srgbClr val="434343"/>
              </a:solidFill>
            </a:endParaRPr>
          </a:p>
          <a:p>
            <a:pPr marL="0" lvl="0" indent="4572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Promovem a liberação do grupo heme presente na hemoglobina dos eritrócitos. </a:t>
            </a:r>
            <a:endParaRPr>
              <a:solidFill>
                <a:srgbClr val="434343"/>
              </a:solidFill>
            </a:endParaRPr>
          </a:p>
          <a:p>
            <a:pPr marL="0" lvl="0" indent="4572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Subtipos: alfa, beta, delta  e gama.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311" name="Google Shape;31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5475" y="3472057"/>
            <a:ext cx="3904525" cy="2890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Fatores de virulência</a:t>
            </a:r>
            <a:endParaRPr/>
          </a:p>
        </p:txBody>
      </p:sp>
      <p:sp>
        <p:nvSpPr>
          <p:cNvPr id="317" name="Google Shape;317;p41"/>
          <p:cNvSpPr txBox="1">
            <a:spLocks noGrp="1"/>
          </p:cNvSpPr>
          <p:nvPr>
            <p:ph type="body" idx="1"/>
          </p:nvPr>
        </p:nvSpPr>
        <p:spPr>
          <a:xfrm>
            <a:off x="1251675" y="2286000"/>
            <a:ext cx="4973100" cy="407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b="1"/>
              <a:t>4. Toxinas estafilocócicas: </a:t>
            </a:r>
            <a:endParaRPr b="1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b="1"/>
              <a:t>	</a:t>
            </a:r>
            <a:r>
              <a:rPr lang="en-US"/>
              <a:t>superantígenos	</a:t>
            </a:r>
            <a:endParaRPr/>
          </a:p>
          <a:p>
            <a:pPr marL="0" lvl="0" indent="4572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desencadeiam efeitos tóxicos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	Divididas em: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		Enterotoxinas: proteínas hidrossolúveis. possuem atividade emética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		Toxina 1 da Síndrome do Choque tóxico (TSST-1)		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Google Shape;31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9025" y="1666949"/>
            <a:ext cx="5876451" cy="494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Manifestações Clínicas</a:t>
            </a:r>
            <a:endParaRPr/>
          </a:p>
        </p:txBody>
      </p:sp>
      <p:sp>
        <p:nvSpPr>
          <p:cNvPr id="324" name="Google Shape;324;p42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b="1"/>
              <a:t>Localização</a:t>
            </a:r>
            <a:endParaRPr b="1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b="1"/>
              <a:t>	</a:t>
            </a:r>
            <a:r>
              <a:rPr lang="en-US"/>
              <a:t>Nasofaringe</a:t>
            </a:r>
            <a:endParaRPr/>
          </a:p>
          <a:p>
            <a:pPr marL="0" lvl="0" indent="4572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Pele</a:t>
            </a:r>
            <a:endParaRPr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Membranas mucosas</a:t>
            </a:r>
            <a:endParaRPr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Vagina</a:t>
            </a:r>
            <a:endParaRPr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1251675" y="382379"/>
            <a:ext cx="10178400" cy="91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Morfologia do </a:t>
            </a:r>
            <a:r>
              <a:rPr lang="en-US" i="1"/>
              <a:t>Staphylococcus</a:t>
            </a: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1166153" y="201235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Conteúdo citoplasmático contido numa camada bilipídica;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Camada bilipídica contida na parede celular;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Parede celular formada por: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Peptidoglicano;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Proteínas;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Polissacarídeos;</a:t>
            </a:r>
            <a:endParaRPr sz="2200"/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200"/>
              <a:t>Ácido teicóico.</a:t>
            </a:r>
            <a:endParaRPr sz="2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Manifestações Clínicas</a:t>
            </a:r>
            <a:endParaRPr/>
          </a:p>
        </p:txBody>
      </p:sp>
      <p:sp>
        <p:nvSpPr>
          <p:cNvPr id="330" name="Google Shape;330;p43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b="1"/>
              <a:t>Sintomas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b="1"/>
              <a:t>	</a:t>
            </a:r>
            <a:r>
              <a:rPr lang="en-US"/>
              <a:t>Infecções respiratórias</a:t>
            </a:r>
            <a:endParaRPr/>
          </a:p>
          <a:p>
            <a:pPr marL="0" lvl="0" indent="4572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Contaminações na pele e mucosas</a:t>
            </a:r>
            <a:endParaRPr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Intoxicações alimentares</a:t>
            </a:r>
            <a:endParaRPr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Infecções do trato urinário</a:t>
            </a:r>
            <a:endParaRPr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Síndrome do choque tóxico</a:t>
            </a:r>
            <a:endParaRPr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Contaminação direta ou indireta</a:t>
            </a:r>
            <a:endParaRPr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Infecções letais ou de resistência aos antimicrobianos	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Manifestações Clínicas</a:t>
            </a:r>
            <a:endParaRPr/>
          </a:p>
        </p:txBody>
      </p:sp>
      <p:sp>
        <p:nvSpPr>
          <p:cNvPr id="336" name="Google Shape;336;p44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b="1"/>
              <a:t>Pele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b="1"/>
              <a:t>	</a:t>
            </a:r>
            <a:r>
              <a:rPr lang="en-US"/>
              <a:t>90% da microbiota normal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	Patogênica quando a barreira da pele é rompida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	Escapa de respostas inflamatórias 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	Proteína bloqueia a quimiotaxia de neutrófilos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	Toxina capaz de matar células fagocíticas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5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Manifestações Clínicas</a:t>
            </a:r>
            <a:endParaRPr/>
          </a:p>
        </p:txBody>
      </p:sp>
      <p:pic>
        <p:nvPicPr>
          <p:cNvPr id="342" name="Google Shape;342;p45"/>
          <p:cNvPicPr preferRelativeResize="0"/>
          <p:nvPr/>
        </p:nvPicPr>
        <p:blipFill rotWithShape="1">
          <a:blip r:embed="rId3">
            <a:alphaModFix/>
          </a:blip>
          <a:srcRect l="-3450" t="22867" r="14053" b="-3499"/>
          <a:stretch/>
        </p:blipFill>
        <p:spPr>
          <a:xfrm>
            <a:off x="1069213" y="1476625"/>
            <a:ext cx="4983075" cy="34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2501" y="1476625"/>
            <a:ext cx="5263350" cy="33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5"/>
          <p:cNvSpPr txBox="1"/>
          <p:nvPr/>
        </p:nvSpPr>
        <p:spPr>
          <a:xfrm>
            <a:off x="1252725" y="4930225"/>
            <a:ext cx="47814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Manifestação de espinhas na pele do rosto</a:t>
            </a:r>
            <a:endParaRPr sz="1800" i="1"/>
          </a:p>
        </p:txBody>
      </p:sp>
      <p:sp>
        <p:nvSpPr>
          <p:cNvPr id="345" name="Google Shape;345;p45"/>
          <p:cNvSpPr txBox="1"/>
          <p:nvPr/>
        </p:nvSpPr>
        <p:spPr>
          <a:xfrm>
            <a:off x="6497700" y="4930225"/>
            <a:ext cx="4927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Diferentes locais de expressão da foliculite</a:t>
            </a:r>
            <a:endParaRPr sz="1800" i="1"/>
          </a:p>
        </p:txBody>
      </p:sp>
      <p:sp>
        <p:nvSpPr>
          <p:cNvPr id="346" name="Google Shape;346;p45"/>
          <p:cNvSpPr txBox="1"/>
          <p:nvPr/>
        </p:nvSpPr>
        <p:spPr>
          <a:xfrm>
            <a:off x="1861050" y="6362700"/>
            <a:ext cx="84699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2A2A"/>
                </a:solidFill>
                <a:latin typeface="Cabin"/>
                <a:ea typeface="Cabin"/>
                <a:cs typeface="Cabin"/>
                <a:sym typeface="Cabin"/>
              </a:rPr>
              <a:t>Fonte: https://www.significadodossonhos.inf.br/wp-content/uploads/2018/08/sonhar-com-espinhas-1.png</a:t>
            </a:r>
            <a:endParaRPr>
              <a:solidFill>
                <a:srgbClr val="2A2A2A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6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Manifestações Clínicas</a:t>
            </a:r>
            <a:endParaRPr/>
          </a:p>
        </p:txBody>
      </p:sp>
      <p:pic>
        <p:nvPicPr>
          <p:cNvPr id="352" name="Google Shape;352;p46"/>
          <p:cNvPicPr preferRelativeResize="0"/>
          <p:nvPr/>
        </p:nvPicPr>
        <p:blipFill rotWithShape="1">
          <a:blip r:embed="rId3">
            <a:alphaModFix/>
          </a:blip>
          <a:srcRect l="1867" r="1867"/>
          <a:stretch/>
        </p:blipFill>
        <p:spPr>
          <a:xfrm>
            <a:off x="1069213" y="1476625"/>
            <a:ext cx="4983075" cy="345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6"/>
          <p:cNvPicPr preferRelativeResize="0"/>
          <p:nvPr/>
        </p:nvPicPr>
        <p:blipFill rotWithShape="1">
          <a:blip r:embed="rId4">
            <a:alphaModFix/>
          </a:blip>
          <a:srcRect t="3976" b="3976"/>
          <a:stretch/>
        </p:blipFill>
        <p:spPr>
          <a:xfrm>
            <a:off x="6402500" y="1476625"/>
            <a:ext cx="5263350" cy="34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6"/>
          <p:cNvSpPr txBox="1"/>
          <p:nvPr/>
        </p:nvSpPr>
        <p:spPr>
          <a:xfrm>
            <a:off x="1252725" y="4930225"/>
            <a:ext cx="47814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Furúnculo</a:t>
            </a:r>
            <a:endParaRPr sz="1800" i="1"/>
          </a:p>
        </p:txBody>
      </p:sp>
      <p:sp>
        <p:nvSpPr>
          <p:cNvPr id="355" name="Google Shape;355;p46"/>
          <p:cNvSpPr txBox="1"/>
          <p:nvPr/>
        </p:nvSpPr>
        <p:spPr>
          <a:xfrm>
            <a:off x="6497700" y="4930225"/>
            <a:ext cx="4927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Carbúnculo</a:t>
            </a:r>
            <a:endParaRPr sz="1800" i="1"/>
          </a:p>
        </p:txBody>
      </p:sp>
      <p:sp>
        <p:nvSpPr>
          <p:cNvPr id="356" name="Google Shape;356;p46"/>
          <p:cNvSpPr txBox="1"/>
          <p:nvPr/>
        </p:nvSpPr>
        <p:spPr>
          <a:xfrm>
            <a:off x="1252725" y="6129900"/>
            <a:ext cx="101727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2A2A"/>
                </a:solidFill>
                <a:latin typeface="Cabin"/>
                <a:ea typeface="Cabin"/>
                <a:cs typeface="Cabin"/>
                <a:sym typeface="Cabin"/>
              </a:rPr>
              <a:t>Fonte: https://static.tuasaude.com/media/article/ja/pi/3-dicas-para-curar-um-furunculo_25110_l.jpg</a:t>
            </a:r>
            <a:endParaRPr>
              <a:solidFill>
                <a:srgbClr val="2A2A2A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2A2A"/>
                </a:solidFill>
                <a:latin typeface="Cabin"/>
                <a:ea typeface="Cabin"/>
                <a:cs typeface="Cabin"/>
                <a:sym typeface="Cabin"/>
              </a:rPr>
              <a:t>Fonte: https://lh3.googleusercontent.com/-D3PMA7vW12A/Tha3jwUN34I/AAAAAAAAatI/KsL1Su902R8/s1600/carbunclegl5.jpg</a:t>
            </a:r>
            <a:endParaRPr>
              <a:solidFill>
                <a:srgbClr val="2A2A2A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2A2A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7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Manifestações Clínicas</a:t>
            </a:r>
            <a:endParaRPr/>
          </a:p>
        </p:txBody>
      </p:sp>
      <p:pic>
        <p:nvPicPr>
          <p:cNvPr id="362" name="Google Shape;362;p47"/>
          <p:cNvPicPr preferRelativeResize="0"/>
          <p:nvPr/>
        </p:nvPicPr>
        <p:blipFill rotWithShape="1">
          <a:blip r:embed="rId3">
            <a:alphaModFix/>
          </a:blip>
          <a:srcRect t="19196" b="19196"/>
          <a:stretch/>
        </p:blipFill>
        <p:spPr>
          <a:xfrm>
            <a:off x="1069213" y="1476625"/>
            <a:ext cx="4983075" cy="34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7"/>
          <p:cNvPicPr preferRelativeResize="0"/>
          <p:nvPr/>
        </p:nvPicPr>
        <p:blipFill rotWithShape="1">
          <a:blip r:embed="rId4">
            <a:alphaModFix/>
          </a:blip>
          <a:srcRect t="14564" b="14564"/>
          <a:stretch/>
        </p:blipFill>
        <p:spPr>
          <a:xfrm>
            <a:off x="6402500" y="1476625"/>
            <a:ext cx="5263350" cy="34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7"/>
          <p:cNvSpPr txBox="1"/>
          <p:nvPr/>
        </p:nvSpPr>
        <p:spPr>
          <a:xfrm>
            <a:off x="1252725" y="4930225"/>
            <a:ext cx="47814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Impetigo não bolhoso</a:t>
            </a:r>
            <a:endParaRPr sz="1800" i="1"/>
          </a:p>
        </p:txBody>
      </p:sp>
      <p:sp>
        <p:nvSpPr>
          <p:cNvPr id="365" name="Google Shape;365;p47"/>
          <p:cNvSpPr txBox="1"/>
          <p:nvPr/>
        </p:nvSpPr>
        <p:spPr>
          <a:xfrm>
            <a:off x="6497700" y="4930225"/>
            <a:ext cx="4927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Impetigo bolhoso</a:t>
            </a:r>
            <a:endParaRPr sz="1800" i="1"/>
          </a:p>
        </p:txBody>
      </p:sp>
      <p:sp>
        <p:nvSpPr>
          <p:cNvPr id="366" name="Google Shape;366;p47"/>
          <p:cNvSpPr txBox="1"/>
          <p:nvPr/>
        </p:nvSpPr>
        <p:spPr>
          <a:xfrm>
            <a:off x="1252725" y="6129900"/>
            <a:ext cx="101727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2A2A"/>
                </a:solidFill>
                <a:latin typeface="Cabin"/>
                <a:ea typeface="Cabin"/>
                <a:cs typeface="Cabin"/>
                <a:sym typeface="Cabin"/>
              </a:rPr>
              <a:t>Fonte: http://www.forumsaude24.com/wp-content/uploads/2013/12/Impetigo.jpg</a:t>
            </a:r>
            <a:endParaRPr>
              <a:solidFill>
                <a:srgbClr val="2A2A2A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2A2A"/>
                </a:solidFill>
                <a:latin typeface="Cabin"/>
                <a:ea typeface="Cabin"/>
                <a:cs typeface="Cabin"/>
                <a:sym typeface="Cabin"/>
              </a:rPr>
              <a:t>Fonte:http://www.forumsaude24.com/wp-content/uploads/2013/12/Impetigo-2.jpg</a:t>
            </a:r>
            <a:endParaRPr>
              <a:solidFill>
                <a:srgbClr val="2A2A2A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2A2A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8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Manifestações Clínicas</a:t>
            </a:r>
            <a:endParaRPr/>
          </a:p>
        </p:txBody>
      </p:sp>
      <p:pic>
        <p:nvPicPr>
          <p:cNvPr id="372" name="Google Shape;372;p48"/>
          <p:cNvPicPr preferRelativeResize="0"/>
          <p:nvPr/>
        </p:nvPicPr>
        <p:blipFill rotWithShape="1">
          <a:blip r:embed="rId3">
            <a:alphaModFix/>
          </a:blip>
          <a:srcRect t="495" b="495"/>
          <a:stretch/>
        </p:blipFill>
        <p:spPr>
          <a:xfrm>
            <a:off x="1069213" y="1476625"/>
            <a:ext cx="4983075" cy="34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8"/>
          <p:cNvPicPr preferRelativeResize="0"/>
          <p:nvPr/>
        </p:nvPicPr>
        <p:blipFill rotWithShape="1">
          <a:blip r:embed="rId4">
            <a:alphaModFix/>
          </a:blip>
          <a:srcRect t="1456" b="1446"/>
          <a:stretch/>
        </p:blipFill>
        <p:spPr>
          <a:xfrm>
            <a:off x="6402500" y="1476625"/>
            <a:ext cx="5263351" cy="34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8"/>
          <p:cNvSpPr txBox="1"/>
          <p:nvPr/>
        </p:nvSpPr>
        <p:spPr>
          <a:xfrm>
            <a:off x="1252725" y="4930225"/>
            <a:ext cx="47814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Síndrome da pele escaldada</a:t>
            </a:r>
            <a:endParaRPr sz="1800" i="1"/>
          </a:p>
        </p:txBody>
      </p:sp>
      <p:sp>
        <p:nvSpPr>
          <p:cNvPr id="375" name="Google Shape;375;p48"/>
          <p:cNvSpPr txBox="1"/>
          <p:nvPr/>
        </p:nvSpPr>
        <p:spPr>
          <a:xfrm>
            <a:off x="6497700" y="4930225"/>
            <a:ext cx="4927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Sindrome do choque tóxico</a:t>
            </a:r>
            <a:endParaRPr sz="1800" i="1"/>
          </a:p>
        </p:txBody>
      </p:sp>
      <p:sp>
        <p:nvSpPr>
          <p:cNvPr id="376" name="Google Shape;376;p48"/>
          <p:cNvSpPr txBox="1"/>
          <p:nvPr/>
        </p:nvSpPr>
        <p:spPr>
          <a:xfrm>
            <a:off x="1252725" y="6129900"/>
            <a:ext cx="101727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2A2A"/>
                </a:solidFill>
                <a:latin typeface="Cabin"/>
                <a:ea typeface="Cabin"/>
                <a:cs typeface="Cabin"/>
                <a:sym typeface="Cabin"/>
              </a:rPr>
              <a:t>Fonte: https://upload.wikimedia.org/wikipedia/commons/3/3e/OSC_Microbio_21_02_SSSS.jpg</a:t>
            </a:r>
            <a:endParaRPr>
              <a:solidFill>
                <a:srgbClr val="2A2A2A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2A2A"/>
                </a:solidFill>
                <a:latin typeface="Cabin"/>
                <a:ea typeface="Cabin"/>
                <a:cs typeface="Cabin"/>
                <a:sym typeface="Cabin"/>
              </a:rPr>
              <a:t>Fonte: http://payro.sejose.com/img/i1733.jpg</a:t>
            </a:r>
            <a:endParaRPr>
              <a:solidFill>
                <a:srgbClr val="2A2A2A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9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Manifestações Clínicas</a:t>
            </a:r>
            <a:endParaRPr/>
          </a:p>
        </p:txBody>
      </p:sp>
      <p:sp>
        <p:nvSpPr>
          <p:cNvPr id="382" name="Google Shape;382;p49"/>
          <p:cNvSpPr txBox="1"/>
          <p:nvPr/>
        </p:nvSpPr>
        <p:spPr>
          <a:xfrm>
            <a:off x="3948375" y="5431600"/>
            <a:ext cx="47814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Cistite</a:t>
            </a:r>
            <a:endParaRPr sz="1800" i="1"/>
          </a:p>
        </p:txBody>
      </p:sp>
      <p:sp>
        <p:nvSpPr>
          <p:cNvPr id="383" name="Google Shape;383;p49"/>
          <p:cNvSpPr txBox="1"/>
          <p:nvPr/>
        </p:nvSpPr>
        <p:spPr>
          <a:xfrm>
            <a:off x="1252725" y="6129900"/>
            <a:ext cx="101727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2A2A"/>
                </a:solidFill>
                <a:latin typeface="Cabin"/>
                <a:ea typeface="Cabin"/>
                <a:cs typeface="Cabin"/>
                <a:sym typeface="Cabin"/>
              </a:rPr>
              <a:t>Fonte:https://static.tuasaude.com/media/article/aa/dc/sintomas-da-cistite_19778_l.jpg</a:t>
            </a:r>
            <a:endParaRPr>
              <a:solidFill>
                <a:srgbClr val="2A2A2A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2A2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84" name="Google Shape;38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0600" y="1461812"/>
            <a:ext cx="5896950" cy="393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0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Manifestações Clínicas</a:t>
            </a:r>
            <a:endParaRPr/>
          </a:p>
        </p:txBody>
      </p:sp>
      <p:sp>
        <p:nvSpPr>
          <p:cNvPr id="390" name="Google Shape;390;p50"/>
          <p:cNvSpPr txBox="1"/>
          <p:nvPr/>
        </p:nvSpPr>
        <p:spPr>
          <a:xfrm>
            <a:off x="3948375" y="5431600"/>
            <a:ext cx="47814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/>
              <a:t>Gastroenterite</a:t>
            </a:r>
            <a:endParaRPr sz="1800" i="1"/>
          </a:p>
        </p:txBody>
      </p:sp>
      <p:sp>
        <p:nvSpPr>
          <p:cNvPr id="391" name="Google Shape;391;p50"/>
          <p:cNvSpPr txBox="1"/>
          <p:nvPr/>
        </p:nvSpPr>
        <p:spPr>
          <a:xfrm>
            <a:off x="1252725" y="6129900"/>
            <a:ext cx="101727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2A2A"/>
                </a:solidFill>
                <a:latin typeface="Cabin"/>
                <a:ea typeface="Cabin"/>
                <a:cs typeface="Cabin"/>
                <a:sym typeface="Cabin"/>
              </a:rPr>
              <a:t>Fonte:https://www.saudedica.com.br/wp-content/uploads/2017/08/gastroenterite-viral-1.jpg</a:t>
            </a:r>
            <a:endParaRPr>
              <a:solidFill>
                <a:srgbClr val="2A2A2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92" name="Google Shape;392;p50"/>
          <p:cNvPicPr preferRelativeResize="0"/>
          <p:nvPr/>
        </p:nvPicPr>
        <p:blipFill rotWithShape="1">
          <a:blip r:embed="rId3">
            <a:alphaModFix/>
          </a:blip>
          <a:srcRect l="39" r="39"/>
          <a:stretch/>
        </p:blipFill>
        <p:spPr>
          <a:xfrm>
            <a:off x="3390600" y="1461812"/>
            <a:ext cx="5896950" cy="393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Epidemiologia: Panorama Histórico</a:t>
            </a:r>
            <a:endParaRPr/>
          </a:p>
        </p:txBody>
      </p:sp>
      <p:sp>
        <p:nvSpPr>
          <p:cNvPr id="398" name="Google Shape;398;p51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9" name="Google Shape;399;p51"/>
          <p:cNvCxnSpPr/>
          <p:nvPr/>
        </p:nvCxnSpPr>
        <p:spPr>
          <a:xfrm rot="10800000" flipH="1">
            <a:off x="2011925" y="2869250"/>
            <a:ext cx="8930100" cy="17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00" name="Google Shape;400;p51"/>
          <p:cNvSpPr txBox="1"/>
          <p:nvPr/>
        </p:nvSpPr>
        <p:spPr>
          <a:xfrm>
            <a:off x="1487075" y="2475625"/>
            <a:ext cx="454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...</a:t>
            </a:r>
            <a:endParaRPr sz="2400" b="1"/>
          </a:p>
        </p:txBody>
      </p:sp>
      <p:cxnSp>
        <p:nvCxnSpPr>
          <p:cNvPr id="401" name="Google Shape;401;p51"/>
          <p:cNvCxnSpPr/>
          <p:nvPr/>
        </p:nvCxnSpPr>
        <p:spPr>
          <a:xfrm>
            <a:off x="4819850" y="2667950"/>
            <a:ext cx="0" cy="42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2" name="Google Shape;402;p51"/>
          <p:cNvSpPr txBox="1"/>
          <p:nvPr/>
        </p:nvSpPr>
        <p:spPr>
          <a:xfrm>
            <a:off x="4373750" y="2286000"/>
            <a:ext cx="8922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1960</a:t>
            </a:r>
            <a:endParaRPr sz="1800" b="1"/>
          </a:p>
        </p:txBody>
      </p:sp>
      <p:cxnSp>
        <p:nvCxnSpPr>
          <p:cNvPr id="403" name="Google Shape;403;p51"/>
          <p:cNvCxnSpPr/>
          <p:nvPr/>
        </p:nvCxnSpPr>
        <p:spPr>
          <a:xfrm>
            <a:off x="7618000" y="2667950"/>
            <a:ext cx="0" cy="42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4" name="Google Shape;404;p51"/>
          <p:cNvSpPr txBox="1"/>
          <p:nvPr/>
        </p:nvSpPr>
        <p:spPr>
          <a:xfrm>
            <a:off x="7171900" y="2286000"/>
            <a:ext cx="8922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1970</a:t>
            </a:r>
            <a:endParaRPr sz="1800" b="1"/>
          </a:p>
        </p:txBody>
      </p:sp>
      <p:sp>
        <p:nvSpPr>
          <p:cNvPr id="405" name="Google Shape;405;p51"/>
          <p:cNvSpPr txBox="1"/>
          <p:nvPr/>
        </p:nvSpPr>
        <p:spPr>
          <a:xfrm>
            <a:off x="1688250" y="3403500"/>
            <a:ext cx="2396700" cy="23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Uso de penicilina como terapia antimicrobiana contra </a:t>
            </a:r>
            <a:r>
              <a:rPr lang="en-US" sz="1800" i="1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S. aureus</a:t>
            </a:r>
            <a:r>
              <a:rPr lang="en-US" sz="18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; </a:t>
            </a:r>
            <a:endParaRPr sz="18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Surgimento de cepas resistentes à penicilina.</a:t>
            </a:r>
            <a:endParaRPr sz="18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06" name="Google Shape;406;p51"/>
          <p:cNvSpPr txBox="1"/>
          <p:nvPr/>
        </p:nvSpPr>
        <p:spPr>
          <a:xfrm>
            <a:off x="4084938" y="3049900"/>
            <a:ext cx="14697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A2A2A"/>
                </a:solidFill>
                <a:latin typeface="Cabin"/>
                <a:ea typeface="Cabin"/>
                <a:cs typeface="Cabin"/>
                <a:sym typeface="Cabin"/>
              </a:rPr>
              <a:t>Descoberta da meticilina</a:t>
            </a:r>
            <a:endParaRPr sz="1800" b="1">
              <a:solidFill>
                <a:srgbClr val="2A2A2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07" name="Google Shape;407;p51"/>
          <p:cNvSpPr txBox="1"/>
          <p:nvPr/>
        </p:nvSpPr>
        <p:spPr>
          <a:xfrm>
            <a:off x="5496825" y="3403500"/>
            <a:ext cx="20436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Surgimento de cepas resistentes à meticilina;</a:t>
            </a:r>
            <a:endParaRPr sz="18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Expressão de multirresistência.</a:t>
            </a:r>
            <a:endParaRPr sz="18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08" name="Google Shape;408;p51"/>
          <p:cNvSpPr txBox="1"/>
          <p:nvPr/>
        </p:nvSpPr>
        <p:spPr>
          <a:xfrm>
            <a:off x="8064100" y="3473500"/>
            <a:ext cx="28779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Implementação de medidas para impedir a transmissão do agente infeccioso;</a:t>
            </a:r>
            <a:endParaRPr sz="18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Ocorrência de uma pandemia.</a:t>
            </a:r>
            <a:endParaRPr sz="18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2"/>
          <p:cNvSpPr txBox="1">
            <a:spLocks noGrp="1"/>
          </p:cNvSpPr>
          <p:nvPr>
            <p:ph type="title"/>
          </p:nvPr>
        </p:nvSpPr>
        <p:spPr>
          <a:xfrm>
            <a:off x="1251678" y="381010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Meticilina e MRSA</a:t>
            </a:r>
            <a:endParaRPr/>
          </a:p>
        </p:txBody>
      </p:sp>
      <p:sp>
        <p:nvSpPr>
          <p:cNvPr id="414" name="Google Shape;414;p52"/>
          <p:cNvSpPr txBox="1">
            <a:spLocks noGrp="1"/>
          </p:cNvSpPr>
          <p:nvPr>
            <p:ph type="body" idx="1"/>
          </p:nvPr>
        </p:nvSpPr>
        <p:spPr>
          <a:xfrm>
            <a:off x="1251675" y="2285988"/>
            <a:ext cx="7228500" cy="172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just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000"/>
              <a:buChar char="-"/>
            </a:pPr>
            <a:r>
              <a:rPr lang="en-US"/>
              <a:t>MRSA: </a:t>
            </a:r>
            <a:r>
              <a:rPr lang="en-US" i="1"/>
              <a:t>Staphylococcus aureus </a:t>
            </a:r>
            <a:r>
              <a:rPr lang="en-US"/>
              <a:t>resistente à meticilina;</a:t>
            </a:r>
            <a:endParaRPr/>
          </a:p>
          <a:p>
            <a:pPr marL="45720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457200" lvl="0" indent="-355600" algn="just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000"/>
              <a:buChar char="-"/>
            </a:pPr>
            <a:r>
              <a:rPr lang="en-US"/>
              <a:t>HA-MRSA: </a:t>
            </a:r>
            <a:r>
              <a:rPr lang="en-US" i="1"/>
              <a:t>Staphylococcus aureus </a:t>
            </a:r>
            <a:r>
              <a:rPr lang="en-US"/>
              <a:t>resistente à meticilina adquirido nos hospitais;</a:t>
            </a:r>
            <a:endParaRPr/>
          </a:p>
        </p:txBody>
      </p:sp>
      <p:pic>
        <p:nvPicPr>
          <p:cNvPr id="415" name="Google Shape;41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0200" y="997200"/>
            <a:ext cx="2396800" cy="2396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16" name="Google Shape;416;p52"/>
          <p:cNvSpPr txBox="1"/>
          <p:nvPr/>
        </p:nvSpPr>
        <p:spPr>
          <a:xfrm>
            <a:off x="8480200" y="3394000"/>
            <a:ext cx="2396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2A2A"/>
                </a:solidFill>
                <a:latin typeface="Cabin"/>
                <a:ea typeface="Cabin"/>
                <a:cs typeface="Cabin"/>
                <a:sym typeface="Cabin"/>
              </a:rPr>
              <a:t>Fonte: PubChem.</a:t>
            </a:r>
            <a:endParaRPr>
              <a:solidFill>
                <a:srgbClr val="2A2A2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7" name="Google Shape;417;p52"/>
          <p:cNvSpPr txBox="1"/>
          <p:nvPr/>
        </p:nvSpPr>
        <p:spPr>
          <a:xfrm>
            <a:off x="8187600" y="472500"/>
            <a:ext cx="29820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2A2A"/>
                </a:solidFill>
                <a:latin typeface="Cabin"/>
                <a:ea typeface="Cabin"/>
                <a:cs typeface="Cabin"/>
                <a:sym typeface="Cabin"/>
              </a:rPr>
              <a:t>Meticilina: beta-lactâmico sintético</a:t>
            </a:r>
            <a:endParaRPr>
              <a:solidFill>
                <a:srgbClr val="2A2A2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8" name="Google Shape;418;p52"/>
          <p:cNvSpPr txBox="1"/>
          <p:nvPr/>
        </p:nvSpPr>
        <p:spPr>
          <a:xfrm>
            <a:off x="1283400" y="4008300"/>
            <a:ext cx="9625200" cy="17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0" algn="just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55600" algn="just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SzPts val="2000"/>
              <a:buChar char="-"/>
            </a:pPr>
            <a:r>
              <a:rPr lang="en-US" sz="20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CA-MRSA: </a:t>
            </a:r>
            <a:r>
              <a:rPr lang="en-US" sz="2000" i="1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Staphylococcus aureus </a:t>
            </a:r>
            <a:r>
              <a:rPr lang="en-US" sz="20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resistente à meticilina adquirido na comunidade.</a:t>
            </a:r>
            <a:endParaRPr sz="20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0500" y="0"/>
            <a:ext cx="9661025" cy="61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1556300" y="6242325"/>
            <a:ext cx="9782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bin"/>
                <a:ea typeface="Cabin"/>
                <a:cs typeface="Cabin"/>
                <a:sym typeface="Cabin"/>
              </a:rPr>
              <a:t>Fonte: </a:t>
            </a:r>
            <a:r>
              <a:rPr lang="en-US" sz="1800">
                <a:latin typeface="Cabin"/>
                <a:ea typeface="Cabin"/>
                <a:cs typeface="Cabin"/>
                <a:sym typeface="Cabin"/>
              </a:rPr>
              <a:t>Somerville, 2016.</a:t>
            </a:r>
            <a:endParaRPr sz="1800"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Distribuição mundial  de MRSA</a:t>
            </a:r>
            <a:endParaRPr/>
          </a:p>
        </p:txBody>
      </p:sp>
      <p:sp>
        <p:nvSpPr>
          <p:cNvPr id="424" name="Google Shape;424;p53"/>
          <p:cNvSpPr txBox="1"/>
          <p:nvPr/>
        </p:nvSpPr>
        <p:spPr>
          <a:xfrm>
            <a:off x="2779225" y="5998250"/>
            <a:ext cx="71232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2A2A"/>
                </a:solidFill>
                <a:latin typeface="Cabin"/>
                <a:ea typeface="Cabin"/>
                <a:cs typeface="Cabin"/>
                <a:sym typeface="Cabin"/>
              </a:rPr>
              <a:t>Fonte: Antimicrobial resistance: global report on surveillance - WHO, 2014.</a:t>
            </a:r>
            <a:endParaRPr>
              <a:solidFill>
                <a:srgbClr val="2A2A2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25" name="Google Shape;42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9225" y="1572100"/>
            <a:ext cx="7123300" cy="44261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Distribuição mundial  de MRSA</a:t>
            </a:r>
            <a:endParaRPr/>
          </a:p>
        </p:txBody>
      </p:sp>
      <p:pic>
        <p:nvPicPr>
          <p:cNvPr id="431" name="Google Shape;43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1699" y="1352225"/>
            <a:ext cx="5948601" cy="4828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32" name="Google Shape;432;p54"/>
          <p:cNvSpPr txBox="1"/>
          <p:nvPr/>
        </p:nvSpPr>
        <p:spPr>
          <a:xfrm>
            <a:off x="3200850" y="6180450"/>
            <a:ext cx="57903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2A2A"/>
                </a:solidFill>
                <a:latin typeface="Cabin"/>
                <a:ea typeface="Cabin"/>
                <a:cs typeface="Cabin"/>
                <a:sym typeface="Cabin"/>
              </a:rPr>
              <a:t>Fonte: Antimicrobial resistance: global report on surveillance - WHO, 2014.</a:t>
            </a:r>
            <a:endParaRPr>
              <a:solidFill>
                <a:srgbClr val="2A2A2A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MRSA na América Latina</a:t>
            </a:r>
            <a:endParaRPr/>
          </a:p>
        </p:txBody>
      </p:sp>
      <p:sp>
        <p:nvSpPr>
          <p:cNvPr id="438" name="Google Shape;438;p55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SzPts val="2000"/>
              <a:buFont typeface="Cabin"/>
              <a:buChar char="-"/>
            </a:pPr>
            <a:r>
              <a:rPr lang="en-US">
                <a:solidFill>
                  <a:srgbClr val="2A1A00"/>
                </a:solidFill>
              </a:rPr>
              <a:t>Estudo de Avaliação e Vigilância de Tigeciclina (11 países latino-americanos) </a:t>
            </a:r>
            <a:endParaRPr>
              <a:solidFill>
                <a:srgbClr val="2A1A00"/>
              </a:solidFill>
            </a:endParaRPr>
          </a:p>
          <a:p>
            <a:pPr marL="457200" lvl="0" indent="457200" algn="l" rtl="0">
              <a:spcBef>
                <a:spcPts val="700"/>
              </a:spcBef>
              <a:spcAft>
                <a:spcPts val="0"/>
              </a:spcAft>
              <a:buNone/>
            </a:pPr>
            <a:endParaRPr>
              <a:solidFill>
                <a:srgbClr val="2A1A00"/>
              </a:solidFill>
            </a:endParaRPr>
          </a:p>
          <a:p>
            <a:pPr marL="457200" lvl="0" indent="4572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1A00"/>
                </a:solidFill>
              </a:rPr>
              <a:t>P</a:t>
            </a:r>
            <a:r>
              <a:rPr lang="en-US" sz="2000">
                <a:solidFill>
                  <a:srgbClr val="2A1A00"/>
                </a:solidFill>
              </a:rPr>
              <a:t>revalência geral de MRSA entre isolados de</a:t>
            </a:r>
            <a:r>
              <a:rPr lang="en-US" sz="2000" i="1">
                <a:solidFill>
                  <a:srgbClr val="2A1A00"/>
                </a:solidFill>
              </a:rPr>
              <a:t> S. aureus</a:t>
            </a:r>
            <a:r>
              <a:rPr lang="en-US" sz="2000">
                <a:solidFill>
                  <a:srgbClr val="2A1A00"/>
                </a:solidFill>
              </a:rPr>
              <a:t> foi de 48,3% em 2004-2007.</a:t>
            </a:r>
            <a:endParaRPr sz="2000">
              <a:solidFill>
                <a:srgbClr val="2A1A00"/>
              </a:solidFill>
            </a:endParaRPr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>
              <a:solidFill>
                <a:srgbClr val="2A1A00"/>
              </a:solidFill>
            </a:endParaRPr>
          </a:p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Pts val="2000"/>
              <a:buChar char="-"/>
            </a:pPr>
            <a:r>
              <a:rPr lang="en-US">
                <a:solidFill>
                  <a:srgbClr val="2A1A00"/>
                </a:solidFill>
              </a:rPr>
              <a:t>Estudo multicêntrico realizado na Argentina</a:t>
            </a:r>
            <a:endParaRPr>
              <a:solidFill>
                <a:srgbClr val="2A1A0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>
              <a:solidFill>
                <a:srgbClr val="2A1A0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A1A00"/>
                </a:solidFill>
              </a:rPr>
              <a:t>		Alta prevalência de MRSA isolado de infecções em crianças na comunidade.</a:t>
            </a:r>
            <a:endParaRPr>
              <a:solidFill>
                <a:srgbClr val="2A1A00"/>
              </a:solidFill>
            </a:endParaRPr>
          </a:p>
        </p:txBody>
      </p:sp>
      <p:sp>
        <p:nvSpPr>
          <p:cNvPr id="439" name="Google Shape;439;p55"/>
          <p:cNvSpPr/>
          <p:nvPr/>
        </p:nvSpPr>
        <p:spPr>
          <a:xfrm rot="5400000">
            <a:off x="1636000" y="2929850"/>
            <a:ext cx="702300" cy="388200"/>
          </a:xfrm>
          <a:prstGeom prst="bentUpArrow">
            <a:avLst>
              <a:gd name="adj1" fmla="val 25000"/>
              <a:gd name="adj2" fmla="val 27398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5"/>
          <p:cNvSpPr/>
          <p:nvPr/>
        </p:nvSpPr>
        <p:spPr>
          <a:xfrm rot="5400000">
            <a:off x="1636000" y="4708950"/>
            <a:ext cx="702300" cy="388200"/>
          </a:xfrm>
          <a:prstGeom prst="bentUpArrow">
            <a:avLst>
              <a:gd name="adj1" fmla="val 25000"/>
              <a:gd name="adj2" fmla="val 27398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1" name="Google Shape;441;p55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9613700" y="72450"/>
            <a:ext cx="2112049" cy="2112050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Epidemiologia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56"/>
          <p:cNvSpPr txBox="1"/>
          <p:nvPr/>
        </p:nvSpPr>
        <p:spPr>
          <a:xfrm>
            <a:off x="1441850" y="2292150"/>
            <a:ext cx="2698800" cy="36135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	</a:t>
            </a:r>
            <a:r>
              <a:rPr lang="en-US" sz="30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   </a:t>
            </a:r>
            <a:r>
              <a:rPr lang="en-US" sz="36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FATO</a:t>
            </a:r>
            <a:r>
              <a:rPr lang="en-US" sz="3600">
                <a:latin typeface="Cabin"/>
                <a:ea typeface="Cabin"/>
                <a:cs typeface="Cabin"/>
                <a:sym typeface="Cabin"/>
              </a:rPr>
              <a:t>	</a:t>
            </a:r>
            <a:r>
              <a:rPr lang="en-US" sz="3000">
                <a:latin typeface="Cabin"/>
                <a:ea typeface="Cabin"/>
                <a:cs typeface="Cabin"/>
                <a:sym typeface="Cabin"/>
              </a:rPr>
              <a:t>	</a:t>
            </a:r>
            <a:r>
              <a:rPr lang="en-US" sz="3600">
                <a:latin typeface="Cabin"/>
                <a:ea typeface="Cabin"/>
                <a:cs typeface="Cabin"/>
                <a:sym typeface="Cabin"/>
              </a:rPr>
              <a:t>	</a:t>
            </a:r>
            <a:endParaRPr sz="20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A epidemiologia do MRSA está em constante mudança.</a:t>
            </a:r>
            <a:endParaRPr sz="24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48" name="Google Shape;448;p56"/>
          <p:cNvSpPr txBox="1"/>
          <p:nvPr/>
        </p:nvSpPr>
        <p:spPr>
          <a:xfrm>
            <a:off x="4958550" y="1622250"/>
            <a:ext cx="2698800" cy="36135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 PROBLEMA</a:t>
            </a:r>
            <a:r>
              <a:rPr lang="en-US" sz="3600">
                <a:latin typeface="Cabin"/>
                <a:ea typeface="Cabin"/>
                <a:cs typeface="Cabin"/>
                <a:sym typeface="Cabin"/>
              </a:rPr>
              <a:t>    </a:t>
            </a:r>
            <a:endParaRPr sz="3600"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Escassez de estudos de prevalência.</a:t>
            </a:r>
            <a:endParaRPr sz="24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bin"/>
                <a:ea typeface="Cabin"/>
                <a:cs typeface="Cabin"/>
                <a:sym typeface="Cabin"/>
              </a:rPr>
              <a:t>	</a:t>
            </a:r>
            <a:endParaRPr sz="24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49" name="Google Shape;449;p56"/>
          <p:cNvSpPr txBox="1"/>
          <p:nvPr/>
        </p:nvSpPr>
        <p:spPr>
          <a:xfrm>
            <a:off x="8475250" y="2276100"/>
            <a:ext cx="2698800" cy="36135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6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SOLUÇÕES</a:t>
            </a:r>
            <a:endParaRPr sz="36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>
              <a:solidFill>
                <a:srgbClr val="595959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Vigilância contínua visando controle da prevenção e do tratamento das infecções.</a:t>
            </a:r>
            <a:endParaRPr sz="24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50" name="Google Shape;450;p56"/>
          <p:cNvCxnSpPr/>
          <p:nvPr/>
        </p:nvCxnSpPr>
        <p:spPr>
          <a:xfrm>
            <a:off x="1460325" y="2957625"/>
            <a:ext cx="2698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6"/>
          <p:cNvCxnSpPr/>
          <p:nvPr/>
        </p:nvCxnSpPr>
        <p:spPr>
          <a:xfrm>
            <a:off x="8475250" y="2957625"/>
            <a:ext cx="2698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452" name="Google Shape;452;p56"/>
          <p:cNvCxnSpPr/>
          <p:nvPr/>
        </p:nvCxnSpPr>
        <p:spPr>
          <a:xfrm>
            <a:off x="4958550" y="2286000"/>
            <a:ext cx="2698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Tratamento/Controle da doença</a:t>
            </a:r>
            <a:endParaRPr/>
          </a:p>
        </p:txBody>
      </p:sp>
      <p:sp>
        <p:nvSpPr>
          <p:cNvPr id="458" name="Google Shape;458;p57"/>
          <p:cNvSpPr txBox="1">
            <a:spLocks noGrp="1"/>
          </p:cNvSpPr>
          <p:nvPr>
            <p:ph type="body" idx="1"/>
          </p:nvPr>
        </p:nvSpPr>
        <p:spPr>
          <a:xfrm>
            <a:off x="1251678" y="23118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700"/>
              </a:spcBef>
              <a:spcAft>
                <a:spcPts val="0"/>
              </a:spcAft>
              <a:buSzPts val="3000"/>
              <a:buFont typeface="Cabin"/>
              <a:buChar char="-"/>
            </a:pPr>
            <a:r>
              <a:rPr lang="en-US" sz="3000"/>
              <a:t>Uso racional de antibióticos       </a:t>
            </a:r>
            <a:endParaRPr sz="300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/>
              <a:t>        </a:t>
            </a:r>
            <a:endParaRPr sz="300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/>
              <a:t>                                                 Via  de administração e dosagem</a:t>
            </a:r>
            <a:endParaRPr sz="300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/>
              <a:t>                                                                  </a:t>
            </a:r>
            <a:endParaRPr sz="300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/>
              <a:t>                                                     penetração no local da infecção</a:t>
            </a:r>
            <a:endParaRPr sz="3000"/>
          </a:p>
        </p:txBody>
      </p:sp>
      <p:sp>
        <p:nvSpPr>
          <p:cNvPr id="459" name="Google Shape;459;p57"/>
          <p:cNvSpPr/>
          <p:nvPr/>
        </p:nvSpPr>
        <p:spPr>
          <a:xfrm rot="5400000">
            <a:off x="4672600" y="3226500"/>
            <a:ext cx="842400" cy="4971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57"/>
          <p:cNvSpPr/>
          <p:nvPr/>
        </p:nvSpPr>
        <p:spPr>
          <a:xfrm>
            <a:off x="7926450" y="4169475"/>
            <a:ext cx="223800" cy="646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1" name="Google Shape;46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100" y="4169475"/>
            <a:ext cx="2571750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8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8" name="Google Shape;46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0488" y="566512"/>
            <a:ext cx="8580774" cy="572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Tratamento com antibióticos</a:t>
            </a:r>
            <a:endParaRPr/>
          </a:p>
        </p:txBody>
      </p:sp>
      <p:sp>
        <p:nvSpPr>
          <p:cNvPr id="474" name="Google Shape;474;p59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700"/>
              </a:spcBef>
              <a:spcAft>
                <a:spcPts val="0"/>
              </a:spcAft>
              <a:buSzPts val="3000"/>
              <a:buChar char="-"/>
            </a:pPr>
            <a:r>
              <a:rPr lang="en-US" sz="3000" b="1"/>
              <a:t>Agente tópico : Mupirocina</a:t>
            </a:r>
            <a:endParaRPr sz="3000" b="1"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/>
              <a:t>. Combate ao S. aureus e S. pyogenes</a:t>
            </a:r>
            <a:endParaRPr sz="3000"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/>
              <a:t>. Inibe a síntese proteica e de RNA pela bactéria</a:t>
            </a:r>
            <a:endParaRPr sz="3000"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/>
              <a:t>. O uso prolongado e intenso resultou no desenvolvimento de resistência por algumas cepas</a:t>
            </a:r>
            <a:endParaRPr sz="3000"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475" name="Google Shape;47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4475" y="1399850"/>
            <a:ext cx="2655525" cy="198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Tratamento com antibióticos</a:t>
            </a:r>
            <a:endParaRPr/>
          </a:p>
        </p:txBody>
      </p:sp>
      <p:sp>
        <p:nvSpPr>
          <p:cNvPr id="481" name="Google Shape;481;p60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700"/>
              </a:spcBef>
              <a:spcAft>
                <a:spcPts val="0"/>
              </a:spcAft>
              <a:buSzPts val="3000"/>
              <a:buChar char="-"/>
            </a:pPr>
            <a:r>
              <a:rPr lang="en-US" sz="3000" b="1"/>
              <a:t>Agentes Orais: </a:t>
            </a:r>
            <a:endParaRPr sz="3000" b="1"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 b="1"/>
              <a:t>. Tetraciclina + Rifampicina ( terapia de combinação) : </a:t>
            </a:r>
            <a:r>
              <a:rPr lang="en-US" sz="3000"/>
              <a:t>agem inibindo a síntese proteica bacteriana e possuem boa biodisponibilidade</a:t>
            </a:r>
            <a:endParaRPr sz="3000"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 b="1"/>
              <a:t>. Clidamicina, linezolida e sulfametoxazol-trimetoprim</a:t>
            </a:r>
            <a:endParaRPr sz="3000" b="1"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482" name="Google Shape;48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2075" y="717625"/>
            <a:ext cx="2623301" cy="19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Tratamento com antibióticos</a:t>
            </a:r>
            <a:endParaRPr/>
          </a:p>
        </p:txBody>
      </p:sp>
      <p:sp>
        <p:nvSpPr>
          <p:cNvPr id="488" name="Google Shape;488;p61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700"/>
              </a:spcBef>
              <a:spcAft>
                <a:spcPts val="0"/>
              </a:spcAft>
              <a:buSzPts val="3000"/>
              <a:buChar char="-"/>
            </a:pPr>
            <a:r>
              <a:rPr lang="en-US" sz="3000" b="1"/>
              <a:t>Agentes intravenosos</a:t>
            </a:r>
            <a:endParaRPr sz="3000" b="1"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 b="1"/>
              <a:t>. Vancomicina : </a:t>
            </a:r>
            <a:r>
              <a:rPr lang="en-US" sz="3000"/>
              <a:t>É um glicopeptídeo que atua inibindo a síntese da parede celular. É eficaz porém seu uso frequente fez com que surgissem cepas resistentes a esse antibiótico.</a:t>
            </a:r>
            <a:endParaRPr sz="3000"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/>
              <a:t>.</a:t>
            </a:r>
            <a:r>
              <a:rPr lang="en-US" sz="3000" b="1"/>
              <a:t> Teicoplanina : </a:t>
            </a:r>
            <a:r>
              <a:rPr lang="en-US" sz="3000"/>
              <a:t>Alternativa para o tratamento de Gram-positivos/ Não causa reações anafiláticas relacionada a liberação de histamina</a:t>
            </a:r>
            <a:endParaRPr sz="3000"/>
          </a:p>
        </p:txBody>
      </p:sp>
      <p:pic>
        <p:nvPicPr>
          <p:cNvPr id="489" name="Google Shape;48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4813" y="899263"/>
            <a:ext cx="2428875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Diagnóstico </a:t>
            </a:r>
            <a:endParaRPr/>
          </a:p>
        </p:txBody>
      </p:sp>
      <p:sp>
        <p:nvSpPr>
          <p:cNvPr id="495" name="Google Shape;495;p62"/>
          <p:cNvSpPr txBox="1">
            <a:spLocks noGrp="1"/>
          </p:cNvSpPr>
          <p:nvPr>
            <p:ph type="body" idx="1"/>
          </p:nvPr>
        </p:nvSpPr>
        <p:spPr>
          <a:xfrm>
            <a:off x="1251678" y="1336976"/>
            <a:ext cx="10178400" cy="359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Vários fatores influenciam na escolha do método de diagnóstico:</a:t>
            </a:r>
            <a:endParaRPr/>
          </a:p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Custo;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Disponibilidade;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Rapidez; 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Sensibilidade;</a:t>
            </a:r>
            <a:endParaRPr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6" name="Google Shape;496;p62"/>
          <p:cNvPicPr preferRelativeResize="0"/>
          <p:nvPr/>
        </p:nvPicPr>
        <p:blipFill rotWithShape="1">
          <a:blip r:embed="rId3">
            <a:alphaModFix/>
          </a:blip>
          <a:srcRect l="-2889" r="2890"/>
          <a:stretch/>
        </p:blipFill>
        <p:spPr>
          <a:xfrm>
            <a:off x="7541389" y="2089025"/>
            <a:ext cx="3389135" cy="41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62"/>
          <p:cNvPicPr preferRelativeResize="0"/>
          <p:nvPr/>
        </p:nvPicPr>
        <p:blipFill rotWithShape="1">
          <a:blip r:embed="rId4">
            <a:alphaModFix/>
          </a:blip>
          <a:srcRect l="18716" t="48884" r="61967" b="17958"/>
          <a:stretch/>
        </p:blipFill>
        <p:spPr>
          <a:xfrm>
            <a:off x="2900750" y="3384225"/>
            <a:ext cx="3389125" cy="327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3375" y="273650"/>
            <a:ext cx="10145925" cy="35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1436600" y="3848000"/>
            <a:ext cx="3420300" cy="4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Cabin"/>
                <a:ea typeface="Cabin"/>
                <a:cs typeface="Cabin"/>
                <a:sym typeface="Cabin"/>
              </a:rPr>
              <a:t>Fonte: </a:t>
            </a:r>
            <a:r>
              <a:rPr lang="en-US" sz="1800">
                <a:latin typeface="Cabin"/>
                <a:ea typeface="Cabin"/>
                <a:cs typeface="Cabin"/>
                <a:sym typeface="Cabin"/>
              </a:rPr>
              <a:t>Somerville, 2016.</a:t>
            </a:r>
            <a:endParaRPr sz="18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1383338" y="4480800"/>
            <a:ext cx="10146000" cy="1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Em A</a:t>
            </a:r>
            <a:r>
              <a:rPr lang="en-US" sz="2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: observa-se o citoplasma recoberto pela bicamada fosfolipídica e esta sendo envolvida pela parede celular. A parede está dividida entre a parte interna (IWZ) e a externa (OWZ).</a:t>
            </a:r>
            <a:endParaRPr sz="22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Em B</a:t>
            </a:r>
            <a:r>
              <a:rPr lang="en-US" sz="22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: representação dos componentes presentes na parede bacteriana: peptidoglicano; proteínas; ácidos teicóicos e polissacarídeos.</a:t>
            </a:r>
            <a:endParaRPr sz="22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Diagnóstico</a:t>
            </a:r>
            <a:endParaRPr/>
          </a:p>
        </p:txBody>
      </p:sp>
      <p:sp>
        <p:nvSpPr>
          <p:cNvPr id="503" name="Google Shape;503;p63"/>
          <p:cNvSpPr txBox="1">
            <a:spLocks noGrp="1"/>
          </p:cNvSpPr>
          <p:nvPr>
            <p:ph type="body" idx="1"/>
          </p:nvPr>
        </p:nvSpPr>
        <p:spPr>
          <a:xfrm>
            <a:off x="1006800" y="1557825"/>
            <a:ext cx="10560600" cy="359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Custo                    Disponibilidade                 Rapidez                Sensibilidade                         Outros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3"/>
          <p:cNvSpPr txBox="1"/>
          <p:nvPr/>
        </p:nvSpPr>
        <p:spPr>
          <a:xfrm>
            <a:off x="590900" y="2286000"/>
            <a:ext cx="20592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Coagulase em lâmina/ tubo;</a:t>
            </a:r>
            <a:endParaRPr sz="20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Catalase</a:t>
            </a:r>
            <a:endParaRPr sz="20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5" name="Google Shape;505;p63"/>
          <p:cNvSpPr txBox="1"/>
          <p:nvPr/>
        </p:nvSpPr>
        <p:spPr>
          <a:xfrm>
            <a:off x="2435600" y="2285975"/>
            <a:ext cx="26142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Coagulase em lâmina/tubo;</a:t>
            </a:r>
            <a:endParaRPr sz="20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Aglutinação em látex;</a:t>
            </a:r>
            <a:endParaRPr sz="20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ágar-sal-manitol</a:t>
            </a:r>
            <a:endParaRPr sz="20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6" name="Google Shape;506;p63"/>
          <p:cNvSpPr txBox="1"/>
          <p:nvPr/>
        </p:nvSpPr>
        <p:spPr>
          <a:xfrm>
            <a:off x="5066400" y="2399425"/>
            <a:ext cx="20592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Coagulação em lâmina;</a:t>
            </a:r>
            <a:endParaRPr sz="20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Aglutinação em látex;</a:t>
            </a:r>
            <a:endParaRPr sz="20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Catalase</a:t>
            </a:r>
            <a:endParaRPr sz="20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7" name="Google Shape;507;p63"/>
          <p:cNvSpPr txBox="1"/>
          <p:nvPr/>
        </p:nvSpPr>
        <p:spPr>
          <a:xfrm>
            <a:off x="7216125" y="2443975"/>
            <a:ext cx="19518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Moleculares;</a:t>
            </a:r>
            <a:endParaRPr sz="20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Automatizados;</a:t>
            </a:r>
            <a:endParaRPr sz="20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Coagulase em tubo;</a:t>
            </a:r>
            <a:endParaRPr sz="20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Catalase</a:t>
            </a:r>
            <a:endParaRPr sz="20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8" name="Google Shape;508;p63"/>
          <p:cNvSpPr txBox="1"/>
          <p:nvPr/>
        </p:nvSpPr>
        <p:spPr>
          <a:xfrm>
            <a:off x="9436475" y="2443975"/>
            <a:ext cx="23814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Sensibilidade à polimixina B e novobiocina;</a:t>
            </a:r>
            <a:endParaRPr sz="20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DNase e nucleases termoestáveis</a:t>
            </a:r>
            <a:endParaRPr sz="2000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09" name="Google Shape;50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051" y="3661457"/>
            <a:ext cx="2262075" cy="311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2525" y="4302475"/>
            <a:ext cx="3833949" cy="217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Referências bibliográficas</a:t>
            </a:r>
            <a:endParaRPr/>
          </a:p>
        </p:txBody>
      </p:sp>
      <p:sp>
        <p:nvSpPr>
          <p:cNvPr id="516" name="Google Shape;516;p64"/>
          <p:cNvSpPr txBox="1">
            <a:spLocks noGrp="1"/>
          </p:cNvSpPr>
          <p:nvPr>
            <p:ph type="body" idx="1"/>
          </p:nvPr>
        </p:nvSpPr>
        <p:spPr>
          <a:xfrm>
            <a:off x="1251675" y="1977925"/>
            <a:ext cx="10178400" cy="392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70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PubChem - Methicillin. Disponível em: &lt;</a:t>
            </a:r>
            <a:r>
              <a:rPr lang="en-US" u="sng">
                <a:solidFill>
                  <a:srgbClr val="1155CC"/>
                </a:solidFill>
                <a:hlinkClick r:id="rId3"/>
              </a:rPr>
              <a:t>https://pubchem.ncbi.nlm.nih.gov/compound/methicillin#section=2D-Structure</a:t>
            </a:r>
            <a:r>
              <a:rPr lang="en-US"/>
              <a:t>&gt;. Acesso em: out. 2018.</a:t>
            </a:r>
            <a:endParaRPr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CHAMBERS, H. F. </a:t>
            </a:r>
            <a:r>
              <a:rPr lang="en-US" b="1"/>
              <a:t>The Changing Epidemiology of </a:t>
            </a:r>
            <a:r>
              <a:rPr lang="en-US" b="1" i="1"/>
              <a:t>Staphylococcus aureus</a:t>
            </a:r>
            <a:r>
              <a:rPr lang="en-US" b="1"/>
              <a:t>?</a:t>
            </a:r>
            <a:r>
              <a:rPr lang="en-US"/>
              <a:t>. University of California San Francisco and San Francisco General Hospital, San Francisco, California, USA. Vol. 7, No. 2, March–April 2001.</a:t>
            </a:r>
            <a:endParaRPr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/>
              <a:t>ALVAREZ et al. </a:t>
            </a:r>
            <a:r>
              <a:rPr lang="en-US" b="1"/>
              <a:t>Estratégias de prevenção de </a:t>
            </a:r>
            <a:r>
              <a:rPr lang="en-US" b="1" i="1"/>
              <a:t>Staphylococcus aureus</a:t>
            </a:r>
            <a:r>
              <a:rPr lang="en-US" b="1"/>
              <a:t> resistente à meticilina (MRSA) na América Latina</a:t>
            </a:r>
            <a:r>
              <a:rPr lang="en-US"/>
              <a:t>.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Braz J Infect Dis vol.14 supl.2 Salvador dez. 2010.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MEJÍA et al. </a:t>
            </a:r>
            <a:r>
              <a:rPr lang="en-US" b="1"/>
              <a:t>Epidemiologia e vigilância de </a:t>
            </a:r>
            <a:r>
              <a:rPr lang="en-US" b="1" i="1"/>
              <a:t>Staphylococcus aureus</a:t>
            </a:r>
            <a:r>
              <a:rPr lang="en-US" b="1"/>
              <a:t> resistente à meticilina na América Latina</a:t>
            </a:r>
            <a:r>
              <a:rPr lang="en-US"/>
              <a:t>. 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Braz J Infect Dis vol.14 supl.2 Salvador dez. 2010.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5"/>
          <p:cNvSpPr txBox="1">
            <a:spLocks noGrp="1"/>
          </p:cNvSpPr>
          <p:nvPr>
            <p:ph type="body" idx="1"/>
          </p:nvPr>
        </p:nvSpPr>
        <p:spPr>
          <a:xfrm>
            <a:off x="1251675" y="381000"/>
            <a:ext cx="10301400" cy="568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5. GELATTI et al. </a:t>
            </a:r>
            <a:r>
              <a:rPr lang="en-US" b="1" i="1"/>
              <a:t>Staphylococcus aureus</a:t>
            </a:r>
            <a:r>
              <a:rPr lang="en-US" b="1"/>
              <a:t> resistentes à meticilina: disseminação emergente na comunidade</a:t>
            </a:r>
            <a:r>
              <a:rPr lang="en-US"/>
              <a:t>. An. Bras. Dermatol. vol.84 no.5 Rio de Janeiro Sept./Oct. 2009.</a:t>
            </a:r>
            <a:endParaRPr/>
          </a:p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6. WHO, 2014. </a:t>
            </a:r>
            <a:r>
              <a:rPr lang="en-US" b="1"/>
              <a:t>Antimicrobial resistance: global report on surveillance</a:t>
            </a:r>
            <a:r>
              <a:rPr lang="en-US"/>
              <a:t>. pp. 19-21.</a:t>
            </a:r>
            <a:endParaRPr/>
          </a:p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7. KOLLEF et al.. </a:t>
            </a:r>
            <a:r>
              <a:rPr lang="en-US" b="1"/>
              <a:t>Inadequate antimicrobial treatment of infections: a risk factor for hospital mortality among critically ill patients</a:t>
            </a:r>
            <a:r>
              <a:rPr lang="en-US"/>
              <a:t>. Chest. 1999; 115(2):462-74.</a:t>
            </a:r>
            <a:endParaRPr/>
          </a:p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8. BAUDEL et al. </a:t>
            </a:r>
            <a:r>
              <a:rPr lang="en-US" b="1"/>
              <a:t>Does nonadherence to local recommendations for empirical antibiotic therapy on admission to the intensive care unit have an impact on inhospital mortality? </a:t>
            </a:r>
            <a:r>
              <a:rPr lang="en-US"/>
              <a:t>Ther Clin Risk Manag. 2009; 5(3):491-8. </a:t>
            </a:r>
            <a:endParaRPr/>
          </a:p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9. KOLLEF, MH. </a:t>
            </a:r>
            <a:r>
              <a:rPr lang="en-US" b="1"/>
              <a:t>Inadequate antimicrobial treatment: an important determinant of outcome for hospitalized patients</a:t>
            </a:r>
            <a:r>
              <a:rPr lang="en-US"/>
              <a:t>. Clin Infect Dis. 2000; 31(Suppl 4):S131-8.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10. HIRAMATSU et al. </a:t>
            </a:r>
            <a:r>
              <a:rPr lang="en-US" b="1"/>
              <a:t>Methicillin-resistant Staphylococcus aureus clinical strain with reduced vancomycin susceptibility</a:t>
            </a:r>
            <a:r>
              <a:rPr lang="en-US"/>
              <a:t>. J Antimicrob Chemother. 1997; 40(1):135-6.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11. RUHE, JJ; MENON, A. T</a:t>
            </a:r>
            <a:r>
              <a:rPr lang="en-US" b="1"/>
              <a:t>etracyclines as an oral treatment option for patients with community onset skin and soft tissue infections caused by methicillin-resistant </a:t>
            </a:r>
            <a:r>
              <a:rPr lang="en-US" b="1" i="1"/>
              <a:t>Staphylococcus aureus</a:t>
            </a:r>
            <a:r>
              <a:rPr lang="en-US" b="1"/>
              <a:t>. </a:t>
            </a:r>
            <a:r>
              <a:rPr lang="en-US"/>
              <a:t>Antimicrob Agents Chemother. 2007; 51(9):3298-303.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6"/>
          <p:cNvSpPr txBox="1">
            <a:spLocks noGrp="1"/>
          </p:cNvSpPr>
          <p:nvPr>
            <p:ph type="body" idx="1"/>
          </p:nvPr>
        </p:nvSpPr>
        <p:spPr>
          <a:xfrm>
            <a:off x="1257300" y="489149"/>
            <a:ext cx="10178400" cy="562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12. SWOBODA, J. G. et al. </a:t>
            </a:r>
            <a:r>
              <a:rPr lang="en-US" b="1"/>
              <a:t>Wall Teichoic Acid Function, Biosynthesis, and Inhibition</a:t>
            </a:r>
            <a:r>
              <a:rPr lang="en-US"/>
              <a:t>. Chembiochem, [S.L], v. 11, n. 1, p. 35-45, out./04.</a:t>
            </a:r>
            <a:endParaRPr/>
          </a:p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13. NEUHAUS, Francis C.; BADDILEY, James. </a:t>
            </a:r>
            <a:r>
              <a:rPr lang="en-US" b="1"/>
              <a:t>A Continuum of Anionic Charge: Structures and Functions of d-Alanyl-Teichoic Acids in Gram-Positive Bacteria</a:t>
            </a:r>
            <a:r>
              <a:rPr lang="en-US"/>
              <a:t>. Microbiol Mol Biol Rev., [S.L], v. 67, n. 4, p. 686–723, dez. 2018.</a:t>
            </a:r>
            <a:endParaRPr/>
          </a:p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14. WEIDENMAIER, C.; LEE, J.C. </a:t>
            </a:r>
            <a:r>
              <a:rPr lang="en-US" b="1"/>
              <a:t>Structure and Function of Surface Polysaccharides of </a:t>
            </a:r>
            <a:r>
              <a:rPr lang="en-US" b="1" i="1"/>
              <a:t>Staphylococcus aureus</a:t>
            </a:r>
            <a:r>
              <a:rPr lang="en-US"/>
              <a:t>. Curr Top Microbiol Immunol., [S.L], v. 409, p. 57-93, jan. 2017.</a:t>
            </a:r>
            <a:endParaRPr/>
          </a:p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15. SOMERVILLE, Greg A.. </a:t>
            </a:r>
            <a:r>
              <a:rPr lang="en-US" b="1" i="1"/>
              <a:t>Staphylococcus</a:t>
            </a:r>
            <a:r>
              <a:rPr lang="en-US" b="1"/>
              <a:t>: genetics and physiology</a:t>
            </a:r>
            <a:r>
              <a:rPr lang="en-US"/>
              <a:t>. [S.L.]: Caister Academic Press, 2016. 133-158 p.</a:t>
            </a:r>
            <a:endParaRPr/>
          </a:p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16.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OLIVEIRA, W. L. M. 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Avaliação da patogenicidade e do mecanismo de resistência à meticilina em amostras de </a:t>
            </a:r>
            <a:r>
              <a:rPr lang="en-US" b="1" i="1">
                <a:latin typeface="Arial"/>
                <a:ea typeface="Arial"/>
                <a:cs typeface="Arial"/>
                <a:sym typeface="Arial"/>
              </a:rPr>
              <a:t>Staphylococcus spp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. 2013. 99 f. Tese (Doutorado) - Curso de Ciências Biológicas, Universidade Federal de Pernambuco, Recife, 2013.</a:t>
            </a:r>
            <a:endParaRPr/>
          </a:p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17.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PEREIRA, V. C.; CUNHA, M. L. R. S. 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Do comensalismo à patogenicidade: um estudo sobre estafilococos coagulase-negativa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. São Paulo: Editora Unesp, 2014.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7"/>
          <p:cNvSpPr txBox="1">
            <a:spLocks noGrp="1"/>
          </p:cNvSpPr>
          <p:nvPr>
            <p:ph type="body" idx="1"/>
          </p:nvPr>
        </p:nvSpPr>
        <p:spPr>
          <a:xfrm>
            <a:off x="1257300" y="622325"/>
            <a:ext cx="10178400" cy="528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18.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ZURITA, J.; MEJIA, C.; GUZMAN-BLANCO, M. 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Diagnóstico e teste de sensibilidade para </a:t>
            </a:r>
            <a:r>
              <a:rPr lang="en-US" b="1" i="1">
                <a:latin typeface="Arial"/>
                <a:ea typeface="Arial"/>
                <a:cs typeface="Arial"/>
                <a:sym typeface="Arial"/>
              </a:rPr>
              <a:t>Staphylococcus aureus</a:t>
            </a:r>
            <a:r>
              <a:rPr lang="en-US" b="1">
                <a:latin typeface="Arial"/>
                <a:ea typeface="Arial"/>
                <a:cs typeface="Arial"/>
                <a:sym typeface="Arial"/>
              </a:rPr>
              <a:t> resistente à meticilina na América Latina.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Braz J Infect Dis, Salvador , v. 14, supl. 2, p. 97-106, Dec. 2010 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en-US"/>
              <a:t>. SANTOS et al . </a:t>
            </a:r>
            <a:r>
              <a:rPr lang="en-US" b="1" i="1"/>
              <a:t>Staphylococcus aureus</a:t>
            </a:r>
            <a:r>
              <a:rPr lang="en-US" b="1"/>
              <a:t>: visitando uma cepa de importância hospitalar.</a:t>
            </a:r>
            <a:r>
              <a:rPr lang="en-US"/>
              <a:t> J. Bras. Patol. Med. Lab., Rio de Janeiro , v. 43, n. 6, p. 413-423, Dec. 2007 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20. SANTOS, José Wellington Alves dos et al . Pneumonia estafilocócica adquirida na comunidade.</a:t>
            </a:r>
            <a:r>
              <a:rPr lang="en-US" b="1"/>
              <a:t> J. bras. pneumol.</a:t>
            </a:r>
            <a:r>
              <a:rPr lang="en-US"/>
              <a:t>,  São Paulo,  v. 34, n. 9, p. 683-689, Sept.  2008.   </a:t>
            </a:r>
            <a:endParaRPr/>
          </a:p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20. TORTORA, G.J.; FUNKE, B.R.; CASE, CL. </a:t>
            </a:r>
            <a:r>
              <a:rPr lang="en-US" b="1"/>
              <a:t>Microbiologia</a:t>
            </a:r>
            <a:r>
              <a:rPr lang="en-US"/>
              <a:t>. 10. ed., Porto Alegre: Artmed, 2010.</a:t>
            </a:r>
            <a:endParaRPr/>
          </a:p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21</a:t>
            </a: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700"/>
              </a:spcBef>
              <a:spcAft>
                <a:spcPts val="0"/>
              </a:spcAft>
              <a:buNone/>
            </a:pP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2" name="Google Shape;532;p67"/>
          <p:cNvSpPr txBox="1"/>
          <p:nvPr/>
        </p:nvSpPr>
        <p:spPr>
          <a:xfrm>
            <a:off x="1585200" y="2595900"/>
            <a:ext cx="985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666666"/>
                </a:solidFill>
              </a:rPr>
              <a:t>ZURITA, Jeannete et al. Diagnóstico e teste de sensibilidade para Staphylococcus aureus resistente à meticilina na América Latina. </a:t>
            </a:r>
            <a:r>
              <a:rPr lang="en-US" sz="2000" b="1">
                <a:solidFill>
                  <a:srgbClr val="666666"/>
                </a:solidFill>
              </a:rPr>
              <a:t>Braz J Infect Dis</a:t>
            </a:r>
            <a:r>
              <a:rPr lang="en-US" sz="2000">
                <a:solidFill>
                  <a:srgbClr val="666666"/>
                </a:solidFill>
              </a:rPr>
              <a:t>, [s.i], v. 14, n. 2, p.97-107,  2010.</a:t>
            </a:r>
            <a:endParaRPr sz="2000">
              <a:solidFill>
                <a:srgbClr val="666666"/>
              </a:solidFill>
            </a:endParaRPr>
          </a:p>
        </p:txBody>
      </p:sp>
      <p:sp>
        <p:nvSpPr>
          <p:cNvPr id="533" name="Google Shape;533;p67"/>
          <p:cNvSpPr txBox="1"/>
          <p:nvPr/>
        </p:nvSpPr>
        <p:spPr>
          <a:xfrm>
            <a:off x="14509950" y="5595900"/>
            <a:ext cx="7884600" cy="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1131950" y="262654"/>
            <a:ext cx="10178400" cy="8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Proteínas</a:t>
            </a:r>
            <a:endParaRPr sz="4800"/>
          </a:p>
        </p:txBody>
      </p:sp>
      <p:sp>
        <p:nvSpPr>
          <p:cNvPr id="138" name="Google Shape;138;p19"/>
          <p:cNvSpPr txBox="1"/>
          <p:nvPr/>
        </p:nvSpPr>
        <p:spPr>
          <a:xfrm>
            <a:off x="1257300" y="1368175"/>
            <a:ext cx="10178400" cy="47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500"/>
              <a:buFont typeface="Cabin"/>
              <a:buAutoNum type="arabicPeriod"/>
            </a:pPr>
            <a:r>
              <a:rPr lang="en-US" sz="2500" b="1">
                <a:solidFill>
                  <a:srgbClr val="666666"/>
                </a:solidFill>
                <a:latin typeface="Cabin"/>
                <a:ea typeface="Cabin"/>
                <a:cs typeface="Cabin"/>
                <a:sym typeface="Cabin"/>
              </a:rPr>
              <a:t>Lipoproteínas: </a:t>
            </a:r>
            <a:r>
              <a:rPr lang="en-US" sz="2500">
                <a:solidFill>
                  <a:srgbClr val="666666"/>
                </a:solidFill>
                <a:latin typeface="Cabin"/>
                <a:ea typeface="Cabin"/>
                <a:cs typeface="Cabin"/>
                <a:sym typeface="Cabin"/>
              </a:rPr>
              <a:t>participam na entrada de nutrientes, obtenção de ferro e são reconhecidas como PAMPs → ativam receptores TLR-2 → produção de citocinas pró-inflamatórias → resposta inflamatória inata;</a:t>
            </a:r>
            <a:endParaRPr sz="2500">
              <a:solidFill>
                <a:srgbClr val="66666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500"/>
              <a:buFont typeface="Cabin"/>
              <a:buAutoNum type="arabicPeriod"/>
            </a:pPr>
            <a:r>
              <a:rPr lang="en-US" sz="2500" b="1">
                <a:solidFill>
                  <a:srgbClr val="666666"/>
                </a:solidFill>
                <a:latin typeface="Cabin"/>
                <a:ea typeface="Cabin"/>
                <a:cs typeface="Cabin"/>
                <a:sym typeface="Cabin"/>
              </a:rPr>
              <a:t>Proteínas covalentemente aderidas: </a:t>
            </a:r>
            <a:r>
              <a:rPr lang="en-US" sz="2500">
                <a:solidFill>
                  <a:srgbClr val="666666"/>
                </a:solidFill>
                <a:latin typeface="Cabin"/>
                <a:ea typeface="Cabin"/>
                <a:cs typeface="Cabin"/>
                <a:sym typeface="Cabin"/>
              </a:rPr>
              <a:t>adesão nas células hospedeiras pelas proteínas da matriz extracelular (fibrinogênio, fibronectina, colágeno) → colonização; </a:t>
            </a:r>
            <a:endParaRPr sz="2500">
              <a:solidFill>
                <a:srgbClr val="66666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500"/>
              <a:buFont typeface="Cabin"/>
              <a:buAutoNum type="alphaLcPeriod"/>
            </a:pPr>
            <a:r>
              <a:rPr lang="en-US" sz="2500">
                <a:solidFill>
                  <a:srgbClr val="666666"/>
                </a:solidFill>
                <a:latin typeface="Cabin"/>
                <a:ea typeface="Cabin"/>
                <a:cs typeface="Cabin"/>
                <a:sym typeface="Cabin"/>
              </a:rPr>
              <a:t>Protegem do reconhecimento imunológico → evasão → resistência ao tratamento com antibióticos;</a:t>
            </a:r>
            <a:endParaRPr sz="2500">
              <a:solidFill>
                <a:srgbClr val="66666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500"/>
              <a:buFont typeface="Cabin"/>
              <a:buAutoNum type="arabicPeriod"/>
            </a:pPr>
            <a:r>
              <a:rPr lang="en-US" sz="2500" b="1">
                <a:solidFill>
                  <a:srgbClr val="666666"/>
                </a:solidFill>
                <a:latin typeface="Cabin"/>
                <a:ea typeface="Cabin"/>
                <a:cs typeface="Cabin"/>
                <a:sym typeface="Cabin"/>
              </a:rPr>
              <a:t>Proteínas aderidas de forma não-covalente: </a:t>
            </a:r>
            <a:r>
              <a:rPr lang="en-US" sz="2500">
                <a:solidFill>
                  <a:srgbClr val="666666"/>
                </a:solidFill>
                <a:latin typeface="Cabin"/>
                <a:ea typeface="Cabin"/>
                <a:cs typeface="Cabin"/>
                <a:sym typeface="Cabin"/>
              </a:rPr>
              <a:t>remodelação da camada                 de peptidoglicano, divisão celular e citocinese; autolisinas atuam na adesão superficial, formação de biofilme e ancoramento nas células hospedeiras → fator de virulência.</a:t>
            </a:r>
            <a:endParaRPr sz="2500">
              <a:solidFill>
                <a:srgbClr val="66666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666666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1251675" y="382379"/>
            <a:ext cx="10178400" cy="88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Polissacarídeos</a:t>
            </a:r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1251675" y="2006325"/>
            <a:ext cx="10178400" cy="407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700"/>
              <a:t>Os capsulares:</a:t>
            </a:r>
            <a:endParaRPr sz="2700"/>
          </a:p>
          <a:p>
            <a:pPr marL="457200" lvl="0" indent="-400050" algn="l" rtl="0">
              <a:spcBef>
                <a:spcPts val="7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Covalentemente ligados à camada de peptidoglicano;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Possuem aspecto denso e semelhante ao muco;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Linhagens altamente encapsuladas → evitam opsonização pelo sistema complemento → maior dificuldade de eliminação;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Pode servir como fator de virulência;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Utilizados para desenvolvimento de vacinas → proteção contra mutações não-capsulares.</a:t>
            </a:r>
            <a:endParaRPr sz="2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Polissacarídeos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1251675" y="2067150"/>
            <a:ext cx="10178400" cy="311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600"/>
              <a:t>Poli-n-acetilglicosamina (PNAG):</a:t>
            </a:r>
            <a:endParaRPr sz="2600"/>
          </a:p>
          <a:p>
            <a:pPr marL="457200" lvl="0" indent="-393700" algn="l" rtl="0">
              <a:spcBef>
                <a:spcPts val="7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Molécula de adesão intercelular;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Importante constituinte da matriz do biofilme;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Pode evitar a eliminação por parte de neutrófilos em algumas linhagens;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Também utilizado no desenvolvimento de vacinas.</a:t>
            </a:r>
            <a:endParaRPr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1251675" y="382379"/>
            <a:ext cx="10178400" cy="9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Ácidos Teicóicos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1251675" y="2137750"/>
            <a:ext cx="10178400" cy="333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666666"/>
                </a:solidFill>
              </a:rPr>
              <a:t>Criam uma matriz polianiônica na superfície → influencia na homeostase catiônica; transporte de íons, nutrientes, proteínas e antibióticos; regulação de autolisinas.</a:t>
            </a:r>
            <a:endParaRPr sz="2600">
              <a:solidFill>
                <a:srgbClr val="666666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AutoNum type="arabicPeriod"/>
            </a:pPr>
            <a:r>
              <a:rPr lang="en-US" sz="2600" b="1">
                <a:solidFill>
                  <a:srgbClr val="666666"/>
                </a:solidFill>
              </a:rPr>
              <a:t>Ácido teicóico de parede: </a:t>
            </a:r>
            <a:r>
              <a:rPr lang="en-US" sz="2600">
                <a:solidFill>
                  <a:srgbClr val="666666"/>
                </a:solidFill>
              </a:rPr>
              <a:t>covalentemente ligado ao peptidoglicano e se estende além da parede celular;</a:t>
            </a:r>
            <a:endParaRPr sz="2600">
              <a:solidFill>
                <a:srgbClr val="666666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Cabin"/>
              <a:buAutoNum type="arabicPeriod"/>
            </a:pPr>
            <a:r>
              <a:rPr lang="en-US" sz="2600" b="1">
                <a:solidFill>
                  <a:srgbClr val="666666"/>
                </a:solidFill>
              </a:rPr>
              <a:t>Ácido lipoteicóico:</a:t>
            </a:r>
            <a:r>
              <a:rPr lang="en-US" sz="2600">
                <a:solidFill>
                  <a:srgbClr val="666666"/>
                </a:solidFill>
              </a:rPr>
              <a:t> ancorado à membrana plasmática e se estende da superfície celular até a camada de peptidoglicano.</a:t>
            </a:r>
            <a:endParaRPr sz="26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Selo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2929</Words>
  <Application>Microsoft Macintosh PowerPoint</Application>
  <PresentationFormat>Custom</PresentationFormat>
  <Paragraphs>348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Roboto</vt:lpstr>
      <vt:lpstr>Cabin</vt:lpstr>
      <vt:lpstr>Selo</vt:lpstr>
      <vt:lpstr>Staphylococcus ssp.</vt:lpstr>
      <vt:lpstr>Morfologia do Staphylococcus</vt:lpstr>
      <vt:lpstr>Morfologia do Staphylococcus</vt:lpstr>
      <vt:lpstr>PowerPoint Presentation</vt:lpstr>
      <vt:lpstr>PowerPoint Presentation</vt:lpstr>
      <vt:lpstr>Proteínas</vt:lpstr>
      <vt:lpstr>Polissacarídeos</vt:lpstr>
      <vt:lpstr>Polissacarídeos</vt:lpstr>
      <vt:lpstr>Ácidos Teicóicos</vt:lpstr>
      <vt:lpstr>Condições de Cultivo </vt:lpstr>
      <vt:lpstr>Condições de Cultivo</vt:lpstr>
      <vt:lpstr>Condições de Cultivo</vt:lpstr>
      <vt:lpstr>Condições de Cultivo </vt:lpstr>
      <vt:lpstr>Fontes de Infecção</vt:lpstr>
      <vt:lpstr>PowerPoint Presentation</vt:lpstr>
      <vt:lpstr>Fontes de Infecção</vt:lpstr>
      <vt:lpstr>Fontes de Infecção</vt:lpstr>
      <vt:lpstr>Fontes de Infecção</vt:lpstr>
      <vt:lpstr>PowerPoint Presentation</vt:lpstr>
      <vt:lpstr>Fontes de Infecção</vt:lpstr>
      <vt:lpstr>Fontes de Infecção</vt:lpstr>
      <vt:lpstr>Fontes de Infecção</vt:lpstr>
      <vt:lpstr>Fontes de Infecção</vt:lpstr>
      <vt:lpstr>Fatores de virulência</vt:lpstr>
      <vt:lpstr>Fatores de virulência</vt:lpstr>
      <vt:lpstr>Fatores de virulência</vt:lpstr>
      <vt:lpstr>Fatores de virulência</vt:lpstr>
      <vt:lpstr>Fatores de virulência</vt:lpstr>
      <vt:lpstr>Manifestações Clínicas</vt:lpstr>
      <vt:lpstr>Manifestações Clínicas</vt:lpstr>
      <vt:lpstr>Manifestações Clínicas</vt:lpstr>
      <vt:lpstr>Manifestações Clínicas</vt:lpstr>
      <vt:lpstr>Manifestações Clínicas</vt:lpstr>
      <vt:lpstr>Manifestações Clínicas</vt:lpstr>
      <vt:lpstr>Manifestações Clínicas</vt:lpstr>
      <vt:lpstr>Manifestações Clínicas</vt:lpstr>
      <vt:lpstr>Manifestações Clínicas</vt:lpstr>
      <vt:lpstr>Epidemiologia: Panorama Histórico</vt:lpstr>
      <vt:lpstr>Meticilina e MRSA</vt:lpstr>
      <vt:lpstr>Distribuição mundial  de MRSA</vt:lpstr>
      <vt:lpstr>Distribuição mundial  de MRSA</vt:lpstr>
      <vt:lpstr>MRSA na América Latina</vt:lpstr>
      <vt:lpstr>Epidemiologia </vt:lpstr>
      <vt:lpstr>Tratamento/Controle da doença</vt:lpstr>
      <vt:lpstr>PowerPoint Presentation</vt:lpstr>
      <vt:lpstr>Tratamento com antibióticos</vt:lpstr>
      <vt:lpstr>Tratamento com antibióticos</vt:lpstr>
      <vt:lpstr>Tratamento com antibióticos</vt:lpstr>
      <vt:lpstr>Diagnóstico </vt:lpstr>
      <vt:lpstr>Diagnóstico</vt:lpstr>
      <vt:lpstr>Referências bibliográficas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Staphylococcus ssp.</dc:title>
  <cp:lastModifiedBy>Cristiane  Guzzo</cp:lastModifiedBy>
  <cp:revision>1</cp:revision>
  <dcterms:modified xsi:type="dcterms:W3CDTF">2018-11-01T02:58:18Z</dcterms:modified>
</cp:coreProperties>
</file>