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5"/>
  </p:notesMasterIdLst>
  <p:sldIdLst>
    <p:sldId id="307" r:id="rId2"/>
    <p:sldId id="332" r:id="rId3"/>
    <p:sldId id="363" r:id="rId4"/>
    <p:sldId id="362" r:id="rId5"/>
    <p:sldId id="364" r:id="rId6"/>
    <p:sldId id="333" r:id="rId7"/>
    <p:sldId id="387" r:id="rId8"/>
    <p:sldId id="338" r:id="rId9"/>
    <p:sldId id="348" r:id="rId10"/>
    <p:sldId id="350" r:id="rId11"/>
    <p:sldId id="424" r:id="rId12"/>
    <p:sldId id="425" r:id="rId13"/>
    <p:sldId id="426" r:id="rId14"/>
    <p:sldId id="427" r:id="rId15"/>
    <p:sldId id="429" r:id="rId16"/>
    <p:sldId id="430" r:id="rId17"/>
    <p:sldId id="367" r:id="rId18"/>
    <p:sldId id="368" r:id="rId19"/>
    <p:sldId id="369" r:id="rId20"/>
    <p:sldId id="370" r:id="rId21"/>
    <p:sldId id="373" r:id="rId22"/>
    <p:sldId id="354" r:id="rId23"/>
    <p:sldId id="374" r:id="rId24"/>
    <p:sldId id="375" r:id="rId25"/>
    <p:sldId id="378" r:id="rId26"/>
    <p:sldId id="380" r:id="rId27"/>
    <p:sldId id="381" r:id="rId28"/>
    <p:sldId id="382" r:id="rId29"/>
    <p:sldId id="361" r:id="rId30"/>
    <p:sldId id="383" r:id="rId31"/>
    <p:sldId id="390" r:id="rId32"/>
    <p:sldId id="391" r:id="rId33"/>
    <p:sldId id="393" r:id="rId34"/>
    <p:sldId id="394" r:id="rId35"/>
    <p:sldId id="395" r:id="rId36"/>
    <p:sldId id="396" r:id="rId37"/>
    <p:sldId id="397" r:id="rId38"/>
    <p:sldId id="399" r:id="rId39"/>
    <p:sldId id="400" r:id="rId40"/>
    <p:sldId id="402" r:id="rId41"/>
    <p:sldId id="403" r:id="rId42"/>
    <p:sldId id="404" r:id="rId43"/>
    <p:sldId id="405" r:id="rId44"/>
    <p:sldId id="406" r:id="rId45"/>
    <p:sldId id="407" r:id="rId46"/>
    <p:sldId id="408" r:id="rId47"/>
    <p:sldId id="409" r:id="rId48"/>
    <p:sldId id="411" r:id="rId49"/>
    <p:sldId id="414" r:id="rId50"/>
    <p:sldId id="415" r:id="rId51"/>
    <p:sldId id="416" r:id="rId52"/>
    <p:sldId id="417" r:id="rId53"/>
    <p:sldId id="418" r:id="rId54"/>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2787"/>
    <p:restoredTop sz="90929"/>
  </p:normalViewPr>
  <p:slideViewPr>
    <p:cSldViewPr>
      <p:cViewPr varScale="1">
        <p:scale>
          <a:sx n="116" d="100"/>
          <a:sy n="116" d="100"/>
        </p:scale>
        <p:origin x="2130"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1126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p>
        </p:txBody>
      </p:sp>
      <p:sp>
        <p:nvSpPr>
          <p:cNvPr id="553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27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1127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F4CBBD04-24E1-4D9A-AFA1-B063D38FB019}" type="slidenum">
              <a:rPr lang="en-US" altLang="pt-BR"/>
              <a:pPr>
                <a:defRPr/>
              </a:pPr>
              <a:t>‹nº›</a:t>
            </a:fld>
            <a:endParaRPr lang="en-US" altLang="pt-BR"/>
          </a:p>
        </p:txBody>
      </p:sp>
    </p:spTree>
    <p:extLst>
      <p:ext uri="{BB962C8B-B14F-4D97-AF65-F5344CB8AC3E}">
        <p14:creationId xmlns:p14="http://schemas.microsoft.com/office/powerpoint/2010/main" val="87426781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6E909A1F-297A-4FC0-9D7F-A2E5028E5AEB}" type="slidenum">
              <a:rPr lang="en-US" altLang="pt-BR" sz="1200" smtClean="0"/>
              <a:pPr/>
              <a:t>1</a:t>
            </a:fld>
            <a:endParaRPr lang="en-US" altLang="pt-BR" sz="1200"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smtClean="0"/>
          </a:p>
        </p:txBody>
      </p:sp>
    </p:spTree>
    <p:extLst>
      <p:ext uri="{BB962C8B-B14F-4D97-AF65-F5344CB8AC3E}">
        <p14:creationId xmlns:p14="http://schemas.microsoft.com/office/powerpoint/2010/main" val="40213157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4774444D-9D76-41FE-BB31-E7667B39795F}" type="slidenum">
              <a:rPr lang="en-US" altLang="pt-BR" sz="1200" smtClean="0"/>
              <a:pPr eaLnBrk="1" hangingPunct="1"/>
              <a:t>38</a:t>
            </a:fld>
            <a:endParaRPr lang="en-US" altLang="pt-BR" sz="1200"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smtClean="0">
              <a:latin typeface="Times New Roman" pitchFamily="18" charset="0"/>
            </a:endParaRPr>
          </a:p>
        </p:txBody>
      </p:sp>
    </p:spTree>
    <p:extLst>
      <p:ext uri="{BB962C8B-B14F-4D97-AF65-F5344CB8AC3E}">
        <p14:creationId xmlns:p14="http://schemas.microsoft.com/office/powerpoint/2010/main" val="4876896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F84E2910-9353-49A7-BA3B-3E95BB947639}" type="slidenum">
              <a:rPr lang="en-US" altLang="pt-BR" sz="1200" smtClean="0"/>
              <a:pPr eaLnBrk="1" hangingPunct="1"/>
              <a:t>39</a:t>
            </a:fld>
            <a:endParaRPr lang="en-US" altLang="pt-BR" sz="1200"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smtClean="0">
              <a:latin typeface="Times New Roman" pitchFamily="18" charset="0"/>
            </a:endParaRPr>
          </a:p>
        </p:txBody>
      </p:sp>
    </p:spTree>
    <p:extLst>
      <p:ext uri="{BB962C8B-B14F-4D97-AF65-F5344CB8AC3E}">
        <p14:creationId xmlns:p14="http://schemas.microsoft.com/office/powerpoint/2010/main" val="27323139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FC320D21-A8ED-4B8A-90F2-D58C0782F6C8}" type="slidenum">
              <a:rPr lang="en-US" altLang="pt-BR" sz="1200" smtClean="0"/>
              <a:pPr eaLnBrk="1" hangingPunct="1"/>
              <a:t>40</a:t>
            </a:fld>
            <a:endParaRPr lang="en-US" altLang="pt-BR" sz="1200"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smtClean="0">
              <a:latin typeface="Times New Roman" pitchFamily="18" charset="0"/>
            </a:endParaRPr>
          </a:p>
        </p:txBody>
      </p:sp>
    </p:spTree>
    <p:extLst>
      <p:ext uri="{BB962C8B-B14F-4D97-AF65-F5344CB8AC3E}">
        <p14:creationId xmlns:p14="http://schemas.microsoft.com/office/powerpoint/2010/main" val="14701911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86F149FD-516C-4AB9-A400-4EF738D699E3}" type="slidenum">
              <a:rPr lang="en-US" altLang="pt-BR" sz="1200" smtClean="0"/>
              <a:pPr eaLnBrk="1" hangingPunct="1"/>
              <a:t>41</a:t>
            </a:fld>
            <a:endParaRPr lang="en-US" altLang="pt-BR" sz="1200"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smtClean="0">
              <a:latin typeface="Times New Roman" pitchFamily="18" charset="0"/>
            </a:endParaRPr>
          </a:p>
        </p:txBody>
      </p:sp>
    </p:spTree>
    <p:extLst>
      <p:ext uri="{BB962C8B-B14F-4D97-AF65-F5344CB8AC3E}">
        <p14:creationId xmlns:p14="http://schemas.microsoft.com/office/powerpoint/2010/main" val="30271734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788E6608-7855-4CDD-9BAF-FA40A97323EF}" type="slidenum">
              <a:rPr lang="en-US" altLang="pt-BR" sz="1200" smtClean="0"/>
              <a:pPr eaLnBrk="1" hangingPunct="1"/>
              <a:t>42</a:t>
            </a:fld>
            <a:endParaRPr lang="en-US" altLang="pt-BR" sz="1200"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smtClean="0">
              <a:latin typeface="Times New Roman" pitchFamily="18" charset="0"/>
            </a:endParaRPr>
          </a:p>
        </p:txBody>
      </p:sp>
    </p:spTree>
    <p:extLst>
      <p:ext uri="{BB962C8B-B14F-4D97-AF65-F5344CB8AC3E}">
        <p14:creationId xmlns:p14="http://schemas.microsoft.com/office/powerpoint/2010/main" val="11034882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F4DDFF1F-43A0-4B73-99CD-E44A27055396}" type="slidenum">
              <a:rPr lang="en-US" altLang="pt-BR" sz="1200" smtClean="0"/>
              <a:pPr eaLnBrk="1" hangingPunct="1"/>
              <a:t>43</a:t>
            </a:fld>
            <a:endParaRPr lang="en-US" altLang="pt-BR" sz="1200"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smtClean="0">
              <a:latin typeface="Times New Roman" pitchFamily="18" charset="0"/>
            </a:endParaRPr>
          </a:p>
        </p:txBody>
      </p:sp>
    </p:spTree>
    <p:extLst>
      <p:ext uri="{BB962C8B-B14F-4D97-AF65-F5344CB8AC3E}">
        <p14:creationId xmlns:p14="http://schemas.microsoft.com/office/powerpoint/2010/main" val="2411133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2E521525-3889-40B5-BE36-FA492FD2A905}" type="slidenum">
              <a:rPr lang="en-US" altLang="pt-BR" sz="1200" smtClean="0"/>
              <a:pPr eaLnBrk="1" hangingPunct="1"/>
              <a:t>44</a:t>
            </a:fld>
            <a:endParaRPr lang="en-US" altLang="pt-BR" sz="1200" smtClean="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smtClean="0">
              <a:latin typeface="Times New Roman" pitchFamily="18" charset="0"/>
            </a:endParaRPr>
          </a:p>
        </p:txBody>
      </p:sp>
    </p:spTree>
    <p:extLst>
      <p:ext uri="{BB962C8B-B14F-4D97-AF65-F5344CB8AC3E}">
        <p14:creationId xmlns:p14="http://schemas.microsoft.com/office/powerpoint/2010/main" val="26694163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E121FB0B-C8DE-4F18-8FC8-B0618530C5D1}" type="slidenum">
              <a:rPr lang="en-US" altLang="pt-BR" sz="1200" smtClean="0"/>
              <a:pPr eaLnBrk="1" hangingPunct="1"/>
              <a:t>45</a:t>
            </a:fld>
            <a:endParaRPr lang="en-US" altLang="pt-BR" sz="1200"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smtClean="0">
              <a:latin typeface="Times New Roman" pitchFamily="18" charset="0"/>
            </a:endParaRPr>
          </a:p>
        </p:txBody>
      </p:sp>
    </p:spTree>
    <p:extLst>
      <p:ext uri="{BB962C8B-B14F-4D97-AF65-F5344CB8AC3E}">
        <p14:creationId xmlns:p14="http://schemas.microsoft.com/office/powerpoint/2010/main" val="38781189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0F623CE8-A72D-4786-B95C-D8BF9D7D6B58}" type="slidenum">
              <a:rPr lang="en-US" altLang="pt-BR" sz="1200" smtClean="0"/>
              <a:pPr eaLnBrk="1" hangingPunct="1"/>
              <a:t>46</a:t>
            </a:fld>
            <a:endParaRPr lang="en-US" altLang="pt-BR" sz="1200"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smtClean="0">
              <a:latin typeface="Times New Roman" pitchFamily="18" charset="0"/>
            </a:endParaRPr>
          </a:p>
        </p:txBody>
      </p:sp>
    </p:spTree>
    <p:extLst>
      <p:ext uri="{BB962C8B-B14F-4D97-AF65-F5344CB8AC3E}">
        <p14:creationId xmlns:p14="http://schemas.microsoft.com/office/powerpoint/2010/main" val="65257532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6DCB11A9-02BD-4738-BFD2-3669FCF0C879}" type="slidenum">
              <a:rPr lang="en-US" altLang="pt-BR" sz="1200" smtClean="0"/>
              <a:pPr eaLnBrk="1" hangingPunct="1"/>
              <a:t>47</a:t>
            </a:fld>
            <a:endParaRPr lang="en-US" altLang="pt-BR" sz="1200"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smtClean="0">
              <a:latin typeface="Times New Roman" pitchFamily="18" charset="0"/>
            </a:endParaRPr>
          </a:p>
        </p:txBody>
      </p:sp>
    </p:spTree>
    <p:extLst>
      <p:ext uri="{BB962C8B-B14F-4D97-AF65-F5344CB8AC3E}">
        <p14:creationId xmlns:p14="http://schemas.microsoft.com/office/powerpoint/2010/main" val="31807247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Espaço Reservado para Imagem de Slide 1"/>
          <p:cNvSpPr>
            <a:spLocks noGrp="1" noRot="1" noChangeAspect="1" noTextEdit="1"/>
          </p:cNvSpPr>
          <p:nvPr>
            <p:ph type="sldImg"/>
          </p:nvPr>
        </p:nvSpPr>
        <p:spPr>
          <a:ln/>
        </p:spPr>
      </p:sp>
      <p:sp>
        <p:nvSpPr>
          <p:cNvPr id="57347" name="Espaço Reservado para Anotaçõ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ltLang="pt-BR" smtClean="0"/>
          </a:p>
        </p:txBody>
      </p:sp>
      <p:sp>
        <p:nvSpPr>
          <p:cNvPr id="57348" name="Espaço Reservado para Número de Slide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34237BE2-939D-48D0-97A3-92342853C4CA}" type="slidenum">
              <a:rPr lang="en-US" altLang="pt-BR" sz="1200" smtClean="0"/>
              <a:pPr/>
              <a:t>22</a:t>
            </a:fld>
            <a:endParaRPr lang="en-US" altLang="pt-BR" sz="1200" smtClean="0"/>
          </a:p>
        </p:txBody>
      </p:sp>
    </p:spTree>
    <p:extLst>
      <p:ext uri="{BB962C8B-B14F-4D97-AF65-F5344CB8AC3E}">
        <p14:creationId xmlns:p14="http://schemas.microsoft.com/office/powerpoint/2010/main" val="146837139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3BD800E4-E95B-4FAA-8136-828E09CC6B5D}" type="slidenum">
              <a:rPr lang="en-US" altLang="pt-BR" sz="1200" smtClean="0"/>
              <a:pPr eaLnBrk="1" hangingPunct="1"/>
              <a:t>48</a:t>
            </a:fld>
            <a:endParaRPr lang="en-US" altLang="pt-BR" sz="1200"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smtClean="0">
              <a:latin typeface="Times New Roman" pitchFamily="18" charset="0"/>
            </a:endParaRPr>
          </a:p>
        </p:txBody>
      </p:sp>
    </p:spTree>
    <p:extLst>
      <p:ext uri="{BB962C8B-B14F-4D97-AF65-F5344CB8AC3E}">
        <p14:creationId xmlns:p14="http://schemas.microsoft.com/office/powerpoint/2010/main" val="137147865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98CE866D-6FE4-465A-B499-5775B293B258}" type="slidenum">
              <a:rPr lang="en-US" altLang="pt-BR" sz="1200" smtClean="0"/>
              <a:pPr eaLnBrk="1" hangingPunct="1"/>
              <a:t>49</a:t>
            </a:fld>
            <a:endParaRPr lang="en-US" altLang="pt-BR" sz="1200"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smtClean="0">
              <a:latin typeface="Times New Roman" pitchFamily="18" charset="0"/>
            </a:endParaRPr>
          </a:p>
        </p:txBody>
      </p:sp>
    </p:spTree>
    <p:extLst>
      <p:ext uri="{BB962C8B-B14F-4D97-AF65-F5344CB8AC3E}">
        <p14:creationId xmlns:p14="http://schemas.microsoft.com/office/powerpoint/2010/main" val="224881092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7702BB3E-BD6C-4BD9-8D5A-E7114D108F01}" type="slidenum">
              <a:rPr lang="en-US" altLang="pt-BR" sz="1200" smtClean="0"/>
              <a:pPr eaLnBrk="1" hangingPunct="1"/>
              <a:t>50</a:t>
            </a:fld>
            <a:endParaRPr lang="en-US" altLang="pt-BR" sz="1200" smtClean="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smtClean="0">
              <a:latin typeface="Times New Roman" pitchFamily="18" charset="0"/>
            </a:endParaRPr>
          </a:p>
        </p:txBody>
      </p:sp>
    </p:spTree>
    <p:extLst>
      <p:ext uri="{BB962C8B-B14F-4D97-AF65-F5344CB8AC3E}">
        <p14:creationId xmlns:p14="http://schemas.microsoft.com/office/powerpoint/2010/main" val="44002131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1CCA1528-7E77-4255-8B4B-1965B9D3606A}" type="slidenum">
              <a:rPr lang="en-US" altLang="pt-BR" sz="1200" smtClean="0"/>
              <a:pPr eaLnBrk="1" hangingPunct="1"/>
              <a:t>51</a:t>
            </a:fld>
            <a:endParaRPr lang="en-US" altLang="pt-BR" sz="1200" smtClean="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smtClean="0">
              <a:latin typeface="Times New Roman" pitchFamily="18" charset="0"/>
            </a:endParaRPr>
          </a:p>
        </p:txBody>
      </p:sp>
    </p:spTree>
    <p:extLst>
      <p:ext uri="{BB962C8B-B14F-4D97-AF65-F5344CB8AC3E}">
        <p14:creationId xmlns:p14="http://schemas.microsoft.com/office/powerpoint/2010/main" val="419268459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5064156D-2847-41DE-9BEA-A71B6796FB7C}" type="slidenum">
              <a:rPr lang="en-US" altLang="pt-BR" sz="1200" smtClean="0"/>
              <a:pPr eaLnBrk="1" hangingPunct="1"/>
              <a:t>52</a:t>
            </a:fld>
            <a:endParaRPr lang="en-US" altLang="pt-BR" sz="1200" smtClean="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smtClean="0">
              <a:latin typeface="Times New Roman" pitchFamily="18" charset="0"/>
            </a:endParaRPr>
          </a:p>
        </p:txBody>
      </p:sp>
    </p:spTree>
    <p:extLst>
      <p:ext uri="{BB962C8B-B14F-4D97-AF65-F5344CB8AC3E}">
        <p14:creationId xmlns:p14="http://schemas.microsoft.com/office/powerpoint/2010/main" val="212279056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4833618C-F186-4B61-9F8A-478A69A51F17}" type="slidenum">
              <a:rPr lang="en-US" altLang="pt-BR" sz="1200" smtClean="0"/>
              <a:pPr eaLnBrk="1" hangingPunct="1"/>
              <a:t>53</a:t>
            </a:fld>
            <a:endParaRPr lang="en-US" altLang="pt-BR" sz="1200" smtClean="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smtClean="0">
              <a:latin typeface="Times New Roman" pitchFamily="18" charset="0"/>
            </a:endParaRPr>
          </a:p>
        </p:txBody>
      </p:sp>
    </p:spTree>
    <p:extLst>
      <p:ext uri="{BB962C8B-B14F-4D97-AF65-F5344CB8AC3E}">
        <p14:creationId xmlns:p14="http://schemas.microsoft.com/office/powerpoint/2010/main" val="24826140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3B174E1C-38EF-4E16-A2EC-4FC6377BB1DC}" type="slidenum">
              <a:rPr lang="en-US" altLang="pt-BR" sz="1200" smtClean="0"/>
              <a:pPr eaLnBrk="1" hangingPunct="1"/>
              <a:t>31</a:t>
            </a:fld>
            <a:endParaRPr lang="en-US" altLang="pt-BR" sz="1200"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smtClean="0">
              <a:latin typeface="Times New Roman" pitchFamily="18" charset="0"/>
            </a:endParaRPr>
          </a:p>
        </p:txBody>
      </p:sp>
    </p:spTree>
    <p:extLst>
      <p:ext uri="{BB962C8B-B14F-4D97-AF65-F5344CB8AC3E}">
        <p14:creationId xmlns:p14="http://schemas.microsoft.com/office/powerpoint/2010/main" val="27562364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824526D0-7FB1-4820-8F92-A675AED66055}" type="slidenum">
              <a:rPr lang="en-US" altLang="pt-BR" sz="1200" smtClean="0"/>
              <a:pPr eaLnBrk="1" hangingPunct="1"/>
              <a:t>32</a:t>
            </a:fld>
            <a:endParaRPr lang="en-US" altLang="pt-BR" sz="1200"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smtClean="0">
              <a:latin typeface="Times New Roman" pitchFamily="18" charset="0"/>
            </a:endParaRPr>
          </a:p>
        </p:txBody>
      </p:sp>
    </p:spTree>
    <p:extLst>
      <p:ext uri="{BB962C8B-B14F-4D97-AF65-F5344CB8AC3E}">
        <p14:creationId xmlns:p14="http://schemas.microsoft.com/office/powerpoint/2010/main" val="37998469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FACA58EC-912A-4EC7-B0E1-37C439F938AE}" type="slidenum">
              <a:rPr lang="en-US" altLang="pt-BR" sz="1200" smtClean="0"/>
              <a:pPr eaLnBrk="1" hangingPunct="1"/>
              <a:t>33</a:t>
            </a:fld>
            <a:endParaRPr lang="en-US" altLang="pt-BR" sz="1200"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smtClean="0">
              <a:latin typeface="Times New Roman" pitchFamily="18" charset="0"/>
            </a:endParaRPr>
          </a:p>
        </p:txBody>
      </p:sp>
    </p:spTree>
    <p:extLst>
      <p:ext uri="{BB962C8B-B14F-4D97-AF65-F5344CB8AC3E}">
        <p14:creationId xmlns:p14="http://schemas.microsoft.com/office/powerpoint/2010/main" val="20408518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02338EA4-3AB4-493C-8AC1-899CC9A4AE11}" type="slidenum">
              <a:rPr lang="en-US" altLang="pt-BR" sz="1200" smtClean="0"/>
              <a:pPr eaLnBrk="1" hangingPunct="1"/>
              <a:t>34</a:t>
            </a:fld>
            <a:endParaRPr lang="en-US" altLang="pt-BR" sz="1200"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smtClean="0">
              <a:latin typeface="Times New Roman" pitchFamily="18" charset="0"/>
            </a:endParaRPr>
          </a:p>
        </p:txBody>
      </p:sp>
    </p:spTree>
    <p:extLst>
      <p:ext uri="{BB962C8B-B14F-4D97-AF65-F5344CB8AC3E}">
        <p14:creationId xmlns:p14="http://schemas.microsoft.com/office/powerpoint/2010/main" val="17439409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CA324D3C-EB92-439A-882E-772F55E24436}" type="slidenum">
              <a:rPr lang="en-US" altLang="pt-BR" sz="1200" smtClean="0"/>
              <a:pPr eaLnBrk="1" hangingPunct="1"/>
              <a:t>35</a:t>
            </a:fld>
            <a:endParaRPr lang="en-US" altLang="pt-BR" sz="1200"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smtClean="0">
              <a:latin typeface="Times New Roman" pitchFamily="18" charset="0"/>
            </a:endParaRPr>
          </a:p>
        </p:txBody>
      </p:sp>
    </p:spTree>
    <p:extLst>
      <p:ext uri="{BB962C8B-B14F-4D97-AF65-F5344CB8AC3E}">
        <p14:creationId xmlns:p14="http://schemas.microsoft.com/office/powerpoint/2010/main" val="4985011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523F1DAC-55B3-444E-9593-ED27A52B76D6}" type="slidenum">
              <a:rPr lang="en-US" altLang="pt-BR" sz="1200" smtClean="0"/>
              <a:pPr eaLnBrk="1" hangingPunct="1"/>
              <a:t>36</a:t>
            </a:fld>
            <a:endParaRPr lang="en-US" altLang="pt-BR" sz="1200"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smtClean="0">
              <a:latin typeface="Times New Roman" pitchFamily="18" charset="0"/>
            </a:endParaRPr>
          </a:p>
        </p:txBody>
      </p:sp>
    </p:spTree>
    <p:extLst>
      <p:ext uri="{BB962C8B-B14F-4D97-AF65-F5344CB8AC3E}">
        <p14:creationId xmlns:p14="http://schemas.microsoft.com/office/powerpoint/2010/main" val="39231433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860968F1-A687-42FD-B0B0-AB0E51A5EB50}" type="slidenum">
              <a:rPr lang="en-US" altLang="pt-BR" sz="1200" smtClean="0"/>
              <a:pPr eaLnBrk="1" hangingPunct="1"/>
              <a:t>37</a:t>
            </a:fld>
            <a:endParaRPr lang="en-US" altLang="pt-BR" sz="1200"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smtClean="0">
              <a:latin typeface="Times New Roman" pitchFamily="18" charset="0"/>
            </a:endParaRPr>
          </a:p>
        </p:txBody>
      </p:sp>
    </p:spTree>
    <p:extLst>
      <p:ext uri="{BB962C8B-B14F-4D97-AF65-F5344CB8AC3E}">
        <p14:creationId xmlns:p14="http://schemas.microsoft.com/office/powerpoint/2010/main" val="17524535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4" name="Retângulo 3"/>
          <p:cNvSpPr/>
          <p:nvPr/>
        </p:nvSpPr>
        <p:spPr>
          <a:xfrm>
            <a:off x="904875" y="3648075"/>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5" name="Retângulo 4"/>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6" name="Retângulo 5"/>
          <p:cNvSpPr/>
          <p:nvPr/>
        </p:nvSpPr>
        <p:spPr>
          <a:xfrm>
            <a:off x="904875" y="3648075"/>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Retângulo 6"/>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8" name="Título 7"/>
          <p:cNvSpPr>
            <a:spLocks noGrp="1"/>
          </p:cNvSpPr>
          <p:nvPr>
            <p:ph type="ctrTitle"/>
          </p:nvPr>
        </p:nvSpPr>
        <p:spPr>
          <a:xfrm>
            <a:off x="1219200" y="3886200"/>
            <a:ext cx="6858000" cy="990600"/>
          </a:xfrm>
        </p:spPr>
        <p:txBody>
          <a:bodyPr anchor="t"/>
          <a:lstStyle>
            <a:lvl1pPr algn="r">
              <a:defRPr sz="3200">
                <a:solidFill>
                  <a:schemeClr val="tx1"/>
                </a:solidFill>
              </a:defRPr>
            </a:lvl1pPr>
          </a:lstStyle>
          <a:p>
            <a:r>
              <a:rPr lang="pt-BR" smtClean="0"/>
              <a:t>Clique para editar o estilo do título mestre</a:t>
            </a:r>
            <a:endParaRPr lang="en-US"/>
          </a:p>
        </p:txBody>
      </p:sp>
      <p:sp>
        <p:nvSpPr>
          <p:cNvPr id="9" name="Subtítulo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pt-BR" smtClean="0"/>
              <a:t>Clique para editar o estilo do subtítulo mestre</a:t>
            </a:r>
            <a:endParaRPr lang="en-US"/>
          </a:p>
        </p:txBody>
      </p:sp>
      <p:sp>
        <p:nvSpPr>
          <p:cNvPr id="10" name="Espaço Reservado para Data 27"/>
          <p:cNvSpPr>
            <a:spLocks noGrp="1"/>
          </p:cNvSpPr>
          <p:nvPr>
            <p:ph type="dt" sz="half" idx="10"/>
          </p:nvPr>
        </p:nvSpPr>
        <p:spPr>
          <a:xfrm>
            <a:off x="6400800" y="6354763"/>
            <a:ext cx="2286000" cy="366712"/>
          </a:xfrm>
        </p:spPr>
        <p:txBody>
          <a:bodyPr/>
          <a:lstStyle>
            <a:lvl1pPr>
              <a:defRPr sz="1400"/>
            </a:lvl1pPr>
          </a:lstStyle>
          <a:p>
            <a:pPr>
              <a:defRPr/>
            </a:pPr>
            <a:endParaRPr lang="en-US"/>
          </a:p>
        </p:txBody>
      </p:sp>
      <p:sp>
        <p:nvSpPr>
          <p:cNvPr id="11" name="Espaço Reservado para Rodapé 16"/>
          <p:cNvSpPr>
            <a:spLocks noGrp="1"/>
          </p:cNvSpPr>
          <p:nvPr>
            <p:ph type="ftr" sz="quarter" idx="11"/>
          </p:nvPr>
        </p:nvSpPr>
        <p:spPr>
          <a:xfrm>
            <a:off x="2898775" y="6354763"/>
            <a:ext cx="3475038" cy="366712"/>
          </a:xfrm>
        </p:spPr>
        <p:txBody>
          <a:bodyPr/>
          <a:lstStyle>
            <a:lvl1pPr>
              <a:defRPr/>
            </a:lvl1pPr>
          </a:lstStyle>
          <a:p>
            <a:pPr>
              <a:defRPr/>
            </a:pPr>
            <a:endParaRPr lang="en-US"/>
          </a:p>
        </p:txBody>
      </p:sp>
      <p:sp>
        <p:nvSpPr>
          <p:cNvPr id="12" name="Espaço Reservado para Número de Slide 28"/>
          <p:cNvSpPr>
            <a:spLocks noGrp="1"/>
          </p:cNvSpPr>
          <p:nvPr>
            <p:ph type="sldNum" sz="quarter" idx="12"/>
          </p:nvPr>
        </p:nvSpPr>
        <p:spPr>
          <a:xfrm>
            <a:off x="1216025" y="6354763"/>
            <a:ext cx="1219200" cy="366712"/>
          </a:xfrm>
        </p:spPr>
        <p:txBody>
          <a:bodyPr/>
          <a:lstStyle>
            <a:lvl1pPr>
              <a:defRPr/>
            </a:lvl1pPr>
          </a:lstStyle>
          <a:p>
            <a:pPr>
              <a:defRPr/>
            </a:pPr>
            <a:fld id="{2F2A8A93-208E-400A-AB01-22EE6496D73B}" type="slidenum">
              <a:rPr lang="en-US" altLang="pt-BR"/>
              <a:pPr>
                <a:defRPr/>
              </a:pPr>
              <a:t>‹nº›</a:t>
            </a:fld>
            <a:endParaRPr lang="en-US" altLang="pt-BR"/>
          </a:p>
        </p:txBody>
      </p:sp>
    </p:spTree>
    <p:extLst>
      <p:ext uri="{BB962C8B-B14F-4D97-AF65-F5344CB8AC3E}">
        <p14:creationId xmlns:p14="http://schemas.microsoft.com/office/powerpoint/2010/main" val="27334560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en-US"/>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Espaço Reservado para Data 13"/>
          <p:cNvSpPr>
            <a:spLocks noGrp="1"/>
          </p:cNvSpPr>
          <p:nvPr>
            <p:ph type="dt" sz="half" idx="10"/>
          </p:nvPr>
        </p:nvSpPr>
        <p:spPr/>
        <p:txBody>
          <a:bodyPr/>
          <a:lstStyle>
            <a:lvl1pPr>
              <a:defRPr/>
            </a:lvl1pPr>
          </a:lstStyle>
          <a:p>
            <a:pPr>
              <a:defRPr/>
            </a:pPr>
            <a:endParaRPr lang="en-US"/>
          </a:p>
        </p:txBody>
      </p:sp>
      <p:sp>
        <p:nvSpPr>
          <p:cNvPr id="5" name="Espaço Reservado para Rodapé 2"/>
          <p:cNvSpPr>
            <a:spLocks noGrp="1"/>
          </p:cNvSpPr>
          <p:nvPr>
            <p:ph type="ftr" sz="quarter" idx="11"/>
          </p:nvPr>
        </p:nvSpPr>
        <p:spPr/>
        <p:txBody>
          <a:bodyPr/>
          <a:lstStyle>
            <a:lvl1pPr>
              <a:defRPr/>
            </a:lvl1pPr>
          </a:lstStyle>
          <a:p>
            <a:pPr>
              <a:defRPr/>
            </a:pPr>
            <a:endParaRPr lang="en-US"/>
          </a:p>
        </p:txBody>
      </p:sp>
      <p:sp>
        <p:nvSpPr>
          <p:cNvPr id="6" name="Espaço Reservado para Número de Slide 22"/>
          <p:cNvSpPr>
            <a:spLocks noGrp="1"/>
          </p:cNvSpPr>
          <p:nvPr>
            <p:ph type="sldNum" sz="quarter" idx="12"/>
          </p:nvPr>
        </p:nvSpPr>
        <p:spPr/>
        <p:txBody>
          <a:bodyPr/>
          <a:lstStyle>
            <a:lvl1pPr>
              <a:defRPr/>
            </a:lvl1pPr>
          </a:lstStyle>
          <a:p>
            <a:pPr>
              <a:defRPr/>
            </a:pPr>
            <a:fld id="{500D31DF-D9F5-432F-AC59-644528D23853}" type="slidenum">
              <a:rPr lang="en-US" altLang="pt-BR"/>
              <a:pPr>
                <a:defRPr/>
              </a:pPr>
              <a:t>‹nº›</a:t>
            </a:fld>
            <a:endParaRPr lang="en-US" altLang="pt-BR"/>
          </a:p>
        </p:txBody>
      </p:sp>
    </p:spTree>
    <p:extLst>
      <p:ext uri="{BB962C8B-B14F-4D97-AF65-F5344CB8AC3E}">
        <p14:creationId xmlns:p14="http://schemas.microsoft.com/office/powerpoint/2010/main" val="5996606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e texto verticais">
    <p:spTree>
      <p:nvGrpSpPr>
        <p:cNvPr id="1" name=""/>
        <p:cNvGrpSpPr/>
        <p:nvPr/>
      </p:nvGrpSpPr>
      <p:grpSpPr>
        <a:xfrm>
          <a:off x="0" y="0"/>
          <a:ext cx="0" cy="0"/>
          <a:chOff x="0" y="0"/>
          <a:chExt cx="0" cy="0"/>
        </a:xfrm>
      </p:grpSpPr>
      <p:sp>
        <p:nvSpPr>
          <p:cNvPr id="4" name="Conector reto 3"/>
          <p:cNvSpPr>
            <a:spLocks noChangeShapeType="1"/>
          </p:cNvSpPr>
          <p:nvPr/>
        </p:nvSpPr>
        <p:spPr bwMode="auto">
          <a:xfrm>
            <a:off x="457200" y="6353175"/>
            <a:ext cx="8229600" cy="0"/>
          </a:xfrm>
          <a:prstGeom prst="line">
            <a:avLst/>
          </a:prstGeom>
          <a:noFill/>
          <a:ln w="9525" algn="ctr">
            <a:solidFill>
              <a:schemeClr val="accent2"/>
            </a:solidFill>
            <a:prstDash val="dash"/>
            <a:round/>
            <a:headEnd/>
            <a:tailEnd/>
          </a:ln>
        </p:spPr>
        <p:txBody>
          <a:bodyPr/>
          <a:lstStyle/>
          <a:p>
            <a:pPr>
              <a:defRPr/>
            </a:pPr>
            <a:endParaRPr lang="pt-BR"/>
          </a:p>
        </p:txBody>
      </p:sp>
      <p:sp>
        <p:nvSpPr>
          <p:cNvPr id="5" name="Triângulo isósceles 4"/>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6" name="Conector reto 5"/>
          <p:cNvSpPr>
            <a:spLocks noChangeShapeType="1"/>
          </p:cNvSpPr>
          <p:nvPr/>
        </p:nvSpPr>
        <p:spPr bwMode="auto">
          <a:xfrm rot="5400000">
            <a:off x="3630612" y="3201988"/>
            <a:ext cx="5851525" cy="0"/>
          </a:xfrm>
          <a:prstGeom prst="line">
            <a:avLst/>
          </a:prstGeom>
          <a:noFill/>
          <a:ln w="9525" algn="ctr">
            <a:solidFill>
              <a:schemeClr val="accent2"/>
            </a:solidFill>
            <a:prstDash val="dash"/>
            <a:round/>
            <a:headEnd/>
            <a:tailEnd/>
          </a:ln>
        </p:spPr>
        <p:txBody>
          <a:bodyPr/>
          <a:lstStyle/>
          <a:p>
            <a:pPr>
              <a:defRPr/>
            </a:pPr>
            <a:endParaRPr lang="pt-BR"/>
          </a:p>
        </p:txBody>
      </p:sp>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estilo do título mestre</a:t>
            </a:r>
            <a:endParaRPr lang="en-US"/>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7" name="Espaço Reservado para Data 3"/>
          <p:cNvSpPr>
            <a:spLocks noGrp="1"/>
          </p:cNvSpPr>
          <p:nvPr>
            <p:ph type="dt" sz="half" idx="10"/>
          </p:nvPr>
        </p:nvSpPr>
        <p:spPr/>
        <p:txBody>
          <a:bodyPr/>
          <a:lstStyle>
            <a:lvl1pPr>
              <a:defRPr/>
            </a:lvl1pPr>
          </a:lstStyle>
          <a:p>
            <a:pPr>
              <a:defRPr/>
            </a:pPr>
            <a:endParaRPr lang="en-US"/>
          </a:p>
        </p:txBody>
      </p:sp>
      <p:sp>
        <p:nvSpPr>
          <p:cNvPr id="8" name="Espaço Reservado para Rodapé 4"/>
          <p:cNvSpPr>
            <a:spLocks noGrp="1"/>
          </p:cNvSpPr>
          <p:nvPr>
            <p:ph type="ftr" sz="quarter" idx="11"/>
          </p:nvPr>
        </p:nvSpPr>
        <p:spPr/>
        <p:txBody>
          <a:bodyPr/>
          <a:lstStyle>
            <a:lvl1pPr>
              <a:defRPr/>
            </a:lvl1pPr>
          </a:lstStyle>
          <a:p>
            <a:pPr>
              <a:defRPr/>
            </a:pPr>
            <a:endParaRPr lang="en-US"/>
          </a:p>
        </p:txBody>
      </p:sp>
      <p:sp>
        <p:nvSpPr>
          <p:cNvPr id="9" name="Espaço Reservado para Número de Slide 5"/>
          <p:cNvSpPr>
            <a:spLocks noGrp="1"/>
          </p:cNvSpPr>
          <p:nvPr>
            <p:ph type="sldNum" sz="quarter" idx="12"/>
          </p:nvPr>
        </p:nvSpPr>
        <p:spPr/>
        <p:txBody>
          <a:bodyPr/>
          <a:lstStyle>
            <a:lvl1pPr>
              <a:defRPr/>
            </a:lvl1pPr>
          </a:lstStyle>
          <a:p>
            <a:pPr>
              <a:defRPr/>
            </a:pPr>
            <a:fld id="{A5B7FFF3-1005-4FC7-B2A5-624F393E5D45}" type="slidenum">
              <a:rPr lang="en-US" altLang="pt-BR"/>
              <a:pPr>
                <a:defRPr/>
              </a:pPr>
              <a:t>‹nº›</a:t>
            </a:fld>
            <a:endParaRPr lang="en-US" altLang="pt-BR"/>
          </a:p>
        </p:txBody>
      </p:sp>
    </p:spTree>
    <p:extLst>
      <p:ext uri="{BB962C8B-B14F-4D97-AF65-F5344CB8AC3E}">
        <p14:creationId xmlns:p14="http://schemas.microsoft.com/office/powerpoint/2010/main" val="3416029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en-US"/>
          </a:p>
        </p:txBody>
      </p:sp>
      <p:sp>
        <p:nvSpPr>
          <p:cNvPr id="8" name="Espaço Reservado para Conteúdo 7"/>
          <p:cNvSpPr>
            <a:spLocks noGrp="1"/>
          </p:cNvSpPr>
          <p:nvPr>
            <p:ph sz="quarter" idx="1"/>
          </p:nvPr>
        </p:nvSpPr>
        <p:spPr>
          <a:xfrm>
            <a:off x="457200" y="1219200"/>
            <a:ext cx="8229600" cy="4937760"/>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Espaço Reservado para Data 13"/>
          <p:cNvSpPr>
            <a:spLocks noGrp="1"/>
          </p:cNvSpPr>
          <p:nvPr>
            <p:ph type="dt" sz="half" idx="10"/>
          </p:nvPr>
        </p:nvSpPr>
        <p:spPr/>
        <p:txBody>
          <a:bodyPr/>
          <a:lstStyle>
            <a:lvl1pPr>
              <a:defRPr/>
            </a:lvl1pPr>
          </a:lstStyle>
          <a:p>
            <a:pPr>
              <a:defRPr/>
            </a:pPr>
            <a:endParaRPr lang="en-US"/>
          </a:p>
        </p:txBody>
      </p:sp>
      <p:sp>
        <p:nvSpPr>
          <p:cNvPr id="5" name="Espaço Reservado para Rodapé 2"/>
          <p:cNvSpPr>
            <a:spLocks noGrp="1"/>
          </p:cNvSpPr>
          <p:nvPr>
            <p:ph type="ftr" sz="quarter" idx="11"/>
          </p:nvPr>
        </p:nvSpPr>
        <p:spPr/>
        <p:txBody>
          <a:bodyPr/>
          <a:lstStyle>
            <a:lvl1pPr>
              <a:defRPr/>
            </a:lvl1pPr>
          </a:lstStyle>
          <a:p>
            <a:pPr>
              <a:defRPr/>
            </a:pPr>
            <a:endParaRPr lang="en-US"/>
          </a:p>
        </p:txBody>
      </p:sp>
      <p:sp>
        <p:nvSpPr>
          <p:cNvPr id="6" name="Espaço Reservado para Número de Slide 22"/>
          <p:cNvSpPr>
            <a:spLocks noGrp="1"/>
          </p:cNvSpPr>
          <p:nvPr>
            <p:ph type="sldNum" sz="quarter" idx="12"/>
          </p:nvPr>
        </p:nvSpPr>
        <p:spPr/>
        <p:txBody>
          <a:bodyPr/>
          <a:lstStyle>
            <a:lvl1pPr>
              <a:defRPr/>
            </a:lvl1pPr>
          </a:lstStyle>
          <a:p>
            <a:pPr>
              <a:defRPr/>
            </a:pPr>
            <a:fld id="{4DFB42D7-CE94-4F8B-91F9-B1CFE5294170}" type="slidenum">
              <a:rPr lang="en-US" altLang="pt-BR"/>
              <a:pPr>
                <a:defRPr/>
              </a:pPr>
              <a:t>‹nº›</a:t>
            </a:fld>
            <a:endParaRPr lang="en-US" altLang="pt-BR"/>
          </a:p>
        </p:txBody>
      </p:sp>
    </p:spTree>
    <p:extLst>
      <p:ext uri="{BB962C8B-B14F-4D97-AF65-F5344CB8AC3E}">
        <p14:creationId xmlns:p14="http://schemas.microsoft.com/office/powerpoint/2010/main" val="39776196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Pr>
        <a:solidFill>
          <a:schemeClr val="bg2"/>
        </a:solidFill>
        <a:effectLst/>
      </p:bgPr>
    </p:bg>
    <p:spTree>
      <p:nvGrpSpPr>
        <p:cNvPr id="1" name=""/>
        <p:cNvGrpSpPr/>
        <p:nvPr/>
      </p:nvGrpSpPr>
      <p:grpSpPr>
        <a:xfrm>
          <a:off x="0" y="0"/>
          <a:ext cx="0" cy="0"/>
          <a:chOff x="0" y="0"/>
          <a:chExt cx="0" cy="0"/>
        </a:xfrm>
      </p:grpSpPr>
      <p:sp>
        <p:nvSpPr>
          <p:cNvPr id="4" name="Retângulo 3"/>
          <p:cNvSpPr/>
          <p:nvPr/>
        </p:nvSpPr>
        <p:spPr>
          <a:xfrm>
            <a:off x="914400" y="2819400"/>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5" name="Retângulo 4"/>
          <p:cNvSpPr/>
          <p:nvPr/>
        </p:nvSpPr>
        <p:spPr>
          <a:xfrm>
            <a:off x="914400" y="2819400"/>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 name="Título 1"/>
          <p:cNvSpPr>
            <a:spLocks noGrp="1"/>
          </p:cNvSpPr>
          <p:nvPr>
            <p:ph type="title"/>
          </p:nvPr>
        </p:nvSpPr>
        <p:spPr>
          <a:xfrm>
            <a:off x="1219200" y="2971800"/>
            <a:ext cx="6858000" cy="1066800"/>
          </a:xfrm>
        </p:spPr>
        <p:txBody>
          <a:bodyPr anchor="t"/>
          <a:lstStyle>
            <a:lvl1pPr algn="r">
              <a:buNone/>
              <a:defRPr sz="3200" b="0" cap="none" baseline="0"/>
            </a:lvl1pPr>
          </a:lstStyle>
          <a:p>
            <a:r>
              <a:rPr lang="pt-BR" smtClean="0"/>
              <a:t>Clique para editar o estilo do título mestre</a:t>
            </a:r>
            <a:endParaRPr lang="en-US"/>
          </a:p>
        </p:txBody>
      </p:sp>
      <p:sp>
        <p:nvSpPr>
          <p:cNvPr id="3" name="Espaço Reservado para Texto 2"/>
          <p:cNvSpPr>
            <a:spLocks noGrp="1"/>
          </p:cNvSpPr>
          <p:nvPr>
            <p:ph type="body" idx="1"/>
          </p:nvPr>
        </p:nvSpPr>
        <p:spPr>
          <a:xfrm>
            <a:off x="1295400" y="4267200"/>
            <a:ext cx="6781800" cy="1143000"/>
          </a:xfrm>
        </p:spPr>
        <p:txBody>
          <a:bodyPr/>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pt-BR" smtClean="0"/>
              <a:t>Clique para editar os estilos do texto mestre</a:t>
            </a:r>
          </a:p>
        </p:txBody>
      </p:sp>
      <p:sp>
        <p:nvSpPr>
          <p:cNvPr id="6" name="Espaço Reservado para Data 3"/>
          <p:cNvSpPr>
            <a:spLocks noGrp="1"/>
          </p:cNvSpPr>
          <p:nvPr>
            <p:ph type="dt" sz="half" idx="10"/>
          </p:nvPr>
        </p:nvSpPr>
        <p:spPr>
          <a:xfrm>
            <a:off x="6400800" y="6354763"/>
            <a:ext cx="2286000" cy="366712"/>
          </a:xfrm>
        </p:spPr>
        <p:txBody>
          <a:bodyPr/>
          <a:lstStyle>
            <a:lvl1pPr>
              <a:defRPr/>
            </a:lvl1pPr>
          </a:lstStyle>
          <a:p>
            <a:pPr>
              <a:defRPr/>
            </a:pPr>
            <a:endParaRPr lang="en-US"/>
          </a:p>
        </p:txBody>
      </p:sp>
      <p:sp>
        <p:nvSpPr>
          <p:cNvPr id="7" name="Espaço Reservado para Rodapé 4"/>
          <p:cNvSpPr>
            <a:spLocks noGrp="1"/>
          </p:cNvSpPr>
          <p:nvPr>
            <p:ph type="ftr" sz="quarter" idx="11"/>
          </p:nvPr>
        </p:nvSpPr>
        <p:spPr>
          <a:xfrm>
            <a:off x="2898775" y="6354763"/>
            <a:ext cx="3475038" cy="366712"/>
          </a:xfrm>
        </p:spPr>
        <p:txBody>
          <a:bodyPr/>
          <a:lstStyle>
            <a:lvl1pPr>
              <a:defRPr/>
            </a:lvl1pPr>
          </a:lstStyle>
          <a:p>
            <a:pPr>
              <a:defRPr/>
            </a:pPr>
            <a:endParaRPr lang="en-US"/>
          </a:p>
        </p:txBody>
      </p:sp>
      <p:sp>
        <p:nvSpPr>
          <p:cNvPr id="8" name="Espaço Reservado para Número de Slide 5"/>
          <p:cNvSpPr>
            <a:spLocks noGrp="1"/>
          </p:cNvSpPr>
          <p:nvPr>
            <p:ph type="sldNum" sz="quarter" idx="12"/>
          </p:nvPr>
        </p:nvSpPr>
        <p:spPr>
          <a:xfrm>
            <a:off x="1069975" y="6354763"/>
            <a:ext cx="1520825" cy="366712"/>
          </a:xfrm>
        </p:spPr>
        <p:txBody>
          <a:bodyPr/>
          <a:lstStyle>
            <a:lvl1pPr>
              <a:defRPr/>
            </a:lvl1pPr>
          </a:lstStyle>
          <a:p>
            <a:pPr>
              <a:defRPr/>
            </a:pPr>
            <a:fld id="{FD8F6723-4230-4BF3-9217-28509C0187E5}" type="slidenum">
              <a:rPr lang="en-US" altLang="pt-BR"/>
              <a:pPr>
                <a:defRPr/>
              </a:pPr>
              <a:t>‹nº›</a:t>
            </a:fld>
            <a:endParaRPr lang="en-US" altLang="pt-BR"/>
          </a:p>
        </p:txBody>
      </p:sp>
    </p:spTree>
    <p:extLst>
      <p:ext uri="{BB962C8B-B14F-4D97-AF65-F5344CB8AC3E}">
        <p14:creationId xmlns:p14="http://schemas.microsoft.com/office/powerpoint/2010/main" val="54684605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28600"/>
            <a:ext cx="8229600" cy="914400"/>
          </a:xfrm>
        </p:spPr>
        <p:txBody>
          <a:bodyPr/>
          <a:lstStyle/>
          <a:p>
            <a:r>
              <a:rPr lang="pt-BR" smtClean="0"/>
              <a:t>Clique para editar o estilo do título mestre</a:t>
            </a:r>
            <a:endParaRPr lang="en-US"/>
          </a:p>
        </p:txBody>
      </p:sp>
      <p:sp>
        <p:nvSpPr>
          <p:cNvPr id="9" name="Espaço Reservado para Conteúdo 8"/>
          <p:cNvSpPr>
            <a:spLocks noGrp="1"/>
          </p:cNvSpPr>
          <p:nvPr>
            <p:ph sz="quarter" idx="1"/>
          </p:nvPr>
        </p:nvSpPr>
        <p:spPr>
          <a:xfrm>
            <a:off x="457200" y="1219200"/>
            <a:ext cx="4041648" cy="4937760"/>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11" name="Espaço Reservado para Conteúdo 10"/>
          <p:cNvSpPr>
            <a:spLocks noGrp="1"/>
          </p:cNvSpPr>
          <p:nvPr>
            <p:ph sz="quarter" idx="2"/>
          </p:nvPr>
        </p:nvSpPr>
        <p:spPr>
          <a:xfrm>
            <a:off x="4632198" y="1216152"/>
            <a:ext cx="4041648" cy="4937760"/>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5" name="Espaço Reservado para Data 13"/>
          <p:cNvSpPr>
            <a:spLocks noGrp="1"/>
          </p:cNvSpPr>
          <p:nvPr>
            <p:ph type="dt" sz="half" idx="10"/>
          </p:nvPr>
        </p:nvSpPr>
        <p:spPr/>
        <p:txBody>
          <a:bodyPr/>
          <a:lstStyle>
            <a:lvl1pPr>
              <a:defRPr/>
            </a:lvl1pPr>
          </a:lstStyle>
          <a:p>
            <a:pPr>
              <a:defRPr/>
            </a:pPr>
            <a:endParaRPr lang="en-US"/>
          </a:p>
        </p:txBody>
      </p:sp>
      <p:sp>
        <p:nvSpPr>
          <p:cNvPr id="6" name="Espaço Reservado para Rodapé 2"/>
          <p:cNvSpPr>
            <a:spLocks noGrp="1"/>
          </p:cNvSpPr>
          <p:nvPr>
            <p:ph type="ftr" sz="quarter" idx="11"/>
          </p:nvPr>
        </p:nvSpPr>
        <p:spPr/>
        <p:txBody>
          <a:bodyPr/>
          <a:lstStyle>
            <a:lvl1pPr>
              <a:defRPr/>
            </a:lvl1pPr>
          </a:lstStyle>
          <a:p>
            <a:pPr>
              <a:defRPr/>
            </a:pPr>
            <a:endParaRPr lang="en-US"/>
          </a:p>
        </p:txBody>
      </p:sp>
      <p:sp>
        <p:nvSpPr>
          <p:cNvPr id="7" name="Espaço Reservado para Número de Slide 22"/>
          <p:cNvSpPr>
            <a:spLocks noGrp="1"/>
          </p:cNvSpPr>
          <p:nvPr>
            <p:ph type="sldNum" sz="quarter" idx="12"/>
          </p:nvPr>
        </p:nvSpPr>
        <p:spPr/>
        <p:txBody>
          <a:bodyPr/>
          <a:lstStyle>
            <a:lvl1pPr>
              <a:defRPr/>
            </a:lvl1pPr>
          </a:lstStyle>
          <a:p>
            <a:pPr>
              <a:defRPr/>
            </a:pPr>
            <a:fld id="{3D43F9FA-F377-49B9-B291-FA827AE6CA73}" type="slidenum">
              <a:rPr lang="en-US" altLang="pt-BR"/>
              <a:pPr>
                <a:defRPr/>
              </a:pPr>
              <a:t>‹nº›</a:t>
            </a:fld>
            <a:endParaRPr lang="en-US" altLang="pt-BR"/>
          </a:p>
        </p:txBody>
      </p:sp>
    </p:spTree>
    <p:extLst>
      <p:ext uri="{BB962C8B-B14F-4D97-AF65-F5344CB8AC3E}">
        <p14:creationId xmlns:p14="http://schemas.microsoft.com/office/powerpoint/2010/main" val="25616275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28600"/>
            <a:ext cx="8229600" cy="914400"/>
          </a:xfrm>
        </p:spPr>
        <p:txBody>
          <a:bodyPr anchor="ctr"/>
          <a:lstStyle>
            <a:lvl1pPr>
              <a:defRPr/>
            </a:lvl1pPr>
          </a:lstStyle>
          <a:p>
            <a:r>
              <a:rPr lang="pt-BR" smtClean="0"/>
              <a:t>Clique para editar o estilo do título mestre</a:t>
            </a:r>
            <a:endParaRPr lang="en-US"/>
          </a:p>
        </p:txBody>
      </p:sp>
      <p:sp>
        <p:nvSpPr>
          <p:cNvPr id="3" name="Espaço Reservado para Texto 2"/>
          <p:cNvSpPr>
            <a:spLocks noGrp="1"/>
          </p:cNvSpPr>
          <p:nvPr>
            <p:ph type="body" idx="1"/>
          </p:nvPr>
        </p:nvSpPr>
        <p:spPr>
          <a:xfrm>
            <a:off x="457200" y="1285875"/>
            <a:ext cx="4040188" cy="685800"/>
          </a:xfrm>
          <a:noFill/>
          <a:ln>
            <a:noFill/>
          </a:ln>
        </p:spPr>
        <p:txBody>
          <a:bodyPr anchor="b">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pt-BR" smtClean="0"/>
              <a:t>Clique para editar os estilos do texto mestre</a:t>
            </a:r>
          </a:p>
        </p:txBody>
      </p:sp>
      <p:sp>
        <p:nvSpPr>
          <p:cNvPr id="4" name="Espaço Reservado para Texto 3"/>
          <p:cNvSpPr>
            <a:spLocks noGrp="1"/>
          </p:cNvSpPr>
          <p:nvPr>
            <p:ph type="body" sz="half" idx="3"/>
          </p:nvPr>
        </p:nvSpPr>
        <p:spPr>
          <a:xfrm>
            <a:off x="4648200" y="1295400"/>
            <a:ext cx="4041775" cy="685800"/>
          </a:xfrm>
          <a:noFill/>
          <a:ln>
            <a:noFill/>
          </a:ln>
        </p:spPr>
        <p:txBody>
          <a:bodyPr anchor="b"/>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pt-BR" smtClean="0"/>
              <a:t>Clique para editar os estilos do texto mestre</a:t>
            </a:r>
          </a:p>
        </p:txBody>
      </p:sp>
      <p:sp>
        <p:nvSpPr>
          <p:cNvPr id="11" name="Espaço Reservado para Conteúdo 10"/>
          <p:cNvSpPr>
            <a:spLocks noGrp="1"/>
          </p:cNvSpPr>
          <p:nvPr>
            <p:ph sz="quarter" idx="2"/>
          </p:nvPr>
        </p:nvSpPr>
        <p:spPr>
          <a:xfrm>
            <a:off x="457200" y="2133600"/>
            <a:ext cx="4038600" cy="4038600"/>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13" name="Espaço Reservado para Conteúdo 12"/>
          <p:cNvSpPr>
            <a:spLocks noGrp="1"/>
          </p:cNvSpPr>
          <p:nvPr>
            <p:ph sz="quarter" idx="4"/>
          </p:nvPr>
        </p:nvSpPr>
        <p:spPr>
          <a:xfrm>
            <a:off x="4648200" y="2133600"/>
            <a:ext cx="4038600" cy="4038600"/>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7" name="Espaço Reservado para Data 13"/>
          <p:cNvSpPr>
            <a:spLocks noGrp="1"/>
          </p:cNvSpPr>
          <p:nvPr>
            <p:ph type="dt" sz="half" idx="10"/>
          </p:nvPr>
        </p:nvSpPr>
        <p:spPr/>
        <p:txBody>
          <a:bodyPr/>
          <a:lstStyle>
            <a:lvl1pPr>
              <a:defRPr/>
            </a:lvl1pPr>
          </a:lstStyle>
          <a:p>
            <a:pPr>
              <a:defRPr/>
            </a:pPr>
            <a:endParaRPr lang="en-US"/>
          </a:p>
        </p:txBody>
      </p:sp>
      <p:sp>
        <p:nvSpPr>
          <p:cNvPr id="8" name="Espaço Reservado para Rodapé 2"/>
          <p:cNvSpPr>
            <a:spLocks noGrp="1"/>
          </p:cNvSpPr>
          <p:nvPr>
            <p:ph type="ftr" sz="quarter" idx="11"/>
          </p:nvPr>
        </p:nvSpPr>
        <p:spPr/>
        <p:txBody>
          <a:bodyPr/>
          <a:lstStyle>
            <a:lvl1pPr>
              <a:defRPr/>
            </a:lvl1pPr>
          </a:lstStyle>
          <a:p>
            <a:pPr>
              <a:defRPr/>
            </a:pPr>
            <a:endParaRPr lang="en-US"/>
          </a:p>
        </p:txBody>
      </p:sp>
      <p:sp>
        <p:nvSpPr>
          <p:cNvPr id="9" name="Espaço Reservado para Número de Slide 22"/>
          <p:cNvSpPr>
            <a:spLocks noGrp="1"/>
          </p:cNvSpPr>
          <p:nvPr>
            <p:ph type="sldNum" sz="quarter" idx="12"/>
          </p:nvPr>
        </p:nvSpPr>
        <p:spPr/>
        <p:txBody>
          <a:bodyPr/>
          <a:lstStyle>
            <a:lvl1pPr>
              <a:defRPr/>
            </a:lvl1pPr>
          </a:lstStyle>
          <a:p>
            <a:pPr>
              <a:defRPr/>
            </a:pPr>
            <a:fld id="{700CBE02-5EA3-45CC-B4C9-3EFD3469DFD0}" type="slidenum">
              <a:rPr lang="en-US" altLang="pt-BR"/>
              <a:pPr>
                <a:defRPr/>
              </a:pPr>
              <a:t>‹nº›</a:t>
            </a:fld>
            <a:endParaRPr lang="en-US" altLang="pt-BR"/>
          </a:p>
        </p:txBody>
      </p:sp>
    </p:spTree>
    <p:extLst>
      <p:ext uri="{BB962C8B-B14F-4D97-AF65-F5344CB8AC3E}">
        <p14:creationId xmlns:p14="http://schemas.microsoft.com/office/powerpoint/2010/main" val="773946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3" name="Triângulo isósceles 2"/>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 name="Título 1"/>
          <p:cNvSpPr>
            <a:spLocks noGrp="1"/>
          </p:cNvSpPr>
          <p:nvPr>
            <p:ph type="title"/>
          </p:nvPr>
        </p:nvSpPr>
        <p:spPr>
          <a:xfrm>
            <a:off x="457200" y="228600"/>
            <a:ext cx="8229600" cy="914400"/>
          </a:xfrm>
        </p:spPr>
        <p:txBody>
          <a:bodyPr/>
          <a:lstStyle/>
          <a:p>
            <a:r>
              <a:rPr lang="pt-BR" smtClean="0"/>
              <a:t>Clique para editar o estilo do título mestre</a:t>
            </a:r>
            <a:endParaRPr lang="en-US"/>
          </a:p>
        </p:txBody>
      </p:sp>
      <p:sp>
        <p:nvSpPr>
          <p:cNvPr id="4" name="Espaço Reservado para Data 2"/>
          <p:cNvSpPr>
            <a:spLocks noGrp="1"/>
          </p:cNvSpPr>
          <p:nvPr>
            <p:ph type="dt" sz="half" idx="10"/>
          </p:nvPr>
        </p:nvSpPr>
        <p:spPr/>
        <p:txBody>
          <a:bodyPr/>
          <a:lstStyle>
            <a:lvl1pPr>
              <a:defRPr/>
            </a:lvl1pPr>
          </a:lstStyle>
          <a:p>
            <a:pPr>
              <a:defRPr/>
            </a:pPr>
            <a:endParaRPr lang="en-US"/>
          </a:p>
        </p:txBody>
      </p:sp>
      <p:sp>
        <p:nvSpPr>
          <p:cNvPr id="5" name="Espaço Reservado para Rodapé 3"/>
          <p:cNvSpPr>
            <a:spLocks noGrp="1"/>
          </p:cNvSpPr>
          <p:nvPr>
            <p:ph type="ftr" sz="quarter" idx="11"/>
          </p:nvPr>
        </p:nvSpPr>
        <p:spPr/>
        <p:txBody>
          <a:bodyPr/>
          <a:lstStyle>
            <a:lvl1pPr>
              <a:defRPr/>
            </a:lvl1pPr>
          </a:lstStyle>
          <a:p>
            <a:pPr>
              <a:defRPr/>
            </a:pPr>
            <a:endParaRPr lang="en-US"/>
          </a:p>
        </p:txBody>
      </p:sp>
      <p:sp>
        <p:nvSpPr>
          <p:cNvPr id="6" name="Espaço Reservado para Número de Slide 4"/>
          <p:cNvSpPr>
            <a:spLocks noGrp="1"/>
          </p:cNvSpPr>
          <p:nvPr>
            <p:ph type="sldNum" sz="quarter" idx="12"/>
          </p:nvPr>
        </p:nvSpPr>
        <p:spPr/>
        <p:txBody>
          <a:bodyPr/>
          <a:lstStyle>
            <a:lvl1pPr>
              <a:defRPr/>
            </a:lvl1pPr>
          </a:lstStyle>
          <a:p>
            <a:pPr>
              <a:defRPr/>
            </a:pPr>
            <a:fld id="{C4C17412-44A0-4C2C-AD5B-98B5FB261EE3}" type="slidenum">
              <a:rPr lang="en-US" altLang="pt-BR"/>
              <a:pPr>
                <a:defRPr/>
              </a:pPr>
              <a:t>‹nº›</a:t>
            </a:fld>
            <a:endParaRPr lang="en-US" altLang="pt-BR"/>
          </a:p>
        </p:txBody>
      </p:sp>
    </p:spTree>
    <p:extLst>
      <p:ext uri="{BB962C8B-B14F-4D97-AF65-F5344CB8AC3E}">
        <p14:creationId xmlns:p14="http://schemas.microsoft.com/office/powerpoint/2010/main" val="25992978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2" name="Conector reto 1"/>
          <p:cNvSpPr>
            <a:spLocks noChangeShapeType="1"/>
          </p:cNvSpPr>
          <p:nvPr/>
        </p:nvSpPr>
        <p:spPr bwMode="auto">
          <a:xfrm>
            <a:off x="457200" y="6353175"/>
            <a:ext cx="8229600" cy="0"/>
          </a:xfrm>
          <a:prstGeom prst="line">
            <a:avLst/>
          </a:prstGeom>
          <a:noFill/>
          <a:ln w="9525" algn="ctr">
            <a:solidFill>
              <a:schemeClr val="accent2"/>
            </a:solidFill>
            <a:prstDash val="dash"/>
            <a:round/>
            <a:headEnd/>
            <a:tailEnd/>
          </a:ln>
        </p:spPr>
        <p:txBody>
          <a:bodyPr/>
          <a:lstStyle/>
          <a:p>
            <a:pPr>
              <a:defRPr/>
            </a:pPr>
            <a:endParaRPr lang="pt-BR"/>
          </a:p>
        </p:txBody>
      </p:sp>
      <p:sp>
        <p:nvSpPr>
          <p:cNvPr id="3" name="Triângulo isósceles 2"/>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4" name="Espaço Reservado para Data 1"/>
          <p:cNvSpPr>
            <a:spLocks noGrp="1"/>
          </p:cNvSpPr>
          <p:nvPr>
            <p:ph type="dt" sz="half" idx="10"/>
          </p:nvPr>
        </p:nvSpPr>
        <p:spPr/>
        <p:txBody>
          <a:bodyPr/>
          <a:lstStyle>
            <a:lvl1pPr>
              <a:defRPr/>
            </a:lvl1pPr>
          </a:lstStyle>
          <a:p>
            <a:pPr>
              <a:defRPr/>
            </a:pPr>
            <a:endParaRPr lang="en-US"/>
          </a:p>
        </p:txBody>
      </p:sp>
      <p:sp>
        <p:nvSpPr>
          <p:cNvPr id="5" name="Espaço Reservado para Rodapé 2"/>
          <p:cNvSpPr>
            <a:spLocks noGrp="1"/>
          </p:cNvSpPr>
          <p:nvPr>
            <p:ph type="ftr" sz="quarter" idx="11"/>
          </p:nvPr>
        </p:nvSpPr>
        <p:spPr/>
        <p:txBody>
          <a:bodyPr/>
          <a:lstStyle>
            <a:lvl1pPr>
              <a:defRPr/>
            </a:lvl1pPr>
          </a:lstStyle>
          <a:p>
            <a:pPr>
              <a:defRPr/>
            </a:pPr>
            <a:endParaRPr lang="en-US"/>
          </a:p>
        </p:txBody>
      </p:sp>
      <p:sp>
        <p:nvSpPr>
          <p:cNvPr id="6" name="Espaço Reservado para Número de Slide 3"/>
          <p:cNvSpPr>
            <a:spLocks noGrp="1"/>
          </p:cNvSpPr>
          <p:nvPr>
            <p:ph type="sldNum" sz="quarter" idx="12"/>
          </p:nvPr>
        </p:nvSpPr>
        <p:spPr/>
        <p:txBody>
          <a:bodyPr/>
          <a:lstStyle>
            <a:lvl1pPr>
              <a:defRPr/>
            </a:lvl1pPr>
          </a:lstStyle>
          <a:p>
            <a:pPr>
              <a:defRPr/>
            </a:pPr>
            <a:fld id="{D7CD37FC-F3F2-4DEF-904A-7C37CE6F9B8E}" type="slidenum">
              <a:rPr lang="en-US" altLang="pt-BR"/>
              <a:pPr>
                <a:defRPr/>
              </a:pPr>
              <a:t>‹nº›</a:t>
            </a:fld>
            <a:endParaRPr lang="en-US" altLang="pt-BR"/>
          </a:p>
        </p:txBody>
      </p:sp>
    </p:spTree>
    <p:extLst>
      <p:ext uri="{BB962C8B-B14F-4D97-AF65-F5344CB8AC3E}">
        <p14:creationId xmlns:p14="http://schemas.microsoft.com/office/powerpoint/2010/main" val="24538522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5" name="Conector reto 4"/>
          <p:cNvSpPr>
            <a:spLocks noChangeShapeType="1"/>
          </p:cNvSpPr>
          <p:nvPr/>
        </p:nvSpPr>
        <p:spPr bwMode="auto">
          <a:xfrm>
            <a:off x="457200" y="6353175"/>
            <a:ext cx="8229600" cy="0"/>
          </a:xfrm>
          <a:prstGeom prst="line">
            <a:avLst/>
          </a:prstGeom>
          <a:noFill/>
          <a:ln w="9525" algn="ctr">
            <a:solidFill>
              <a:schemeClr val="accent2"/>
            </a:solidFill>
            <a:prstDash val="dash"/>
            <a:round/>
            <a:headEnd/>
            <a:tailEnd/>
          </a:ln>
        </p:spPr>
        <p:txBody>
          <a:bodyPr/>
          <a:lstStyle/>
          <a:p>
            <a:pPr>
              <a:defRPr/>
            </a:pPr>
            <a:endParaRPr lang="pt-BR"/>
          </a:p>
        </p:txBody>
      </p:sp>
      <p:sp>
        <p:nvSpPr>
          <p:cNvPr id="6" name="Conector reto 5"/>
          <p:cNvSpPr>
            <a:spLocks noChangeShapeType="1"/>
          </p:cNvSpPr>
          <p:nvPr/>
        </p:nvSpPr>
        <p:spPr bwMode="auto">
          <a:xfrm rot="5400000">
            <a:off x="3160712" y="3324226"/>
            <a:ext cx="6035675" cy="0"/>
          </a:xfrm>
          <a:prstGeom prst="line">
            <a:avLst/>
          </a:prstGeom>
          <a:noFill/>
          <a:ln w="9525" algn="ctr">
            <a:solidFill>
              <a:schemeClr val="accent2"/>
            </a:solidFill>
            <a:prstDash val="dash"/>
            <a:round/>
            <a:headEnd/>
            <a:tailEnd/>
          </a:ln>
        </p:spPr>
        <p:txBody>
          <a:bodyPr/>
          <a:lstStyle/>
          <a:p>
            <a:pPr>
              <a:defRPr/>
            </a:pPr>
            <a:endParaRPr lang="pt-BR"/>
          </a:p>
        </p:txBody>
      </p:sp>
      <p:sp>
        <p:nvSpPr>
          <p:cNvPr id="7" name="Triângulo isósceles 6"/>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 name="Título 1"/>
          <p:cNvSpPr>
            <a:spLocks noGrp="1"/>
          </p:cNvSpPr>
          <p:nvPr>
            <p:ph type="title"/>
          </p:nvPr>
        </p:nvSpPr>
        <p:spPr>
          <a:xfrm>
            <a:off x="6324600" y="304800"/>
            <a:ext cx="2514600" cy="838200"/>
          </a:xfrm>
        </p:spPr>
        <p:txBody>
          <a:bodyPr>
            <a:noAutofit/>
          </a:bodyPr>
          <a:lstStyle>
            <a:lvl1pPr algn="l">
              <a:buNone/>
              <a:defRPr sz="2000" b="1">
                <a:solidFill>
                  <a:schemeClr val="tx2"/>
                </a:solidFill>
                <a:latin typeface="+mn-lt"/>
                <a:ea typeface="+mn-ea"/>
                <a:cs typeface="+mn-cs"/>
              </a:defRPr>
            </a:lvl1pPr>
          </a:lstStyle>
          <a:p>
            <a:r>
              <a:rPr lang="pt-BR" smtClean="0"/>
              <a:t>Clique para editar o estilo do título mestre</a:t>
            </a:r>
            <a:endParaRPr lang="en-US"/>
          </a:p>
        </p:txBody>
      </p:sp>
      <p:sp>
        <p:nvSpPr>
          <p:cNvPr id="3" name="Espaço Reservado para Texto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pt-BR" smtClean="0"/>
              <a:t>Clique para editar os estilos do texto mestre</a:t>
            </a:r>
          </a:p>
        </p:txBody>
      </p:sp>
      <p:sp>
        <p:nvSpPr>
          <p:cNvPr id="12" name="Espaço Reservado para Conteúdo 11"/>
          <p:cNvSpPr>
            <a:spLocks noGrp="1"/>
          </p:cNvSpPr>
          <p:nvPr>
            <p:ph sz="quarter" idx="1"/>
          </p:nvPr>
        </p:nvSpPr>
        <p:spPr>
          <a:xfrm>
            <a:off x="304800" y="304800"/>
            <a:ext cx="5715000" cy="5715000"/>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8" name="Espaço Reservado para Data 4"/>
          <p:cNvSpPr>
            <a:spLocks noGrp="1"/>
          </p:cNvSpPr>
          <p:nvPr>
            <p:ph type="dt" sz="half" idx="10"/>
          </p:nvPr>
        </p:nvSpPr>
        <p:spPr/>
        <p:txBody>
          <a:bodyPr/>
          <a:lstStyle>
            <a:lvl1pPr>
              <a:defRPr/>
            </a:lvl1pPr>
          </a:lstStyle>
          <a:p>
            <a:pPr>
              <a:defRPr/>
            </a:pPr>
            <a:endParaRPr lang="en-US"/>
          </a:p>
        </p:txBody>
      </p:sp>
      <p:sp>
        <p:nvSpPr>
          <p:cNvPr id="9" name="Espaço Reservado para Rodapé 5"/>
          <p:cNvSpPr>
            <a:spLocks noGrp="1"/>
          </p:cNvSpPr>
          <p:nvPr>
            <p:ph type="ftr" sz="quarter" idx="11"/>
          </p:nvPr>
        </p:nvSpPr>
        <p:spPr/>
        <p:txBody>
          <a:bodyPr/>
          <a:lstStyle>
            <a:lvl1pPr>
              <a:defRPr/>
            </a:lvl1pPr>
          </a:lstStyle>
          <a:p>
            <a:pPr>
              <a:defRPr/>
            </a:pPr>
            <a:endParaRPr lang="en-US"/>
          </a:p>
        </p:txBody>
      </p:sp>
      <p:sp>
        <p:nvSpPr>
          <p:cNvPr id="10" name="Espaço Reservado para Número de Slide 6"/>
          <p:cNvSpPr>
            <a:spLocks noGrp="1"/>
          </p:cNvSpPr>
          <p:nvPr>
            <p:ph type="sldNum" sz="quarter" idx="12"/>
          </p:nvPr>
        </p:nvSpPr>
        <p:spPr/>
        <p:txBody>
          <a:bodyPr/>
          <a:lstStyle>
            <a:lvl1pPr>
              <a:defRPr/>
            </a:lvl1pPr>
          </a:lstStyle>
          <a:p>
            <a:pPr>
              <a:defRPr/>
            </a:pPr>
            <a:fld id="{27D31AFF-33BC-433E-A8C6-45DDB4147507}" type="slidenum">
              <a:rPr lang="en-US" altLang="pt-BR"/>
              <a:pPr>
                <a:defRPr/>
              </a:pPr>
              <a:t>‹nº›</a:t>
            </a:fld>
            <a:endParaRPr lang="en-US" altLang="pt-BR"/>
          </a:p>
        </p:txBody>
      </p:sp>
    </p:spTree>
    <p:extLst>
      <p:ext uri="{BB962C8B-B14F-4D97-AF65-F5344CB8AC3E}">
        <p14:creationId xmlns:p14="http://schemas.microsoft.com/office/powerpoint/2010/main" val="25941220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bg>
      <p:bgPr>
        <a:solidFill>
          <a:schemeClr val="bg2"/>
        </a:solidFill>
        <a:effectLst/>
      </p:bgPr>
    </p:bg>
    <p:spTree>
      <p:nvGrpSpPr>
        <p:cNvPr id="1" name=""/>
        <p:cNvGrpSpPr/>
        <p:nvPr/>
      </p:nvGrpSpPr>
      <p:grpSpPr>
        <a:xfrm>
          <a:off x="0" y="0"/>
          <a:ext cx="0" cy="0"/>
          <a:chOff x="0" y="0"/>
          <a:chExt cx="0" cy="0"/>
        </a:xfrm>
      </p:grpSpPr>
      <p:sp>
        <p:nvSpPr>
          <p:cNvPr id="5" name="Conector reto 4"/>
          <p:cNvSpPr>
            <a:spLocks noChangeShapeType="1"/>
          </p:cNvSpPr>
          <p:nvPr/>
        </p:nvSpPr>
        <p:spPr bwMode="auto">
          <a:xfrm>
            <a:off x="457200" y="6353175"/>
            <a:ext cx="8229600" cy="0"/>
          </a:xfrm>
          <a:prstGeom prst="line">
            <a:avLst/>
          </a:prstGeom>
          <a:noFill/>
          <a:ln w="9525" algn="ctr">
            <a:solidFill>
              <a:schemeClr val="accent2"/>
            </a:solidFill>
            <a:prstDash val="dash"/>
            <a:round/>
            <a:headEnd/>
            <a:tailEnd/>
          </a:ln>
        </p:spPr>
        <p:txBody>
          <a:bodyPr/>
          <a:lstStyle/>
          <a:p>
            <a:pPr>
              <a:defRPr/>
            </a:pPr>
            <a:endParaRPr lang="pt-BR"/>
          </a:p>
        </p:txBody>
      </p:sp>
      <p:sp>
        <p:nvSpPr>
          <p:cNvPr id="6" name="Triângulo isósceles 5"/>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Retângulo 6"/>
          <p:cNvSpPr/>
          <p:nvPr/>
        </p:nvSpPr>
        <p:spPr>
          <a:xfrm>
            <a:off x="457200" y="500063"/>
            <a:ext cx="182563"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 name="Título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lang="pt-BR" smtClean="0"/>
              <a:t>Clique para editar o estilo do título mestre</a:t>
            </a:r>
            <a:endParaRPr lang="en-US"/>
          </a:p>
        </p:txBody>
      </p:sp>
      <p:sp>
        <p:nvSpPr>
          <p:cNvPr id="3" name="Espaço Reservado para Imagem 2"/>
          <p:cNvSpPr>
            <a:spLocks noGrp="1"/>
          </p:cNvSpPr>
          <p:nvPr>
            <p:ph type="pic" idx="1"/>
          </p:nvPr>
        </p:nvSpPr>
        <p:spPr>
          <a:xfrm>
            <a:off x="457200" y="1905000"/>
            <a:ext cx="8229600" cy="4270248"/>
          </a:xfrm>
          <a:solidFill>
            <a:schemeClr val="tx1">
              <a:shade val="50000"/>
            </a:schemeClr>
          </a:solidFill>
          <a:ln>
            <a:noFill/>
          </a:ln>
          <a:effectLst/>
        </p:spPr>
        <p:txBody>
          <a:bodyPr>
            <a:normAutofit/>
          </a:bodyPr>
          <a:lstStyle>
            <a:lvl1pPr marL="0" indent="0">
              <a:spcBef>
                <a:spcPts val="600"/>
              </a:spcBef>
              <a:buNone/>
              <a:defRPr sz="3200"/>
            </a:lvl1pPr>
          </a:lstStyle>
          <a:p>
            <a:pPr lvl="0"/>
            <a:r>
              <a:rPr lang="pt-BR" noProof="0" smtClean="0"/>
              <a:t>Clique no ícone para adicionar uma imagem</a:t>
            </a:r>
            <a:endParaRPr lang="en-US" noProof="0" dirty="0"/>
          </a:p>
        </p:txBody>
      </p:sp>
      <p:sp>
        <p:nvSpPr>
          <p:cNvPr id="4" name="Espaço Reservado para Texto 3"/>
          <p:cNvSpPr>
            <a:spLocks noGrp="1"/>
          </p:cNvSpPr>
          <p:nvPr>
            <p:ph type="body" sz="half" idx="2"/>
          </p:nvPr>
        </p:nvSpPr>
        <p:spPr>
          <a:xfrm>
            <a:off x="457200" y="1219200"/>
            <a:ext cx="8229600" cy="533400"/>
          </a:xfrm>
        </p:spPr>
        <p:txBody>
          <a:bodyPr anchor="ctr"/>
          <a:lstStyle>
            <a:lvl1pPr marL="0" indent="0" algn="l">
              <a:buFontTx/>
              <a:buNone/>
              <a:defRPr sz="1400"/>
            </a:lvl1pPr>
            <a:lvl2pPr>
              <a:defRPr sz="1200"/>
            </a:lvl2pPr>
            <a:lvl3pPr>
              <a:defRPr sz="1000"/>
            </a:lvl3pPr>
            <a:lvl4pPr>
              <a:defRPr sz="900"/>
            </a:lvl4pPr>
            <a:lvl5pPr>
              <a:defRPr sz="900"/>
            </a:lvl5pPr>
          </a:lstStyle>
          <a:p>
            <a:pPr lvl="0"/>
            <a:r>
              <a:rPr lang="pt-BR" smtClean="0"/>
              <a:t>Clique para editar os estilos do texto mestre</a:t>
            </a:r>
          </a:p>
        </p:txBody>
      </p:sp>
      <p:sp>
        <p:nvSpPr>
          <p:cNvPr id="8" name="Espaço Reservado para Data 4"/>
          <p:cNvSpPr>
            <a:spLocks noGrp="1"/>
          </p:cNvSpPr>
          <p:nvPr>
            <p:ph type="dt" sz="half" idx="10"/>
          </p:nvPr>
        </p:nvSpPr>
        <p:spPr/>
        <p:txBody>
          <a:bodyPr/>
          <a:lstStyle>
            <a:lvl1pPr>
              <a:defRPr/>
            </a:lvl1pPr>
          </a:lstStyle>
          <a:p>
            <a:pPr>
              <a:defRPr/>
            </a:pPr>
            <a:endParaRPr lang="en-US"/>
          </a:p>
        </p:txBody>
      </p:sp>
      <p:sp>
        <p:nvSpPr>
          <p:cNvPr id="9" name="Espaço Reservado para Rodapé 5"/>
          <p:cNvSpPr>
            <a:spLocks noGrp="1"/>
          </p:cNvSpPr>
          <p:nvPr>
            <p:ph type="ftr" sz="quarter" idx="11"/>
          </p:nvPr>
        </p:nvSpPr>
        <p:spPr/>
        <p:txBody>
          <a:bodyPr/>
          <a:lstStyle>
            <a:lvl1pPr>
              <a:defRPr/>
            </a:lvl1pPr>
          </a:lstStyle>
          <a:p>
            <a:pPr>
              <a:defRPr/>
            </a:pPr>
            <a:endParaRPr lang="en-US"/>
          </a:p>
        </p:txBody>
      </p:sp>
      <p:sp>
        <p:nvSpPr>
          <p:cNvPr id="10" name="Espaço Reservado para Número de Slide 6"/>
          <p:cNvSpPr>
            <a:spLocks noGrp="1"/>
          </p:cNvSpPr>
          <p:nvPr>
            <p:ph type="sldNum" sz="quarter" idx="12"/>
          </p:nvPr>
        </p:nvSpPr>
        <p:spPr/>
        <p:txBody>
          <a:bodyPr/>
          <a:lstStyle>
            <a:lvl1pPr>
              <a:defRPr/>
            </a:lvl1pPr>
          </a:lstStyle>
          <a:p>
            <a:pPr>
              <a:defRPr/>
            </a:pPr>
            <a:fld id="{DEBBF1B2-7D5B-4BAC-8260-C150ED3C9899}" type="slidenum">
              <a:rPr lang="en-US" altLang="pt-BR"/>
              <a:pPr>
                <a:defRPr/>
              </a:pPr>
              <a:t>‹nº›</a:t>
            </a:fld>
            <a:endParaRPr lang="en-US" altLang="pt-BR"/>
          </a:p>
        </p:txBody>
      </p:sp>
    </p:spTree>
    <p:extLst>
      <p:ext uri="{BB962C8B-B14F-4D97-AF65-F5344CB8AC3E}">
        <p14:creationId xmlns:p14="http://schemas.microsoft.com/office/powerpoint/2010/main" val="2222769348"/>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Espaço Reservado para Título 21"/>
          <p:cNvSpPr>
            <a:spLocks noGrp="1"/>
          </p:cNvSpPr>
          <p:nvPr>
            <p:ph type="title"/>
          </p:nvPr>
        </p:nvSpPr>
        <p:spPr bwMode="auto">
          <a:xfrm>
            <a:off x="457200" y="152400"/>
            <a:ext cx="8229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pt-BR" altLang="pt-BR" smtClean="0"/>
              <a:t>Clique para editar o estilo do título mestre</a:t>
            </a:r>
            <a:endParaRPr lang="en-US" altLang="pt-BR" smtClean="0"/>
          </a:p>
        </p:txBody>
      </p:sp>
      <p:sp>
        <p:nvSpPr>
          <p:cNvPr id="1027" name="Espaço Reservado para Texto 12"/>
          <p:cNvSpPr>
            <a:spLocks noGrp="1"/>
          </p:cNvSpPr>
          <p:nvPr>
            <p:ph type="body" idx="1"/>
          </p:nvPr>
        </p:nvSpPr>
        <p:spPr bwMode="auto">
          <a:xfrm>
            <a:off x="457200" y="1219200"/>
            <a:ext cx="8229600" cy="4910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t-BR" altLang="pt-BR" smtClean="0"/>
              <a:t>Clique para editar os estilos do texto mestre</a:t>
            </a:r>
          </a:p>
          <a:p>
            <a:pPr lvl="1"/>
            <a:r>
              <a:rPr lang="pt-BR" altLang="pt-BR" smtClean="0"/>
              <a:t>Segundo nível</a:t>
            </a:r>
          </a:p>
          <a:p>
            <a:pPr lvl="2"/>
            <a:r>
              <a:rPr lang="pt-BR" altLang="pt-BR" smtClean="0"/>
              <a:t>Terceiro nível</a:t>
            </a:r>
          </a:p>
          <a:p>
            <a:pPr lvl="3"/>
            <a:r>
              <a:rPr lang="pt-BR" altLang="pt-BR" smtClean="0"/>
              <a:t>Quarto nível</a:t>
            </a:r>
          </a:p>
          <a:p>
            <a:pPr lvl="4"/>
            <a:r>
              <a:rPr lang="pt-BR" altLang="pt-BR" smtClean="0"/>
              <a:t>Quinto nível</a:t>
            </a:r>
            <a:endParaRPr lang="en-US" altLang="pt-BR" smtClean="0"/>
          </a:p>
        </p:txBody>
      </p:sp>
      <p:sp>
        <p:nvSpPr>
          <p:cNvPr id="14" name="Espaço Reservado para Data 13"/>
          <p:cNvSpPr>
            <a:spLocks noGrp="1"/>
          </p:cNvSpPr>
          <p:nvPr>
            <p:ph type="dt" sz="half" idx="2"/>
          </p:nvPr>
        </p:nvSpPr>
        <p:spPr>
          <a:xfrm>
            <a:off x="6400800" y="6356350"/>
            <a:ext cx="2289175" cy="365125"/>
          </a:xfrm>
          <a:prstGeom prst="rect">
            <a:avLst/>
          </a:prstGeom>
        </p:spPr>
        <p:txBody>
          <a:bodyPr vert="horz"/>
          <a:lstStyle>
            <a:lvl1pPr algn="l" eaLnBrk="1" latinLnBrk="0" hangingPunct="1">
              <a:defRPr kumimoji="0" sz="1400">
                <a:solidFill>
                  <a:schemeClr val="tx2"/>
                </a:solidFill>
              </a:defRPr>
            </a:lvl1pPr>
          </a:lstStyle>
          <a:p>
            <a:pPr>
              <a:defRPr/>
            </a:pPr>
            <a:endParaRPr lang="en-US"/>
          </a:p>
        </p:txBody>
      </p:sp>
      <p:sp>
        <p:nvSpPr>
          <p:cNvPr id="3" name="Espaço Reservado para Rodapé 2"/>
          <p:cNvSpPr>
            <a:spLocks noGrp="1"/>
          </p:cNvSpPr>
          <p:nvPr>
            <p:ph type="ftr" sz="quarter" idx="3"/>
          </p:nvPr>
        </p:nvSpPr>
        <p:spPr>
          <a:xfrm>
            <a:off x="2898775" y="6356350"/>
            <a:ext cx="3505200" cy="365125"/>
          </a:xfrm>
          <a:prstGeom prst="rect">
            <a:avLst/>
          </a:prstGeom>
        </p:spPr>
        <p:txBody>
          <a:bodyPr vert="horz"/>
          <a:lstStyle>
            <a:lvl1pPr algn="r" eaLnBrk="1" latinLnBrk="0" hangingPunct="1">
              <a:defRPr kumimoji="0" sz="1400">
                <a:solidFill>
                  <a:schemeClr val="tx2"/>
                </a:solidFill>
              </a:defRPr>
            </a:lvl1pPr>
          </a:lstStyle>
          <a:p>
            <a:pPr>
              <a:defRPr/>
            </a:pPr>
            <a:endParaRPr lang="en-US"/>
          </a:p>
        </p:txBody>
      </p:sp>
      <p:sp>
        <p:nvSpPr>
          <p:cNvPr id="23" name="Espaço Reservado para Número de Slide 22"/>
          <p:cNvSpPr>
            <a:spLocks noGrp="1"/>
          </p:cNvSpPr>
          <p:nvPr>
            <p:ph type="sldNum" sz="quarter" idx="4"/>
          </p:nvPr>
        </p:nvSpPr>
        <p:spPr>
          <a:xfrm>
            <a:off x="612775" y="6356350"/>
            <a:ext cx="19812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z="1400">
                <a:solidFill>
                  <a:schemeClr val="tx2"/>
                </a:solidFill>
              </a:defRPr>
            </a:lvl1pPr>
          </a:lstStyle>
          <a:p>
            <a:pPr>
              <a:defRPr/>
            </a:pPr>
            <a:fld id="{F6E8C3F4-5113-4243-BC9F-85500ECED7D2}" type="slidenum">
              <a:rPr lang="en-US" altLang="pt-BR"/>
              <a:pPr>
                <a:defRPr/>
              </a:pPr>
              <a:t>‹nº›</a:t>
            </a:fld>
            <a:endParaRPr lang="en-US" altLang="pt-BR"/>
          </a:p>
        </p:txBody>
      </p:sp>
      <p:sp>
        <p:nvSpPr>
          <p:cNvPr id="1031" name="Conector reto 27"/>
          <p:cNvSpPr>
            <a:spLocks noChangeShapeType="1"/>
          </p:cNvSpPr>
          <p:nvPr/>
        </p:nvSpPr>
        <p:spPr bwMode="auto">
          <a:xfrm>
            <a:off x="457200" y="6353175"/>
            <a:ext cx="8229600" cy="0"/>
          </a:xfrm>
          <a:prstGeom prst="line">
            <a:avLst/>
          </a:prstGeom>
          <a:noFill/>
          <a:ln w="9525" algn="ctr">
            <a:solidFill>
              <a:schemeClr val="accent2"/>
            </a:solidFill>
            <a:prstDash val="dash"/>
            <a:round/>
            <a:headEnd/>
            <a:tailEnd/>
          </a:ln>
        </p:spPr>
        <p:txBody>
          <a:bodyPr/>
          <a:lstStyle/>
          <a:p>
            <a:pPr>
              <a:defRPr/>
            </a:pPr>
            <a:endParaRPr lang="pt-BR"/>
          </a:p>
        </p:txBody>
      </p:sp>
      <p:sp>
        <p:nvSpPr>
          <p:cNvPr id="1032" name="Conector reto 28"/>
          <p:cNvSpPr>
            <a:spLocks noChangeShapeType="1"/>
          </p:cNvSpPr>
          <p:nvPr/>
        </p:nvSpPr>
        <p:spPr bwMode="auto">
          <a:xfrm>
            <a:off x="457200" y="1143000"/>
            <a:ext cx="8229600" cy="0"/>
          </a:xfrm>
          <a:prstGeom prst="line">
            <a:avLst/>
          </a:prstGeom>
          <a:noFill/>
          <a:ln w="9525" algn="ctr">
            <a:solidFill>
              <a:schemeClr val="accent2"/>
            </a:solidFill>
            <a:prstDash val="dash"/>
            <a:round/>
            <a:headEnd/>
            <a:tailEnd/>
          </a:ln>
        </p:spPr>
        <p:txBody>
          <a:bodyPr/>
          <a:lstStyle/>
          <a:p>
            <a:pPr>
              <a:defRPr/>
            </a:pPr>
            <a:endParaRPr lang="pt-BR"/>
          </a:p>
        </p:txBody>
      </p:sp>
      <p:sp>
        <p:nvSpPr>
          <p:cNvPr id="10" name="Triângulo isósceles 9"/>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Tree>
  </p:cSld>
  <p:clrMap bg1="lt1" tx1="dk1" bg2="lt2" tx2="dk2" accent1="accent1" accent2="accent2" accent3="accent3" accent4="accent4" accent5="accent5" accent6="accent6" hlink="hlink" folHlink="folHlink"/>
  <p:sldLayoutIdLst>
    <p:sldLayoutId id="2147483767" r:id="rId1"/>
    <p:sldLayoutId id="2147483763" r:id="rId2"/>
    <p:sldLayoutId id="2147483768" r:id="rId3"/>
    <p:sldLayoutId id="2147483764" r:id="rId4"/>
    <p:sldLayoutId id="2147483765" r:id="rId5"/>
    <p:sldLayoutId id="2147483769" r:id="rId6"/>
    <p:sldLayoutId id="2147483770" r:id="rId7"/>
    <p:sldLayoutId id="2147483771" r:id="rId8"/>
    <p:sldLayoutId id="2147483772" r:id="rId9"/>
    <p:sldLayoutId id="2147483766" r:id="rId10"/>
    <p:sldLayoutId id="2147483773" r:id="rId11"/>
  </p:sldLayoutIdLst>
  <p:txStyles>
    <p:title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Bookman Old Style" panose="02050604050505020204" pitchFamily="18" charset="0"/>
        </a:defRPr>
      </a:lvl2pPr>
      <a:lvl3pPr algn="l" rtl="0" eaLnBrk="0" fontAlgn="base" hangingPunct="0">
        <a:spcBef>
          <a:spcPct val="0"/>
        </a:spcBef>
        <a:spcAft>
          <a:spcPct val="0"/>
        </a:spcAft>
        <a:defRPr sz="3200">
          <a:solidFill>
            <a:schemeClr val="tx2"/>
          </a:solidFill>
          <a:latin typeface="Bookman Old Style" panose="02050604050505020204" pitchFamily="18" charset="0"/>
        </a:defRPr>
      </a:lvl3pPr>
      <a:lvl4pPr algn="l" rtl="0" eaLnBrk="0" fontAlgn="base" hangingPunct="0">
        <a:spcBef>
          <a:spcPct val="0"/>
        </a:spcBef>
        <a:spcAft>
          <a:spcPct val="0"/>
        </a:spcAft>
        <a:defRPr sz="3200">
          <a:solidFill>
            <a:schemeClr val="tx2"/>
          </a:solidFill>
          <a:latin typeface="Bookman Old Style" panose="02050604050505020204" pitchFamily="18" charset="0"/>
        </a:defRPr>
      </a:lvl4pPr>
      <a:lvl5pPr algn="l" rtl="0" eaLnBrk="0" fontAlgn="base" hangingPunct="0">
        <a:spcBef>
          <a:spcPct val="0"/>
        </a:spcBef>
        <a:spcAft>
          <a:spcPct val="0"/>
        </a:spcAft>
        <a:defRPr sz="3200">
          <a:solidFill>
            <a:schemeClr val="tx2"/>
          </a:solidFill>
          <a:latin typeface="Bookman Old Style" panose="02050604050505020204" pitchFamily="18" charset="0"/>
        </a:defRPr>
      </a:lvl5pPr>
      <a:lvl6pPr marL="457200" algn="l" rtl="0" fontAlgn="base">
        <a:spcBef>
          <a:spcPct val="0"/>
        </a:spcBef>
        <a:spcAft>
          <a:spcPct val="0"/>
        </a:spcAft>
        <a:defRPr sz="3200">
          <a:solidFill>
            <a:schemeClr val="tx2"/>
          </a:solidFill>
          <a:latin typeface="Bookman Old Style" panose="02050604050505020204" pitchFamily="18" charset="0"/>
        </a:defRPr>
      </a:lvl6pPr>
      <a:lvl7pPr marL="914400" algn="l" rtl="0" fontAlgn="base">
        <a:spcBef>
          <a:spcPct val="0"/>
        </a:spcBef>
        <a:spcAft>
          <a:spcPct val="0"/>
        </a:spcAft>
        <a:defRPr sz="3200">
          <a:solidFill>
            <a:schemeClr val="tx2"/>
          </a:solidFill>
          <a:latin typeface="Bookman Old Style" panose="02050604050505020204" pitchFamily="18" charset="0"/>
        </a:defRPr>
      </a:lvl7pPr>
      <a:lvl8pPr marL="1371600" algn="l" rtl="0" fontAlgn="base">
        <a:spcBef>
          <a:spcPct val="0"/>
        </a:spcBef>
        <a:spcAft>
          <a:spcPct val="0"/>
        </a:spcAft>
        <a:defRPr sz="3200">
          <a:solidFill>
            <a:schemeClr val="tx2"/>
          </a:solidFill>
          <a:latin typeface="Bookman Old Style" panose="02050604050505020204" pitchFamily="18" charset="0"/>
        </a:defRPr>
      </a:lvl8pPr>
      <a:lvl9pPr marL="1828800" algn="l" rtl="0" fontAlgn="base">
        <a:spcBef>
          <a:spcPct val="0"/>
        </a:spcBef>
        <a:spcAft>
          <a:spcPct val="0"/>
        </a:spcAft>
        <a:defRPr sz="3200">
          <a:solidFill>
            <a:schemeClr val="tx2"/>
          </a:solidFill>
          <a:latin typeface="Bookman Old Style" panose="02050604050505020204" pitchFamily="18" charset="0"/>
        </a:defRPr>
      </a:lvl9pPr>
    </p:titleStyle>
    <p:bodyStyle>
      <a:lvl1pPr marL="273050" indent="-273050" algn="l" rtl="0" eaLnBrk="0" fontAlgn="base" hangingPunct="0">
        <a:spcBef>
          <a:spcPts val="600"/>
        </a:spcBef>
        <a:spcAft>
          <a:spcPct val="0"/>
        </a:spcAft>
        <a:buClr>
          <a:schemeClr val="accent1"/>
        </a:buClr>
        <a:buSzPct val="76000"/>
        <a:buFont typeface="Wingdings 3" pitchFamily="18" charset="2"/>
        <a:buChar char=""/>
        <a:defRPr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sz="2300" kern="1200">
          <a:solidFill>
            <a:schemeClr val="tx2"/>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C01A22"/>
        </a:buClr>
        <a:buSzPct val="70000"/>
        <a:buFont typeface="Wingdings" pitchFamily="2" charset="2"/>
        <a:buChar char=""/>
        <a:defRPr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itchFamily="2" charset="2"/>
        <a:buChar char=""/>
        <a:defRPr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rot="10800000" flipV="1">
            <a:off x="971550" y="3644900"/>
            <a:ext cx="7105650" cy="1223963"/>
          </a:xfrm>
        </p:spPr>
        <p:txBody>
          <a:bodyPr>
            <a:normAutofit fontScale="90000"/>
          </a:bodyPr>
          <a:lstStyle/>
          <a:p>
            <a:pPr eaLnBrk="1" fontAlgn="auto" hangingPunct="1">
              <a:spcAft>
                <a:spcPts val="0"/>
              </a:spcAft>
              <a:defRPr/>
            </a:pPr>
            <a:r>
              <a:rPr lang="pt-BR" sz="2800" dirty="0" smtClean="0"/>
              <a:t>Transferências intergovernamentais no Brasil: diagnóstico e proposta de reforma</a:t>
            </a:r>
            <a:endParaRPr lang="en-US" sz="2800" dirty="0" smtClean="0"/>
          </a:p>
        </p:txBody>
      </p:sp>
      <p:sp>
        <p:nvSpPr>
          <p:cNvPr id="2051" name="Rectangle 3"/>
          <p:cNvSpPr>
            <a:spLocks noGrp="1" noChangeArrowheads="1"/>
          </p:cNvSpPr>
          <p:nvPr>
            <p:ph type="subTitle" idx="1"/>
          </p:nvPr>
        </p:nvSpPr>
        <p:spPr/>
        <p:txBody>
          <a:bodyPr>
            <a:normAutofit fontScale="55000" lnSpcReduction="20000"/>
          </a:bodyPr>
          <a:lstStyle/>
          <a:p>
            <a:pPr eaLnBrk="1" fontAlgn="auto" hangingPunct="1">
              <a:spcAft>
                <a:spcPts val="0"/>
              </a:spcAft>
              <a:buFont typeface="Wingdings 3"/>
              <a:buNone/>
              <a:defRPr/>
            </a:pPr>
            <a:r>
              <a:rPr lang="pt-BR" sz="2400" smtClean="0"/>
              <a:t>Mendes,M.,Miranda, R.B. E Cossio, F.B.</a:t>
            </a:r>
          </a:p>
          <a:p>
            <a:pPr eaLnBrk="1" fontAlgn="auto" hangingPunct="1">
              <a:spcAft>
                <a:spcPts val="0"/>
              </a:spcAft>
              <a:buFont typeface="Wingdings 3"/>
              <a:buNone/>
              <a:defRPr/>
            </a:pPr>
            <a:r>
              <a:rPr lang="pt-BR" sz="2400" smtClean="0"/>
              <a:t>Consultoria Legislativa do Senado Federal, Textos para Discussão 40, abril/2008</a:t>
            </a:r>
            <a:endParaRPr lang="en-US" sz="240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ítulo 1"/>
          <p:cNvSpPr>
            <a:spLocks noGrp="1"/>
          </p:cNvSpPr>
          <p:nvPr>
            <p:ph type="title"/>
          </p:nvPr>
        </p:nvSpPr>
        <p:spPr/>
        <p:txBody>
          <a:bodyPr/>
          <a:lstStyle/>
          <a:p>
            <a:pPr eaLnBrk="1" hangingPunct="1"/>
            <a:r>
              <a:rPr lang="pt-BR" altLang="pt-BR" sz="1800" dirty="0">
                <a:solidFill>
                  <a:srgbClr val="000000"/>
                </a:solidFill>
              </a:rPr>
              <a:t>Regra nova foi finalmente aprovada em 26 de junho de 2013.</a:t>
            </a:r>
            <a:r>
              <a:rPr lang="pt-BR" altLang="pt-BR" dirty="0">
                <a:solidFill>
                  <a:srgbClr val="000000"/>
                </a:solidFill>
              </a:rPr>
              <a:t/>
            </a:r>
            <a:br>
              <a:rPr lang="pt-BR" altLang="pt-BR" dirty="0">
                <a:solidFill>
                  <a:srgbClr val="000000"/>
                </a:solidFill>
              </a:rPr>
            </a:br>
            <a:endParaRPr lang="pt-BR" altLang="pt-BR" dirty="0" smtClean="0"/>
          </a:p>
        </p:txBody>
      </p:sp>
      <p:sp>
        <p:nvSpPr>
          <p:cNvPr id="30723" name="Espaço Reservado para Conteúdo 2"/>
          <p:cNvSpPr>
            <a:spLocks noGrp="1"/>
          </p:cNvSpPr>
          <p:nvPr>
            <p:ph sz="quarter" idx="1"/>
          </p:nvPr>
        </p:nvSpPr>
        <p:spPr>
          <a:xfrm>
            <a:off x="457200" y="1219200"/>
            <a:ext cx="8229600" cy="4937125"/>
          </a:xfrm>
        </p:spPr>
        <p:txBody>
          <a:bodyPr/>
          <a:lstStyle/>
          <a:p>
            <a:pPr algn="just"/>
            <a:r>
              <a:rPr lang="pt-BR" altLang="pt-BR" sz="2000" dirty="0" smtClean="0">
                <a:latin typeface="Times New Roman" pitchFamily="18" charset="0"/>
                <a:cs typeface="Times New Roman" pitchFamily="18" charset="0"/>
              </a:rPr>
              <a:t>PLS 240/2013, estabelece os seguintes critérios para a repartição do FPE: até 31 de dezembro de 2015, serão mantidos os atuais coeficientes individuais de participação; a partir de 1º de janeiro de 2016,  cada estado receberá valor igual ao montante distribuído em 2015, corrigido pela variação acumulada do IPCA e por 75% da variação real do PIB nacional do ano anterior ao ano considerado para base de cálculo, e o montante excedente será distribuído de acordo com os coeficientes individuais de participação obtidos a partir da soma dos fatores representativos da população e do inverso da renda domiciliar per capita, cada um com peso 0,5. </a:t>
            </a:r>
          </a:p>
          <a:p>
            <a:pPr algn="just"/>
            <a:r>
              <a:rPr lang="pt-BR" altLang="pt-BR" sz="2000" dirty="0">
                <a:latin typeface="Times New Roman" pitchFamily="18" charset="0"/>
                <a:cs typeface="Times New Roman" pitchFamily="18" charset="0"/>
              </a:rPr>
              <a:t>M</a:t>
            </a:r>
            <a:r>
              <a:rPr lang="pt-BR" altLang="pt-BR" sz="2000" dirty="0" smtClean="0">
                <a:latin typeface="Times New Roman" pitchFamily="18" charset="0"/>
                <a:cs typeface="Times New Roman" pitchFamily="18" charset="0"/>
              </a:rPr>
              <a:t>anutenção dos atuais coeficientes vai contra a decisão inicial do STF, podendo a nova lei ser alvo de ações de inconstitucionalidade por parte de estados descontentes com a proposta.</a:t>
            </a:r>
            <a:endParaRPr lang="pt-BR" altLang="pt-BR" sz="2000" dirty="0" smtClean="0">
              <a:latin typeface="Calibri" pitchFamily="34"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just"/>
            <a:r>
              <a:rPr lang="pt-BR" altLang="pt-BR" sz="2800" dirty="0"/>
              <a:t>Compensações financeiras </a:t>
            </a:r>
            <a:r>
              <a:rPr lang="pt-BR" altLang="pt-BR" sz="2800" dirty="0" smtClean="0"/>
              <a:t>pela </a:t>
            </a:r>
            <a:r>
              <a:rPr lang="pt-BR" altLang="pt-BR" sz="2800" dirty="0"/>
              <a:t>exploração de recursos naturais</a:t>
            </a:r>
            <a:endParaRPr lang="pt-BR" sz="2800" dirty="0"/>
          </a:p>
        </p:txBody>
      </p:sp>
      <p:sp>
        <p:nvSpPr>
          <p:cNvPr id="3" name="Espaço Reservado para Conteúdo 2"/>
          <p:cNvSpPr>
            <a:spLocks noGrp="1"/>
          </p:cNvSpPr>
          <p:nvPr>
            <p:ph sz="quarter" idx="1"/>
          </p:nvPr>
        </p:nvSpPr>
        <p:spPr/>
        <p:txBody>
          <a:bodyPr/>
          <a:lstStyle/>
          <a:p>
            <a:pPr algn="just" eaLnBrk="1" hangingPunct="1">
              <a:lnSpc>
                <a:spcPct val="90000"/>
              </a:lnSpc>
            </a:pPr>
            <a:r>
              <a:rPr lang="pt-BR" altLang="pt-BR" sz="2400" dirty="0"/>
              <a:t>Obrigatórias, incondicionais e sem contrapartida.</a:t>
            </a:r>
          </a:p>
          <a:p>
            <a:pPr algn="just" eaLnBrk="1" hangingPunct="1">
              <a:lnSpc>
                <a:spcPct val="90000"/>
              </a:lnSpc>
            </a:pPr>
            <a:r>
              <a:rPr lang="pt-BR" altLang="pt-BR" sz="2400" dirty="0"/>
              <a:t>Parcialmente devolutivas pois são associadas a algum tipo de atividade econômica exercida nos estados/municípios ligada à exploração de recursos naturais.</a:t>
            </a:r>
          </a:p>
          <a:p>
            <a:pPr algn="just" eaLnBrk="1" hangingPunct="1">
              <a:lnSpc>
                <a:spcPct val="90000"/>
              </a:lnSpc>
            </a:pPr>
            <a:r>
              <a:rPr lang="pt-BR" altLang="pt-BR" sz="2400" dirty="0"/>
              <a:t>Parte mais significativa (87%) relacionada à indústria do petróleo.</a:t>
            </a:r>
          </a:p>
          <a:p>
            <a:pPr algn="just" eaLnBrk="1" hangingPunct="1">
              <a:lnSpc>
                <a:spcPct val="90000"/>
              </a:lnSpc>
            </a:pPr>
            <a:r>
              <a:rPr lang="pt-BR" altLang="pt-BR" sz="2400" dirty="0"/>
              <a:t>CFEM – Compensação Financeira pela Exploração de Recursos Minerais.</a:t>
            </a:r>
          </a:p>
          <a:p>
            <a:pPr algn="just" eaLnBrk="1" hangingPunct="1">
              <a:lnSpc>
                <a:spcPct val="90000"/>
              </a:lnSpc>
            </a:pPr>
            <a:r>
              <a:rPr lang="pt-BR" sz="2400" dirty="0"/>
              <a:t>CFURH - Compensação Financeira pela Utilização de Recursos Hídricos.</a:t>
            </a:r>
            <a:endParaRPr lang="pt-BR" altLang="pt-BR" sz="2400" dirty="0"/>
          </a:p>
        </p:txBody>
      </p:sp>
    </p:spTree>
    <p:extLst>
      <p:ext uri="{BB962C8B-B14F-4D97-AF65-F5344CB8AC3E}">
        <p14:creationId xmlns:p14="http://schemas.microsoft.com/office/powerpoint/2010/main" val="6884845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pPr algn="just" eaLnBrk="1" hangingPunct="1"/>
            <a:r>
              <a:rPr lang="pt-BR" altLang="pt-BR" sz="3200" dirty="0"/>
              <a:t>Racionalidade: estados e municípios onde se exerce a atividade extrativa deveriam ser compensados na tentativa de equilibrar os interesses da geração presente e das gerações futuras.</a:t>
            </a:r>
          </a:p>
          <a:p>
            <a:pPr algn="just" eaLnBrk="1" hangingPunct="1"/>
            <a:r>
              <a:rPr lang="pt-BR" altLang="pt-BR" sz="3200" dirty="0"/>
              <a:t>Destinação entre 50% e 90% para governos subnacionais parece exagerada.</a:t>
            </a:r>
          </a:p>
          <a:p>
            <a:pPr eaLnBrk="1" hangingPunct="1"/>
            <a:endParaRPr lang="pt-BR" altLang="pt-BR" sz="2000" dirty="0"/>
          </a:p>
          <a:p>
            <a:pPr marL="0" indent="0">
              <a:buNone/>
            </a:pPr>
            <a:endParaRPr lang="pt-BR" dirty="0"/>
          </a:p>
        </p:txBody>
      </p:sp>
    </p:spTree>
    <p:extLst>
      <p:ext uri="{BB962C8B-B14F-4D97-AF65-F5344CB8AC3E}">
        <p14:creationId xmlns:p14="http://schemas.microsoft.com/office/powerpoint/2010/main" val="25820253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pPr algn="just" eaLnBrk="1" hangingPunct="1">
              <a:lnSpc>
                <a:spcPct val="90000"/>
              </a:lnSpc>
            </a:pPr>
            <a:r>
              <a:rPr lang="pt-BR" altLang="pt-BR" sz="2400" dirty="0"/>
              <a:t>Receita corrente dos beneficiários das compensações é </a:t>
            </a:r>
            <a:r>
              <a:rPr lang="pt-BR" altLang="pt-BR" sz="2400" dirty="0" smtClean="0"/>
              <a:t>muito </a:t>
            </a:r>
            <a:r>
              <a:rPr lang="pt-BR" altLang="pt-BR" sz="2400" dirty="0"/>
              <a:t>maior do que a dos demais municípios. Não só o valor da compensação é alto como esses municípios tem uma participação mais elevada no ICMS. Esses municípios também não se saem mal na receita de FPM (eles têm população abaixo da média e, por isso, são privilegiados por essa transferência)</a:t>
            </a:r>
          </a:p>
          <a:p>
            <a:pPr algn="just" eaLnBrk="1" hangingPunct="1">
              <a:lnSpc>
                <a:spcPct val="90000"/>
              </a:lnSpc>
            </a:pPr>
            <a:r>
              <a:rPr lang="pt-BR" altLang="pt-BR" sz="2400" dirty="0"/>
              <a:t>Forte concentração de municípios da região Sudeste entre os maiores beneficiários (petróleo no RJ e exploração mineral  e usinas hidrelétricas em MG)</a:t>
            </a:r>
          </a:p>
          <a:p>
            <a:pPr algn="just" eaLnBrk="1" hangingPunct="1">
              <a:lnSpc>
                <a:spcPct val="90000"/>
              </a:lnSpc>
            </a:pPr>
            <a:r>
              <a:rPr lang="pt-BR" altLang="pt-BR" sz="2400" dirty="0"/>
              <a:t>24,3% das rendas petrolíferas devidas a municípios são pagos a um único município: Campos de Goytacazes – RJ e os 10 maiores beneficiários dessas rendas detém 64% do total distribuído.</a:t>
            </a:r>
          </a:p>
        </p:txBody>
      </p:sp>
    </p:spTree>
    <p:extLst>
      <p:ext uri="{BB962C8B-B14F-4D97-AF65-F5344CB8AC3E}">
        <p14:creationId xmlns:p14="http://schemas.microsoft.com/office/powerpoint/2010/main" val="25755841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just"/>
            <a:r>
              <a:rPr lang="pt-BR" altLang="pt-BR" dirty="0"/>
              <a:t>Pontos positivos e negativos das compensações financeiras</a:t>
            </a:r>
            <a:endParaRPr lang="pt-BR" dirty="0"/>
          </a:p>
        </p:txBody>
      </p:sp>
      <p:sp>
        <p:nvSpPr>
          <p:cNvPr id="3" name="Espaço Reservado para Conteúdo 2"/>
          <p:cNvSpPr>
            <a:spLocks noGrp="1"/>
          </p:cNvSpPr>
          <p:nvPr>
            <p:ph sz="quarter" idx="1"/>
          </p:nvPr>
        </p:nvSpPr>
        <p:spPr/>
        <p:txBody>
          <a:bodyPr/>
          <a:lstStyle/>
          <a:p>
            <a:pPr algn="just"/>
            <a:r>
              <a:rPr lang="pt-BR" altLang="pt-BR" dirty="0"/>
              <a:t>Por serem não condicionais, obrigatórias e sem contrapartida concedem ampla autonomia aos governos subnacionais.</a:t>
            </a:r>
          </a:p>
          <a:p>
            <a:pPr algn="just"/>
            <a:r>
              <a:rPr lang="pt-BR" altLang="pt-BR" dirty="0"/>
              <a:t>Por terem critérios de partilha fixados em lei apresentam alta independência de fatores políticos.</a:t>
            </a:r>
          </a:p>
          <a:p>
            <a:pPr algn="just"/>
            <a:r>
              <a:rPr lang="pt-BR" altLang="pt-BR" dirty="0"/>
              <a:t>Não atendem ao critério de redistribuição regional: seguindo a concentração geográfica dos recursos, os municípios beneficiados formam grupos geograficamente concentrados e passam a constituir clusters de municípios de elevada receita.</a:t>
            </a:r>
          </a:p>
          <a:p>
            <a:endParaRPr lang="pt-BR" dirty="0"/>
          </a:p>
        </p:txBody>
      </p:sp>
    </p:spTree>
    <p:extLst>
      <p:ext uri="{BB962C8B-B14F-4D97-AF65-F5344CB8AC3E}">
        <p14:creationId xmlns:p14="http://schemas.microsoft.com/office/powerpoint/2010/main" val="8458572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ltLang="pt-BR" dirty="0">
                <a:solidFill>
                  <a:srgbClr val="464646"/>
                </a:solidFill>
              </a:rPr>
              <a:t>Pontos positivos e negativos das compensações financeiras</a:t>
            </a:r>
            <a:endParaRPr lang="pt-BR" dirty="0"/>
          </a:p>
        </p:txBody>
      </p:sp>
      <p:sp>
        <p:nvSpPr>
          <p:cNvPr id="3" name="Espaço Reservado para Conteúdo 2"/>
          <p:cNvSpPr>
            <a:spLocks noGrp="1"/>
          </p:cNvSpPr>
          <p:nvPr>
            <p:ph sz="quarter" idx="1"/>
          </p:nvPr>
        </p:nvSpPr>
        <p:spPr/>
        <p:txBody>
          <a:bodyPr/>
          <a:lstStyle/>
          <a:p>
            <a:pPr algn="just"/>
            <a:r>
              <a:rPr lang="pt-BR" altLang="pt-BR" dirty="0"/>
              <a:t>A partilha deveria ser feita de acordo com o grau de incidência das externalidades negativas em cada estado ou município, mas os recursos acabam se tornando um “maná”.</a:t>
            </a:r>
          </a:p>
          <a:p>
            <a:pPr algn="just"/>
            <a:r>
              <a:rPr lang="pt-BR" altLang="pt-BR" dirty="0"/>
              <a:t>Baixa flexibilidade para absorção de choques: caráter </a:t>
            </a:r>
            <a:r>
              <a:rPr lang="pt-BR" altLang="pt-BR" dirty="0" err="1"/>
              <a:t>procíclico</a:t>
            </a:r>
            <a:r>
              <a:rPr lang="pt-BR" altLang="pt-BR" dirty="0"/>
              <a:t>. Compensações financeiras ampliam, em vez de reduzir, a dependência dos governos subnacionais em relação às atividades extrativas.</a:t>
            </a:r>
          </a:p>
          <a:p>
            <a:pPr algn="just"/>
            <a:r>
              <a:rPr lang="pt-BR" altLang="pt-BR" dirty="0" err="1"/>
              <a:t>Accountability</a:t>
            </a:r>
            <a:r>
              <a:rPr lang="pt-BR" altLang="pt-BR" dirty="0"/>
              <a:t>: como parte significativa dos recursos recebidos constitui verdadeiro “maná”, com custo marginal próximo de zero, a </a:t>
            </a:r>
            <a:r>
              <a:rPr lang="pt-BR" altLang="pt-BR" dirty="0" err="1"/>
              <a:t>accountability</a:t>
            </a:r>
            <a:r>
              <a:rPr lang="pt-BR" altLang="pt-BR" dirty="0"/>
              <a:t> é bastante baixa.</a:t>
            </a:r>
          </a:p>
          <a:p>
            <a:endParaRPr lang="pt-BR" dirty="0"/>
          </a:p>
        </p:txBody>
      </p:sp>
    </p:spTree>
    <p:extLst>
      <p:ext uri="{BB962C8B-B14F-4D97-AF65-F5344CB8AC3E}">
        <p14:creationId xmlns:p14="http://schemas.microsoft.com/office/powerpoint/2010/main" val="24806697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ltLang="pt-BR" dirty="0">
                <a:solidFill>
                  <a:srgbClr val="464646"/>
                </a:solidFill>
              </a:rPr>
              <a:t>Pontos positivos e negativos das compensações financeiras</a:t>
            </a:r>
            <a:endParaRPr lang="pt-BR" dirty="0"/>
          </a:p>
        </p:txBody>
      </p:sp>
      <p:sp>
        <p:nvSpPr>
          <p:cNvPr id="3" name="Espaço Reservado para Conteúdo 2"/>
          <p:cNvSpPr>
            <a:spLocks noGrp="1"/>
          </p:cNvSpPr>
          <p:nvPr>
            <p:ph sz="quarter" idx="1"/>
          </p:nvPr>
        </p:nvSpPr>
        <p:spPr/>
        <p:txBody>
          <a:bodyPr/>
          <a:lstStyle/>
          <a:p>
            <a:pPr algn="just">
              <a:defRPr/>
            </a:pPr>
            <a:r>
              <a:rPr lang="pt-BR" sz="2400" dirty="0"/>
              <a:t>Baixa </a:t>
            </a:r>
            <a:r>
              <a:rPr lang="pt-BR" sz="2400" dirty="0" err="1"/>
              <a:t>accountability</a:t>
            </a:r>
            <a:r>
              <a:rPr lang="pt-BR" sz="2400" dirty="0"/>
              <a:t> e concentração de elevadas somas em poucos municípios gera abundância fiscal com efeitos negativos sobre a responsabilidade fiscal e a gestão eficiente.</a:t>
            </a:r>
          </a:p>
          <a:p>
            <a:pPr marL="0" indent="0" algn="just">
              <a:buNone/>
              <a:defRPr/>
            </a:pPr>
            <a:r>
              <a:rPr lang="pt-BR" sz="2400" dirty="0"/>
              <a:t> Projetos públicos de baixo retorno social passam a ser executados porque o custo marginal de financiamento dos beneficiários de compensações financeiras é muito baixo.</a:t>
            </a:r>
          </a:p>
          <a:p>
            <a:pPr marL="0" indent="0" algn="just">
              <a:buNone/>
              <a:defRPr/>
            </a:pPr>
            <a:r>
              <a:rPr lang="pt-BR" sz="2400" dirty="0"/>
              <a:t>Literatura tem várias evidências de que há má aplicação dos recursos nos municípios que são os principais beneficiários de compensações financeiras.</a:t>
            </a:r>
          </a:p>
          <a:p>
            <a:pPr algn="just">
              <a:defRPr/>
            </a:pPr>
            <a:r>
              <a:rPr lang="pt-BR" sz="2400" dirty="0"/>
              <a:t>Não parecem colaborar com a redução do hiato fiscal.</a:t>
            </a:r>
          </a:p>
          <a:p>
            <a:endParaRPr lang="pt-BR" dirty="0"/>
          </a:p>
        </p:txBody>
      </p:sp>
    </p:spTree>
    <p:extLst>
      <p:ext uri="{BB962C8B-B14F-4D97-AF65-F5344CB8AC3E}">
        <p14:creationId xmlns:p14="http://schemas.microsoft.com/office/powerpoint/2010/main" val="19229896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ítulo 1"/>
          <p:cNvSpPr>
            <a:spLocks noGrp="1"/>
          </p:cNvSpPr>
          <p:nvPr>
            <p:ph type="title"/>
          </p:nvPr>
        </p:nvSpPr>
        <p:spPr/>
        <p:txBody>
          <a:bodyPr/>
          <a:lstStyle/>
          <a:p>
            <a:r>
              <a:rPr lang="pt-BR" altLang="pt-BR" smtClean="0"/>
              <a:t>Marco regulatório do setor de petróleo</a:t>
            </a:r>
          </a:p>
        </p:txBody>
      </p:sp>
      <p:sp>
        <p:nvSpPr>
          <p:cNvPr id="3" name="Espaço Reservado para Conteúdo 2"/>
          <p:cNvSpPr>
            <a:spLocks noGrp="1"/>
          </p:cNvSpPr>
          <p:nvPr>
            <p:ph sz="quarter" idx="1"/>
          </p:nvPr>
        </p:nvSpPr>
        <p:spPr>
          <a:xfrm>
            <a:off x="457200" y="1219200"/>
            <a:ext cx="8229600" cy="4937125"/>
          </a:xfrm>
        </p:spPr>
        <p:txBody>
          <a:bodyPr/>
          <a:lstStyle/>
          <a:p>
            <a:pPr indent="450215" algn="just">
              <a:spcAft>
                <a:spcPts val="0"/>
              </a:spcAft>
              <a:defRPr/>
            </a:pPr>
            <a:r>
              <a:rPr lang="pt-BR" sz="2000" dirty="0" smtClean="0">
                <a:latin typeface="Times New Roman" panose="02020603050405020304" pitchFamily="18" charset="0"/>
                <a:ea typeface="Times New Roman" panose="02020603050405020304" pitchFamily="18" charset="0"/>
              </a:rPr>
              <a:t>Emenda Constitucional nº 9/95: quebrou o monopólio estatal na exploração e refino de petróleo no Brasil </a:t>
            </a:r>
          </a:p>
          <a:p>
            <a:pPr algn="just">
              <a:defRPr/>
            </a:pPr>
            <a:r>
              <a:rPr lang="pt-BR" sz="2000" dirty="0" smtClean="0">
                <a:latin typeface="Times New Roman" panose="02020603050405020304" pitchFamily="18" charset="0"/>
                <a:ea typeface="Times New Roman" panose="02020603050405020304" pitchFamily="18" charset="0"/>
              </a:rPr>
              <a:t>Núcleo da mudança institucional: substituição do monopólio estatal pelo regime de concessões, no qual empresas privadas podem participar de atividades de exploração e produção de petróleo e gás</a:t>
            </a:r>
          </a:p>
          <a:p>
            <a:pPr algn="just">
              <a:defRPr/>
            </a:pPr>
            <a:r>
              <a:rPr lang="pt-BR" sz="2000" dirty="0" smtClean="0">
                <a:latin typeface="Times New Roman" panose="02020603050405020304" pitchFamily="18" charset="0"/>
                <a:ea typeface="Times New Roman" panose="02020603050405020304" pitchFamily="18" charset="0"/>
              </a:rPr>
              <a:t> </a:t>
            </a:r>
            <a:r>
              <a:rPr lang="pt-BR" sz="2000" dirty="0">
                <a:latin typeface="Times New Roman" panose="02020603050405020304" pitchFamily="18" charset="0"/>
                <a:ea typeface="Times New Roman" panose="02020603050405020304" pitchFamily="18" charset="0"/>
              </a:rPr>
              <a:t>D</a:t>
            </a:r>
            <a:r>
              <a:rPr lang="pt-BR" sz="2000" dirty="0" smtClean="0">
                <a:latin typeface="Times New Roman" panose="02020603050405020304" pitchFamily="18" charset="0"/>
                <a:ea typeface="Times New Roman" panose="02020603050405020304" pitchFamily="18" charset="0"/>
              </a:rPr>
              <a:t>ireitos de concessão: são alocados a partir de leilões conduzidos pela Agência Nacional do Petróleo (ANP), criada no bojo da alteração do marco regulatório. </a:t>
            </a:r>
          </a:p>
          <a:p>
            <a:pPr algn="just">
              <a:defRPr/>
            </a:pPr>
            <a:r>
              <a:rPr lang="pt-BR" sz="2000" dirty="0" smtClean="0">
                <a:latin typeface="Times New Roman" panose="02020603050405020304" pitchFamily="18" charset="0"/>
                <a:ea typeface="Times New Roman" panose="02020603050405020304" pitchFamily="18" charset="0"/>
              </a:rPr>
              <a:t>1997: Congresso Nacional aprovou a Lei nº 9478/97 – conhecida como “Lei do Petróleo”. Além de estabelecer todo o marco regulatório do setor, esta lei criou mecanismos mais fortes de indenização a municípios/estados produtores de recursos hidrocarbonetos e/ou por eles afetados </a:t>
            </a:r>
          </a:p>
          <a:p>
            <a:pPr algn="just">
              <a:defRPr/>
            </a:pPr>
            <a:endParaRPr lang="pt-BR" sz="2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ítulo 1"/>
          <p:cNvSpPr>
            <a:spLocks noGrp="1"/>
          </p:cNvSpPr>
          <p:nvPr>
            <p:ph type="title"/>
          </p:nvPr>
        </p:nvSpPr>
        <p:spPr/>
        <p:txBody>
          <a:bodyPr/>
          <a:lstStyle/>
          <a:p>
            <a:r>
              <a:rPr lang="pt-BR" altLang="pt-BR" smtClean="0"/>
              <a:t>Marco regulatório do setor petróleo</a:t>
            </a:r>
          </a:p>
        </p:txBody>
      </p:sp>
      <p:sp>
        <p:nvSpPr>
          <p:cNvPr id="3" name="Espaço Reservado para Conteúdo 2"/>
          <p:cNvSpPr>
            <a:spLocks noGrp="1"/>
          </p:cNvSpPr>
          <p:nvPr>
            <p:ph sz="quarter" idx="1"/>
          </p:nvPr>
        </p:nvSpPr>
        <p:spPr>
          <a:xfrm>
            <a:off x="457200" y="1219200"/>
            <a:ext cx="8229600" cy="4937125"/>
          </a:xfrm>
        </p:spPr>
        <p:txBody>
          <a:bodyPr/>
          <a:lstStyle/>
          <a:p>
            <a:pPr indent="450215" algn="just">
              <a:spcAft>
                <a:spcPts val="0"/>
              </a:spcAft>
              <a:defRPr/>
            </a:pPr>
            <a:r>
              <a:rPr lang="pt-BR" sz="2000" dirty="0" smtClean="0">
                <a:latin typeface="Times New Roman" panose="02020603050405020304" pitchFamily="18" charset="0"/>
                <a:ea typeface="Times New Roman" panose="02020603050405020304" pitchFamily="18" charset="0"/>
              </a:rPr>
              <a:t> Governo precisou reformular os mecanismos de extração da renda petroleira – conhecidos como </a:t>
            </a:r>
            <a:r>
              <a:rPr lang="pt-BR" sz="2000" i="1" dirty="0" smtClean="0">
                <a:latin typeface="Times New Roman" panose="02020603050405020304" pitchFamily="18" charset="0"/>
                <a:ea typeface="Times New Roman" panose="02020603050405020304" pitchFamily="18" charset="0"/>
              </a:rPr>
              <a:t>Benefícios Governamentais</a:t>
            </a:r>
            <a:r>
              <a:rPr lang="pt-BR" sz="2000" dirty="0" smtClean="0">
                <a:latin typeface="Times New Roman" panose="02020603050405020304" pitchFamily="18" charset="0"/>
                <a:ea typeface="Times New Roman" panose="02020603050405020304" pitchFamily="18" charset="0"/>
              </a:rPr>
              <a:t> – já que a União é a proprietária constitucional dos recursos hidrocarbonetos no subsolo e na plataforma continental brasileira.</a:t>
            </a:r>
          </a:p>
          <a:p>
            <a:pPr indent="450215" algn="just">
              <a:spcAft>
                <a:spcPts val="0"/>
              </a:spcAft>
              <a:defRPr/>
            </a:pPr>
            <a:r>
              <a:rPr lang="pt-BR" sz="2000" dirty="0" smtClean="0">
                <a:latin typeface="Times New Roman" panose="02020603050405020304" pitchFamily="18" charset="0"/>
                <a:ea typeface="Times New Roman" panose="02020603050405020304" pitchFamily="18" charset="0"/>
              </a:rPr>
              <a:t> Artigo 45º da Lei do Petróleo (nº 9478/97) prevê quatro modalidades destes benefícios: i) Bônus de Assinatura; </a:t>
            </a:r>
            <a:r>
              <a:rPr lang="pt-BR" sz="2000" dirty="0" err="1" smtClean="0">
                <a:latin typeface="Times New Roman" panose="02020603050405020304" pitchFamily="18" charset="0"/>
                <a:ea typeface="Times New Roman" panose="02020603050405020304" pitchFamily="18" charset="0"/>
              </a:rPr>
              <a:t>ii</a:t>
            </a:r>
            <a:r>
              <a:rPr lang="pt-BR" sz="2000" dirty="0" smtClean="0">
                <a:latin typeface="Times New Roman" panose="02020603050405020304" pitchFamily="18" charset="0"/>
                <a:ea typeface="Times New Roman" panose="02020603050405020304" pitchFamily="18" charset="0"/>
              </a:rPr>
              <a:t>) Royalties; </a:t>
            </a:r>
            <a:r>
              <a:rPr lang="pt-BR" sz="2000" dirty="0" err="1" smtClean="0">
                <a:latin typeface="Times New Roman" panose="02020603050405020304" pitchFamily="18" charset="0"/>
                <a:ea typeface="Times New Roman" panose="02020603050405020304" pitchFamily="18" charset="0"/>
              </a:rPr>
              <a:t>iii</a:t>
            </a:r>
            <a:r>
              <a:rPr lang="pt-BR" sz="2000" dirty="0" smtClean="0">
                <a:latin typeface="Times New Roman" panose="02020603050405020304" pitchFamily="18" charset="0"/>
                <a:ea typeface="Times New Roman" panose="02020603050405020304" pitchFamily="18" charset="0"/>
              </a:rPr>
              <a:t>) Participações Especiais e </a:t>
            </a:r>
            <a:r>
              <a:rPr lang="pt-BR" sz="2000" dirty="0" err="1" smtClean="0">
                <a:latin typeface="Times New Roman" panose="02020603050405020304" pitchFamily="18" charset="0"/>
                <a:ea typeface="Times New Roman" panose="02020603050405020304" pitchFamily="18" charset="0"/>
              </a:rPr>
              <a:t>iv</a:t>
            </a:r>
            <a:r>
              <a:rPr lang="pt-BR" sz="2000" dirty="0" smtClean="0">
                <a:latin typeface="Times New Roman" panose="02020603050405020304" pitchFamily="18" charset="0"/>
                <a:ea typeface="Times New Roman" panose="02020603050405020304" pitchFamily="18" charset="0"/>
              </a:rPr>
              <a:t>) Taxa de Ocupação e Retenção da área. </a:t>
            </a:r>
          </a:p>
          <a:p>
            <a:pPr indent="450215" algn="just">
              <a:spcAft>
                <a:spcPts val="0"/>
              </a:spcAft>
              <a:defRPr/>
            </a:pPr>
            <a:r>
              <a:rPr lang="pt-BR" sz="2000" dirty="0" smtClean="0">
                <a:latin typeface="Times New Roman" panose="02020603050405020304" pitchFamily="18" charset="0"/>
                <a:ea typeface="Times New Roman" panose="02020603050405020304" pitchFamily="18" charset="0"/>
              </a:rPr>
              <a:t>Royalties e Participações Especiais são obrigatórios em todos os contratos de concessão. </a:t>
            </a:r>
          </a:p>
          <a:p>
            <a:pPr indent="450215" algn="just">
              <a:spcAft>
                <a:spcPts val="0"/>
              </a:spcAft>
              <a:defRPr/>
            </a:pPr>
            <a:r>
              <a:rPr lang="pt-BR" sz="2000" dirty="0" smtClean="0">
                <a:latin typeface="Times New Roman" panose="02020603050405020304" pitchFamily="18" charset="0"/>
                <a:ea typeface="Times New Roman" panose="02020603050405020304" pitchFamily="18" charset="0"/>
              </a:rPr>
              <a:t> Bônus de Assinatura é o lance vencedor das rodadas de licitação</a:t>
            </a:r>
          </a:p>
          <a:p>
            <a:pPr indent="450215" algn="just">
              <a:spcAft>
                <a:spcPts val="0"/>
              </a:spcAft>
              <a:defRPr/>
            </a:pPr>
            <a:r>
              <a:rPr lang="pt-BR" sz="2000" dirty="0" smtClean="0">
                <a:latin typeface="Times New Roman" panose="02020603050405020304" pitchFamily="18" charset="0"/>
                <a:ea typeface="Times New Roman" panose="02020603050405020304" pitchFamily="18" charset="0"/>
              </a:rPr>
              <a:t>  Taxa de Ocupação e Retenção representa uma espécie de “aluguel” pela alocação da área. </a:t>
            </a:r>
          </a:p>
          <a:p>
            <a:pPr indent="450215" algn="just">
              <a:spcAft>
                <a:spcPts val="0"/>
              </a:spcAft>
              <a:defRPr/>
            </a:pPr>
            <a:r>
              <a:rPr lang="pt-BR" sz="2000" dirty="0" smtClean="0">
                <a:latin typeface="Times New Roman" panose="02020603050405020304" pitchFamily="18" charset="0"/>
                <a:ea typeface="Times New Roman" panose="02020603050405020304" pitchFamily="18" charset="0"/>
              </a:rPr>
              <a:t>Os recursos destas duas últimas modalidades são destinados ao Tesouro Nacional</a:t>
            </a:r>
          </a:p>
          <a:p>
            <a:pPr>
              <a:defRPr/>
            </a:pPr>
            <a:endParaRPr lang="pt-B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ítulo 1"/>
          <p:cNvSpPr>
            <a:spLocks noGrp="1"/>
          </p:cNvSpPr>
          <p:nvPr>
            <p:ph type="title"/>
          </p:nvPr>
        </p:nvSpPr>
        <p:spPr/>
        <p:txBody>
          <a:bodyPr/>
          <a:lstStyle/>
          <a:p>
            <a:r>
              <a:rPr lang="pt-BR" altLang="pt-BR" smtClean="0"/>
              <a:t>Marco regulatório do setor petróleo</a:t>
            </a:r>
          </a:p>
        </p:txBody>
      </p:sp>
      <p:sp>
        <p:nvSpPr>
          <p:cNvPr id="3" name="Espaço Reservado para Conteúdo 2"/>
          <p:cNvSpPr>
            <a:spLocks noGrp="1"/>
          </p:cNvSpPr>
          <p:nvPr>
            <p:ph sz="quarter" idx="1"/>
          </p:nvPr>
        </p:nvSpPr>
        <p:spPr>
          <a:xfrm>
            <a:off x="457200" y="1219200"/>
            <a:ext cx="8229600" cy="4937125"/>
          </a:xfrm>
        </p:spPr>
        <p:txBody>
          <a:bodyPr/>
          <a:lstStyle/>
          <a:p>
            <a:pPr indent="450215" algn="just">
              <a:spcAft>
                <a:spcPts val="0"/>
              </a:spcAft>
              <a:defRPr/>
            </a:pPr>
            <a:r>
              <a:rPr lang="pt-BR" sz="2000" dirty="0" smtClean="0">
                <a:latin typeface="Times New Roman" panose="02020603050405020304" pitchFamily="18" charset="0"/>
                <a:ea typeface="Times New Roman" panose="02020603050405020304" pitchFamily="18" charset="0"/>
              </a:rPr>
              <a:t>O núcleo do sistema de Benefícios Governamentais do petróleo é dado pelos instrumentos (</a:t>
            </a:r>
            <a:r>
              <a:rPr lang="pt-BR" sz="2000" dirty="0" err="1" smtClean="0">
                <a:latin typeface="Times New Roman" panose="02020603050405020304" pitchFamily="18" charset="0"/>
                <a:ea typeface="Times New Roman" panose="02020603050405020304" pitchFamily="18" charset="0"/>
              </a:rPr>
              <a:t>ii</a:t>
            </a:r>
            <a:r>
              <a:rPr lang="pt-BR" sz="2000" dirty="0" smtClean="0">
                <a:latin typeface="Times New Roman" panose="02020603050405020304" pitchFamily="18" charset="0"/>
                <a:ea typeface="Times New Roman" panose="02020603050405020304" pitchFamily="18" charset="0"/>
              </a:rPr>
              <a:t>) e (</a:t>
            </a:r>
            <a:r>
              <a:rPr lang="pt-BR" sz="2000" dirty="0" err="1" smtClean="0">
                <a:latin typeface="Times New Roman" panose="02020603050405020304" pitchFamily="18" charset="0"/>
                <a:ea typeface="Times New Roman" panose="02020603050405020304" pitchFamily="18" charset="0"/>
              </a:rPr>
              <a:t>iii</a:t>
            </a:r>
            <a:r>
              <a:rPr lang="pt-BR" sz="2000" dirty="0" smtClean="0">
                <a:latin typeface="Times New Roman" panose="02020603050405020304" pitchFamily="18" charset="0"/>
                <a:ea typeface="Times New Roman" panose="02020603050405020304" pitchFamily="18" charset="0"/>
              </a:rPr>
              <a:t>).</a:t>
            </a:r>
          </a:p>
          <a:p>
            <a:pPr indent="0" algn="just">
              <a:spcAft>
                <a:spcPts val="0"/>
              </a:spcAft>
              <a:buFont typeface="Wingdings 3" pitchFamily="18" charset="2"/>
              <a:buNone/>
              <a:defRPr/>
            </a:pPr>
            <a:r>
              <a:rPr lang="pt-BR" sz="2000" dirty="0" smtClean="0">
                <a:latin typeface="Times New Roman" panose="02020603050405020304" pitchFamily="18" charset="0"/>
                <a:ea typeface="Times New Roman" panose="02020603050405020304" pitchFamily="18" charset="0"/>
              </a:rPr>
              <a:t> Royalties: compensação financeira mensal à União incidente sobre o valor total da produção de óleo e gás. Em geral, a alíquota deste tributo é de 10% sobre o valor da produção, avaliada de acordo com um preço de referência calculado com base em uma cesta de tipos internacionais de petróleo ou gás.</a:t>
            </a:r>
          </a:p>
          <a:p>
            <a:pPr indent="0" algn="just">
              <a:spcAft>
                <a:spcPts val="0"/>
              </a:spcAft>
              <a:buFont typeface="Wingdings 3" pitchFamily="18" charset="2"/>
              <a:buNone/>
              <a:defRPr/>
            </a:pPr>
            <a:r>
              <a:rPr lang="pt-BR" sz="2000" dirty="0">
                <a:latin typeface="Times New Roman" panose="02020603050405020304" pitchFamily="18" charset="0"/>
                <a:ea typeface="Times New Roman" panose="02020603050405020304" pitchFamily="18" charset="0"/>
              </a:rPr>
              <a:t>P</a:t>
            </a:r>
            <a:r>
              <a:rPr lang="pt-BR" sz="2000" dirty="0" smtClean="0">
                <a:latin typeface="Times New Roman" panose="02020603050405020304" pitchFamily="18" charset="0"/>
                <a:ea typeface="Times New Roman" panose="02020603050405020304" pitchFamily="18" charset="0"/>
              </a:rPr>
              <a:t>articipações especiais: compensações extraordinárias ao governo resultantes de casos de grande volume de produção ou de grande rentabilidade, com relação a cada campo de uma área de concessão. A apuração deste imposto é feita pela aplicação de alíquotas progressivas, variando entre 0 e 40%, sobre a receita líquida da produção trimestral, de acordo com uma regra complexa que leva em conta a profundidade do campo, a idade e o volume de produção. </a:t>
            </a:r>
          </a:p>
          <a:p>
            <a:pPr>
              <a:defRPr/>
            </a:pPr>
            <a:endParaRPr lang="pt-B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pt-BR" altLang="pt-BR" sz="2400" smtClean="0"/>
              <a:t>Fundo de Participação dos Estados e do Distrito Federal (FPE)</a:t>
            </a:r>
          </a:p>
        </p:txBody>
      </p:sp>
      <p:sp>
        <p:nvSpPr>
          <p:cNvPr id="10243" name="Rectangle 3"/>
          <p:cNvSpPr>
            <a:spLocks noGrp="1" noChangeArrowheads="1"/>
          </p:cNvSpPr>
          <p:nvPr>
            <p:ph sz="quarter" idx="1"/>
          </p:nvPr>
        </p:nvSpPr>
        <p:spPr>
          <a:xfrm>
            <a:off x="457200" y="1219200"/>
            <a:ext cx="8229600" cy="4937125"/>
          </a:xfrm>
        </p:spPr>
        <p:txBody>
          <a:bodyPr/>
          <a:lstStyle/>
          <a:p>
            <a:pPr algn="just" eaLnBrk="1" hangingPunct="1">
              <a:lnSpc>
                <a:spcPct val="90000"/>
              </a:lnSpc>
            </a:pPr>
            <a:r>
              <a:rPr lang="pt-BR" altLang="pt-BR" smtClean="0"/>
              <a:t>Transferência da União para todos os estados</a:t>
            </a:r>
          </a:p>
          <a:p>
            <a:pPr algn="just" eaLnBrk="1" hangingPunct="1">
              <a:lnSpc>
                <a:spcPct val="90000"/>
              </a:lnSpc>
            </a:pPr>
            <a:r>
              <a:rPr lang="pt-BR" altLang="pt-BR" smtClean="0"/>
              <a:t>Obrigatória, incondicional, sem contrapartida e redistributiva</a:t>
            </a:r>
          </a:p>
          <a:p>
            <a:pPr algn="just" eaLnBrk="1" hangingPunct="1">
              <a:lnSpc>
                <a:spcPct val="90000"/>
              </a:lnSpc>
            </a:pPr>
            <a:r>
              <a:rPr lang="pt-BR" altLang="pt-BR" smtClean="0"/>
              <a:t>21,5% da arrecadação pela União do imposto de renda e do imposto sobre produtos industrializados  deve ser destinada ao FPE</a:t>
            </a:r>
          </a:p>
          <a:p>
            <a:pPr algn="just" eaLnBrk="1" hangingPunct="1">
              <a:lnSpc>
                <a:spcPct val="90000"/>
              </a:lnSpc>
            </a:pPr>
            <a:r>
              <a:rPr lang="pt-BR" altLang="pt-BR" smtClean="0"/>
              <a:t>Destes recursos 85% são distribuídos entre os estados das regiões Norte, Nordeste e Centro-Oeste e os 15% restantes entre os estados das regiões Sul e Sudeste</a:t>
            </a:r>
          </a:p>
          <a:p>
            <a:pPr algn="just" eaLnBrk="1" hangingPunct="1">
              <a:lnSpc>
                <a:spcPct val="90000"/>
              </a:lnSpc>
            </a:pPr>
            <a:r>
              <a:rPr lang="pt-BR" altLang="pt-BR" smtClean="0"/>
              <a:t>Os coeficientes individuais de cada estado foram estabelecidos no </a:t>
            </a:r>
            <a:r>
              <a:rPr lang="pt-BR" altLang="pt-BR" sz="2800" smtClean="0">
                <a:latin typeface="Times New Roman" pitchFamily="18" charset="0"/>
                <a:cs typeface="Times New Roman" pitchFamily="18" charset="0"/>
              </a:rPr>
              <a:t>Art. 2º da Lei Complementar nº 62 de 1989.</a:t>
            </a:r>
            <a:endParaRPr lang="pt-BR" altLang="pt-BR" sz="2800" smtClean="0">
              <a:latin typeface="Calibri" pitchFamily="34" charset="0"/>
              <a:cs typeface="Times New Roman" pitchFamily="18" charset="0"/>
            </a:endParaRPr>
          </a:p>
          <a:p>
            <a:pPr algn="just" eaLnBrk="1" hangingPunct="1">
              <a:lnSpc>
                <a:spcPct val="90000"/>
              </a:lnSpc>
            </a:pPr>
            <a:endParaRPr lang="pt-BR" altLang="pt-BR"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ítulo 1"/>
          <p:cNvSpPr>
            <a:spLocks noGrp="1"/>
          </p:cNvSpPr>
          <p:nvPr>
            <p:ph type="title"/>
          </p:nvPr>
        </p:nvSpPr>
        <p:spPr/>
        <p:txBody>
          <a:bodyPr/>
          <a:lstStyle/>
          <a:p>
            <a:r>
              <a:rPr lang="pt-BR" altLang="pt-BR" smtClean="0"/>
              <a:t>Marco regulatório do setor petróleo</a:t>
            </a:r>
          </a:p>
        </p:txBody>
      </p:sp>
      <p:sp>
        <p:nvSpPr>
          <p:cNvPr id="34819" name="Espaço Reservado para Conteúdo 2"/>
          <p:cNvSpPr>
            <a:spLocks noGrp="1"/>
          </p:cNvSpPr>
          <p:nvPr>
            <p:ph sz="quarter" idx="1"/>
          </p:nvPr>
        </p:nvSpPr>
        <p:spPr>
          <a:xfrm>
            <a:off x="457200" y="1219200"/>
            <a:ext cx="8229600" cy="4937125"/>
          </a:xfrm>
        </p:spPr>
        <p:txBody>
          <a:bodyPr/>
          <a:lstStyle/>
          <a:p>
            <a:pPr algn="just"/>
            <a:r>
              <a:rPr lang="pt-BR" altLang="pt-BR" sz="2800" dirty="0" smtClean="0">
                <a:latin typeface="Times New Roman" pitchFamily="18" charset="0"/>
                <a:cs typeface="Times New Roman" pitchFamily="18" charset="0"/>
              </a:rPr>
              <a:t>Lei </a:t>
            </a:r>
            <a:r>
              <a:rPr lang="pt-BR" altLang="pt-BR" sz="2800" dirty="0" smtClean="0">
                <a:latin typeface="Times New Roman" pitchFamily="18" charset="0"/>
                <a:cs typeface="Times New Roman" pitchFamily="18" charset="0"/>
              </a:rPr>
              <a:t>9478/97: </a:t>
            </a:r>
            <a:r>
              <a:rPr lang="pt-BR" altLang="pt-BR" sz="2800" dirty="0" smtClean="0">
                <a:latin typeface="Times New Roman" pitchFamily="18" charset="0"/>
                <a:cs typeface="Times New Roman" pitchFamily="18" charset="0"/>
              </a:rPr>
              <a:t>também ampliou o conjunto de possibilidades para o investimento dos royalties por parte dos municípios. </a:t>
            </a:r>
          </a:p>
          <a:p>
            <a:pPr algn="just"/>
            <a:r>
              <a:rPr lang="pt-BR" altLang="pt-BR" sz="2800" dirty="0" smtClean="0">
                <a:latin typeface="Times New Roman" pitchFamily="18" charset="0"/>
                <a:cs typeface="Times New Roman" pitchFamily="18" charset="0"/>
              </a:rPr>
              <a:t>Lei anterior (7527/86): autorizava as prefeituras a aplicarem estas receitas somente em investimentos em energia, meio ambiente, saneamento e rodovias.</a:t>
            </a:r>
          </a:p>
          <a:p>
            <a:pPr algn="just"/>
            <a:r>
              <a:rPr lang="pt-BR" altLang="pt-BR" sz="2800" dirty="0" smtClean="0">
                <a:latin typeface="Times New Roman" pitchFamily="18" charset="0"/>
                <a:cs typeface="Times New Roman" pitchFamily="18" charset="0"/>
              </a:rPr>
              <a:t>Nova lei: não estabelece nenhum vínculo específico e, os royalties podem ser destinados a quaisquer investimentos, vedando-se apenas o pagamento de dívidas e da folha de salários.</a:t>
            </a:r>
            <a:endParaRPr lang="pt-BR" altLang="pt-BR"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ítulo 2"/>
          <p:cNvSpPr>
            <a:spLocks noGrp="1"/>
          </p:cNvSpPr>
          <p:nvPr>
            <p:ph type="title"/>
          </p:nvPr>
        </p:nvSpPr>
        <p:spPr/>
        <p:txBody>
          <a:bodyPr/>
          <a:lstStyle/>
          <a:p>
            <a:endParaRPr lang="pt-BR" altLang="pt-BR" smtClean="0"/>
          </a:p>
        </p:txBody>
      </p:sp>
      <p:sp>
        <p:nvSpPr>
          <p:cNvPr id="4" name="Espaço Reservado para Conteúdo 3"/>
          <p:cNvSpPr>
            <a:spLocks noGrp="1"/>
          </p:cNvSpPr>
          <p:nvPr>
            <p:ph sz="quarter" idx="1"/>
          </p:nvPr>
        </p:nvSpPr>
        <p:spPr>
          <a:xfrm>
            <a:off x="457200" y="1219200"/>
            <a:ext cx="8229600" cy="4937125"/>
          </a:xfrm>
        </p:spPr>
        <p:txBody>
          <a:bodyPr/>
          <a:lstStyle/>
          <a:p>
            <a:pPr indent="450215" algn="just">
              <a:spcAft>
                <a:spcPts val="0"/>
              </a:spcAft>
              <a:defRPr/>
            </a:pPr>
            <a:r>
              <a:rPr lang="pt-BR" sz="2400" dirty="0">
                <a:latin typeface="Times New Roman" panose="02020603050405020304" pitchFamily="18" charset="0"/>
                <a:ea typeface="Times New Roman" panose="02020603050405020304" pitchFamily="18" charset="0"/>
              </a:rPr>
              <a:t>C</a:t>
            </a:r>
            <a:r>
              <a:rPr lang="pt-BR" sz="2400" dirty="0" smtClean="0">
                <a:latin typeface="Times New Roman" panose="02020603050405020304" pitchFamily="18" charset="0"/>
                <a:ea typeface="Times New Roman" panose="02020603050405020304" pitchFamily="18" charset="0"/>
              </a:rPr>
              <a:t>ritérios </a:t>
            </a:r>
            <a:r>
              <a:rPr lang="pt-BR" sz="2400" dirty="0" smtClean="0">
                <a:latin typeface="Times New Roman" panose="02020603050405020304" pitchFamily="18" charset="0"/>
                <a:ea typeface="Times New Roman" panose="02020603050405020304" pitchFamily="18" charset="0"/>
              </a:rPr>
              <a:t>vigentes </a:t>
            </a:r>
            <a:r>
              <a:rPr lang="pt-BR" sz="2400" dirty="0" smtClean="0">
                <a:latin typeface="Times New Roman" panose="02020603050405020304" pitchFamily="18" charset="0"/>
                <a:ea typeface="Times New Roman" panose="02020603050405020304" pitchFamily="18" charset="0"/>
              </a:rPr>
              <a:t>para a partilha dos royalties e das participações especiais: fortes assimetrias na distribuição; beneficiavam um conjunto restrito de municípios de alguns estados – notadamente Rio de Janeiro, Rio Grande do Norte e Espírito Santo.</a:t>
            </a:r>
          </a:p>
          <a:p>
            <a:pPr indent="450215" algn="just">
              <a:spcAft>
                <a:spcPts val="0"/>
              </a:spcAft>
              <a:defRPr/>
            </a:pPr>
            <a:r>
              <a:rPr lang="pt-BR" sz="2400" dirty="0" smtClean="0">
                <a:latin typeface="Times New Roman" panose="02020603050405020304" pitchFamily="18" charset="0"/>
                <a:ea typeface="Times New Roman" panose="02020603050405020304" pitchFamily="18" charset="0"/>
              </a:rPr>
              <a:t> Essas receitas eram designadas às localidades segundo dois critérios fundamentais: i) a caracterização do município como produtor ou confrontante com áreas produtoras localizadas na plataforma continental; </a:t>
            </a:r>
            <a:r>
              <a:rPr lang="pt-BR" sz="2400" dirty="0" err="1" smtClean="0">
                <a:latin typeface="Times New Roman" panose="02020603050405020304" pitchFamily="18" charset="0"/>
                <a:ea typeface="Times New Roman" panose="02020603050405020304" pitchFamily="18" charset="0"/>
              </a:rPr>
              <a:t>ii</a:t>
            </a:r>
            <a:r>
              <a:rPr lang="pt-BR" sz="2400" dirty="0" smtClean="0">
                <a:latin typeface="Times New Roman" panose="02020603050405020304" pitchFamily="18" charset="0"/>
                <a:ea typeface="Times New Roman" panose="02020603050405020304" pitchFamily="18" charset="0"/>
              </a:rPr>
              <a:t>) a caracterização do município como afetado por atividades ligadas à indústria do petróleo, notadamente embarque, desembarque e transporte de óleo e gás. </a:t>
            </a:r>
          </a:p>
          <a:p>
            <a:pPr>
              <a:defRPr/>
            </a:pPr>
            <a:endParaRPr lang="pt-B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ítulo 1"/>
          <p:cNvSpPr>
            <a:spLocks noGrp="1"/>
          </p:cNvSpPr>
          <p:nvPr>
            <p:ph type="title"/>
          </p:nvPr>
        </p:nvSpPr>
        <p:spPr/>
        <p:txBody>
          <a:bodyPr/>
          <a:lstStyle/>
          <a:p>
            <a:pPr eaLnBrk="1" hangingPunct="1"/>
            <a:endParaRPr lang="pt-BR" altLang="pt-BR" smtClean="0"/>
          </a:p>
        </p:txBody>
      </p:sp>
      <p:sp>
        <p:nvSpPr>
          <p:cNvPr id="45059" name="Espaço Reservado para Conteúdo 2"/>
          <p:cNvSpPr>
            <a:spLocks noGrp="1"/>
          </p:cNvSpPr>
          <p:nvPr>
            <p:ph sz="quarter" idx="1"/>
          </p:nvPr>
        </p:nvSpPr>
        <p:spPr>
          <a:xfrm>
            <a:off x="457200" y="1219200"/>
            <a:ext cx="8229600" cy="4937125"/>
          </a:xfrm>
        </p:spPr>
        <p:txBody>
          <a:bodyPr/>
          <a:lstStyle/>
          <a:p>
            <a:pPr algn="just" eaLnBrk="1" hangingPunct="1"/>
            <a:r>
              <a:rPr lang="pt-BR" altLang="pt-BR" sz="2800" dirty="0" smtClean="0"/>
              <a:t>Regras de distribuição de royalties de petróleo começaram a ser contestadas no Congresso em 2010 durante os debates do novo marco regulatório que criou o regime de partilha para exploração de petróleo na camada pré-sal.</a:t>
            </a:r>
          </a:p>
          <a:p>
            <a:pPr algn="just" eaLnBrk="1" hangingPunct="1"/>
            <a:r>
              <a:rPr lang="pt-BR" altLang="pt-BR" sz="2800" dirty="0" smtClean="0">
                <a:solidFill>
                  <a:srgbClr val="000000"/>
                </a:solidFill>
                <a:cs typeface="Times New Roman" pitchFamily="18" charset="0"/>
              </a:rPr>
              <a:t>A assimetria na distribuição dos recursos, somadas às novas perspectivas abertas pelo pré-sal,  geraram intensa pressão política pela alteração dos critérios de distribuição. </a:t>
            </a:r>
          </a:p>
          <a:p>
            <a:pPr algn="just" eaLnBrk="1" hangingPunct="1"/>
            <a:r>
              <a:rPr lang="pt-BR" altLang="pt-BR" sz="2800" dirty="0" smtClean="0">
                <a:solidFill>
                  <a:srgbClr val="000000"/>
                </a:solidFill>
                <a:cs typeface="Times New Roman" pitchFamily="18" charset="0"/>
              </a:rPr>
              <a:t>Final de 2012, o Congresso aprovou nova legislação.</a:t>
            </a:r>
            <a:endParaRPr lang="pt-BR" altLang="pt-BR" sz="2800"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ítulo 3"/>
          <p:cNvSpPr>
            <a:spLocks noGrp="1"/>
          </p:cNvSpPr>
          <p:nvPr>
            <p:ph type="title"/>
          </p:nvPr>
        </p:nvSpPr>
        <p:spPr/>
        <p:txBody>
          <a:bodyPr/>
          <a:lstStyle/>
          <a:p>
            <a:pPr indent="0">
              <a:spcAft>
                <a:spcPts val="0"/>
              </a:spcAft>
              <a:defRPr/>
            </a:pPr>
            <a:r>
              <a:rPr lang="pt-BR" sz="4000" dirty="0">
                <a:latin typeface="Times New Roman" panose="02020603050405020304" pitchFamily="18" charset="0"/>
                <a:ea typeface="Times New Roman" panose="02020603050405020304" pitchFamily="18" charset="0"/>
              </a:rPr>
              <a:t>Alterações em duas </a:t>
            </a:r>
            <a:r>
              <a:rPr lang="pt-BR" sz="4000" dirty="0" smtClean="0">
                <a:latin typeface="Times New Roman" panose="02020603050405020304" pitchFamily="18" charset="0"/>
                <a:ea typeface="Times New Roman" panose="02020603050405020304" pitchFamily="18" charset="0"/>
              </a:rPr>
              <a:t>dimensões</a:t>
            </a:r>
            <a:endParaRPr lang="pt-BR" sz="4000" dirty="0">
              <a:latin typeface="Times New Roman" panose="02020603050405020304" pitchFamily="18" charset="0"/>
              <a:ea typeface="Times New Roman" panose="02020603050405020304" pitchFamily="18" charset="0"/>
            </a:endParaRPr>
          </a:p>
        </p:txBody>
      </p:sp>
      <p:sp>
        <p:nvSpPr>
          <p:cNvPr id="5" name="Espaço Reservado para Conteúdo 4"/>
          <p:cNvSpPr>
            <a:spLocks noGrp="1"/>
          </p:cNvSpPr>
          <p:nvPr>
            <p:ph sz="quarter" idx="1"/>
          </p:nvPr>
        </p:nvSpPr>
        <p:spPr>
          <a:xfrm>
            <a:off x="457200" y="1219200"/>
            <a:ext cx="8229600" cy="4937125"/>
          </a:xfrm>
        </p:spPr>
        <p:txBody>
          <a:bodyPr/>
          <a:lstStyle/>
          <a:p>
            <a:pPr indent="0" algn="just">
              <a:spcAft>
                <a:spcPts val="0"/>
              </a:spcAft>
              <a:buFont typeface="Wingdings 3" pitchFamily="18" charset="2"/>
              <a:buNone/>
              <a:defRPr/>
            </a:pPr>
            <a:endParaRPr lang="pt-BR" sz="2800" dirty="0" smtClean="0">
              <a:latin typeface="Times New Roman" panose="02020603050405020304" pitchFamily="18" charset="0"/>
              <a:ea typeface="Times New Roman" panose="02020603050405020304" pitchFamily="18" charset="0"/>
            </a:endParaRPr>
          </a:p>
          <a:p>
            <a:pPr indent="0" algn="just">
              <a:spcAft>
                <a:spcPts val="0"/>
              </a:spcAft>
              <a:buFont typeface="Wingdings 3" pitchFamily="18" charset="2"/>
              <a:buNone/>
              <a:defRPr/>
            </a:pPr>
            <a:r>
              <a:rPr lang="pt-BR" sz="2800" dirty="0" smtClean="0">
                <a:latin typeface="Times New Roman" panose="02020603050405020304" pitchFamily="18" charset="0"/>
                <a:ea typeface="Times New Roman" panose="02020603050405020304" pitchFamily="18" charset="0"/>
              </a:rPr>
              <a:t> i) </a:t>
            </a:r>
            <a:r>
              <a:rPr lang="pt-BR" sz="2800" b="1" dirty="0" smtClean="0">
                <a:latin typeface="Times New Roman" panose="02020603050405020304" pitchFamily="18" charset="0"/>
                <a:ea typeface="Times New Roman" panose="02020603050405020304" pitchFamily="18" charset="0"/>
              </a:rPr>
              <a:t>N</a:t>
            </a:r>
            <a:r>
              <a:rPr lang="pt-BR" sz="2800" dirty="0" smtClean="0">
                <a:latin typeface="Times New Roman" panose="02020603050405020304" pitchFamily="18" charset="0"/>
                <a:ea typeface="Times New Roman" panose="02020603050405020304" pitchFamily="18" charset="0"/>
              </a:rPr>
              <a:t>ovo regime jurídico para as novas áreas a partir de 2010 (Lei nº 12.351/2010), substituindo os contratos de concessão pelo regime de partilha, segundo o qual a União se mantém proprietária do recurso extraído, remunerando a empresa produtora de acordo com o volume produzido (custo em óleo); </a:t>
            </a:r>
          </a:p>
          <a:p>
            <a:pPr indent="0" algn="just">
              <a:spcAft>
                <a:spcPts val="0"/>
              </a:spcAft>
              <a:buFont typeface="Wingdings 3" pitchFamily="18" charset="2"/>
              <a:buNone/>
              <a:defRPr/>
            </a:pPr>
            <a:r>
              <a:rPr lang="pt-BR" sz="2800" dirty="0" smtClean="0">
                <a:latin typeface="Times New Roman" panose="02020603050405020304" pitchFamily="18" charset="0"/>
                <a:ea typeface="Times New Roman" panose="02020603050405020304" pitchFamily="18" charset="0"/>
              </a:rPr>
              <a:t>ii) Nova distribuição federativa das receitas do petróleo, no sentido de gerar uma distribuição mais simétrica entre estados e municípios.</a:t>
            </a:r>
          </a:p>
          <a:p>
            <a:pPr>
              <a:defRPr/>
            </a:pPr>
            <a:endParaRPr lang="pt-BR" sz="28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defRPr/>
            </a:pPr>
            <a:r>
              <a:rPr lang="pt-BR" sz="1800" dirty="0" smtClean="0"/>
              <a:t>Congresso </a:t>
            </a:r>
            <a:r>
              <a:rPr lang="pt-BR" sz="1800" dirty="0" smtClean="0"/>
              <a:t>Nacional aprova a </a:t>
            </a:r>
            <a:r>
              <a:rPr lang="pt-BR" sz="1800" dirty="0" smtClean="0">
                <a:solidFill>
                  <a:prstClr val="black"/>
                </a:solidFill>
                <a:latin typeface="Times New Roman" panose="02020603050405020304" pitchFamily="18" charset="0"/>
                <a:ea typeface="Times New Roman" panose="02020603050405020304" pitchFamily="18" charset="0"/>
                <a:cs typeface="+mn-cs"/>
              </a:rPr>
              <a:t>Lei </a:t>
            </a:r>
            <a:r>
              <a:rPr lang="pt-BR" sz="1800" dirty="0">
                <a:solidFill>
                  <a:prstClr val="black"/>
                </a:solidFill>
                <a:latin typeface="Times New Roman" panose="02020603050405020304" pitchFamily="18" charset="0"/>
                <a:ea typeface="Times New Roman" panose="02020603050405020304" pitchFamily="18" charset="0"/>
                <a:cs typeface="+mn-cs"/>
              </a:rPr>
              <a:t>nº </a:t>
            </a:r>
            <a:r>
              <a:rPr lang="pt-BR" sz="1800" dirty="0" smtClean="0">
                <a:solidFill>
                  <a:prstClr val="black"/>
                </a:solidFill>
                <a:latin typeface="Times New Roman" panose="02020603050405020304" pitchFamily="18" charset="0"/>
                <a:ea typeface="Times New Roman" panose="02020603050405020304" pitchFamily="18" charset="0"/>
                <a:cs typeface="+mn-cs"/>
              </a:rPr>
              <a:t>12.734/2012</a:t>
            </a:r>
            <a:br>
              <a:rPr lang="pt-BR" sz="1800" dirty="0" smtClean="0">
                <a:solidFill>
                  <a:prstClr val="black"/>
                </a:solidFill>
                <a:latin typeface="Times New Roman" panose="02020603050405020304" pitchFamily="18" charset="0"/>
                <a:ea typeface="Times New Roman" panose="02020603050405020304" pitchFamily="18" charset="0"/>
                <a:cs typeface="+mn-cs"/>
              </a:rPr>
            </a:br>
            <a:r>
              <a:rPr lang="pt-BR" sz="1800" dirty="0">
                <a:solidFill>
                  <a:prstClr val="black"/>
                </a:solidFill>
                <a:latin typeface="Times New Roman" panose="02020603050405020304" pitchFamily="18" charset="0"/>
                <a:ea typeface="Times New Roman" panose="02020603050405020304" pitchFamily="18" charset="0"/>
              </a:rPr>
              <a:t>Lei nº 12.734/2012 introduziu alterações na Lei nº 9478/97 (que rege os contratos de concessão) e na Lei nº 12.351/2010 (que rege os contratos de partilha)</a:t>
            </a:r>
            <a:endParaRPr lang="pt-BR" sz="1800" dirty="0"/>
          </a:p>
        </p:txBody>
      </p:sp>
      <p:sp>
        <p:nvSpPr>
          <p:cNvPr id="3" name="Espaço Reservado para Conteúdo 2"/>
          <p:cNvSpPr>
            <a:spLocks noGrp="1"/>
          </p:cNvSpPr>
          <p:nvPr>
            <p:ph sz="quarter" idx="1"/>
          </p:nvPr>
        </p:nvSpPr>
        <p:spPr>
          <a:xfrm>
            <a:off x="457200" y="1268760"/>
            <a:ext cx="8229600" cy="4937125"/>
          </a:xfrm>
        </p:spPr>
        <p:txBody>
          <a:bodyPr/>
          <a:lstStyle/>
          <a:p>
            <a:pPr indent="450215" algn="just">
              <a:spcAft>
                <a:spcPts val="0"/>
              </a:spcAft>
              <a:defRPr/>
            </a:pPr>
            <a:r>
              <a:rPr lang="pt-BR" sz="1800" dirty="0">
                <a:latin typeface="Times New Roman" panose="02020603050405020304" pitchFamily="18" charset="0"/>
                <a:ea typeface="Times New Roman" panose="02020603050405020304" pitchFamily="18" charset="0"/>
              </a:rPr>
              <a:t>A</a:t>
            </a:r>
            <a:r>
              <a:rPr lang="pt-BR" sz="1800" dirty="0" smtClean="0">
                <a:latin typeface="Times New Roman" panose="02020603050405020304" pitchFamily="18" charset="0"/>
                <a:ea typeface="Times New Roman" panose="02020603050405020304" pitchFamily="18" charset="0"/>
              </a:rPr>
              <a:t>lterações substantivas no destino dos royalties e participações especiais de todos os contratos de concessão e de partilha, tanto os novos quanto os em andamento</a:t>
            </a:r>
            <a:r>
              <a:rPr lang="pt-BR" sz="1800" dirty="0" smtClean="0">
                <a:latin typeface="Times New Roman" panose="02020603050405020304" pitchFamily="18" charset="0"/>
                <a:ea typeface="Times New Roman" panose="02020603050405020304" pitchFamily="18" charset="0"/>
              </a:rPr>
              <a:t>.</a:t>
            </a:r>
          </a:p>
          <a:p>
            <a:pPr indent="450215" algn="just">
              <a:spcAft>
                <a:spcPts val="0"/>
              </a:spcAft>
              <a:defRPr/>
            </a:pPr>
            <a:r>
              <a:rPr lang="pt-BR" sz="1800" dirty="0">
                <a:latin typeface="Times New Roman" panose="02020603050405020304" pitchFamily="18" charset="0"/>
                <a:ea typeface="Times New Roman" panose="02020603050405020304" pitchFamily="18" charset="0"/>
              </a:rPr>
              <a:t>Estabeleceu critérios para a distribuição dos royalties e participações especiais provenientes dos contratos de partilha, válidos para as áreas do </a:t>
            </a:r>
            <a:r>
              <a:rPr lang="pt-BR" sz="1800" dirty="0" err="1">
                <a:latin typeface="Times New Roman" panose="02020603050405020304" pitchFamily="18" charset="0"/>
                <a:ea typeface="Times New Roman" panose="02020603050405020304" pitchFamily="18" charset="0"/>
              </a:rPr>
              <a:t>pré</a:t>
            </a:r>
            <a:r>
              <a:rPr lang="pt-BR" sz="1800" dirty="0">
                <a:latin typeface="Times New Roman" panose="02020603050405020304" pitchFamily="18" charset="0"/>
                <a:ea typeface="Times New Roman" panose="02020603050405020304" pitchFamily="18" charset="0"/>
              </a:rPr>
              <a:t>-sal.</a:t>
            </a:r>
          </a:p>
          <a:p>
            <a:pPr indent="450215" algn="just">
              <a:spcAft>
                <a:spcPts val="0"/>
              </a:spcAft>
              <a:defRPr/>
            </a:pPr>
            <a:r>
              <a:rPr lang="pt-BR" sz="1800" dirty="0">
                <a:latin typeface="Times New Roman" panose="02020603050405020304" pitchFamily="18" charset="0"/>
                <a:ea typeface="Times New Roman" panose="02020603050405020304" pitchFamily="18" charset="0"/>
              </a:rPr>
              <a:t> Para tais contratos, a alíquota de royalties será de 15% sobre o valor bruto da produção, sem incidência das participações especiais. </a:t>
            </a:r>
          </a:p>
          <a:p>
            <a:pPr indent="450215" algn="just">
              <a:spcAft>
                <a:spcPts val="0"/>
              </a:spcAft>
              <a:defRPr/>
            </a:pPr>
            <a:r>
              <a:rPr lang="pt-BR" sz="1800" dirty="0">
                <a:latin typeface="Times New Roman" panose="02020603050405020304" pitchFamily="18" charset="0"/>
                <a:ea typeface="Times New Roman" panose="02020603050405020304" pitchFamily="18" charset="0"/>
              </a:rPr>
              <a:t>Implicação da nova legislação: forte e progressiva perda de receita de estados e municípios produtores, notadamente Rio de Janeiro e Espírito Santo. O núcleo da mudança foi a criação de dois fundos especiais destinados a transferir parte das receitas, até então concentrada em poucas unidades da federação, para todos os estados e municípios brasileiros, com as mesmas regras de rateio do Fundo de Participação dos Estados (FPE) e do Fundo de Participação dos Municípios (FPM). A União também passou a abocanhar parcela destas rendas que, na legislação anterior, era destinada a alguns fundos dos Ministérios das Minas e Energia, do Meio Ambiente e da Marinha.</a:t>
            </a:r>
          </a:p>
          <a:p>
            <a:pPr indent="450215" algn="just">
              <a:spcAft>
                <a:spcPts val="0"/>
              </a:spcAft>
              <a:defRPr/>
            </a:pPr>
            <a:endParaRPr lang="pt-BR" sz="2000" dirty="0" smtClean="0">
              <a:latin typeface="Times New Roman" panose="02020603050405020304" pitchFamily="18" charset="0"/>
              <a:ea typeface="Times New Roman" panose="02020603050405020304"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defRPr/>
            </a:pPr>
            <a:r>
              <a:rPr lang="pt-BR" sz="3600" dirty="0" smtClean="0"/>
              <a:t>Consequência</a:t>
            </a:r>
            <a:endParaRPr lang="pt-BR" sz="3600" dirty="0"/>
          </a:p>
        </p:txBody>
      </p:sp>
      <p:sp>
        <p:nvSpPr>
          <p:cNvPr id="3" name="Espaço Reservado para Conteúdo 2"/>
          <p:cNvSpPr>
            <a:spLocks noGrp="1"/>
          </p:cNvSpPr>
          <p:nvPr>
            <p:ph sz="quarter" idx="1"/>
          </p:nvPr>
        </p:nvSpPr>
        <p:spPr>
          <a:xfrm>
            <a:off x="457200" y="1219200"/>
            <a:ext cx="8229600" cy="4937125"/>
          </a:xfrm>
        </p:spPr>
        <p:txBody>
          <a:bodyPr/>
          <a:lstStyle/>
          <a:p>
            <a:pPr indent="450215" algn="just">
              <a:spcAft>
                <a:spcPts val="0"/>
              </a:spcAft>
              <a:defRPr/>
            </a:pPr>
            <a:endParaRPr lang="pt-BR" sz="2000" dirty="0" smtClean="0">
              <a:latin typeface="Times New Roman" panose="02020603050405020304" pitchFamily="18" charset="0"/>
              <a:ea typeface="Times New Roman" panose="02020603050405020304" pitchFamily="18" charset="0"/>
            </a:endParaRPr>
          </a:p>
          <a:p>
            <a:pPr indent="450215" algn="just">
              <a:spcAft>
                <a:spcPts val="0"/>
              </a:spcAft>
              <a:defRPr/>
            </a:pPr>
            <a:r>
              <a:rPr lang="pt-BR" sz="3600" dirty="0">
                <a:latin typeface="Times New Roman" panose="02020603050405020304" pitchFamily="18" charset="0"/>
                <a:ea typeface="Times New Roman" panose="02020603050405020304" pitchFamily="18" charset="0"/>
              </a:rPr>
              <a:t>E</a:t>
            </a:r>
            <a:r>
              <a:rPr lang="pt-BR" sz="3600" dirty="0" smtClean="0">
                <a:latin typeface="Times New Roman" panose="02020603050405020304" pitchFamily="18" charset="0"/>
                <a:ea typeface="Times New Roman" panose="02020603050405020304" pitchFamily="18" charset="0"/>
              </a:rPr>
              <a:t>stados </a:t>
            </a:r>
            <a:r>
              <a:rPr lang="pt-BR" sz="3600" dirty="0" smtClean="0">
                <a:latin typeface="Times New Roman" panose="02020603050405020304" pitchFamily="18" charset="0"/>
                <a:ea typeface="Times New Roman" panose="02020603050405020304" pitchFamily="18" charset="0"/>
              </a:rPr>
              <a:t>e municípios produtores e/ou confrontantes apresentam participação menor do que nas regras vigentes para as áreas convencionais até 2012. </a:t>
            </a:r>
          </a:p>
          <a:p>
            <a:pPr indent="450215" algn="just">
              <a:spcAft>
                <a:spcPts val="0"/>
              </a:spcAft>
              <a:defRPr/>
            </a:pPr>
            <a:endParaRPr lang="pt-BR" sz="1400" dirty="0" smtClean="0">
              <a:solidFill>
                <a:srgbClr val="FF0000"/>
              </a:solidFill>
              <a:latin typeface="Times New Roman" panose="02020603050405020304" pitchFamily="18" charset="0"/>
              <a:ea typeface="Times New Roman" panose="02020603050405020304" pitchFamily="18" charset="0"/>
            </a:endParaRPr>
          </a:p>
          <a:p>
            <a:pPr>
              <a:defRPr/>
            </a:pPr>
            <a:endParaRPr lang="pt-B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ítulo 7"/>
          <p:cNvSpPr>
            <a:spLocks noGrp="1"/>
          </p:cNvSpPr>
          <p:nvPr>
            <p:ph type="title"/>
          </p:nvPr>
        </p:nvSpPr>
        <p:spPr/>
        <p:txBody>
          <a:bodyPr/>
          <a:lstStyle/>
          <a:p>
            <a:endParaRPr lang="pt-BR" altLang="pt-BR" smtClean="0"/>
          </a:p>
        </p:txBody>
      </p:sp>
      <p:sp>
        <p:nvSpPr>
          <p:cNvPr id="9" name="Espaço Reservado para Conteúdo 8"/>
          <p:cNvSpPr>
            <a:spLocks noGrp="1"/>
          </p:cNvSpPr>
          <p:nvPr>
            <p:ph sz="quarter" idx="1"/>
          </p:nvPr>
        </p:nvSpPr>
        <p:spPr>
          <a:xfrm>
            <a:off x="457200" y="1219200"/>
            <a:ext cx="8229600" cy="4937125"/>
          </a:xfrm>
        </p:spPr>
        <p:txBody>
          <a:bodyPr/>
          <a:lstStyle/>
          <a:p>
            <a:pPr indent="450215" algn="just">
              <a:spcAft>
                <a:spcPts val="0"/>
              </a:spcAft>
              <a:defRPr/>
            </a:pPr>
            <a:r>
              <a:rPr lang="pt-BR" sz="1800" dirty="0" smtClean="0">
                <a:latin typeface="Times New Roman" panose="02020603050405020304" pitchFamily="18" charset="0"/>
                <a:ea typeface="Times New Roman" panose="02020603050405020304" pitchFamily="18" charset="0"/>
              </a:rPr>
              <a:t>Lei de 2012 também introduziu alterações substanciais na distribuição de royalties do petróleo nos contratos já em vigor, o que tentou ser evitado, sem sucesso, pelo governo federal.</a:t>
            </a:r>
          </a:p>
          <a:p>
            <a:pPr indent="450215" algn="just">
              <a:spcAft>
                <a:spcPts val="0"/>
              </a:spcAft>
              <a:defRPr/>
            </a:pPr>
            <a:r>
              <a:rPr lang="pt-BR" sz="1800" dirty="0" smtClean="0">
                <a:latin typeface="Times New Roman" panose="02020603050405020304" pitchFamily="18" charset="0"/>
                <a:ea typeface="Times New Roman" panose="02020603050405020304" pitchFamily="18" charset="0"/>
              </a:rPr>
              <a:t> As alterações em relação à legislação anterior se deram na distribuição das receitas de royalties oriundas de produção offshore e são as seguintes:</a:t>
            </a:r>
          </a:p>
          <a:p>
            <a:pPr marL="342900" indent="-342900" algn="just">
              <a:lnSpc>
                <a:spcPct val="115000"/>
              </a:lnSpc>
              <a:spcAft>
                <a:spcPts val="0"/>
              </a:spcAft>
              <a:buFont typeface="+mj-lt"/>
              <a:buAutoNum type="alphaLcParenR"/>
              <a:defRPr/>
            </a:pPr>
            <a:r>
              <a:rPr lang="pt-BR" sz="1800" dirty="0" smtClean="0">
                <a:latin typeface="Times New Roman" panose="02020603050405020304" pitchFamily="18" charset="0"/>
                <a:ea typeface="Times New Roman" panose="02020603050405020304" pitchFamily="18" charset="0"/>
                <a:cs typeface="Times New Roman" panose="02020603050405020304" pitchFamily="18" charset="0"/>
              </a:rPr>
              <a:t>Os estados produtores e/ou confrontantes tiveram sua participação reduzida de 30% para 20% na parcela correspondente a até 5% da produção e de 22,5% para 20% na parcela que excede 5%;</a:t>
            </a:r>
            <a:endParaRPr lang="pt-BR" sz="1800" dirty="0" smtClean="0">
              <a:latin typeface="Calibri" panose="020F0502020204030204" pitchFamily="34" charset="0"/>
              <a:ea typeface="Times New Roman" panose="02020603050405020304" pitchFamily="18" charset="0"/>
              <a:cs typeface="Times New Roman" panose="02020603050405020304" pitchFamily="18" charset="0"/>
            </a:endParaRPr>
          </a:p>
          <a:p>
            <a:pPr marL="342900" indent="-342900" algn="just">
              <a:lnSpc>
                <a:spcPct val="115000"/>
              </a:lnSpc>
              <a:spcAft>
                <a:spcPts val="0"/>
              </a:spcAft>
              <a:buFont typeface="+mj-lt"/>
              <a:buAutoNum type="alphaLcParenR"/>
              <a:defRPr/>
            </a:pPr>
            <a:r>
              <a:rPr lang="pt-BR" sz="1800" dirty="0" smtClean="0">
                <a:latin typeface="Times New Roman" panose="02020603050405020304" pitchFamily="18" charset="0"/>
                <a:ea typeface="Times New Roman" panose="02020603050405020304" pitchFamily="18" charset="0"/>
                <a:cs typeface="Times New Roman" panose="02020603050405020304" pitchFamily="18" charset="0"/>
              </a:rPr>
              <a:t>Os municípios produtores e/ou confrontantes viram sua participação cair de 30% para 17% no primeiro caso e de 22,5% para 17% no segundo; municípios afetados também foram penalizados, com redução de 10% para 3% na receita da parcela até 5% e de 7,5% para 3% no que excede esse valor;</a:t>
            </a:r>
            <a:endParaRPr lang="pt-BR" sz="1800" dirty="0" smtClean="0">
              <a:latin typeface="Calibri" panose="020F0502020204030204" pitchFamily="34" charset="0"/>
              <a:ea typeface="Times New Roman" panose="02020603050405020304" pitchFamily="18" charset="0"/>
              <a:cs typeface="Times New Roman" panose="02020603050405020304" pitchFamily="18" charset="0"/>
            </a:endParaRPr>
          </a:p>
          <a:p>
            <a:pPr marL="342900" indent="-342900" algn="just">
              <a:lnSpc>
                <a:spcPct val="115000"/>
              </a:lnSpc>
              <a:spcAft>
                <a:spcPts val="0"/>
              </a:spcAft>
              <a:buFont typeface="+mj-lt"/>
              <a:buAutoNum type="alphaLcParenR"/>
              <a:defRPr/>
            </a:pPr>
            <a:r>
              <a:rPr lang="pt-BR" sz="1800" dirty="0" smtClean="0">
                <a:latin typeface="Times New Roman" panose="02020603050405020304" pitchFamily="18" charset="0"/>
                <a:ea typeface="Times New Roman" panose="02020603050405020304" pitchFamily="18" charset="0"/>
                <a:cs typeface="Times New Roman" panose="02020603050405020304" pitchFamily="18" charset="0"/>
              </a:rPr>
              <a:t>União, estados e municípios passaram a deter 60% das receitas, sendo 20% para cada ente federativo. </a:t>
            </a:r>
            <a:endParaRPr lang="pt-BR" sz="1800" dirty="0" smtClean="0">
              <a:latin typeface="Calibri" panose="020F0502020204030204" pitchFamily="34" charset="0"/>
              <a:ea typeface="Times New Roman" panose="02020603050405020304" pitchFamily="18" charset="0"/>
              <a:cs typeface="Times New Roman" panose="02020603050405020304" pitchFamily="18" charset="0"/>
            </a:endParaRPr>
          </a:p>
          <a:p>
            <a:pPr algn="just">
              <a:spcAft>
                <a:spcPts val="0"/>
              </a:spcAft>
              <a:defRPr/>
            </a:pPr>
            <a:r>
              <a:rPr lang="pt-BR" sz="2800" dirty="0" smtClean="0">
                <a:latin typeface="Times New Roman" panose="02020603050405020304" pitchFamily="18" charset="0"/>
                <a:ea typeface="Times New Roman" panose="02020603050405020304" pitchFamily="18" charset="0"/>
              </a:rPr>
              <a:t> </a:t>
            </a:r>
          </a:p>
          <a:p>
            <a:pPr>
              <a:defRPr/>
            </a:pPr>
            <a:endParaRPr lang="pt-B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ítulo 1"/>
          <p:cNvSpPr>
            <a:spLocks noGrp="1"/>
          </p:cNvSpPr>
          <p:nvPr>
            <p:ph type="title"/>
          </p:nvPr>
        </p:nvSpPr>
        <p:spPr/>
        <p:txBody>
          <a:bodyPr/>
          <a:lstStyle/>
          <a:p>
            <a:endParaRPr lang="pt-BR" altLang="pt-BR" smtClean="0"/>
          </a:p>
        </p:txBody>
      </p:sp>
      <p:sp>
        <p:nvSpPr>
          <p:cNvPr id="3" name="Espaço Reservado para Conteúdo 2"/>
          <p:cNvSpPr>
            <a:spLocks noGrp="1"/>
          </p:cNvSpPr>
          <p:nvPr>
            <p:ph sz="quarter" idx="1"/>
          </p:nvPr>
        </p:nvSpPr>
        <p:spPr>
          <a:xfrm>
            <a:off x="457200" y="1219200"/>
            <a:ext cx="8229600" cy="4937125"/>
          </a:xfrm>
        </p:spPr>
        <p:txBody>
          <a:bodyPr/>
          <a:lstStyle/>
          <a:p>
            <a:pPr marL="457200" indent="450215" algn="just">
              <a:lnSpc>
                <a:spcPct val="115000"/>
              </a:lnSpc>
              <a:spcAft>
                <a:spcPts val="0"/>
              </a:spcAft>
              <a:defRPr/>
            </a:pPr>
            <a:r>
              <a:rPr lang="pt-BR" sz="2400" dirty="0" smtClean="0">
                <a:latin typeface="Times New Roman" panose="02020603050405020304" pitchFamily="18" charset="0"/>
                <a:ea typeface="Times New Roman" panose="02020603050405020304" pitchFamily="18" charset="0"/>
                <a:cs typeface="Times New Roman" panose="02020603050405020304" pitchFamily="18" charset="0"/>
              </a:rPr>
              <a:t>Nova legislação estabeleceu limites mais estreitos para aplicação dos recursos provenientes das rendas do petróleo. As receitas dos Fundos Especiais devem ser investidas nas “</a:t>
            </a:r>
            <a:r>
              <a:rPr lang="pt-BR" sz="2400" i="1" dirty="0" smtClean="0">
                <a:latin typeface="Times New Roman" panose="02020603050405020304" pitchFamily="18" charset="0"/>
                <a:ea typeface="Times New Roman" panose="02020603050405020304" pitchFamily="18" charset="0"/>
                <a:cs typeface="Times New Roman" panose="02020603050405020304" pitchFamily="18" charset="0"/>
              </a:rPr>
              <a:t>áreas de educação, infraestrutura social e econômica, saúde, segurança, programas de erradicação da miséria e da pobreza, cultura, esporte, pesquisa, ciência e tecnologia, defesa civil, meio ambiente, em programas voltados para a mitigação e adaptação às mudanças climáticas, e para o tratamento e reinserção social dos dependentes químicos</a:t>
            </a:r>
            <a:r>
              <a:rPr lang="pt-BR" sz="2400" dirty="0" smtClean="0">
                <a:latin typeface="Times New Roman" panose="02020603050405020304" pitchFamily="18" charset="0"/>
                <a:ea typeface="Times New Roman" panose="02020603050405020304" pitchFamily="18" charset="0"/>
                <a:cs typeface="Times New Roman" panose="02020603050405020304" pitchFamily="18" charset="0"/>
              </a:rPr>
              <a:t>” (art. 50-F, Lei 12.734/2012). </a:t>
            </a:r>
            <a:endParaRPr lang="pt-BR" sz="2400" dirty="0" smtClean="0">
              <a:latin typeface="Calibri" panose="020F0502020204030204" pitchFamily="34" charset="0"/>
              <a:ea typeface="Times New Roman" panose="02020603050405020304" pitchFamily="18" charset="0"/>
              <a:cs typeface="Times New Roman" panose="02020603050405020304" pitchFamily="18" charset="0"/>
            </a:endParaRPr>
          </a:p>
          <a:p>
            <a:pPr>
              <a:defRPr/>
            </a:pPr>
            <a:endParaRPr lang="pt-B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ítulo 1"/>
          <p:cNvSpPr>
            <a:spLocks noGrp="1"/>
          </p:cNvSpPr>
          <p:nvPr>
            <p:ph type="title"/>
          </p:nvPr>
        </p:nvSpPr>
        <p:spPr/>
        <p:txBody>
          <a:bodyPr/>
          <a:lstStyle/>
          <a:p>
            <a:r>
              <a:rPr lang="pt-BR" altLang="pt-BR" smtClean="0"/>
              <a:t>Conclusão</a:t>
            </a:r>
          </a:p>
        </p:txBody>
      </p:sp>
      <p:sp>
        <p:nvSpPr>
          <p:cNvPr id="3" name="Espaço Reservado para Conteúdo 2"/>
          <p:cNvSpPr>
            <a:spLocks noGrp="1"/>
          </p:cNvSpPr>
          <p:nvPr>
            <p:ph sz="quarter" idx="1"/>
          </p:nvPr>
        </p:nvSpPr>
        <p:spPr>
          <a:xfrm>
            <a:off x="457200" y="1219200"/>
            <a:ext cx="8229600" cy="4937125"/>
          </a:xfrm>
        </p:spPr>
        <p:txBody>
          <a:bodyPr/>
          <a:lstStyle/>
          <a:p>
            <a:pPr marL="457200" indent="450215" algn="just">
              <a:lnSpc>
                <a:spcPct val="115000"/>
              </a:lnSpc>
              <a:spcAft>
                <a:spcPts val="0"/>
              </a:spcAft>
              <a:defRPr/>
            </a:pPr>
            <a:r>
              <a:rPr lang="pt-BR" sz="1800" dirty="0">
                <a:latin typeface="Times New Roman" panose="02020603050405020304" pitchFamily="18" charset="0"/>
                <a:ea typeface="Times New Roman" panose="02020603050405020304" pitchFamily="18" charset="0"/>
                <a:cs typeface="Times New Roman" panose="02020603050405020304" pitchFamily="18" charset="0"/>
              </a:rPr>
              <a:t>E</a:t>
            </a:r>
            <a:r>
              <a:rPr lang="pt-BR" sz="1800" dirty="0" smtClean="0">
                <a:latin typeface="Times New Roman" panose="02020603050405020304" pitchFamily="18" charset="0"/>
                <a:ea typeface="Times New Roman" panose="02020603050405020304" pitchFamily="18" charset="0"/>
                <a:cs typeface="Times New Roman" panose="02020603050405020304" pitchFamily="18" charset="0"/>
              </a:rPr>
              <a:t>spírito das novas regras : extrair recursos dos entes federativos mais beneficiados pela legislação de 1997 e distribui-los de forma mais homogênea para todos os estados e municípios brasileiros, reproduzindo as regras de rateio definidas pelos Fundos de Participação de Estados e Municípios.</a:t>
            </a:r>
          </a:p>
          <a:p>
            <a:pPr marL="457200" indent="450215" algn="just">
              <a:lnSpc>
                <a:spcPct val="115000"/>
              </a:lnSpc>
              <a:spcAft>
                <a:spcPts val="0"/>
              </a:spcAft>
              <a:defRPr/>
            </a:pPr>
            <a:r>
              <a:rPr lang="pt-BR" sz="1800" dirty="0">
                <a:latin typeface="Times New Roman" panose="02020603050405020304" pitchFamily="18" charset="0"/>
                <a:ea typeface="Times New Roman" panose="02020603050405020304" pitchFamily="18" charset="0"/>
                <a:cs typeface="Times New Roman" panose="02020603050405020304" pitchFamily="18" charset="0"/>
              </a:rPr>
              <a:t>C</a:t>
            </a:r>
            <a:r>
              <a:rPr lang="pt-BR" sz="1800" dirty="0" smtClean="0">
                <a:latin typeface="Times New Roman" panose="02020603050405020304" pitchFamily="18" charset="0"/>
                <a:ea typeface="Times New Roman" panose="02020603050405020304" pitchFamily="18" charset="0"/>
                <a:cs typeface="Times New Roman" panose="02020603050405020304" pitchFamily="18" charset="0"/>
              </a:rPr>
              <a:t>oncentração maior de recursos nas mãos da União, não apenas em decorrência da introdução do regime de partilha nas áreas do pré-sal (já que o governo federal irá repartir o excedente em óleo dos novos contratos), mas também pela transferência de recursos antes destinados a fundos ministeriais para a União como um todo .</a:t>
            </a:r>
          </a:p>
          <a:p>
            <a:pPr marL="457200" indent="450215" algn="just">
              <a:lnSpc>
                <a:spcPct val="115000"/>
              </a:lnSpc>
              <a:spcAft>
                <a:spcPts val="0"/>
              </a:spcAft>
              <a:defRPr/>
            </a:pPr>
            <a:r>
              <a:rPr lang="pt-BR" sz="1800" dirty="0" smtClean="0">
                <a:latin typeface="Times New Roman" panose="02020603050405020304" pitchFamily="18" charset="0"/>
                <a:ea typeface="Times New Roman" panose="02020603050405020304" pitchFamily="18" charset="0"/>
                <a:cs typeface="Times New Roman" panose="02020603050405020304" pitchFamily="18" charset="0"/>
              </a:rPr>
              <a:t>A participação do governo federal deve crescer até 2020, sobretudo nas receitas de participações especiais. Como consequência mais visível, haverá fortes perdas orçamentárias para municípios e estados produtores e/ou confrontantes, sobretudo no Rio de Janeiro e no Espírito Santo.</a:t>
            </a:r>
            <a:endParaRPr lang="pt-BR" sz="1800" dirty="0" smtClean="0">
              <a:latin typeface="Calibri" panose="020F0502020204030204" pitchFamily="34" charset="0"/>
              <a:ea typeface="Times New Roman" panose="02020603050405020304" pitchFamily="18" charset="0"/>
              <a:cs typeface="Times New Roman" panose="02020603050405020304" pitchFamily="18" charset="0"/>
            </a:endParaRPr>
          </a:p>
          <a:p>
            <a:pPr>
              <a:defRPr/>
            </a:pPr>
            <a:endParaRPr lang="pt-B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ítulo 1"/>
          <p:cNvSpPr>
            <a:spLocks noGrp="1"/>
          </p:cNvSpPr>
          <p:nvPr>
            <p:ph type="title"/>
          </p:nvPr>
        </p:nvSpPr>
        <p:spPr/>
        <p:txBody>
          <a:bodyPr/>
          <a:lstStyle/>
          <a:p>
            <a:pPr eaLnBrk="1" hangingPunct="1"/>
            <a:endParaRPr lang="pt-BR" altLang="pt-BR" smtClean="0"/>
          </a:p>
        </p:txBody>
      </p:sp>
      <p:sp>
        <p:nvSpPr>
          <p:cNvPr id="53251" name="Espaço Reservado para Conteúdo 2"/>
          <p:cNvSpPr>
            <a:spLocks noGrp="1"/>
          </p:cNvSpPr>
          <p:nvPr>
            <p:ph sz="quarter" idx="1"/>
          </p:nvPr>
        </p:nvSpPr>
        <p:spPr>
          <a:xfrm>
            <a:off x="457200" y="1219200"/>
            <a:ext cx="8229600" cy="4937125"/>
          </a:xfrm>
        </p:spPr>
        <p:txBody>
          <a:bodyPr/>
          <a:lstStyle/>
          <a:p>
            <a:pPr algn="just" eaLnBrk="1" hangingPunct="1"/>
            <a:r>
              <a:rPr lang="pt-BR" altLang="pt-BR" sz="2400" smtClean="0"/>
              <a:t>A ministra Carmem Lúcia, do Supremo Tribunal Federal (STF), concedeu (18/03/2013) medida cautelar suspendendo as novas regras de redistribuição dos royalties do petróleo, atendendo reivindicação dos Estados produtores.</a:t>
            </a:r>
          </a:p>
          <a:p>
            <a:pPr algn="just" eaLnBrk="1" hangingPunct="1"/>
            <a:r>
              <a:rPr lang="pt-BR" altLang="pt-BR" sz="2400" smtClean="0"/>
              <a:t>Rio de Janeiro, Espírito Santo e São Paulo -Estados produtores de petróleo- entraram com quatro Ações Diretas de Inconstitucionalidade (Adin) no STF contra a lei aprovada no Congresso que retira parte de seus recursos e da União provenientes dos royalties para dividi-los de forma mais igualitária entre todos os Estados brasileiros.</a:t>
            </a:r>
          </a:p>
          <a:p>
            <a:pPr eaLnBrk="1" hangingPunct="1"/>
            <a:endParaRPr lang="pt-BR" altLang="pt-BR" sz="240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ítulo 1"/>
          <p:cNvSpPr>
            <a:spLocks noGrp="1"/>
          </p:cNvSpPr>
          <p:nvPr>
            <p:ph type="title"/>
          </p:nvPr>
        </p:nvSpPr>
        <p:spPr/>
        <p:txBody>
          <a:bodyPr/>
          <a:lstStyle/>
          <a:p>
            <a:endParaRPr lang="pt-BR" altLang="pt-BR" smtClean="0"/>
          </a:p>
        </p:txBody>
      </p:sp>
      <p:sp>
        <p:nvSpPr>
          <p:cNvPr id="3" name="Espaço Reservado para Conteúdo 2"/>
          <p:cNvSpPr>
            <a:spLocks noGrp="1"/>
          </p:cNvSpPr>
          <p:nvPr>
            <p:ph sz="quarter" idx="1"/>
          </p:nvPr>
        </p:nvSpPr>
        <p:spPr>
          <a:xfrm>
            <a:off x="539750" y="1147763"/>
            <a:ext cx="8229600" cy="4938712"/>
          </a:xfrm>
        </p:spPr>
        <p:txBody>
          <a:bodyPr/>
          <a:lstStyle/>
          <a:p>
            <a:pPr algn="just">
              <a:spcBef>
                <a:spcPct val="0"/>
              </a:spcBef>
              <a:spcAft>
                <a:spcPts val="0"/>
              </a:spcAft>
              <a:buClrTx/>
              <a:buSzTx/>
              <a:defRPr/>
            </a:pPr>
            <a:r>
              <a:rPr lang="pt-BR" sz="2000" dirty="0">
                <a:solidFill>
                  <a:prstClr val="black"/>
                </a:solidFill>
                <a:latin typeface="Times New Roman" panose="02020603050405020304" pitchFamily="18" charset="0"/>
                <a:ea typeface="Times New Roman" panose="02020603050405020304" pitchFamily="18" charset="0"/>
              </a:rPr>
              <a:t>Até 1989, os coeficientes do FPE tiveram por base os critérios estabelecidos nos art. 88, 89 e 90 do Código Tributário Nacional, segundo os quais 5% dos recursos devem ser distribuídos proporcionalmente à superfície dos Estados e do Distrito Federal e 95% proporcionalmente ao coeficiente individual de participação, formado pelo produto dos fatores representativos da população e do inverso da renda per capita. Estes coeficientes eram calculados anualmente pelo Tribunal de Contas da União. </a:t>
            </a:r>
            <a:endParaRPr lang="pt-BR" sz="2000" dirty="0" smtClean="0">
              <a:solidFill>
                <a:prstClr val="black"/>
              </a:solidFill>
              <a:latin typeface="Times New Roman" panose="02020603050405020304" pitchFamily="18" charset="0"/>
              <a:ea typeface="Times New Roman" panose="02020603050405020304" pitchFamily="18" charset="0"/>
            </a:endParaRPr>
          </a:p>
          <a:p>
            <a:pPr algn="just">
              <a:spcBef>
                <a:spcPct val="0"/>
              </a:spcBef>
              <a:spcAft>
                <a:spcPts val="0"/>
              </a:spcAft>
              <a:buClrTx/>
              <a:buSzTx/>
              <a:defRPr/>
            </a:pPr>
            <a:r>
              <a:rPr lang="pt-BR" sz="2000" dirty="0" smtClean="0">
                <a:solidFill>
                  <a:prstClr val="black"/>
                </a:solidFill>
                <a:latin typeface="Times New Roman" panose="02020603050405020304" pitchFamily="18" charset="0"/>
                <a:ea typeface="Times New Roman" panose="02020603050405020304" pitchFamily="18" charset="0"/>
              </a:rPr>
              <a:t>  Em seguida novos critérios foram </a:t>
            </a:r>
            <a:r>
              <a:rPr lang="pt-BR" sz="2000" dirty="0">
                <a:solidFill>
                  <a:prstClr val="black"/>
                </a:solidFill>
                <a:latin typeface="Times New Roman" panose="02020603050405020304" pitchFamily="18" charset="0"/>
                <a:ea typeface="Times New Roman" panose="02020603050405020304" pitchFamily="18" charset="0"/>
              </a:rPr>
              <a:t>estabelecidos no Anexo da LC n.º 62 de </a:t>
            </a:r>
            <a:r>
              <a:rPr lang="pt-BR" sz="2000" dirty="0" smtClean="0">
                <a:solidFill>
                  <a:prstClr val="black"/>
                </a:solidFill>
                <a:latin typeface="Times New Roman" panose="02020603050405020304" pitchFamily="18" charset="0"/>
                <a:ea typeface="Times New Roman" panose="02020603050405020304" pitchFamily="18" charset="0"/>
              </a:rPr>
              <a:t>1989. Esses foram </a:t>
            </a:r>
            <a:r>
              <a:rPr lang="pt-BR" sz="2000" dirty="0">
                <a:solidFill>
                  <a:prstClr val="black"/>
                </a:solidFill>
                <a:latin typeface="Times New Roman" panose="02020603050405020304" pitchFamily="18" charset="0"/>
                <a:ea typeface="Times New Roman" panose="02020603050405020304" pitchFamily="18" charset="0"/>
              </a:rPr>
              <a:t>obtidos a partir de ajustes nos critérios até então vigentes, de modo a aumentar a parcela destinada aos Estados do Norte, Nordeste e Centro-Oeste para 85%, sendo o adicional distribuído de forma desigual entre as unidades da Federação destas regiões, beneficiando aquelas que no período em questão apresentavam menor coeficiente.</a:t>
            </a:r>
          </a:p>
          <a:p>
            <a:pPr marL="0" indent="0">
              <a:spcBef>
                <a:spcPct val="0"/>
              </a:spcBef>
              <a:spcAft>
                <a:spcPts val="0"/>
              </a:spcAft>
              <a:buClrTx/>
              <a:buSzTx/>
              <a:buFont typeface="Wingdings 3" pitchFamily="18" charset="2"/>
              <a:buNone/>
              <a:defRPr/>
            </a:pPr>
            <a:endParaRPr lang="pt-BR" sz="2000" dirty="0">
              <a:solidFill>
                <a:prstClr val="black"/>
              </a:solidFill>
              <a:latin typeface="Calibri" panose="020F0502020204030204" pitchFamily="34" charset="0"/>
              <a:ea typeface="Times New Roman" panose="02020603050405020304" pitchFamily="18" charset="0"/>
              <a:cs typeface="Times New Roman" panose="02020603050405020304"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ítulo 1"/>
          <p:cNvSpPr>
            <a:spLocks noGrp="1"/>
          </p:cNvSpPr>
          <p:nvPr>
            <p:ph type="title"/>
          </p:nvPr>
        </p:nvSpPr>
        <p:spPr/>
        <p:txBody>
          <a:bodyPr/>
          <a:lstStyle/>
          <a:p>
            <a:endParaRPr lang="pt-BR" altLang="pt-BR" smtClean="0"/>
          </a:p>
        </p:txBody>
      </p:sp>
      <p:sp>
        <p:nvSpPr>
          <p:cNvPr id="54275" name="Espaço Reservado para Conteúdo 2"/>
          <p:cNvSpPr>
            <a:spLocks noGrp="1"/>
          </p:cNvSpPr>
          <p:nvPr>
            <p:ph sz="quarter" idx="1"/>
          </p:nvPr>
        </p:nvSpPr>
        <p:spPr>
          <a:xfrm>
            <a:off x="457200" y="1219200"/>
            <a:ext cx="8229600" cy="4937125"/>
          </a:xfrm>
        </p:spPr>
        <p:txBody>
          <a:bodyPr/>
          <a:lstStyle/>
          <a:p>
            <a:pPr marL="457200" indent="449263" algn="just">
              <a:lnSpc>
                <a:spcPct val="115000"/>
              </a:lnSpc>
            </a:pPr>
            <a:r>
              <a:rPr lang="pt-BR" altLang="pt-BR" sz="2400" dirty="0" smtClean="0">
                <a:latin typeface="Times New Roman" pitchFamily="18" charset="0"/>
                <a:cs typeface="Times New Roman" pitchFamily="18" charset="0"/>
              </a:rPr>
              <a:t>Atualmente, para os contratos anteriores a 3/12/2012, encontra-se em vigor a Lei 9478/97 sem as alterações introduzidas pela Lei 12.734/2012 e, para os contratos após esta data, vale a Medida Provisória 592/2012, ainda pendente de apreciação pelo Congresso.  Se o plenário do STF, ao julgar o mérito da </a:t>
            </a:r>
            <a:r>
              <a:rPr lang="pt-BR" altLang="pt-BR" sz="2400" dirty="0" err="1" smtClean="0">
                <a:latin typeface="Times New Roman" pitchFamily="18" charset="0"/>
                <a:cs typeface="Times New Roman" pitchFamily="18" charset="0"/>
              </a:rPr>
              <a:t>Adin</a:t>
            </a:r>
            <a:r>
              <a:rPr lang="pt-BR" altLang="pt-BR" sz="2400" dirty="0" smtClean="0">
                <a:latin typeface="Times New Roman" pitchFamily="18" charset="0"/>
                <a:cs typeface="Times New Roman" pitchFamily="18" charset="0"/>
              </a:rPr>
              <a:t>, for favorável ao governo do Rio de Janeiro, esta situação passará a vigorar. Caso contrário, valerá a Lei de 2012, que altera o destino dos royalties de todos os contratos.</a:t>
            </a:r>
            <a:endParaRPr lang="pt-BR" altLang="pt-BR" dirty="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algn="just" eaLnBrk="1" hangingPunct="1"/>
            <a:r>
              <a:rPr lang="pt-BR" altLang="pt-BR" sz="2800" dirty="0" smtClean="0"/>
              <a:t>Financiamento da saúde pública e da educação</a:t>
            </a:r>
          </a:p>
        </p:txBody>
      </p:sp>
      <p:sp>
        <p:nvSpPr>
          <p:cNvPr id="3075" name="Rectangle 3"/>
          <p:cNvSpPr>
            <a:spLocks noGrp="1" noChangeArrowheads="1"/>
          </p:cNvSpPr>
          <p:nvPr>
            <p:ph type="body" idx="1"/>
          </p:nvPr>
        </p:nvSpPr>
        <p:spPr/>
        <p:txBody>
          <a:bodyPr/>
          <a:lstStyle/>
          <a:p>
            <a:pPr algn="just" eaLnBrk="1" hangingPunct="1"/>
            <a:r>
              <a:rPr lang="pt-BR" altLang="pt-BR" sz="2800" dirty="0" smtClean="0"/>
              <a:t>Baseado em grande medida em transferências condicionais.</a:t>
            </a:r>
          </a:p>
          <a:p>
            <a:pPr algn="just" eaLnBrk="1" hangingPunct="1"/>
            <a:r>
              <a:rPr lang="pt-BR" altLang="pt-BR" sz="2800" dirty="0" smtClean="0"/>
              <a:t>Para financiar níveis mínimos de gastos em educação e saúde, estados e municípios são obrigados a “carimbar” uma porcentagem fixa de suas receitas, destinando os recursos a esses setores. Esses recursos são, então, complementados por transferências federais.</a:t>
            </a:r>
          </a:p>
        </p:txBody>
      </p:sp>
    </p:spTree>
    <p:extLst>
      <p:ext uri="{BB962C8B-B14F-4D97-AF65-F5344CB8AC3E}">
        <p14:creationId xmlns:p14="http://schemas.microsoft.com/office/powerpoint/2010/main" val="10957204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pt-BR" altLang="pt-BR" smtClean="0"/>
              <a:t>Saúde</a:t>
            </a:r>
          </a:p>
        </p:txBody>
      </p:sp>
      <p:sp>
        <p:nvSpPr>
          <p:cNvPr id="4099" name="Rectangle 3"/>
          <p:cNvSpPr>
            <a:spLocks noGrp="1" noChangeArrowheads="1"/>
          </p:cNvSpPr>
          <p:nvPr>
            <p:ph type="body" idx="1"/>
          </p:nvPr>
        </p:nvSpPr>
        <p:spPr/>
        <p:txBody>
          <a:bodyPr/>
          <a:lstStyle/>
          <a:p>
            <a:pPr algn="just" eaLnBrk="1" hangingPunct="1"/>
            <a:r>
              <a:rPr lang="pt-BR" altLang="pt-BR" dirty="0" smtClean="0"/>
              <a:t>Sistema nacional de saúde, o Sistema Único de Saúde (SUS) que tem como objetivo fornecer cuidados de saúde adequados para toda a população gratuitamente.</a:t>
            </a:r>
          </a:p>
          <a:p>
            <a:pPr algn="just" eaLnBrk="1" hangingPunct="1"/>
            <a:r>
              <a:rPr lang="pt-BR" altLang="pt-BR" dirty="0" smtClean="0"/>
              <a:t>Criado na Constituição de 1988.</a:t>
            </a:r>
          </a:p>
          <a:p>
            <a:pPr algn="just" eaLnBrk="1" hangingPunct="1"/>
            <a:r>
              <a:rPr lang="pt-BR" altLang="pt-BR" dirty="0" smtClean="0"/>
              <a:t>Organização do SUS:</a:t>
            </a:r>
          </a:p>
          <a:p>
            <a:pPr algn="just" eaLnBrk="1" hangingPunct="1">
              <a:buNone/>
            </a:pPr>
            <a:r>
              <a:rPr lang="pt-BR" altLang="pt-BR" dirty="0" smtClean="0"/>
              <a:t>a)Hierarquizada: em níveis crescentes de complexidade.</a:t>
            </a:r>
          </a:p>
          <a:p>
            <a:pPr algn="just" eaLnBrk="1" hangingPunct="1">
              <a:buNone/>
            </a:pPr>
            <a:r>
              <a:rPr lang="pt-BR" altLang="pt-BR" dirty="0" smtClean="0"/>
              <a:t>b)Descentralizada: o governo central traça as diretrizes de política e transfere recursos para que estados e municípios as executem.</a:t>
            </a:r>
            <a:endParaRPr lang="en-US" altLang="pt-BR" dirty="0" smtClean="0"/>
          </a:p>
          <a:p>
            <a:pPr algn="just" eaLnBrk="1" hangingPunct="1"/>
            <a:endParaRPr lang="pt-BR" altLang="pt-BR" dirty="0" smtClean="0"/>
          </a:p>
        </p:txBody>
      </p:sp>
    </p:spTree>
    <p:extLst>
      <p:ext uri="{BB962C8B-B14F-4D97-AF65-F5344CB8AC3E}">
        <p14:creationId xmlns:p14="http://schemas.microsoft.com/office/powerpoint/2010/main" val="34885140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pt-BR" altLang="pt-BR" smtClean="0"/>
              <a:t>Idéia geral</a:t>
            </a:r>
            <a:endParaRPr lang="en-US" altLang="pt-BR" smtClean="0"/>
          </a:p>
        </p:txBody>
      </p:sp>
      <p:sp>
        <p:nvSpPr>
          <p:cNvPr id="6147" name="Rectangle 3"/>
          <p:cNvSpPr>
            <a:spLocks noGrp="1" noChangeArrowheads="1"/>
          </p:cNvSpPr>
          <p:nvPr>
            <p:ph type="body" idx="1"/>
          </p:nvPr>
        </p:nvSpPr>
        <p:spPr/>
        <p:txBody>
          <a:bodyPr/>
          <a:lstStyle/>
          <a:p>
            <a:pPr algn="just" eaLnBrk="1" hangingPunct="1">
              <a:buFontTx/>
              <a:buNone/>
            </a:pPr>
            <a:r>
              <a:rPr lang="pt-BR" altLang="pt-BR" sz="2800" smtClean="0"/>
              <a:t>Municípios se encarregam da atenção primária (prevenção, primeiros socorros e procedimentos ambulatoriais e hospitalares de baixa complexidade).</a:t>
            </a:r>
          </a:p>
          <a:p>
            <a:pPr algn="just" eaLnBrk="1" hangingPunct="1">
              <a:buFontTx/>
              <a:buNone/>
            </a:pPr>
            <a:r>
              <a:rPr lang="pt-BR" altLang="pt-BR" sz="2800" smtClean="0"/>
              <a:t>   Rede estadual e municípios maiores se encarregam dos atendimentos de maior complexidade.</a:t>
            </a:r>
          </a:p>
          <a:p>
            <a:pPr algn="just" eaLnBrk="1" hangingPunct="1">
              <a:buFontTx/>
              <a:buNone/>
            </a:pPr>
            <a:r>
              <a:rPr lang="pt-BR" altLang="pt-BR" sz="2800" smtClean="0"/>
              <a:t>Governo Federal: responsável pela política de saúde e coordenação e regulação do SUS.</a:t>
            </a:r>
          </a:p>
          <a:p>
            <a:pPr algn="just" eaLnBrk="1" hangingPunct="1">
              <a:buFontTx/>
              <a:buNone/>
            </a:pPr>
            <a:endParaRPr lang="en-US" altLang="pt-BR" sz="2800" smtClean="0"/>
          </a:p>
        </p:txBody>
      </p:sp>
    </p:spTree>
    <p:extLst>
      <p:ext uri="{BB962C8B-B14F-4D97-AF65-F5344CB8AC3E}">
        <p14:creationId xmlns:p14="http://schemas.microsoft.com/office/powerpoint/2010/main" val="42292591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pt-BR" smtClean="0"/>
              <a:t>Financiamento</a:t>
            </a:r>
          </a:p>
        </p:txBody>
      </p:sp>
      <p:sp>
        <p:nvSpPr>
          <p:cNvPr id="7171" name="Rectangle 3"/>
          <p:cNvSpPr>
            <a:spLocks noGrp="1" noChangeArrowheads="1"/>
          </p:cNvSpPr>
          <p:nvPr>
            <p:ph type="body" idx="1"/>
          </p:nvPr>
        </p:nvSpPr>
        <p:spPr/>
        <p:txBody>
          <a:bodyPr/>
          <a:lstStyle/>
          <a:p>
            <a:pPr algn="just" eaLnBrk="1" hangingPunct="1">
              <a:buFontTx/>
              <a:buNone/>
            </a:pPr>
            <a:r>
              <a:rPr lang="pt-BR" altLang="pt-BR" smtClean="0"/>
              <a:t>Feito com recursos dos três níveis de governo</a:t>
            </a:r>
          </a:p>
          <a:p>
            <a:pPr algn="just" eaLnBrk="1" hangingPunct="1"/>
            <a:r>
              <a:rPr lang="pt-BR" altLang="pt-BR" smtClean="0"/>
              <a:t>Estados e municípios devem aportar, no mínimo, 12% e 15% de suas receitas, respectivamente.</a:t>
            </a:r>
          </a:p>
          <a:p>
            <a:pPr algn="just" eaLnBrk="1" hangingPunct="1"/>
            <a:r>
              <a:rPr lang="pt-BR" altLang="pt-BR" smtClean="0"/>
              <a:t>Governo federal deve aportar um montante variável de recursos, sendo estes corrigidos anualmente pela variação nominal do PIB.</a:t>
            </a:r>
            <a:endParaRPr lang="en-US" altLang="pt-BR" smtClean="0"/>
          </a:p>
        </p:txBody>
      </p:sp>
    </p:spTree>
    <p:extLst>
      <p:ext uri="{BB962C8B-B14F-4D97-AF65-F5344CB8AC3E}">
        <p14:creationId xmlns:p14="http://schemas.microsoft.com/office/powerpoint/2010/main" val="173665696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pt-BR" altLang="pt-BR" smtClean="0"/>
              <a:t>Transferências</a:t>
            </a:r>
          </a:p>
        </p:txBody>
      </p:sp>
      <p:sp>
        <p:nvSpPr>
          <p:cNvPr id="8195" name="Rectangle 3"/>
          <p:cNvSpPr>
            <a:spLocks noGrp="1" noChangeArrowheads="1"/>
          </p:cNvSpPr>
          <p:nvPr>
            <p:ph type="body" idx="1"/>
          </p:nvPr>
        </p:nvSpPr>
        <p:spPr/>
        <p:txBody>
          <a:bodyPr/>
          <a:lstStyle/>
          <a:p>
            <a:pPr algn="just" eaLnBrk="1" hangingPunct="1"/>
            <a:r>
              <a:rPr lang="pt-BR" altLang="pt-BR" dirty="0" smtClean="0"/>
              <a:t>Orientadas de forma a garantir um nível mínimo de gasto per capita em cuidados básicos de saúde.</a:t>
            </a:r>
          </a:p>
          <a:p>
            <a:pPr algn="just" eaLnBrk="1" hangingPunct="1"/>
            <a:r>
              <a:rPr lang="pt-BR" altLang="pt-BR" dirty="0" smtClean="0"/>
              <a:t>Brasil (2005): Transferências representam 37,3% do financiamento da saúde</a:t>
            </a:r>
          </a:p>
          <a:p>
            <a:pPr algn="just" eaLnBrk="1" hangingPunct="1">
              <a:buFontTx/>
              <a:buNone/>
            </a:pPr>
            <a:r>
              <a:rPr lang="pt-BR" altLang="pt-BR" dirty="0" smtClean="0"/>
              <a:t>    Recursos próprios representam 62,7% do financiamento da saúde.</a:t>
            </a:r>
          </a:p>
        </p:txBody>
      </p:sp>
    </p:spTree>
    <p:extLst>
      <p:ext uri="{BB962C8B-B14F-4D97-AF65-F5344CB8AC3E}">
        <p14:creationId xmlns:p14="http://schemas.microsoft.com/office/powerpoint/2010/main" val="176899547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just" eaLnBrk="1" hangingPunct="1"/>
            <a:r>
              <a:rPr lang="pt-BR" altLang="pt-BR" sz="2400" dirty="0" smtClean="0"/>
              <a:t>Transferências no âmbito do SUS :classificação</a:t>
            </a:r>
            <a:endParaRPr lang="en-US" altLang="pt-BR" sz="2400" dirty="0" smtClean="0"/>
          </a:p>
        </p:txBody>
      </p:sp>
      <p:sp>
        <p:nvSpPr>
          <p:cNvPr id="9219" name="Rectangle 3"/>
          <p:cNvSpPr>
            <a:spLocks noGrp="1" noChangeArrowheads="1"/>
          </p:cNvSpPr>
          <p:nvPr>
            <p:ph type="body" idx="1"/>
          </p:nvPr>
        </p:nvSpPr>
        <p:spPr/>
        <p:txBody>
          <a:bodyPr/>
          <a:lstStyle/>
          <a:p>
            <a:pPr marL="609600" indent="-609600" algn="just" eaLnBrk="1" hangingPunct="1">
              <a:buFontTx/>
              <a:buNone/>
            </a:pPr>
            <a:r>
              <a:rPr lang="pt-BR" altLang="pt-BR" sz="2000" dirty="0" smtClean="0"/>
              <a:t>1) Pagamentos diretos a prestadores de serviços</a:t>
            </a:r>
          </a:p>
          <a:p>
            <a:pPr marL="609600" indent="-609600" algn="just" eaLnBrk="1" hangingPunct="1">
              <a:buFontTx/>
              <a:buNone/>
            </a:pPr>
            <a:r>
              <a:rPr lang="pt-BR" altLang="pt-BR" sz="2000" dirty="0" smtClean="0"/>
              <a:t>         O governo federal remunera diretamente hospitais, médicos, etc...por serviços prestados de acordo com a tabela de pagamentos estabelecida pelo Ministério da Saúde</a:t>
            </a:r>
          </a:p>
          <a:p>
            <a:pPr marL="609600" indent="-609600" algn="just" eaLnBrk="1" hangingPunct="1">
              <a:buFontTx/>
              <a:buNone/>
            </a:pPr>
            <a:r>
              <a:rPr lang="pt-BR" altLang="pt-BR" sz="2000" dirty="0" smtClean="0"/>
              <a:t>          Tendência declinante</a:t>
            </a:r>
          </a:p>
          <a:p>
            <a:pPr marL="609600" indent="-609600" algn="just" eaLnBrk="1" hangingPunct="1">
              <a:buFontTx/>
              <a:buNone/>
            </a:pPr>
            <a:r>
              <a:rPr lang="pt-BR" altLang="pt-BR" sz="2000" dirty="0" smtClean="0"/>
              <a:t>2) Transferências intergovernamentais a estados e municípios</a:t>
            </a:r>
          </a:p>
          <a:p>
            <a:pPr marL="609600" indent="-609600" algn="just" eaLnBrk="1" hangingPunct="1">
              <a:buFontTx/>
              <a:buNone/>
            </a:pPr>
            <a:r>
              <a:rPr lang="pt-BR" altLang="pt-BR" sz="2000" dirty="0" smtClean="0"/>
              <a:t>          Permite a estados e municípios contratar e pagar os prestadores de serviços por si próprios</a:t>
            </a:r>
          </a:p>
          <a:p>
            <a:pPr marL="609600" indent="-609600" algn="just" eaLnBrk="1" hangingPunct="1">
              <a:buFontTx/>
              <a:buNone/>
            </a:pPr>
            <a:r>
              <a:rPr lang="pt-BR" altLang="pt-BR" dirty="0" smtClean="0"/>
              <a:t>      </a:t>
            </a:r>
            <a:r>
              <a:rPr lang="pt-BR" altLang="pt-BR" sz="2000" dirty="0" smtClean="0"/>
              <a:t>De 47% da despesa total de 2001 para 61% em 2006</a:t>
            </a:r>
          </a:p>
          <a:p>
            <a:pPr marL="609600" indent="-609600" algn="just" eaLnBrk="1" hangingPunct="1">
              <a:buFontTx/>
              <a:buNone/>
            </a:pPr>
            <a:endParaRPr lang="en-US" altLang="pt-BR" sz="2000" dirty="0" smtClean="0"/>
          </a:p>
        </p:txBody>
      </p:sp>
    </p:spTree>
    <p:extLst>
      <p:ext uri="{BB962C8B-B14F-4D97-AF65-F5344CB8AC3E}">
        <p14:creationId xmlns:p14="http://schemas.microsoft.com/office/powerpoint/2010/main" val="114202572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lgn="just" eaLnBrk="1" hangingPunct="1"/>
            <a:r>
              <a:rPr lang="pt-BR" altLang="pt-BR" sz="2400" dirty="0" smtClean="0"/>
              <a:t>Transferências intergovernamentais podem ser divididas em duas modalidades:</a:t>
            </a:r>
          </a:p>
        </p:txBody>
      </p:sp>
      <p:sp>
        <p:nvSpPr>
          <p:cNvPr id="10243" name="Rectangle 3"/>
          <p:cNvSpPr>
            <a:spLocks noGrp="1" noChangeArrowheads="1"/>
          </p:cNvSpPr>
          <p:nvPr>
            <p:ph type="body" idx="1"/>
          </p:nvPr>
        </p:nvSpPr>
        <p:spPr/>
        <p:txBody>
          <a:bodyPr/>
          <a:lstStyle/>
          <a:p>
            <a:pPr marL="609600" indent="-609600" algn="just" eaLnBrk="1" hangingPunct="1">
              <a:buFontTx/>
              <a:buAutoNum type="arabicParenR"/>
            </a:pPr>
            <a:r>
              <a:rPr lang="pt-BR" altLang="pt-BR" sz="2800" dirty="0" smtClean="0"/>
              <a:t>Convênios: transferências que respaldam acordos entre o governo federal e os governos estaduais ou municipais, com propósitos específicos e cujas regras são definidas caso a caso, de acordo com a conveniência de cada ação.</a:t>
            </a:r>
          </a:p>
          <a:p>
            <a:pPr marL="609600" indent="-609600" algn="just" eaLnBrk="1" hangingPunct="1">
              <a:buFontTx/>
              <a:buNone/>
            </a:pPr>
            <a:r>
              <a:rPr lang="pt-BR" altLang="pt-BR" sz="2800" dirty="0" smtClean="0"/>
              <a:t>      Condicionais, voluntárias, podendo ou não exigir contrapartida .do estado ou município receptor.</a:t>
            </a:r>
          </a:p>
          <a:p>
            <a:pPr marL="609600" indent="-609600" algn="just" eaLnBrk="1" hangingPunct="1">
              <a:buNone/>
            </a:pPr>
            <a:r>
              <a:rPr lang="pt-BR" altLang="pt-BR" sz="2800" dirty="0" smtClean="0"/>
              <a:t>2) Transferências fundo a fundo: mecanismo de repasse automático através do qual o governo federal complementa os recursos municipais e estaduais destinados ao financiamento dos serviços de saúde.</a:t>
            </a:r>
          </a:p>
          <a:p>
            <a:pPr marL="609600" indent="-609600" algn="just" eaLnBrk="1" hangingPunct="1">
              <a:buFontTx/>
              <a:buNone/>
            </a:pPr>
            <a:endParaRPr lang="pt-BR" altLang="pt-BR" sz="2800" dirty="0" smtClean="0"/>
          </a:p>
        </p:txBody>
      </p:sp>
    </p:spTree>
    <p:extLst>
      <p:ext uri="{BB962C8B-B14F-4D97-AF65-F5344CB8AC3E}">
        <p14:creationId xmlns:p14="http://schemas.microsoft.com/office/powerpoint/2010/main" val="390104121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pt-BR" altLang="pt-BR" sz="2400" dirty="0" smtClean="0"/>
              <a:t>Aspectos positivos e negativos das transferências no âmbito do SUS</a:t>
            </a:r>
            <a:endParaRPr lang="en-US" altLang="pt-BR" sz="2400" dirty="0" smtClean="0"/>
          </a:p>
        </p:txBody>
      </p:sp>
      <p:sp>
        <p:nvSpPr>
          <p:cNvPr id="12291" name="Rectangle 3"/>
          <p:cNvSpPr>
            <a:spLocks noGrp="1" noChangeArrowheads="1"/>
          </p:cNvSpPr>
          <p:nvPr>
            <p:ph type="body" idx="1"/>
          </p:nvPr>
        </p:nvSpPr>
        <p:spPr/>
        <p:txBody>
          <a:bodyPr/>
          <a:lstStyle/>
          <a:p>
            <a:pPr algn="just" eaLnBrk="1" hangingPunct="1"/>
            <a:r>
              <a:rPr lang="pt-BR" altLang="pt-BR" sz="2800" dirty="0" smtClean="0"/>
              <a:t>Independência de fatores políticos</a:t>
            </a:r>
          </a:p>
          <a:p>
            <a:pPr algn="just" eaLnBrk="1" hangingPunct="1">
              <a:buFontTx/>
              <a:buNone/>
            </a:pPr>
            <a:r>
              <a:rPr lang="pt-BR" altLang="pt-BR" sz="2800" dirty="0" smtClean="0"/>
              <a:t>   Alta independência nas modalidades fundo a fundo: a fórmula de partilha é preestabelecida e transparente.</a:t>
            </a:r>
          </a:p>
          <a:p>
            <a:pPr algn="just" eaLnBrk="1" hangingPunct="1">
              <a:buFontTx/>
              <a:buNone/>
            </a:pPr>
            <a:r>
              <a:rPr lang="pt-BR" altLang="pt-BR" sz="2800" dirty="0" smtClean="0"/>
              <a:t>   Baixa independência nas transferências de convênios e nas transferências do novo módulo de investimentos: voluntárias e decorrentes de negociações com o Ministério da Saúde.</a:t>
            </a:r>
            <a:endParaRPr lang="en-US" altLang="pt-BR" sz="2800" dirty="0" smtClean="0"/>
          </a:p>
        </p:txBody>
      </p:sp>
    </p:spTree>
    <p:extLst>
      <p:ext uri="{BB962C8B-B14F-4D97-AF65-F5344CB8AC3E}">
        <p14:creationId xmlns:p14="http://schemas.microsoft.com/office/powerpoint/2010/main" val="172347906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endParaRPr lang="pt-BR" altLang="pt-BR" sz="4000" smtClean="0"/>
          </a:p>
        </p:txBody>
      </p:sp>
      <p:sp>
        <p:nvSpPr>
          <p:cNvPr id="13315" name="Rectangle 3"/>
          <p:cNvSpPr>
            <a:spLocks noGrp="1" noChangeArrowheads="1"/>
          </p:cNvSpPr>
          <p:nvPr>
            <p:ph type="body" idx="1"/>
          </p:nvPr>
        </p:nvSpPr>
        <p:spPr/>
        <p:txBody>
          <a:bodyPr/>
          <a:lstStyle/>
          <a:p>
            <a:pPr algn="just" eaLnBrk="1" hangingPunct="1"/>
            <a:r>
              <a:rPr lang="pt-BR" altLang="pt-BR" i="1" dirty="0" err="1" smtClean="0"/>
              <a:t>Accountability</a:t>
            </a:r>
            <a:r>
              <a:rPr lang="pt-BR" altLang="pt-BR" dirty="0" smtClean="0"/>
              <a:t>: baixa nas transferências por convênios.</a:t>
            </a:r>
          </a:p>
          <a:p>
            <a:pPr algn="just" eaLnBrk="1" hangingPunct="1"/>
            <a:r>
              <a:rPr lang="pt-BR" altLang="pt-BR" dirty="0" smtClean="0"/>
              <a:t>Transferências fundo a fundo têm baixa flexibilidade na absorção de choques , enquanto as transferências voluntárias de convênios e para investimentos têm maior flexibilidade.</a:t>
            </a:r>
          </a:p>
          <a:p>
            <a:pPr algn="just" eaLnBrk="1" hangingPunct="1"/>
            <a:r>
              <a:rPr lang="pt-BR" altLang="pt-BR" dirty="0" smtClean="0"/>
              <a:t>Autonomia </a:t>
            </a:r>
            <a:r>
              <a:rPr lang="pt-BR" altLang="pt-BR" dirty="0" err="1" smtClean="0"/>
              <a:t>sub-nacional</a:t>
            </a:r>
            <a:r>
              <a:rPr lang="pt-BR" altLang="pt-BR" dirty="0" smtClean="0"/>
              <a:t>: todas as modalidades são limitantes uma vez que são de aplicação condicional em programas preestabelecidos pelo governo. Nas transferências fundo a fundo há uma maior flexibilidade dado que cada estado e município tem liberdade para alocar os recursos dentro de cada módulo em diferentes tipos de ação.</a:t>
            </a:r>
          </a:p>
          <a:p>
            <a:pPr algn="just" eaLnBrk="1" hangingPunct="1"/>
            <a:endParaRPr lang="pt-BR" altLang="pt-BR" dirty="0" smtClean="0"/>
          </a:p>
        </p:txBody>
      </p:sp>
    </p:spTree>
    <p:extLst>
      <p:ext uri="{BB962C8B-B14F-4D97-AF65-F5344CB8AC3E}">
        <p14:creationId xmlns:p14="http://schemas.microsoft.com/office/powerpoint/2010/main" val="27463738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a 3"/>
          <p:cNvGraphicFramePr>
            <a:graphicFrameLocks noGrp="1"/>
          </p:cNvGraphicFramePr>
          <p:nvPr/>
        </p:nvGraphicFramePr>
        <p:xfrm>
          <a:off x="2995613" y="908050"/>
          <a:ext cx="3152775" cy="5226081"/>
        </p:xfrm>
        <a:graphic>
          <a:graphicData uri="http://schemas.openxmlformats.org/drawingml/2006/table">
            <a:tbl>
              <a:tblPr firstRow="1" firstCol="1" bandRow="1"/>
              <a:tblGrid>
                <a:gridCol w="736341"/>
                <a:gridCol w="840046"/>
                <a:gridCol w="858170"/>
                <a:gridCol w="577259"/>
                <a:gridCol w="140959"/>
              </a:tblGrid>
              <a:tr h="564812">
                <a:tc>
                  <a:txBody>
                    <a:bodyPr/>
                    <a:lstStyle/>
                    <a:p>
                      <a:pPr>
                        <a:lnSpc>
                          <a:spcPct val="115000"/>
                        </a:lnSpc>
                      </a:pPr>
                      <a:endParaRPr lang="pt-BR" sz="700" dirty="0">
                        <a:effectLst/>
                        <a:latin typeface="Calibri" panose="020F0502020204030204" pitchFamily="34" charset="0"/>
                      </a:endParaRPr>
                    </a:p>
                  </a:txBody>
                  <a:tcPr marL="26613" marR="266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pPr>
                      <a:endParaRPr lang="pt-BR" sz="700">
                        <a:effectLst/>
                        <a:latin typeface="Calibri" panose="020F0502020204030204" pitchFamily="34" charset="0"/>
                      </a:endParaRPr>
                    </a:p>
                  </a:txBody>
                  <a:tcPr marL="26613" marR="26613" marT="0" marB="0" anchor="b">
                    <a:lnL>
                      <a:noFill/>
                    </a:lnL>
                    <a:lnR>
                      <a:noFill/>
                    </a:lnR>
                    <a:lnT w="12700" cap="flat" cmpd="sng" algn="ctr">
                      <a:solidFill>
                        <a:srgbClr val="000000"/>
                      </a:solidFill>
                      <a:prstDash val="solid"/>
                      <a:round/>
                      <a:headEnd type="none" w="med" len="med"/>
                      <a:tailEnd type="none" w="med" len="med"/>
                    </a:lnT>
                    <a:lnB>
                      <a:noFill/>
                    </a:lnB>
                  </a:tcPr>
                </a:tc>
                <a:tc gridSpan="3">
                  <a:txBody>
                    <a:bodyPr/>
                    <a:lstStyle/>
                    <a:p>
                      <a:pPr algn="ctr">
                        <a:lnSpc>
                          <a:spcPct val="115000"/>
                        </a:lnSpc>
                        <a:spcAft>
                          <a:spcPts val="0"/>
                        </a:spcAft>
                      </a:pPr>
                      <a:r>
                        <a:rPr lang="pt-BR" sz="700" b="1">
                          <a:solidFill>
                            <a:srgbClr val="000000"/>
                          </a:solidFill>
                          <a:effectLst/>
                          <a:latin typeface="Times New Roman" panose="02020603050405020304" pitchFamily="18" charset="0"/>
                          <a:ea typeface="Times New Roman" panose="02020603050405020304" pitchFamily="18" charset="0"/>
                        </a:rPr>
                        <a:t>Coeficiente FPE</a:t>
                      </a:r>
                      <a:endParaRPr lang="pt-BR" sz="700">
                        <a:effectLst/>
                        <a:latin typeface="Times New Roman" panose="02020603050405020304" pitchFamily="18" charset="0"/>
                        <a:ea typeface="Times New Roman" panose="02020603050405020304" pitchFamily="18" charset="0"/>
                      </a:endParaRPr>
                    </a:p>
                  </a:txBody>
                  <a:tcPr marL="26613" marR="26613"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pt-BR"/>
                    </a:p>
                  </a:txBody>
                  <a:tcPr/>
                </a:tc>
                <a:tc hMerge="1">
                  <a:txBody>
                    <a:bodyPr/>
                    <a:lstStyle/>
                    <a:p>
                      <a:endParaRPr lang="pt-BR"/>
                    </a:p>
                  </a:txBody>
                  <a:tcPr/>
                </a:tc>
              </a:tr>
              <a:tr h="490081">
                <a:tc>
                  <a:txBody>
                    <a:bodyPr/>
                    <a:lstStyle/>
                    <a:p>
                      <a:pPr>
                        <a:lnSpc>
                          <a:spcPct val="115000"/>
                        </a:lnSpc>
                        <a:spcAft>
                          <a:spcPts val="0"/>
                        </a:spcAft>
                      </a:pPr>
                      <a:r>
                        <a:rPr lang="pt-BR" sz="700" b="1">
                          <a:solidFill>
                            <a:srgbClr val="000000"/>
                          </a:solidFill>
                          <a:effectLst/>
                          <a:latin typeface="Times New Roman" panose="02020603050405020304" pitchFamily="18" charset="0"/>
                          <a:ea typeface="Times New Roman" panose="02020603050405020304" pitchFamily="18" charset="0"/>
                        </a:rPr>
                        <a:t>Região</a:t>
                      </a:r>
                      <a:endParaRPr lang="pt-BR" sz="700">
                        <a:effectLst/>
                        <a:latin typeface="Times New Roman" panose="02020603050405020304" pitchFamily="18" charset="0"/>
                        <a:ea typeface="Times New Roman" panose="02020603050405020304" pitchFamily="18" charset="0"/>
                      </a:endParaRPr>
                    </a:p>
                  </a:txBody>
                  <a:tcPr marL="26613" marR="2661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pt-BR" sz="700" b="1">
                          <a:solidFill>
                            <a:srgbClr val="000000"/>
                          </a:solidFill>
                          <a:effectLst/>
                          <a:latin typeface="Times New Roman" panose="02020603050405020304" pitchFamily="18" charset="0"/>
                          <a:ea typeface="Times New Roman" panose="02020603050405020304" pitchFamily="18" charset="0"/>
                        </a:rPr>
                        <a:t>Estado</a:t>
                      </a:r>
                      <a:endParaRPr lang="pt-BR" sz="700">
                        <a:effectLst/>
                        <a:latin typeface="Times New Roman" panose="02020603050405020304" pitchFamily="18" charset="0"/>
                        <a:ea typeface="Times New Roman" panose="02020603050405020304" pitchFamily="18" charset="0"/>
                      </a:endParaRPr>
                    </a:p>
                  </a:txBody>
                  <a:tcPr marL="26613" marR="2661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700" b="1">
                          <a:solidFill>
                            <a:srgbClr val="000000"/>
                          </a:solidFill>
                          <a:effectLst/>
                          <a:latin typeface="Times New Roman" panose="02020603050405020304" pitchFamily="18" charset="0"/>
                          <a:ea typeface="Times New Roman" panose="02020603050405020304" pitchFamily="18" charset="0"/>
                        </a:rPr>
                        <a:t>Res. 235/1988 TCU - Válido para o exercício de 1989</a:t>
                      </a:r>
                      <a:endParaRPr lang="pt-BR" sz="700">
                        <a:effectLst/>
                        <a:latin typeface="Times New Roman" panose="02020603050405020304" pitchFamily="18" charset="0"/>
                        <a:ea typeface="Times New Roman" panose="02020603050405020304" pitchFamily="18" charset="0"/>
                      </a:endParaRPr>
                    </a:p>
                  </a:txBody>
                  <a:tcPr marL="26613" marR="26613"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15000"/>
                        </a:lnSpc>
                        <a:spcAft>
                          <a:spcPts val="0"/>
                        </a:spcAft>
                      </a:pPr>
                      <a:r>
                        <a:rPr lang="pt-BR" sz="700" b="1" dirty="0">
                          <a:solidFill>
                            <a:srgbClr val="000000"/>
                          </a:solidFill>
                          <a:effectLst/>
                          <a:latin typeface="Times New Roman" panose="02020603050405020304" pitchFamily="18" charset="0"/>
                          <a:ea typeface="Times New Roman" panose="02020603050405020304" pitchFamily="18" charset="0"/>
                        </a:rPr>
                        <a:t>Anexo LC 62/1989 </a:t>
                      </a:r>
                      <a:endParaRPr lang="pt-BR" sz="700" dirty="0">
                        <a:effectLst/>
                        <a:latin typeface="Times New Roman" panose="02020603050405020304" pitchFamily="18" charset="0"/>
                        <a:ea typeface="Times New Roman" panose="02020603050405020304" pitchFamily="18" charset="0"/>
                      </a:endParaRPr>
                    </a:p>
                  </a:txBody>
                  <a:tcPr marL="26613" marR="26613"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pt-BR"/>
                    </a:p>
                  </a:txBody>
                  <a:tcPr/>
                </a:tc>
              </a:tr>
              <a:tr h="122681">
                <a:tc rowSpan="8">
                  <a:txBody>
                    <a:bodyPr/>
                    <a:lstStyle/>
                    <a:p>
                      <a:pPr>
                        <a:lnSpc>
                          <a:spcPct val="115000"/>
                        </a:lnSpc>
                        <a:spcAft>
                          <a:spcPts val="0"/>
                        </a:spcAft>
                      </a:pPr>
                      <a:r>
                        <a:rPr lang="pt-BR" sz="700">
                          <a:solidFill>
                            <a:srgbClr val="000000"/>
                          </a:solidFill>
                          <a:effectLst/>
                          <a:latin typeface="Times New Roman" panose="02020603050405020304" pitchFamily="18" charset="0"/>
                          <a:ea typeface="Times New Roman" panose="02020603050405020304" pitchFamily="18" charset="0"/>
                        </a:rPr>
                        <a:t>Norte</a:t>
                      </a:r>
                      <a:endParaRPr lang="pt-BR" sz="700">
                        <a:effectLst/>
                        <a:latin typeface="Times New Roman" panose="02020603050405020304" pitchFamily="18" charset="0"/>
                        <a:ea typeface="Times New Roman" panose="02020603050405020304" pitchFamily="18" charset="0"/>
                      </a:endParaRPr>
                    </a:p>
                  </a:txBody>
                  <a:tcPr marL="26613" marR="26613"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pt-BR" sz="700">
                          <a:solidFill>
                            <a:srgbClr val="000000"/>
                          </a:solidFill>
                          <a:effectLst/>
                          <a:latin typeface="Times New Roman" panose="02020603050405020304" pitchFamily="18" charset="0"/>
                          <a:ea typeface="Times New Roman" panose="02020603050405020304" pitchFamily="18" charset="0"/>
                        </a:rPr>
                        <a:t>Rondônia</a:t>
                      </a:r>
                      <a:endParaRPr lang="pt-BR" sz="700">
                        <a:effectLst/>
                        <a:latin typeface="Times New Roman" panose="02020603050405020304" pitchFamily="18" charset="0"/>
                        <a:ea typeface="Times New Roman" panose="02020603050405020304" pitchFamily="18" charset="0"/>
                      </a:endParaRPr>
                    </a:p>
                  </a:txBody>
                  <a:tcPr marL="26613" marR="266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a:lnSpc>
                          <a:spcPct val="115000"/>
                        </a:lnSpc>
                        <a:spcAft>
                          <a:spcPts val="0"/>
                        </a:spcAft>
                      </a:pPr>
                      <a:r>
                        <a:rPr lang="pt-BR" sz="700">
                          <a:solidFill>
                            <a:srgbClr val="000000"/>
                          </a:solidFill>
                          <a:effectLst/>
                          <a:latin typeface="Times New Roman" panose="02020603050405020304" pitchFamily="18" charset="0"/>
                          <a:ea typeface="Times New Roman" panose="02020603050405020304" pitchFamily="18" charset="0"/>
                        </a:rPr>
                        <a:t>2,1635</a:t>
                      </a:r>
                      <a:endParaRPr lang="pt-BR" sz="700">
                        <a:effectLst/>
                        <a:latin typeface="Times New Roman" panose="02020603050405020304" pitchFamily="18" charset="0"/>
                        <a:ea typeface="Times New Roman" panose="02020603050405020304" pitchFamily="18" charset="0"/>
                      </a:endParaRPr>
                    </a:p>
                  </a:txBody>
                  <a:tcPr marL="26613" marR="266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a:lnSpc>
                          <a:spcPct val="115000"/>
                        </a:lnSpc>
                        <a:spcAft>
                          <a:spcPts val="0"/>
                        </a:spcAft>
                      </a:pPr>
                      <a:r>
                        <a:rPr lang="pt-BR" sz="700">
                          <a:solidFill>
                            <a:srgbClr val="000000"/>
                          </a:solidFill>
                          <a:effectLst/>
                          <a:latin typeface="Times New Roman" panose="02020603050405020304" pitchFamily="18" charset="0"/>
                          <a:ea typeface="Times New Roman" panose="02020603050405020304" pitchFamily="18" charset="0"/>
                        </a:rPr>
                        <a:t>2,8156</a:t>
                      </a:r>
                      <a:endParaRPr lang="pt-BR" sz="700">
                        <a:effectLst/>
                        <a:latin typeface="Times New Roman" panose="02020603050405020304" pitchFamily="18" charset="0"/>
                        <a:ea typeface="Times New Roman" panose="02020603050405020304" pitchFamily="18" charset="0"/>
                      </a:endParaRPr>
                    </a:p>
                  </a:txBody>
                  <a:tcPr marL="26613" marR="266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spcAft>
                          <a:spcPts val="0"/>
                        </a:spcAft>
                      </a:pPr>
                      <a:r>
                        <a:rPr lang="pt-BR" sz="700">
                          <a:effectLst/>
                          <a:latin typeface="Times New Roman" panose="02020603050405020304" pitchFamily="18" charset="0"/>
                          <a:ea typeface="Times New Roman" panose="02020603050405020304" pitchFamily="18" charset="0"/>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r>
              <a:tr h="122681">
                <a:tc vMerge="1">
                  <a:txBody>
                    <a:bodyPr/>
                    <a:lstStyle/>
                    <a:p>
                      <a:endParaRPr lang="pt-BR"/>
                    </a:p>
                  </a:txBody>
                  <a:tcPr/>
                </a:tc>
                <a:tc>
                  <a:txBody>
                    <a:bodyPr/>
                    <a:lstStyle/>
                    <a:p>
                      <a:pPr>
                        <a:lnSpc>
                          <a:spcPct val="115000"/>
                        </a:lnSpc>
                        <a:spcAft>
                          <a:spcPts val="0"/>
                        </a:spcAft>
                      </a:pPr>
                      <a:r>
                        <a:rPr lang="pt-BR" sz="700">
                          <a:solidFill>
                            <a:srgbClr val="000000"/>
                          </a:solidFill>
                          <a:effectLst/>
                          <a:latin typeface="Times New Roman" panose="02020603050405020304" pitchFamily="18" charset="0"/>
                          <a:ea typeface="Times New Roman" panose="02020603050405020304" pitchFamily="18" charset="0"/>
                        </a:rPr>
                        <a:t>Acre</a:t>
                      </a:r>
                      <a:endParaRPr lang="pt-BR" sz="700">
                        <a:effectLst/>
                        <a:latin typeface="Times New Roman" panose="02020603050405020304" pitchFamily="18" charset="0"/>
                        <a:ea typeface="Times New Roman" panose="02020603050405020304" pitchFamily="18" charset="0"/>
                      </a:endParaRPr>
                    </a:p>
                  </a:txBody>
                  <a:tcPr marL="26613" marR="26613" marT="0" marB="0" anchor="b">
                    <a:lnL>
                      <a:noFill/>
                    </a:lnL>
                    <a:lnR>
                      <a:noFill/>
                    </a:lnR>
                    <a:lnT>
                      <a:noFill/>
                    </a:lnT>
                    <a:lnB>
                      <a:noFill/>
                    </a:lnB>
                  </a:tcPr>
                </a:tc>
                <a:tc>
                  <a:txBody>
                    <a:bodyPr/>
                    <a:lstStyle/>
                    <a:p>
                      <a:pPr algn="r">
                        <a:lnSpc>
                          <a:spcPct val="115000"/>
                        </a:lnSpc>
                        <a:spcAft>
                          <a:spcPts val="0"/>
                        </a:spcAft>
                      </a:pPr>
                      <a:r>
                        <a:rPr lang="pt-BR" sz="700">
                          <a:solidFill>
                            <a:srgbClr val="000000"/>
                          </a:solidFill>
                          <a:effectLst/>
                          <a:latin typeface="Times New Roman" panose="02020603050405020304" pitchFamily="18" charset="0"/>
                          <a:ea typeface="Times New Roman" panose="02020603050405020304" pitchFamily="18" charset="0"/>
                        </a:rPr>
                        <a:t>2,6270</a:t>
                      </a:r>
                      <a:endParaRPr lang="pt-BR" sz="700">
                        <a:effectLst/>
                        <a:latin typeface="Times New Roman" panose="02020603050405020304" pitchFamily="18" charset="0"/>
                        <a:ea typeface="Times New Roman" panose="02020603050405020304" pitchFamily="18" charset="0"/>
                      </a:endParaRPr>
                    </a:p>
                  </a:txBody>
                  <a:tcPr marL="26613" marR="26613" marT="0" marB="0" anchor="b">
                    <a:lnL>
                      <a:noFill/>
                    </a:lnL>
                    <a:lnR>
                      <a:noFill/>
                    </a:lnR>
                    <a:lnT>
                      <a:noFill/>
                    </a:lnT>
                    <a:lnB>
                      <a:noFill/>
                    </a:lnB>
                  </a:tcPr>
                </a:tc>
                <a:tc>
                  <a:txBody>
                    <a:bodyPr/>
                    <a:lstStyle/>
                    <a:p>
                      <a:pPr algn="r">
                        <a:lnSpc>
                          <a:spcPct val="115000"/>
                        </a:lnSpc>
                        <a:spcAft>
                          <a:spcPts val="0"/>
                        </a:spcAft>
                      </a:pPr>
                      <a:r>
                        <a:rPr lang="pt-BR" sz="700">
                          <a:solidFill>
                            <a:srgbClr val="000000"/>
                          </a:solidFill>
                          <a:effectLst/>
                          <a:latin typeface="Times New Roman" panose="02020603050405020304" pitchFamily="18" charset="0"/>
                          <a:ea typeface="Times New Roman" panose="02020603050405020304" pitchFamily="18" charset="0"/>
                        </a:rPr>
                        <a:t>3,4210</a:t>
                      </a:r>
                      <a:endParaRPr lang="pt-BR" sz="700">
                        <a:effectLst/>
                        <a:latin typeface="Times New Roman" panose="02020603050405020304" pitchFamily="18" charset="0"/>
                        <a:ea typeface="Times New Roman" panose="02020603050405020304" pitchFamily="18" charset="0"/>
                      </a:endParaRPr>
                    </a:p>
                  </a:txBody>
                  <a:tcPr marL="26613" marR="26613" marT="0" marB="0" anchor="b">
                    <a:lnL>
                      <a:noFill/>
                    </a:lnL>
                    <a:lnR>
                      <a:noFill/>
                    </a:lnR>
                    <a:lnT>
                      <a:noFill/>
                    </a:lnT>
                    <a:lnB>
                      <a:noFill/>
                    </a:lnB>
                  </a:tcPr>
                </a:tc>
                <a:tc>
                  <a:txBody>
                    <a:bodyPr/>
                    <a:lstStyle/>
                    <a:p>
                      <a:pPr>
                        <a:lnSpc>
                          <a:spcPct val="115000"/>
                        </a:lnSpc>
                        <a:spcAft>
                          <a:spcPts val="0"/>
                        </a:spcAft>
                      </a:pPr>
                      <a:r>
                        <a:rPr lang="pt-BR" sz="700">
                          <a:effectLst/>
                          <a:latin typeface="Times New Roman" panose="02020603050405020304" pitchFamily="18" charset="0"/>
                          <a:ea typeface="Times New Roman" panose="02020603050405020304" pitchFamily="18" charset="0"/>
                        </a:rPr>
                        <a:t> </a:t>
                      </a:r>
                    </a:p>
                  </a:txBody>
                  <a:tcPr marL="0" marR="0" marT="0" marB="0" anchor="ctr">
                    <a:lnL>
                      <a:noFill/>
                    </a:lnL>
                    <a:lnR>
                      <a:noFill/>
                    </a:lnR>
                    <a:lnT>
                      <a:noFill/>
                    </a:lnT>
                    <a:lnB>
                      <a:noFill/>
                    </a:lnB>
                  </a:tcPr>
                </a:tc>
              </a:tr>
              <a:tr h="122681">
                <a:tc vMerge="1">
                  <a:txBody>
                    <a:bodyPr/>
                    <a:lstStyle/>
                    <a:p>
                      <a:endParaRPr lang="pt-BR"/>
                    </a:p>
                  </a:txBody>
                  <a:tcPr/>
                </a:tc>
                <a:tc>
                  <a:txBody>
                    <a:bodyPr/>
                    <a:lstStyle/>
                    <a:p>
                      <a:pPr>
                        <a:lnSpc>
                          <a:spcPct val="115000"/>
                        </a:lnSpc>
                        <a:spcAft>
                          <a:spcPts val="0"/>
                        </a:spcAft>
                      </a:pPr>
                      <a:r>
                        <a:rPr lang="pt-BR" sz="700">
                          <a:solidFill>
                            <a:srgbClr val="000000"/>
                          </a:solidFill>
                          <a:effectLst/>
                          <a:latin typeface="Times New Roman" panose="02020603050405020304" pitchFamily="18" charset="0"/>
                          <a:ea typeface="Times New Roman" panose="02020603050405020304" pitchFamily="18" charset="0"/>
                        </a:rPr>
                        <a:t>Amazonas</a:t>
                      </a:r>
                      <a:endParaRPr lang="pt-BR" sz="700">
                        <a:effectLst/>
                        <a:latin typeface="Times New Roman" panose="02020603050405020304" pitchFamily="18" charset="0"/>
                        <a:ea typeface="Times New Roman" panose="02020603050405020304" pitchFamily="18" charset="0"/>
                      </a:endParaRPr>
                    </a:p>
                  </a:txBody>
                  <a:tcPr marL="26613" marR="26613" marT="0" marB="0" anchor="b">
                    <a:lnL>
                      <a:noFill/>
                    </a:lnL>
                    <a:lnR>
                      <a:noFill/>
                    </a:lnR>
                    <a:lnT>
                      <a:noFill/>
                    </a:lnT>
                    <a:lnB>
                      <a:noFill/>
                    </a:lnB>
                  </a:tcPr>
                </a:tc>
                <a:tc>
                  <a:txBody>
                    <a:bodyPr/>
                    <a:lstStyle/>
                    <a:p>
                      <a:pPr algn="r">
                        <a:lnSpc>
                          <a:spcPct val="115000"/>
                        </a:lnSpc>
                        <a:spcAft>
                          <a:spcPts val="0"/>
                        </a:spcAft>
                      </a:pPr>
                      <a:r>
                        <a:rPr lang="pt-BR" sz="700">
                          <a:solidFill>
                            <a:srgbClr val="000000"/>
                          </a:solidFill>
                          <a:effectLst/>
                          <a:latin typeface="Times New Roman" panose="02020603050405020304" pitchFamily="18" charset="0"/>
                          <a:ea typeface="Times New Roman" panose="02020603050405020304" pitchFamily="18" charset="0"/>
                        </a:rPr>
                        <a:t>2,1850</a:t>
                      </a:r>
                      <a:endParaRPr lang="pt-BR" sz="700">
                        <a:effectLst/>
                        <a:latin typeface="Times New Roman" panose="02020603050405020304" pitchFamily="18" charset="0"/>
                        <a:ea typeface="Times New Roman" panose="02020603050405020304" pitchFamily="18" charset="0"/>
                      </a:endParaRPr>
                    </a:p>
                  </a:txBody>
                  <a:tcPr marL="26613" marR="26613" marT="0" marB="0" anchor="b">
                    <a:lnL>
                      <a:noFill/>
                    </a:lnL>
                    <a:lnR>
                      <a:noFill/>
                    </a:lnR>
                    <a:lnT>
                      <a:noFill/>
                    </a:lnT>
                    <a:lnB>
                      <a:noFill/>
                    </a:lnB>
                  </a:tcPr>
                </a:tc>
                <a:tc>
                  <a:txBody>
                    <a:bodyPr/>
                    <a:lstStyle/>
                    <a:p>
                      <a:pPr algn="r">
                        <a:lnSpc>
                          <a:spcPct val="115000"/>
                        </a:lnSpc>
                        <a:spcAft>
                          <a:spcPts val="0"/>
                        </a:spcAft>
                      </a:pPr>
                      <a:r>
                        <a:rPr lang="pt-BR" sz="700">
                          <a:solidFill>
                            <a:srgbClr val="000000"/>
                          </a:solidFill>
                          <a:effectLst/>
                          <a:latin typeface="Times New Roman" panose="02020603050405020304" pitchFamily="18" charset="0"/>
                          <a:ea typeface="Times New Roman" panose="02020603050405020304" pitchFamily="18" charset="0"/>
                        </a:rPr>
                        <a:t>2,7904</a:t>
                      </a:r>
                      <a:endParaRPr lang="pt-BR" sz="700">
                        <a:effectLst/>
                        <a:latin typeface="Times New Roman" panose="02020603050405020304" pitchFamily="18" charset="0"/>
                        <a:ea typeface="Times New Roman" panose="02020603050405020304" pitchFamily="18" charset="0"/>
                      </a:endParaRPr>
                    </a:p>
                  </a:txBody>
                  <a:tcPr marL="26613" marR="26613" marT="0" marB="0" anchor="b">
                    <a:lnL>
                      <a:noFill/>
                    </a:lnL>
                    <a:lnR>
                      <a:noFill/>
                    </a:lnR>
                    <a:lnT>
                      <a:noFill/>
                    </a:lnT>
                    <a:lnB>
                      <a:noFill/>
                    </a:lnB>
                  </a:tcPr>
                </a:tc>
                <a:tc>
                  <a:txBody>
                    <a:bodyPr/>
                    <a:lstStyle/>
                    <a:p>
                      <a:pPr>
                        <a:lnSpc>
                          <a:spcPct val="115000"/>
                        </a:lnSpc>
                        <a:spcAft>
                          <a:spcPts val="0"/>
                        </a:spcAft>
                      </a:pPr>
                      <a:r>
                        <a:rPr lang="pt-BR" sz="700">
                          <a:effectLst/>
                          <a:latin typeface="Times New Roman" panose="02020603050405020304" pitchFamily="18" charset="0"/>
                          <a:ea typeface="Times New Roman" panose="02020603050405020304" pitchFamily="18" charset="0"/>
                        </a:rPr>
                        <a:t> </a:t>
                      </a:r>
                    </a:p>
                  </a:txBody>
                  <a:tcPr marL="0" marR="0" marT="0" marB="0" anchor="ctr">
                    <a:lnL>
                      <a:noFill/>
                    </a:lnL>
                    <a:lnR>
                      <a:noFill/>
                    </a:lnR>
                    <a:lnT>
                      <a:noFill/>
                    </a:lnT>
                    <a:lnB>
                      <a:noFill/>
                    </a:lnB>
                  </a:tcPr>
                </a:tc>
              </a:tr>
              <a:tr h="122681">
                <a:tc vMerge="1">
                  <a:txBody>
                    <a:bodyPr/>
                    <a:lstStyle/>
                    <a:p>
                      <a:endParaRPr lang="pt-BR"/>
                    </a:p>
                  </a:txBody>
                  <a:tcPr/>
                </a:tc>
                <a:tc>
                  <a:txBody>
                    <a:bodyPr/>
                    <a:lstStyle/>
                    <a:p>
                      <a:pPr>
                        <a:lnSpc>
                          <a:spcPct val="115000"/>
                        </a:lnSpc>
                        <a:spcAft>
                          <a:spcPts val="0"/>
                        </a:spcAft>
                      </a:pPr>
                      <a:r>
                        <a:rPr lang="pt-BR" sz="700">
                          <a:solidFill>
                            <a:srgbClr val="000000"/>
                          </a:solidFill>
                          <a:effectLst/>
                          <a:latin typeface="Times New Roman" panose="02020603050405020304" pitchFamily="18" charset="0"/>
                          <a:ea typeface="Times New Roman" panose="02020603050405020304" pitchFamily="18" charset="0"/>
                        </a:rPr>
                        <a:t>Roraima</a:t>
                      </a:r>
                      <a:endParaRPr lang="pt-BR" sz="700">
                        <a:effectLst/>
                        <a:latin typeface="Times New Roman" panose="02020603050405020304" pitchFamily="18" charset="0"/>
                        <a:ea typeface="Times New Roman" panose="02020603050405020304" pitchFamily="18" charset="0"/>
                      </a:endParaRPr>
                    </a:p>
                  </a:txBody>
                  <a:tcPr marL="26613" marR="26613" marT="0" marB="0" anchor="b">
                    <a:lnL>
                      <a:noFill/>
                    </a:lnL>
                    <a:lnR>
                      <a:noFill/>
                    </a:lnR>
                    <a:lnT>
                      <a:noFill/>
                    </a:lnT>
                    <a:lnB>
                      <a:noFill/>
                    </a:lnB>
                  </a:tcPr>
                </a:tc>
                <a:tc>
                  <a:txBody>
                    <a:bodyPr/>
                    <a:lstStyle/>
                    <a:p>
                      <a:pPr algn="r">
                        <a:lnSpc>
                          <a:spcPct val="115000"/>
                        </a:lnSpc>
                        <a:spcAft>
                          <a:spcPts val="0"/>
                        </a:spcAft>
                      </a:pPr>
                      <a:r>
                        <a:rPr lang="pt-BR" sz="700">
                          <a:solidFill>
                            <a:srgbClr val="000000"/>
                          </a:solidFill>
                          <a:effectLst/>
                          <a:latin typeface="Times New Roman" panose="02020603050405020304" pitchFamily="18" charset="0"/>
                          <a:ea typeface="Times New Roman" panose="02020603050405020304" pitchFamily="18" charset="0"/>
                        </a:rPr>
                        <a:t>1,9090</a:t>
                      </a:r>
                      <a:endParaRPr lang="pt-BR" sz="700">
                        <a:effectLst/>
                        <a:latin typeface="Times New Roman" panose="02020603050405020304" pitchFamily="18" charset="0"/>
                        <a:ea typeface="Times New Roman" panose="02020603050405020304" pitchFamily="18" charset="0"/>
                      </a:endParaRPr>
                    </a:p>
                  </a:txBody>
                  <a:tcPr marL="26613" marR="26613" marT="0" marB="0" anchor="b">
                    <a:lnL>
                      <a:noFill/>
                    </a:lnL>
                    <a:lnR>
                      <a:noFill/>
                    </a:lnR>
                    <a:lnT>
                      <a:noFill/>
                    </a:lnT>
                    <a:lnB>
                      <a:noFill/>
                    </a:lnB>
                  </a:tcPr>
                </a:tc>
                <a:tc>
                  <a:txBody>
                    <a:bodyPr/>
                    <a:lstStyle/>
                    <a:p>
                      <a:pPr algn="r">
                        <a:lnSpc>
                          <a:spcPct val="115000"/>
                        </a:lnSpc>
                        <a:spcAft>
                          <a:spcPts val="0"/>
                        </a:spcAft>
                      </a:pPr>
                      <a:r>
                        <a:rPr lang="pt-BR" sz="700">
                          <a:solidFill>
                            <a:srgbClr val="000000"/>
                          </a:solidFill>
                          <a:effectLst/>
                          <a:latin typeface="Times New Roman" panose="02020603050405020304" pitchFamily="18" charset="0"/>
                          <a:ea typeface="Times New Roman" panose="02020603050405020304" pitchFamily="18" charset="0"/>
                        </a:rPr>
                        <a:t>2,4807</a:t>
                      </a:r>
                      <a:endParaRPr lang="pt-BR" sz="700">
                        <a:effectLst/>
                        <a:latin typeface="Times New Roman" panose="02020603050405020304" pitchFamily="18" charset="0"/>
                        <a:ea typeface="Times New Roman" panose="02020603050405020304" pitchFamily="18" charset="0"/>
                      </a:endParaRPr>
                    </a:p>
                  </a:txBody>
                  <a:tcPr marL="26613" marR="26613" marT="0" marB="0" anchor="b">
                    <a:lnL>
                      <a:noFill/>
                    </a:lnL>
                    <a:lnR>
                      <a:noFill/>
                    </a:lnR>
                    <a:lnT>
                      <a:noFill/>
                    </a:lnT>
                    <a:lnB>
                      <a:noFill/>
                    </a:lnB>
                  </a:tcPr>
                </a:tc>
                <a:tc>
                  <a:txBody>
                    <a:bodyPr/>
                    <a:lstStyle/>
                    <a:p>
                      <a:pPr>
                        <a:lnSpc>
                          <a:spcPct val="115000"/>
                        </a:lnSpc>
                        <a:spcAft>
                          <a:spcPts val="0"/>
                        </a:spcAft>
                      </a:pPr>
                      <a:r>
                        <a:rPr lang="pt-BR" sz="700">
                          <a:effectLst/>
                          <a:latin typeface="Times New Roman" panose="02020603050405020304" pitchFamily="18" charset="0"/>
                          <a:ea typeface="Times New Roman" panose="02020603050405020304" pitchFamily="18" charset="0"/>
                        </a:rPr>
                        <a:t> </a:t>
                      </a:r>
                    </a:p>
                  </a:txBody>
                  <a:tcPr marL="0" marR="0" marT="0" marB="0" anchor="ctr">
                    <a:lnL>
                      <a:noFill/>
                    </a:lnL>
                    <a:lnR>
                      <a:noFill/>
                    </a:lnR>
                    <a:lnT>
                      <a:noFill/>
                    </a:lnT>
                    <a:lnB>
                      <a:noFill/>
                    </a:lnB>
                  </a:tcPr>
                </a:tc>
              </a:tr>
              <a:tr h="122681">
                <a:tc vMerge="1">
                  <a:txBody>
                    <a:bodyPr/>
                    <a:lstStyle/>
                    <a:p>
                      <a:endParaRPr lang="pt-BR"/>
                    </a:p>
                  </a:txBody>
                  <a:tcPr/>
                </a:tc>
                <a:tc>
                  <a:txBody>
                    <a:bodyPr/>
                    <a:lstStyle/>
                    <a:p>
                      <a:pPr>
                        <a:lnSpc>
                          <a:spcPct val="115000"/>
                        </a:lnSpc>
                        <a:spcAft>
                          <a:spcPts val="0"/>
                        </a:spcAft>
                      </a:pPr>
                      <a:r>
                        <a:rPr lang="pt-BR" sz="700">
                          <a:solidFill>
                            <a:srgbClr val="000000"/>
                          </a:solidFill>
                          <a:effectLst/>
                          <a:latin typeface="Times New Roman" panose="02020603050405020304" pitchFamily="18" charset="0"/>
                          <a:ea typeface="Times New Roman" panose="02020603050405020304" pitchFamily="18" charset="0"/>
                        </a:rPr>
                        <a:t>Pará</a:t>
                      </a:r>
                      <a:endParaRPr lang="pt-BR" sz="700">
                        <a:effectLst/>
                        <a:latin typeface="Times New Roman" panose="02020603050405020304" pitchFamily="18" charset="0"/>
                        <a:ea typeface="Times New Roman" panose="02020603050405020304" pitchFamily="18" charset="0"/>
                      </a:endParaRPr>
                    </a:p>
                  </a:txBody>
                  <a:tcPr marL="26613" marR="26613" marT="0" marB="0" anchor="b">
                    <a:lnL>
                      <a:noFill/>
                    </a:lnL>
                    <a:lnR>
                      <a:noFill/>
                    </a:lnR>
                    <a:lnT>
                      <a:noFill/>
                    </a:lnT>
                    <a:lnB>
                      <a:noFill/>
                    </a:lnB>
                  </a:tcPr>
                </a:tc>
                <a:tc>
                  <a:txBody>
                    <a:bodyPr/>
                    <a:lstStyle/>
                    <a:p>
                      <a:pPr algn="r">
                        <a:lnSpc>
                          <a:spcPct val="115000"/>
                        </a:lnSpc>
                        <a:spcAft>
                          <a:spcPts val="0"/>
                        </a:spcAft>
                      </a:pPr>
                      <a:r>
                        <a:rPr lang="pt-BR" sz="700">
                          <a:solidFill>
                            <a:srgbClr val="000000"/>
                          </a:solidFill>
                          <a:effectLst/>
                          <a:latin typeface="Times New Roman" panose="02020603050405020304" pitchFamily="18" charset="0"/>
                          <a:ea typeface="Times New Roman" panose="02020603050405020304" pitchFamily="18" charset="0"/>
                        </a:rPr>
                        <a:t>4,7225</a:t>
                      </a:r>
                      <a:endParaRPr lang="pt-BR" sz="700">
                        <a:effectLst/>
                        <a:latin typeface="Times New Roman" panose="02020603050405020304" pitchFamily="18" charset="0"/>
                        <a:ea typeface="Times New Roman" panose="02020603050405020304" pitchFamily="18" charset="0"/>
                      </a:endParaRPr>
                    </a:p>
                  </a:txBody>
                  <a:tcPr marL="26613" marR="26613" marT="0" marB="0" anchor="b">
                    <a:lnL>
                      <a:noFill/>
                    </a:lnL>
                    <a:lnR>
                      <a:noFill/>
                    </a:lnR>
                    <a:lnT>
                      <a:noFill/>
                    </a:lnT>
                    <a:lnB>
                      <a:noFill/>
                    </a:lnB>
                  </a:tcPr>
                </a:tc>
                <a:tc>
                  <a:txBody>
                    <a:bodyPr/>
                    <a:lstStyle/>
                    <a:p>
                      <a:pPr algn="r">
                        <a:lnSpc>
                          <a:spcPct val="115000"/>
                        </a:lnSpc>
                        <a:spcAft>
                          <a:spcPts val="0"/>
                        </a:spcAft>
                      </a:pPr>
                      <a:r>
                        <a:rPr lang="pt-BR" sz="700">
                          <a:solidFill>
                            <a:srgbClr val="000000"/>
                          </a:solidFill>
                          <a:effectLst/>
                          <a:latin typeface="Times New Roman" panose="02020603050405020304" pitchFamily="18" charset="0"/>
                          <a:ea typeface="Times New Roman" panose="02020603050405020304" pitchFamily="18" charset="0"/>
                        </a:rPr>
                        <a:t>6,1120</a:t>
                      </a:r>
                      <a:endParaRPr lang="pt-BR" sz="700">
                        <a:effectLst/>
                        <a:latin typeface="Times New Roman" panose="02020603050405020304" pitchFamily="18" charset="0"/>
                        <a:ea typeface="Times New Roman" panose="02020603050405020304" pitchFamily="18" charset="0"/>
                      </a:endParaRPr>
                    </a:p>
                  </a:txBody>
                  <a:tcPr marL="26613" marR="26613" marT="0" marB="0" anchor="b">
                    <a:lnL>
                      <a:noFill/>
                    </a:lnL>
                    <a:lnR>
                      <a:noFill/>
                    </a:lnR>
                    <a:lnT>
                      <a:noFill/>
                    </a:lnT>
                    <a:lnB>
                      <a:noFill/>
                    </a:lnB>
                  </a:tcPr>
                </a:tc>
                <a:tc>
                  <a:txBody>
                    <a:bodyPr/>
                    <a:lstStyle/>
                    <a:p>
                      <a:pPr>
                        <a:lnSpc>
                          <a:spcPct val="115000"/>
                        </a:lnSpc>
                        <a:spcAft>
                          <a:spcPts val="0"/>
                        </a:spcAft>
                      </a:pPr>
                      <a:r>
                        <a:rPr lang="pt-BR" sz="700">
                          <a:effectLst/>
                          <a:latin typeface="Times New Roman" panose="02020603050405020304" pitchFamily="18" charset="0"/>
                          <a:ea typeface="Times New Roman" panose="02020603050405020304" pitchFamily="18" charset="0"/>
                        </a:rPr>
                        <a:t> </a:t>
                      </a:r>
                    </a:p>
                  </a:txBody>
                  <a:tcPr marL="0" marR="0" marT="0" marB="0" anchor="ctr">
                    <a:lnL>
                      <a:noFill/>
                    </a:lnL>
                    <a:lnR>
                      <a:noFill/>
                    </a:lnR>
                    <a:lnT>
                      <a:noFill/>
                    </a:lnT>
                    <a:lnB>
                      <a:noFill/>
                    </a:lnB>
                  </a:tcPr>
                </a:tc>
              </a:tr>
              <a:tr h="122681">
                <a:tc vMerge="1">
                  <a:txBody>
                    <a:bodyPr/>
                    <a:lstStyle/>
                    <a:p>
                      <a:endParaRPr lang="pt-BR"/>
                    </a:p>
                  </a:txBody>
                  <a:tcPr/>
                </a:tc>
                <a:tc>
                  <a:txBody>
                    <a:bodyPr/>
                    <a:lstStyle/>
                    <a:p>
                      <a:pPr>
                        <a:lnSpc>
                          <a:spcPct val="115000"/>
                        </a:lnSpc>
                        <a:spcAft>
                          <a:spcPts val="0"/>
                        </a:spcAft>
                      </a:pPr>
                      <a:r>
                        <a:rPr lang="pt-BR" sz="700">
                          <a:solidFill>
                            <a:srgbClr val="000000"/>
                          </a:solidFill>
                          <a:effectLst/>
                          <a:latin typeface="Times New Roman" panose="02020603050405020304" pitchFamily="18" charset="0"/>
                          <a:ea typeface="Times New Roman" panose="02020603050405020304" pitchFamily="18" charset="0"/>
                        </a:rPr>
                        <a:t>Amapá</a:t>
                      </a:r>
                      <a:endParaRPr lang="pt-BR" sz="700">
                        <a:effectLst/>
                        <a:latin typeface="Times New Roman" panose="02020603050405020304" pitchFamily="18" charset="0"/>
                        <a:ea typeface="Times New Roman" panose="02020603050405020304" pitchFamily="18" charset="0"/>
                      </a:endParaRPr>
                    </a:p>
                  </a:txBody>
                  <a:tcPr marL="26613" marR="26613" marT="0" marB="0" anchor="b">
                    <a:lnL>
                      <a:noFill/>
                    </a:lnL>
                    <a:lnR>
                      <a:noFill/>
                    </a:lnR>
                    <a:lnT>
                      <a:noFill/>
                    </a:lnT>
                    <a:lnB>
                      <a:noFill/>
                    </a:lnB>
                  </a:tcPr>
                </a:tc>
                <a:tc>
                  <a:txBody>
                    <a:bodyPr/>
                    <a:lstStyle/>
                    <a:p>
                      <a:pPr algn="r">
                        <a:lnSpc>
                          <a:spcPct val="115000"/>
                        </a:lnSpc>
                        <a:spcAft>
                          <a:spcPts val="0"/>
                        </a:spcAft>
                      </a:pPr>
                      <a:r>
                        <a:rPr lang="pt-BR" sz="700">
                          <a:solidFill>
                            <a:srgbClr val="000000"/>
                          </a:solidFill>
                          <a:effectLst/>
                          <a:latin typeface="Times New Roman" panose="02020603050405020304" pitchFamily="18" charset="0"/>
                          <a:ea typeface="Times New Roman" panose="02020603050405020304" pitchFamily="18" charset="0"/>
                        </a:rPr>
                        <a:t>2,6200</a:t>
                      </a:r>
                      <a:endParaRPr lang="pt-BR" sz="700">
                        <a:effectLst/>
                        <a:latin typeface="Times New Roman" panose="02020603050405020304" pitchFamily="18" charset="0"/>
                        <a:ea typeface="Times New Roman" panose="02020603050405020304" pitchFamily="18" charset="0"/>
                      </a:endParaRPr>
                    </a:p>
                  </a:txBody>
                  <a:tcPr marL="26613" marR="26613" marT="0" marB="0" anchor="b">
                    <a:lnL>
                      <a:noFill/>
                    </a:lnL>
                    <a:lnR>
                      <a:noFill/>
                    </a:lnR>
                    <a:lnT>
                      <a:noFill/>
                    </a:lnT>
                    <a:lnB>
                      <a:noFill/>
                    </a:lnB>
                  </a:tcPr>
                </a:tc>
                <a:tc>
                  <a:txBody>
                    <a:bodyPr/>
                    <a:lstStyle/>
                    <a:p>
                      <a:pPr algn="r">
                        <a:lnSpc>
                          <a:spcPct val="115000"/>
                        </a:lnSpc>
                        <a:spcAft>
                          <a:spcPts val="0"/>
                        </a:spcAft>
                      </a:pPr>
                      <a:r>
                        <a:rPr lang="pt-BR" sz="700">
                          <a:solidFill>
                            <a:srgbClr val="000000"/>
                          </a:solidFill>
                          <a:effectLst/>
                          <a:latin typeface="Times New Roman" panose="02020603050405020304" pitchFamily="18" charset="0"/>
                          <a:ea typeface="Times New Roman" panose="02020603050405020304" pitchFamily="18" charset="0"/>
                        </a:rPr>
                        <a:t>3,4120</a:t>
                      </a:r>
                      <a:endParaRPr lang="pt-BR" sz="700">
                        <a:effectLst/>
                        <a:latin typeface="Times New Roman" panose="02020603050405020304" pitchFamily="18" charset="0"/>
                        <a:ea typeface="Times New Roman" panose="02020603050405020304" pitchFamily="18" charset="0"/>
                      </a:endParaRPr>
                    </a:p>
                  </a:txBody>
                  <a:tcPr marL="26613" marR="26613" marT="0" marB="0" anchor="b">
                    <a:lnL>
                      <a:noFill/>
                    </a:lnL>
                    <a:lnR>
                      <a:noFill/>
                    </a:lnR>
                    <a:lnT>
                      <a:noFill/>
                    </a:lnT>
                    <a:lnB>
                      <a:noFill/>
                    </a:lnB>
                  </a:tcPr>
                </a:tc>
                <a:tc>
                  <a:txBody>
                    <a:bodyPr/>
                    <a:lstStyle/>
                    <a:p>
                      <a:pPr>
                        <a:lnSpc>
                          <a:spcPct val="115000"/>
                        </a:lnSpc>
                        <a:spcAft>
                          <a:spcPts val="0"/>
                        </a:spcAft>
                      </a:pPr>
                      <a:r>
                        <a:rPr lang="pt-BR" sz="700">
                          <a:effectLst/>
                          <a:latin typeface="Times New Roman" panose="02020603050405020304" pitchFamily="18" charset="0"/>
                          <a:ea typeface="Times New Roman" panose="02020603050405020304" pitchFamily="18" charset="0"/>
                        </a:rPr>
                        <a:t> </a:t>
                      </a:r>
                    </a:p>
                  </a:txBody>
                  <a:tcPr marL="0" marR="0" marT="0" marB="0" anchor="ctr">
                    <a:lnL>
                      <a:noFill/>
                    </a:lnL>
                    <a:lnR>
                      <a:noFill/>
                    </a:lnR>
                    <a:lnT>
                      <a:noFill/>
                    </a:lnT>
                    <a:lnB>
                      <a:noFill/>
                    </a:lnB>
                  </a:tcPr>
                </a:tc>
              </a:tr>
              <a:tr h="122681">
                <a:tc vMerge="1">
                  <a:txBody>
                    <a:bodyPr/>
                    <a:lstStyle/>
                    <a:p>
                      <a:endParaRPr lang="pt-BR"/>
                    </a:p>
                  </a:txBody>
                  <a:tcPr/>
                </a:tc>
                <a:tc>
                  <a:txBody>
                    <a:bodyPr/>
                    <a:lstStyle/>
                    <a:p>
                      <a:pPr>
                        <a:lnSpc>
                          <a:spcPct val="115000"/>
                        </a:lnSpc>
                        <a:spcAft>
                          <a:spcPts val="0"/>
                        </a:spcAft>
                      </a:pPr>
                      <a:r>
                        <a:rPr lang="pt-BR" sz="700">
                          <a:solidFill>
                            <a:srgbClr val="000000"/>
                          </a:solidFill>
                          <a:effectLst/>
                          <a:latin typeface="Times New Roman" panose="02020603050405020304" pitchFamily="18" charset="0"/>
                          <a:ea typeface="Times New Roman" panose="02020603050405020304" pitchFamily="18" charset="0"/>
                        </a:rPr>
                        <a:t>Tocantins</a:t>
                      </a:r>
                      <a:endParaRPr lang="pt-BR" sz="700">
                        <a:effectLst/>
                        <a:latin typeface="Times New Roman" panose="02020603050405020304" pitchFamily="18" charset="0"/>
                        <a:ea typeface="Times New Roman" panose="02020603050405020304" pitchFamily="18" charset="0"/>
                      </a:endParaRPr>
                    </a:p>
                  </a:txBody>
                  <a:tcPr marL="26613" marR="26613" marT="0" marB="0" anchor="b">
                    <a:lnL>
                      <a:noFill/>
                    </a:lnL>
                    <a:lnR>
                      <a:noFill/>
                    </a:lnR>
                    <a:lnT>
                      <a:noFill/>
                    </a:lnT>
                    <a:lnB>
                      <a:noFill/>
                    </a:lnB>
                  </a:tcPr>
                </a:tc>
                <a:tc>
                  <a:txBody>
                    <a:bodyPr/>
                    <a:lstStyle/>
                    <a:p>
                      <a:pPr algn="r">
                        <a:lnSpc>
                          <a:spcPct val="115000"/>
                        </a:lnSpc>
                        <a:spcAft>
                          <a:spcPts val="0"/>
                        </a:spcAft>
                      </a:pPr>
                      <a:r>
                        <a:rPr lang="pt-BR" sz="700">
                          <a:solidFill>
                            <a:srgbClr val="000000"/>
                          </a:solidFill>
                          <a:effectLst/>
                          <a:latin typeface="Times New Roman" panose="02020603050405020304" pitchFamily="18" charset="0"/>
                          <a:ea typeface="Times New Roman" panose="02020603050405020304" pitchFamily="18" charset="0"/>
                        </a:rPr>
                        <a:t>3,3360</a:t>
                      </a:r>
                      <a:endParaRPr lang="pt-BR" sz="700">
                        <a:effectLst/>
                        <a:latin typeface="Times New Roman" panose="02020603050405020304" pitchFamily="18" charset="0"/>
                        <a:ea typeface="Times New Roman" panose="02020603050405020304" pitchFamily="18" charset="0"/>
                      </a:endParaRPr>
                    </a:p>
                  </a:txBody>
                  <a:tcPr marL="26613" marR="26613" marT="0" marB="0" anchor="b">
                    <a:lnL>
                      <a:noFill/>
                    </a:lnL>
                    <a:lnR>
                      <a:noFill/>
                    </a:lnR>
                    <a:lnT>
                      <a:noFill/>
                    </a:lnT>
                    <a:lnB>
                      <a:noFill/>
                    </a:lnB>
                  </a:tcPr>
                </a:tc>
                <a:tc>
                  <a:txBody>
                    <a:bodyPr/>
                    <a:lstStyle/>
                    <a:p>
                      <a:pPr algn="r">
                        <a:lnSpc>
                          <a:spcPct val="115000"/>
                        </a:lnSpc>
                        <a:spcAft>
                          <a:spcPts val="0"/>
                        </a:spcAft>
                      </a:pPr>
                      <a:r>
                        <a:rPr lang="pt-BR" sz="700">
                          <a:solidFill>
                            <a:srgbClr val="000000"/>
                          </a:solidFill>
                          <a:effectLst/>
                          <a:latin typeface="Times New Roman" panose="02020603050405020304" pitchFamily="18" charset="0"/>
                          <a:ea typeface="Times New Roman" panose="02020603050405020304" pitchFamily="18" charset="0"/>
                        </a:rPr>
                        <a:t>4,3400</a:t>
                      </a:r>
                      <a:endParaRPr lang="pt-BR" sz="700">
                        <a:effectLst/>
                        <a:latin typeface="Times New Roman" panose="02020603050405020304" pitchFamily="18" charset="0"/>
                        <a:ea typeface="Times New Roman" panose="02020603050405020304" pitchFamily="18" charset="0"/>
                      </a:endParaRPr>
                    </a:p>
                  </a:txBody>
                  <a:tcPr marL="26613" marR="26613" marT="0" marB="0" anchor="b">
                    <a:lnL>
                      <a:noFill/>
                    </a:lnL>
                    <a:lnR>
                      <a:noFill/>
                    </a:lnR>
                    <a:lnT>
                      <a:noFill/>
                    </a:lnT>
                    <a:lnB>
                      <a:noFill/>
                    </a:lnB>
                  </a:tcPr>
                </a:tc>
                <a:tc>
                  <a:txBody>
                    <a:bodyPr/>
                    <a:lstStyle/>
                    <a:p>
                      <a:pPr>
                        <a:lnSpc>
                          <a:spcPct val="115000"/>
                        </a:lnSpc>
                        <a:spcAft>
                          <a:spcPts val="0"/>
                        </a:spcAft>
                      </a:pPr>
                      <a:r>
                        <a:rPr lang="pt-BR" sz="700">
                          <a:effectLst/>
                          <a:latin typeface="Times New Roman" panose="02020603050405020304" pitchFamily="18" charset="0"/>
                          <a:ea typeface="Times New Roman" panose="02020603050405020304" pitchFamily="18" charset="0"/>
                        </a:rPr>
                        <a:t> </a:t>
                      </a:r>
                    </a:p>
                  </a:txBody>
                  <a:tcPr marL="0" marR="0" marT="0" marB="0" anchor="ctr">
                    <a:lnL>
                      <a:noFill/>
                    </a:lnL>
                    <a:lnR>
                      <a:noFill/>
                    </a:lnR>
                    <a:lnT>
                      <a:noFill/>
                    </a:lnT>
                    <a:lnB>
                      <a:noFill/>
                    </a:lnB>
                  </a:tcPr>
                </a:tc>
              </a:tr>
              <a:tr h="122681">
                <a:tc vMerge="1">
                  <a:txBody>
                    <a:bodyPr/>
                    <a:lstStyle/>
                    <a:p>
                      <a:endParaRPr lang="pt-BR"/>
                    </a:p>
                  </a:txBody>
                  <a:tcPr/>
                </a:tc>
                <a:tc>
                  <a:txBody>
                    <a:bodyPr/>
                    <a:lstStyle/>
                    <a:p>
                      <a:pPr>
                        <a:lnSpc>
                          <a:spcPct val="115000"/>
                        </a:lnSpc>
                        <a:spcAft>
                          <a:spcPts val="0"/>
                        </a:spcAft>
                      </a:pPr>
                      <a:r>
                        <a:rPr lang="pt-BR" sz="700" b="1">
                          <a:solidFill>
                            <a:srgbClr val="000000"/>
                          </a:solidFill>
                          <a:effectLst/>
                          <a:latin typeface="Times New Roman" panose="02020603050405020304" pitchFamily="18" charset="0"/>
                          <a:ea typeface="Times New Roman" panose="02020603050405020304" pitchFamily="18" charset="0"/>
                        </a:rPr>
                        <a:t>Total da Região</a:t>
                      </a:r>
                      <a:endParaRPr lang="pt-BR" sz="700">
                        <a:effectLst/>
                        <a:latin typeface="Times New Roman" panose="02020603050405020304" pitchFamily="18" charset="0"/>
                        <a:ea typeface="Times New Roman" panose="02020603050405020304" pitchFamily="18" charset="0"/>
                      </a:endParaRPr>
                    </a:p>
                  </a:txBody>
                  <a:tcPr marL="26613" marR="2661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pt-BR" sz="700" b="1">
                          <a:solidFill>
                            <a:srgbClr val="000000"/>
                          </a:solidFill>
                          <a:effectLst/>
                          <a:latin typeface="Times New Roman" panose="02020603050405020304" pitchFamily="18" charset="0"/>
                          <a:ea typeface="Times New Roman" panose="02020603050405020304" pitchFamily="18" charset="0"/>
                        </a:rPr>
                        <a:t>19,5630</a:t>
                      </a:r>
                      <a:endParaRPr lang="pt-BR" sz="700">
                        <a:effectLst/>
                        <a:latin typeface="Times New Roman" panose="02020603050405020304" pitchFamily="18" charset="0"/>
                        <a:ea typeface="Times New Roman" panose="02020603050405020304" pitchFamily="18" charset="0"/>
                      </a:endParaRPr>
                    </a:p>
                  </a:txBody>
                  <a:tcPr marL="26613" marR="2661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pt-BR" sz="700" b="1">
                          <a:solidFill>
                            <a:srgbClr val="000000"/>
                          </a:solidFill>
                          <a:effectLst/>
                          <a:latin typeface="Times New Roman" panose="02020603050405020304" pitchFamily="18" charset="0"/>
                          <a:ea typeface="Times New Roman" panose="02020603050405020304" pitchFamily="18" charset="0"/>
                        </a:rPr>
                        <a:t>25,3717</a:t>
                      </a:r>
                      <a:endParaRPr lang="pt-BR" sz="700">
                        <a:effectLst/>
                        <a:latin typeface="Times New Roman" panose="02020603050405020304" pitchFamily="18" charset="0"/>
                        <a:ea typeface="Times New Roman" panose="02020603050405020304" pitchFamily="18" charset="0"/>
                      </a:endParaRPr>
                    </a:p>
                  </a:txBody>
                  <a:tcPr marL="26613" marR="2661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pt-BR" sz="700">
                          <a:effectLst/>
                          <a:latin typeface="Times New Roman" panose="02020603050405020304" pitchFamily="18" charset="0"/>
                          <a:ea typeface="Times New Roman" panose="02020603050405020304" pitchFamily="18" charset="0"/>
                        </a:rPr>
                        <a:t> </a:t>
                      </a:r>
                    </a:p>
                  </a:txBody>
                  <a:tcPr marL="0" marR="0" marT="0" marB="0" anchor="ctr">
                    <a:lnL>
                      <a:noFill/>
                    </a:lnL>
                    <a:lnR>
                      <a:noFill/>
                    </a:lnR>
                    <a:lnT>
                      <a:noFill/>
                    </a:lnT>
                    <a:lnB>
                      <a:noFill/>
                    </a:lnB>
                  </a:tcPr>
                </a:tc>
              </a:tr>
              <a:tr h="122681">
                <a:tc rowSpan="10">
                  <a:txBody>
                    <a:bodyPr/>
                    <a:lstStyle/>
                    <a:p>
                      <a:pPr>
                        <a:lnSpc>
                          <a:spcPct val="115000"/>
                        </a:lnSpc>
                        <a:spcAft>
                          <a:spcPts val="0"/>
                        </a:spcAft>
                      </a:pPr>
                      <a:r>
                        <a:rPr lang="pt-BR" sz="700">
                          <a:solidFill>
                            <a:srgbClr val="000000"/>
                          </a:solidFill>
                          <a:effectLst/>
                          <a:latin typeface="Times New Roman" panose="02020603050405020304" pitchFamily="18" charset="0"/>
                          <a:ea typeface="Times New Roman" panose="02020603050405020304" pitchFamily="18" charset="0"/>
                        </a:rPr>
                        <a:t>Nordeste</a:t>
                      </a:r>
                      <a:endParaRPr lang="pt-BR" sz="700">
                        <a:effectLst/>
                        <a:latin typeface="Times New Roman" panose="02020603050405020304" pitchFamily="18" charset="0"/>
                        <a:ea typeface="Times New Roman" panose="02020603050405020304" pitchFamily="18" charset="0"/>
                      </a:endParaRPr>
                    </a:p>
                  </a:txBody>
                  <a:tcPr marL="26613" marR="26613"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pt-BR" sz="700">
                          <a:solidFill>
                            <a:srgbClr val="000000"/>
                          </a:solidFill>
                          <a:effectLst/>
                          <a:latin typeface="Times New Roman" panose="02020603050405020304" pitchFamily="18" charset="0"/>
                          <a:ea typeface="Times New Roman" panose="02020603050405020304" pitchFamily="18" charset="0"/>
                        </a:rPr>
                        <a:t>Maranhão</a:t>
                      </a:r>
                      <a:endParaRPr lang="pt-BR" sz="700">
                        <a:effectLst/>
                        <a:latin typeface="Times New Roman" panose="02020603050405020304" pitchFamily="18" charset="0"/>
                        <a:ea typeface="Times New Roman" panose="02020603050405020304" pitchFamily="18" charset="0"/>
                      </a:endParaRPr>
                    </a:p>
                  </a:txBody>
                  <a:tcPr marL="26613" marR="266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a:lnSpc>
                          <a:spcPct val="115000"/>
                        </a:lnSpc>
                        <a:spcAft>
                          <a:spcPts val="0"/>
                        </a:spcAft>
                      </a:pPr>
                      <a:r>
                        <a:rPr lang="pt-BR" sz="700">
                          <a:solidFill>
                            <a:srgbClr val="000000"/>
                          </a:solidFill>
                          <a:effectLst/>
                          <a:latin typeface="Times New Roman" panose="02020603050405020304" pitchFamily="18" charset="0"/>
                          <a:ea typeface="Times New Roman" panose="02020603050405020304" pitchFamily="18" charset="0"/>
                        </a:rPr>
                        <a:t>5,7415</a:t>
                      </a:r>
                      <a:endParaRPr lang="pt-BR" sz="700">
                        <a:effectLst/>
                        <a:latin typeface="Times New Roman" panose="02020603050405020304" pitchFamily="18" charset="0"/>
                        <a:ea typeface="Times New Roman" panose="02020603050405020304" pitchFamily="18" charset="0"/>
                      </a:endParaRPr>
                    </a:p>
                  </a:txBody>
                  <a:tcPr marL="26613" marR="266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a:lnSpc>
                          <a:spcPct val="115000"/>
                        </a:lnSpc>
                        <a:spcAft>
                          <a:spcPts val="0"/>
                        </a:spcAft>
                      </a:pPr>
                      <a:r>
                        <a:rPr lang="pt-BR" sz="700">
                          <a:solidFill>
                            <a:srgbClr val="000000"/>
                          </a:solidFill>
                          <a:effectLst/>
                          <a:latin typeface="Times New Roman" panose="02020603050405020304" pitchFamily="18" charset="0"/>
                          <a:ea typeface="Times New Roman" panose="02020603050405020304" pitchFamily="18" charset="0"/>
                        </a:rPr>
                        <a:t>7,2182</a:t>
                      </a:r>
                      <a:endParaRPr lang="pt-BR" sz="700">
                        <a:effectLst/>
                        <a:latin typeface="Times New Roman" panose="02020603050405020304" pitchFamily="18" charset="0"/>
                        <a:ea typeface="Times New Roman" panose="02020603050405020304" pitchFamily="18" charset="0"/>
                      </a:endParaRPr>
                    </a:p>
                  </a:txBody>
                  <a:tcPr marL="26613" marR="266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spcAft>
                          <a:spcPts val="0"/>
                        </a:spcAft>
                      </a:pPr>
                      <a:r>
                        <a:rPr lang="pt-BR" sz="700">
                          <a:effectLst/>
                          <a:latin typeface="Times New Roman" panose="02020603050405020304" pitchFamily="18" charset="0"/>
                          <a:ea typeface="Times New Roman" panose="02020603050405020304" pitchFamily="18" charset="0"/>
                        </a:rPr>
                        <a:t> </a:t>
                      </a:r>
                    </a:p>
                  </a:txBody>
                  <a:tcPr marL="0" marR="0" marT="0" marB="0" anchor="ctr">
                    <a:lnL>
                      <a:noFill/>
                    </a:lnL>
                    <a:lnR>
                      <a:noFill/>
                    </a:lnR>
                    <a:lnT>
                      <a:noFill/>
                    </a:lnT>
                    <a:lnB>
                      <a:noFill/>
                    </a:lnB>
                  </a:tcPr>
                </a:tc>
              </a:tr>
              <a:tr h="122681">
                <a:tc vMerge="1">
                  <a:txBody>
                    <a:bodyPr/>
                    <a:lstStyle/>
                    <a:p>
                      <a:endParaRPr lang="pt-BR"/>
                    </a:p>
                  </a:txBody>
                  <a:tcPr/>
                </a:tc>
                <a:tc>
                  <a:txBody>
                    <a:bodyPr/>
                    <a:lstStyle/>
                    <a:p>
                      <a:pPr>
                        <a:lnSpc>
                          <a:spcPct val="115000"/>
                        </a:lnSpc>
                        <a:spcAft>
                          <a:spcPts val="0"/>
                        </a:spcAft>
                      </a:pPr>
                      <a:r>
                        <a:rPr lang="pt-BR" sz="700">
                          <a:solidFill>
                            <a:srgbClr val="000000"/>
                          </a:solidFill>
                          <a:effectLst/>
                          <a:latin typeface="Times New Roman" panose="02020603050405020304" pitchFamily="18" charset="0"/>
                          <a:ea typeface="Times New Roman" panose="02020603050405020304" pitchFamily="18" charset="0"/>
                        </a:rPr>
                        <a:t>Piauí</a:t>
                      </a:r>
                      <a:endParaRPr lang="pt-BR" sz="700">
                        <a:effectLst/>
                        <a:latin typeface="Times New Roman" panose="02020603050405020304" pitchFamily="18" charset="0"/>
                        <a:ea typeface="Times New Roman" panose="02020603050405020304" pitchFamily="18" charset="0"/>
                      </a:endParaRPr>
                    </a:p>
                  </a:txBody>
                  <a:tcPr marL="26613" marR="26613" marT="0" marB="0" anchor="b">
                    <a:lnL>
                      <a:noFill/>
                    </a:lnL>
                    <a:lnR>
                      <a:noFill/>
                    </a:lnR>
                    <a:lnT>
                      <a:noFill/>
                    </a:lnT>
                    <a:lnB>
                      <a:noFill/>
                    </a:lnB>
                  </a:tcPr>
                </a:tc>
                <a:tc>
                  <a:txBody>
                    <a:bodyPr/>
                    <a:lstStyle/>
                    <a:p>
                      <a:pPr algn="r">
                        <a:lnSpc>
                          <a:spcPct val="115000"/>
                        </a:lnSpc>
                        <a:spcAft>
                          <a:spcPts val="0"/>
                        </a:spcAft>
                      </a:pPr>
                      <a:r>
                        <a:rPr lang="pt-BR" sz="700">
                          <a:solidFill>
                            <a:srgbClr val="000000"/>
                          </a:solidFill>
                          <a:effectLst/>
                          <a:latin typeface="Times New Roman" panose="02020603050405020304" pitchFamily="18" charset="0"/>
                          <a:ea typeface="Times New Roman" panose="02020603050405020304" pitchFamily="18" charset="0"/>
                        </a:rPr>
                        <a:t>3,3205</a:t>
                      </a:r>
                      <a:endParaRPr lang="pt-BR" sz="700">
                        <a:effectLst/>
                        <a:latin typeface="Times New Roman" panose="02020603050405020304" pitchFamily="18" charset="0"/>
                        <a:ea typeface="Times New Roman" panose="02020603050405020304" pitchFamily="18" charset="0"/>
                      </a:endParaRPr>
                    </a:p>
                  </a:txBody>
                  <a:tcPr marL="26613" marR="26613" marT="0" marB="0" anchor="b">
                    <a:lnL>
                      <a:noFill/>
                    </a:lnL>
                    <a:lnR>
                      <a:noFill/>
                    </a:lnR>
                    <a:lnT>
                      <a:noFill/>
                    </a:lnT>
                    <a:lnB>
                      <a:noFill/>
                    </a:lnB>
                  </a:tcPr>
                </a:tc>
                <a:tc>
                  <a:txBody>
                    <a:bodyPr/>
                    <a:lstStyle/>
                    <a:p>
                      <a:pPr algn="r">
                        <a:lnSpc>
                          <a:spcPct val="115000"/>
                        </a:lnSpc>
                        <a:spcAft>
                          <a:spcPts val="0"/>
                        </a:spcAft>
                      </a:pPr>
                      <a:r>
                        <a:rPr lang="pt-BR" sz="700">
                          <a:solidFill>
                            <a:srgbClr val="000000"/>
                          </a:solidFill>
                          <a:effectLst/>
                          <a:latin typeface="Times New Roman" panose="02020603050405020304" pitchFamily="18" charset="0"/>
                          <a:ea typeface="Times New Roman" panose="02020603050405020304" pitchFamily="18" charset="0"/>
                        </a:rPr>
                        <a:t>4,3214</a:t>
                      </a:r>
                      <a:endParaRPr lang="pt-BR" sz="700">
                        <a:effectLst/>
                        <a:latin typeface="Times New Roman" panose="02020603050405020304" pitchFamily="18" charset="0"/>
                        <a:ea typeface="Times New Roman" panose="02020603050405020304" pitchFamily="18" charset="0"/>
                      </a:endParaRPr>
                    </a:p>
                  </a:txBody>
                  <a:tcPr marL="26613" marR="26613" marT="0" marB="0" anchor="b">
                    <a:lnL>
                      <a:noFill/>
                    </a:lnL>
                    <a:lnR>
                      <a:noFill/>
                    </a:lnR>
                    <a:lnT>
                      <a:noFill/>
                    </a:lnT>
                    <a:lnB>
                      <a:noFill/>
                    </a:lnB>
                  </a:tcPr>
                </a:tc>
                <a:tc>
                  <a:txBody>
                    <a:bodyPr/>
                    <a:lstStyle/>
                    <a:p>
                      <a:pPr>
                        <a:lnSpc>
                          <a:spcPct val="115000"/>
                        </a:lnSpc>
                        <a:spcAft>
                          <a:spcPts val="0"/>
                        </a:spcAft>
                      </a:pPr>
                      <a:r>
                        <a:rPr lang="pt-BR" sz="700">
                          <a:effectLst/>
                          <a:latin typeface="Times New Roman" panose="02020603050405020304" pitchFamily="18" charset="0"/>
                          <a:ea typeface="Times New Roman" panose="02020603050405020304" pitchFamily="18" charset="0"/>
                        </a:rPr>
                        <a:t> </a:t>
                      </a:r>
                    </a:p>
                  </a:txBody>
                  <a:tcPr marL="0" marR="0" marT="0" marB="0" anchor="ctr">
                    <a:lnL>
                      <a:noFill/>
                    </a:lnL>
                    <a:lnR>
                      <a:noFill/>
                    </a:lnR>
                    <a:lnT>
                      <a:noFill/>
                    </a:lnT>
                    <a:lnB>
                      <a:noFill/>
                    </a:lnB>
                  </a:tcPr>
                </a:tc>
              </a:tr>
              <a:tr h="122681">
                <a:tc vMerge="1">
                  <a:txBody>
                    <a:bodyPr/>
                    <a:lstStyle/>
                    <a:p>
                      <a:endParaRPr lang="pt-BR"/>
                    </a:p>
                  </a:txBody>
                  <a:tcPr/>
                </a:tc>
                <a:tc>
                  <a:txBody>
                    <a:bodyPr/>
                    <a:lstStyle/>
                    <a:p>
                      <a:pPr>
                        <a:lnSpc>
                          <a:spcPct val="115000"/>
                        </a:lnSpc>
                        <a:spcAft>
                          <a:spcPts val="0"/>
                        </a:spcAft>
                      </a:pPr>
                      <a:r>
                        <a:rPr lang="pt-BR" sz="700">
                          <a:solidFill>
                            <a:srgbClr val="000000"/>
                          </a:solidFill>
                          <a:effectLst/>
                          <a:latin typeface="Times New Roman" panose="02020603050405020304" pitchFamily="18" charset="0"/>
                          <a:ea typeface="Times New Roman" panose="02020603050405020304" pitchFamily="18" charset="0"/>
                        </a:rPr>
                        <a:t>Ceará</a:t>
                      </a:r>
                      <a:endParaRPr lang="pt-BR" sz="700">
                        <a:effectLst/>
                        <a:latin typeface="Times New Roman" panose="02020603050405020304" pitchFamily="18" charset="0"/>
                        <a:ea typeface="Times New Roman" panose="02020603050405020304" pitchFamily="18" charset="0"/>
                      </a:endParaRPr>
                    </a:p>
                  </a:txBody>
                  <a:tcPr marL="26613" marR="26613" marT="0" marB="0" anchor="b">
                    <a:lnL>
                      <a:noFill/>
                    </a:lnL>
                    <a:lnR>
                      <a:noFill/>
                    </a:lnR>
                    <a:lnT>
                      <a:noFill/>
                    </a:lnT>
                    <a:lnB>
                      <a:noFill/>
                    </a:lnB>
                  </a:tcPr>
                </a:tc>
                <a:tc>
                  <a:txBody>
                    <a:bodyPr/>
                    <a:lstStyle/>
                    <a:p>
                      <a:pPr algn="r">
                        <a:lnSpc>
                          <a:spcPct val="115000"/>
                        </a:lnSpc>
                        <a:spcAft>
                          <a:spcPts val="0"/>
                        </a:spcAft>
                      </a:pPr>
                      <a:r>
                        <a:rPr lang="pt-BR" sz="700">
                          <a:solidFill>
                            <a:srgbClr val="000000"/>
                          </a:solidFill>
                          <a:effectLst/>
                          <a:latin typeface="Times New Roman" panose="02020603050405020304" pitchFamily="18" charset="0"/>
                          <a:ea typeface="Times New Roman" panose="02020603050405020304" pitchFamily="18" charset="0"/>
                        </a:rPr>
                        <a:t>7,0585</a:t>
                      </a:r>
                      <a:endParaRPr lang="pt-BR" sz="700">
                        <a:effectLst/>
                        <a:latin typeface="Times New Roman" panose="02020603050405020304" pitchFamily="18" charset="0"/>
                        <a:ea typeface="Times New Roman" panose="02020603050405020304" pitchFamily="18" charset="0"/>
                      </a:endParaRPr>
                    </a:p>
                  </a:txBody>
                  <a:tcPr marL="26613" marR="26613" marT="0" marB="0" anchor="b">
                    <a:lnL>
                      <a:noFill/>
                    </a:lnL>
                    <a:lnR>
                      <a:noFill/>
                    </a:lnR>
                    <a:lnT>
                      <a:noFill/>
                    </a:lnT>
                    <a:lnB>
                      <a:noFill/>
                    </a:lnB>
                  </a:tcPr>
                </a:tc>
                <a:tc>
                  <a:txBody>
                    <a:bodyPr/>
                    <a:lstStyle/>
                    <a:p>
                      <a:pPr algn="r">
                        <a:lnSpc>
                          <a:spcPct val="115000"/>
                        </a:lnSpc>
                        <a:spcAft>
                          <a:spcPts val="0"/>
                        </a:spcAft>
                      </a:pPr>
                      <a:r>
                        <a:rPr lang="pt-BR" sz="700">
                          <a:solidFill>
                            <a:srgbClr val="000000"/>
                          </a:solidFill>
                          <a:effectLst/>
                          <a:latin typeface="Times New Roman" panose="02020603050405020304" pitchFamily="18" charset="0"/>
                          <a:ea typeface="Times New Roman" panose="02020603050405020304" pitchFamily="18" charset="0"/>
                        </a:rPr>
                        <a:t>7,3369</a:t>
                      </a:r>
                      <a:endParaRPr lang="pt-BR" sz="700">
                        <a:effectLst/>
                        <a:latin typeface="Times New Roman" panose="02020603050405020304" pitchFamily="18" charset="0"/>
                        <a:ea typeface="Times New Roman" panose="02020603050405020304" pitchFamily="18" charset="0"/>
                      </a:endParaRPr>
                    </a:p>
                  </a:txBody>
                  <a:tcPr marL="26613" marR="26613" marT="0" marB="0" anchor="b">
                    <a:lnL>
                      <a:noFill/>
                    </a:lnL>
                    <a:lnR>
                      <a:noFill/>
                    </a:lnR>
                    <a:lnT>
                      <a:noFill/>
                    </a:lnT>
                    <a:lnB>
                      <a:noFill/>
                    </a:lnB>
                  </a:tcPr>
                </a:tc>
                <a:tc>
                  <a:txBody>
                    <a:bodyPr/>
                    <a:lstStyle/>
                    <a:p>
                      <a:pPr>
                        <a:lnSpc>
                          <a:spcPct val="115000"/>
                        </a:lnSpc>
                        <a:spcAft>
                          <a:spcPts val="0"/>
                        </a:spcAft>
                      </a:pPr>
                      <a:r>
                        <a:rPr lang="pt-BR" sz="700">
                          <a:effectLst/>
                          <a:latin typeface="Times New Roman" panose="02020603050405020304" pitchFamily="18" charset="0"/>
                          <a:ea typeface="Times New Roman" panose="02020603050405020304" pitchFamily="18" charset="0"/>
                        </a:rPr>
                        <a:t> </a:t>
                      </a:r>
                    </a:p>
                  </a:txBody>
                  <a:tcPr marL="0" marR="0" marT="0" marB="0" anchor="ctr">
                    <a:lnL>
                      <a:noFill/>
                    </a:lnL>
                    <a:lnR>
                      <a:noFill/>
                    </a:lnR>
                    <a:lnT>
                      <a:noFill/>
                    </a:lnT>
                    <a:lnB>
                      <a:noFill/>
                    </a:lnB>
                  </a:tcPr>
                </a:tc>
              </a:tr>
              <a:tr h="122681">
                <a:tc vMerge="1">
                  <a:txBody>
                    <a:bodyPr/>
                    <a:lstStyle/>
                    <a:p>
                      <a:endParaRPr lang="pt-BR"/>
                    </a:p>
                  </a:txBody>
                  <a:tcPr/>
                </a:tc>
                <a:tc>
                  <a:txBody>
                    <a:bodyPr/>
                    <a:lstStyle/>
                    <a:p>
                      <a:pPr>
                        <a:lnSpc>
                          <a:spcPct val="115000"/>
                        </a:lnSpc>
                        <a:spcAft>
                          <a:spcPts val="0"/>
                        </a:spcAft>
                      </a:pPr>
                      <a:r>
                        <a:rPr lang="pt-BR" sz="700">
                          <a:solidFill>
                            <a:srgbClr val="000000"/>
                          </a:solidFill>
                          <a:effectLst/>
                          <a:latin typeface="Times New Roman" panose="02020603050405020304" pitchFamily="18" charset="0"/>
                          <a:ea typeface="Times New Roman" panose="02020603050405020304" pitchFamily="18" charset="0"/>
                        </a:rPr>
                        <a:t>Rio Grande do Norte</a:t>
                      </a:r>
                      <a:endParaRPr lang="pt-BR" sz="700">
                        <a:effectLst/>
                        <a:latin typeface="Times New Roman" panose="02020603050405020304" pitchFamily="18" charset="0"/>
                        <a:ea typeface="Times New Roman" panose="02020603050405020304" pitchFamily="18" charset="0"/>
                      </a:endParaRPr>
                    </a:p>
                  </a:txBody>
                  <a:tcPr marL="26613" marR="26613" marT="0" marB="0" anchor="b">
                    <a:lnL>
                      <a:noFill/>
                    </a:lnL>
                    <a:lnR>
                      <a:noFill/>
                    </a:lnR>
                    <a:lnT>
                      <a:noFill/>
                    </a:lnT>
                    <a:lnB>
                      <a:noFill/>
                    </a:lnB>
                  </a:tcPr>
                </a:tc>
                <a:tc>
                  <a:txBody>
                    <a:bodyPr/>
                    <a:lstStyle/>
                    <a:p>
                      <a:pPr algn="r">
                        <a:lnSpc>
                          <a:spcPct val="115000"/>
                        </a:lnSpc>
                        <a:spcAft>
                          <a:spcPts val="0"/>
                        </a:spcAft>
                      </a:pPr>
                      <a:r>
                        <a:rPr lang="pt-BR" sz="700">
                          <a:solidFill>
                            <a:srgbClr val="000000"/>
                          </a:solidFill>
                          <a:effectLst/>
                          <a:latin typeface="Times New Roman" panose="02020603050405020304" pitchFamily="18" charset="0"/>
                          <a:ea typeface="Times New Roman" panose="02020603050405020304" pitchFamily="18" charset="0"/>
                        </a:rPr>
                        <a:t>3,2045</a:t>
                      </a:r>
                      <a:endParaRPr lang="pt-BR" sz="700">
                        <a:effectLst/>
                        <a:latin typeface="Times New Roman" panose="02020603050405020304" pitchFamily="18" charset="0"/>
                        <a:ea typeface="Times New Roman" panose="02020603050405020304" pitchFamily="18" charset="0"/>
                      </a:endParaRPr>
                    </a:p>
                  </a:txBody>
                  <a:tcPr marL="26613" marR="26613" marT="0" marB="0" anchor="b">
                    <a:lnL>
                      <a:noFill/>
                    </a:lnL>
                    <a:lnR>
                      <a:noFill/>
                    </a:lnR>
                    <a:lnT>
                      <a:noFill/>
                    </a:lnT>
                    <a:lnB>
                      <a:noFill/>
                    </a:lnB>
                  </a:tcPr>
                </a:tc>
                <a:tc>
                  <a:txBody>
                    <a:bodyPr/>
                    <a:lstStyle/>
                    <a:p>
                      <a:pPr algn="r">
                        <a:lnSpc>
                          <a:spcPct val="115000"/>
                        </a:lnSpc>
                        <a:spcAft>
                          <a:spcPts val="0"/>
                        </a:spcAft>
                      </a:pPr>
                      <a:r>
                        <a:rPr lang="pt-BR" sz="700">
                          <a:solidFill>
                            <a:srgbClr val="000000"/>
                          </a:solidFill>
                          <a:effectLst/>
                          <a:latin typeface="Times New Roman" panose="02020603050405020304" pitchFamily="18" charset="0"/>
                          <a:ea typeface="Times New Roman" panose="02020603050405020304" pitchFamily="18" charset="0"/>
                        </a:rPr>
                        <a:t>4,1779</a:t>
                      </a:r>
                      <a:endParaRPr lang="pt-BR" sz="700">
                        <a:effectLst/>
                        <a:latin typeface="Times New Roman" panose="02020603050405020304" pitchFamily="18" charset="0"/>
                        <a:ea typeface="Times New Roman" panose="02020603050405020304" pitchFamily="18" charset="0"/>
                      </a:endParaRPr>
                    </a:p>
                  </a:txBody>
                  <a:tcPr marL="26613" marR="26613" marT="0" marB="0" anchor="b">
                    <a:lnL>
                      <a:noFill/>
                    </a:lnL>
                    <a:lnR>
                      <a:noFill/>
                    </a:lnR>
                    <a:lnT>
                      <a:noFill/>
                    </a:lnT>
                    <a:lnB>
                      <a:noFill/>
                    </a:lnB>
                  </a:tcPr>
                </a:tc>
                <a:tc>
                  <a:txBody>
                    <a:bodyPr/>
                    <a:lstStyle/>
                    <a:p>
                      <a:pPr>
                        <a:lnSpc>
                          <a:spcPct val="115000"/>
                        </a:lnSpc>
                        <a:spcAft>
                          <a:spcPts val="0"/>
                        </a:spcAft>
                      </a:pPr>
                      <a:r>
                        <a:rPr lang="pt-BR" sz="700">
                          <a:effectLst/>
                          <a:latin typeface="Times New Roman" panose="02020603050405020304" pitchFamily="18" charset="0"/>
                          <a:ea typeface="Times New Roman" panose="02020603050405020304" pitchFamily="18" charset="0"/>
                        </a:rPr>
                        <a:t> </a:t>
                      </a:r>
                    </a:p>
                  </a:txBody>
                  <a:tcPr marL="0" marR="0" marT="0" marB="0" anchor="ctr">
                    <a:lnL>
                      <a:noFill/>
                    </a:lnL>
                    <a:lnR>
                      <a:noFill/>
                    </a:lnR>
                    <a:lnT>
                      <a:noFill/>
                    </a:lnT>
                    <a:lnB>
                      <a:noFill/>
                    </a:lnB>
                  </a:tcPr>
                </a:tc>
              </a:tr>
              <a:tr h="122681">
                <a:tc vMerge="1">
                  <a:txBody>
                    <a:bodyPr/>
                    <a:lstStyle/>
                    <a:p>
                      <a:endParaRPr lang="pt-BR"/>
                    </a:p>
                  </a:txBody>
                  <a:tcPr/>
                </a:tc>
                <a:tc>
                  <a:txBody>
                    <a:bodyPr/>
                    <a:lstStyle/>
                    <a:p>
                      <a:pPr>
                        <a:lnSpc>
                          <a:spcPct val="115000"/>
                        </a:lnSpc>
                        <a:spcAft>
                          <a:spcPts val="0"/>
                        </a:spcAft>
                      </a:pPr>
                      <a:r>
                        <a:rPr lang="pt-BR" sz="700">
                          <a:solidFill>
                            <a:srgbClr val="000000"/>
                          </a:solidFill>
                          <a:effectLst/>
                          <a:latin typeface="Times New Roman" panose="02020603050405020304" pitchFamily="18" charset="0"/>
                          <a:ea typeface="Times New Roman" panose="02020603050405020304" pitchFamily="18" charset="0"/>
                        </a:rPr>
                        <a:t>Paraíba</a:t>
                      </a:r>
                      <a:endParaRPr lang="pt-BR" sz="700">
                        <a:effectLst/>
                        <a:latin typeface="Times New Roman" panose="02020603050405020304" pitchFamily="18" charset="0"/>
                        <a:ea typeface="Times New Roman" panose="02020603050405020304" pitchFamily="18" charset="0"/>
                      </a:endParaRPr>
                    </a:p>
                  </a:txBody>
                  <a:tcPr marL="26613" marR="26613" marT="0" marB="0" anchor="b">
                    <a:lnL>
                      <a:noFill/>
                    </a:lnL>
                    <a:lnR>
                      <a:noFill/>
                    </a:lnR>
                    <a:lnT>
                      <a:noFill/>
                    </a:lnT>
                    <a:lnB>
                      <a:noFill/>
                    </a:lnB>
                  </a:tcPr>
                </a:tc>
                <a:tc>
                  <a:txBody>
                    <a:bodyPr/>
                    <a:lstStyle/>
                    <a:p>
                      <a:pPr algn="r">
                        <a:lnSpc>
                          <a:spcPct val="115000"/>
                        </a:lnSpc>
                        <a:spcAft>
                          <a:spcPts val="0"/>
                        </a:spcAft>
                      </a:pPr>
                      <a:r>
                        <a:rPr lang="pt-BR" sz="700">
                          <a:solidFill>
                            <a:srgbClr val="000000"/>
                          </a:solidFill>
                          <a:effectLst/>
                          <a:latin typeface="Times New Roman" panose="02020603050405020304" pitchFamily="18" charset="0"/>
                          <a:ea typeface="Times New Roman" panose="02020603050405020304" pitchFamily="18" charset="0"/>
                        </a:rPr>
                        <a:t>3,6700</a:t>
                      </a:r>
                      <a:endParaRPr lang="pt-BR" sz="700">
                        <a:effectLst/>
                        <a:latin typeface="Times New Roman" panose="02020603050405020304" pitchFamily="18" charset="0"/>
                        <a:ea typeface="Times New Roman" panose="02020603050405020304" pitchFamily="18" charset="0"/>
                      </a:endParaRPr>
                    </a:p>
                  </a:txBody>
                  <a:tcPr marL="26613" marR="26613" marT="0" marB="0" anchor="b">
                    <a:lnL>
                      <a:noFill/>
                    </a:lnL>
                    <a:lnR>
                      <a:noFill/>
                    </a:lnR>
                    <a:lnT>
                      <a:noFill/>
                    </a:lnT>
                    <a:lnB>
                      <a:noFill/>
                    </a:lnB>
                  </a:tcPr>
                </a:tc>
                <a:tc>
                  <a:txBody>
                    <a:bodyPr/>
                    <a:lstStyle/>
                    <a:p>
                      <a:pPr algn="r">
                        <a:lnSpc>
                          <a:spcPct val="115000"/>
                        </a:lnSpc>
                        <a:spcAft>
                          <a:spcPts val="0"/>
                        </a:spcAft>
                      </a:pPr>
                      <a:r>
                        <a:rPr lang="pt-BR" sz="700">
                          <a:solidFill>
                            <a:srgbClr val="000000"/>
                          </a:solidFill>
                          <a:effectLst/>
                          <a:latin typeface="Times New Roman" panose="02020603050405020304" pitchFamily="18" charset="0"/>
                          <a:ea typeface="Times New Roman" panose="02020603050405020304" pitchFamily="18" charset="0"/>
                        </a:rPr>
                        <a:t>4,7889</a:t>
                      </a:r>
                      <a:endParaRPr lang="pt-BR" sz="700">
                        <a:effectLst/>
                        <a:latin typeface="Times New Roman" panose="02020603050405020304" pitchFamily="18" charset="0"/>
                        <a:ea typeface="Times New Roman" panose="02020603050405020304" pitchFamily="18" charset="0"/>
                      </a:endParaRPr>
                    </a:p>
                  </a:txBody>
                  <a:tcPr marL="26613" marR="26613" marT="0" marB="0" anchor="b">
                    <a:lnL>
                      <a:noFill/>
                    </a:lnL>
                    <a:lnR>
                      <a:noFill/>
                    </a:lnR>
                    <a:lnT>
                      <a:noFill/>
                    </a:lnT>
                    <a:lnB>
                      <a:noFill/>
                    </a:lnB>
                  </a:tcPr>
                </a:tc>
                <a:tc>
                  <a:txBody>
                    <a:bodyPr/>
                    <a:lstStyle/>
                    <a:p>
                      <a:pPr>
                        <a:lnSpc>
                          <a:spcPct val="115000"/>
                        </a:lnSpc>
                        <a:spcAft>
                          <a:spcPts val="0"/>
                        </a:spcAft>
                      </a:pPr>
                      <a:r>
                        <a:rPr lang="pt-BR" sz="700">
                          <a:effectLst/>
                          <a:latin typeface="Times New Roman" panose="02020603050405020304" pitchFamily="18" charset="0"/>
                          <a:ea typeface="Times New Roman" panose="02020603050405020304" pitchFamily="18" charset="0"/>
                        </a:rPr>
                        <a:t> </a:t>
                      </a:r>
                    </a:p>
                  </a:txBody>
                  <a:tcPr marL="0" marR="0" marT="0" marB="0" anchor="ctr">
                    <a:lnL>
                      <a:noFill/>
                    </a:lnL>
                    <a:lnR>
                      <a:noFill/>
                    </a:lnR>
                    <a:lnT>
                      <a:noFill/>
                    </a:lnT>
                    <a:lnB>
                      <a:noFill/>
                    </a:lnB>
                  </a:tcPr>
                </a:tc>
              </a:tr>
              <a:tr h="122681">
                <a:tc vMerge="1">
                  <a:txBody>
                    <a:bodyPr/>
                    <a:lstStyle/>
                    <a:p>
                      <a:endParaRPr lang="pt-BR"/>
                    </a:p>
                  </a:txBody>
                  <a:tcPr/>
                </a:tc>
                <a:tc>
                  <a:txBody>
                    <a:bodyPr/>
                    <a:lstStyle/>
                    <a:p>
                      <a:pPr>
                        <a:lnSpc>
                          <a:spcPct val="115000"/>
                        </a:lnSpc>
                        <a:spcAft>
                          <a:spcPts val="0"/>
                        </a:spcAft>
                      </a:pPr>
                      <a:r>
                        <a:rPr lang="pt-BR" sz="700">
                          <a:solidFill>
                            <a:srgbClr val="000000"/>
                          </a:solidFill>
                          <a:effectLst/>
                          <a:latin typeface="Times New Roman" panose="02020603050405020304" pitchFamily="18" charset="0"/>
                          <a:ea typeface="Times New Roman" panose="02020603050405020304" pitchFamily="18" charset="0"/>
                        </a:rPr>
                        <a:t>Pernambuco</a:t>
                      </a:r>
                      <a:endParaRPr lang="pt-BR" sz="700">
                        <a:effectLst/>
                        <a:latin typeface="Times New Roman" panose="02020603050405020304" pitchFamily="18" charset="0"/>
                        <a:ea typeface="Times New Roman" panose="02020603050405020304" pitchFamily="18" charset="0"/>
                      </a:endParaRPr>
                    </a:p>
                  </a:txBody>
                  <a:tcPr marL="26613" marR="26613" marT="0" marB="0" anchor="b">
                    <a:lnL>
                      <a:noFill/>
                    </a:lnL>
                    <a:lnR>
                      <a:noFill/>
                    </a:lnR>
                    <a:lnT>
                      <a:noFill/>
                    </a:lnT>
                    <a:lnB>
                      <a:noFill/>
                    </a:lnB>
                  </a:tcPr>
                </a:tc>
                <a:tc>
                  <a:txBody>
                    <a:bodyPr/>
                    <a:lstStyle/>
                    <a:p>
                      <a:pPr algn="r">
                        <a:lnSpc>
                          <a:spcPct val="115000"/>
                        </a:lnSpc>
                        <a:spcAft>
                          <a:spcPts val="0"/>
                        </a:spcAft>
                      </a:pPr>
                      <a:r>
                        <a:rPr lang="pt-BR" sz="700">
                          <a:solidFill>
                            <a:srgbClr val="000000"/>
                          </a:solidFill>
                          <a:effectLst/>
                          <a:latin typeface="Times New Roman" panose="02020603050405020304" pitchFamily="18" charset="0"/>
                          <a:ea typeface="Times New Roman" panose="02020603050405020304" pitchFamily="18" charset="0"/>
                        </a:rPr>
                        <a:t>6,3960</a:t>
                      </a:r>
                      <a:endParaRPr lang="pt-BR" sz="700">
                        <a:effectLst/>
                        <a:latin typeface="Times New Roman" panose="02020603050405020304" pitchFamily="18" charset="0"/>
                        <a:ea typeface="Times New Roman" panose="02020603050405020304" pitchFamily="18" charset="0"/>
                      </a:endParaRPr>
                    </a:p>
                  </a:txBody>
                  <a:tcPr marL="26613" marR="26613" marT="0" marB="0" anchor="b">
                    <a:lnL>
                      <a:noFill/>
                    </a:lnL>
                    <a:lnR>
                      <a:noFill/>
                    </a:lnR>
                    <a:lnT>
                      <a:noFill/>
                    </a:lnT>
                    <a:lnB>
                      <a:noFill/>
                    </a:lnB>
                  </a:tcPr>
                </a:tc>
                <a:tc>
                  <a:txBody>
                    <a:bodyPr/>
                    <a:lstStyle/>
                    <a:p>
                      <a:pPr algn="r">
                        <a:lnSpc>
                          <a:spcPct val="115000"/>
                        </a:lnSpc>
                        <a:spcAft>
                          <a:spcPts val="0"/>
                        </a:spcAft>
                      </a:pPr>
                      <a:r>
                        <a:rPr lang="pt-BR" sz="700">
                          <a:solidFill>
                            <a:srgbClr val="000000"/>
                          </a:solidFill>
                          <a:effectLst/>
                          <a:latin typeface="Times New Roman" panose="02020603050405020304" pitchFamily="18" charset="0"/>
                          <a:ea typeface="Times New Roman" panose="02020603050405020304" pitchFamily="18" charset="0"/>
                        </a:rPr>
                        <a:t>6,9002</a:t>
                      </a:r>
                      <a:endParaRPr lang="pt-BR" sz="700">
                        <a:effectLst/>
                        <a:latin typeface="Times New Roman" panose="02020603050405020304" pitchFamily="18" charset="0"/>
                        <a:ea typeface="Times New Roman" panose="02020603050405020304" pitchFamily="18" charset="0"/>
                      </a:endParaRPr>
                    </a:p>
                  </a:txBody>
                  <a:tcPr marL="26613" marR="26613" marT="0" marB="0" anchor="b">
                    <a:lnL>
                      <a:noFill/>
                    </a:lnL>
                    <a:lnR>
                      <a:noFill/>
                    </a:lnR>
                    <a:lnT>
                      <a:noFill/>
                    </a:lnT>
                    <a:lnB>
                      <a:noFill/>
                    </a:lnB>
                  </a:tcPr>
                </a:tc>
                <a:tc>
                  <a:txBody>
                    <a:bodyPr/>
                    <a:lstStyle/>
                    <a:p>
                      <a:pPr>
                        <a:lnSpc>
                          <a:spcPct val="115000"/>
                        </a:lnSpc>
                        <a:spcAft>
                          <a:spcPts val="0"/>
                        </a:spcAft>
                      </a:pPr>
                      <a:r>
                        <a:rPr lang="pt-BR" sz="700">
                          <a:effectLst/>
                          <a:latin typeface="Times New Roman" panose="02020603050405020304" pitchFamily="18" charset="0"/>
                          <a:ea typeface="Times New Roman" panose="02020603050405020304" pitchFamily="18" charset="0"/>
                        </a:rPr>
                        <a:t> </a:t>
                      </a:r>
                    </a:p>
                  </a:txBody>
                  <a:tcPr marL="0" marR="0" marT="0" marB="0" anchor="ctr">
                    <a:lnL>
                      <a:noFill/>
                    </a:lnL>
                    <a:lnR>
                      <a:noFill/>
                    </a:lnR>
                    <a:lnT>
                      <a:noFill/>
                    </a:lnT>
                    <a:lnB>
                      <a:noFill/>
                    </a:lnB>
                  </a:tcPr>
                </a:tc>
              </a:tr>
              <a:tr h="122681">
                <a:tc vMerge="1">
                  <a:txBody>
                    <a:bodyPr/>
                    <a:lstStyle/>
                    <a:p>
                      <a:endParaRPr lang="pt-BR"/>
                    </a:p>
                  </a:txBody>
                  <a:tcPr/>
                </a:tc>
                <a:tc>
                  <a:txBody>
                    <a:bodyPr/>
                    <a:lstStyle/>
                    <a:p>
                      <a:pPr>
                        <a:lnSpc>
                          <a:spcPct val="115000"/>
                        </a:lnSpc>
                        <a:spcAft>
                          <a:spcPts val="0"/>
                        </a:spcAft>
                      </a:pPr>
                      <a:r>
                        <a:rPr lang="pt-BR" sz="700">
                          <a:solidFill>
                            <a:srgbClr val="000000"/>
                          </a:solidFill>
                          <a:effectLst/>
                          <a:latin typeface="Times New Roman" panose="02020603050405020304" pitchFamily="18" charset="0"/>
                          <a:ea typeface="Times New Roman" panose="02020603050405020304" pitchFamily="18" charset="0"/>
                        </a:rPr>
                        <a:t>Alagoas</a:t>
                      </a:r>
                      <a:endParaRPr lang="pt-BR" sz="700">
                        <a:effectLst/>
                        <a:latin typeface="Times New Roman" panose="02020603050405020304" pitchFamily="18" charset="0"/>
                        <a:ea typeface="Times New Roman" panose="02020603050405020304" pitchFamily="18" charset="0"/>
                      </a:endParaRPr>
                    </a:p>
                  </a:txBody>
                  <a:tcPr marL="26613" marR="26613" marT="0" marB="0" anchor="b">
                    <a:lnL>
                      <a:noFill/>
                    </a:lnL>
                    <a:lnR>
                      <a:noFill/>
                    </a:lnR>
                    <a:lnT>
                      <a:noFill/>
                    </a:lnT>
                    <a:lnB>
                      <a:noFill/>
                    </a:lnB>
                  </a:tcPr>
                </a:tc>
                <a:tc>
                  <a:txBody>
                    <a:bodyPr/>
                    <a:lstStyle/>
                    <a:p>
                      <a:pPr algn="r">
                        <a:lnSpc>
                          <a:spcPct val="115000"/>
                        </a:lnSpc>
                        <a:spcAft>
                          <a:spcPts val="0"/>
                        </a:spcAft>
                      </a:pPr>
                      <a:r>
                        <a:rPr lang="pt-BR" sz="700">
                          <a:solidFill>
                            <a:srgbClr val="000000"/>
                          </a:solidFill>
                          <a:effectLst/>
                          <a:latin typeface="Times New Roman" panose="02020603050405020304" pitchFamily="18" charset="0"/>
                          <a:ea typeface="Times New Roman" panose="02020603050405020304" pitchFamily="18" charset="0"/>
                        </a:rPr>
                        <a:t>3,1900</a:t>
                      </a:r>
                      <a:endParaRPr lang="pt-BR" sz="700">
                        <a:effectLst/>
                        <a:latin typeface="Times New Roman" panose="02020603050405020304" pitchFamily="18" charset="0"/>
                        <a:ea typeface="Times New Roman" panose="02020603050405020304" pitchFamily="18" charset="0"/>
                      </a:endParaRPr>
                    </a:p>
                  </a:txBody>
                  <a:tcPr marL="26613" marR="26613" marT="0" marB="0" anchor="b">
                    <a:lnL>
                      <a:noFill/>
                    </a:lnL>
                    <a:lnR>
                      <a:noFill/>
                    </a:lnR>
                    <a:lnT>
                      <a:noFill/>
                    </a:lnT>
                    <a:lnB>
                      <a:noFill/>
                    </a:lnB>
                  </a:tcPr>
                </a:tc>
                <a:tc>
                  <a:txBody>
                    <a:bodyPr/>
                    <a:lstStyle/>
                    <a:p>
                      <a:pPr algn="r">
                        <a:lnSpc>
                          <a:spcPct val="115000"/>
                        </a:lnSpc>
                        <a:spcAft>
                          <a:spcPts val="0"/>
                        </a:spcAft>
                      </a:pPr>
                      <a:r>
                        <a:rPr lang="pt-BR" sz="700">
                          <a:solidFill>
                            <a:srgbClr val="000000"/>
                          </a:solidFill>
                          <a:effectLst/>
                          <a:latin typeface="Times New Roman" panose="02020603050405020304" pitchFamily="18" charset="0"/>
                          <a:ea typeface="Times New Roman" panose="02020603050405020304" pitchFamily="18" charset="0"/>
                        </a:rPr>
                        <a:t>4,1601</a:t>
                      </a:r>
                      <a:endParaRPr lang="pt-BR" sz="700">
                        <a:effectLst/>
                        <a:latin typeface="Times New Roman" panose="02020603050405020304" pitchFamily="18" charset="0"/>
                        <a:ea typeface="Times New Roman" panose="02020603050405020304" pitchFamily="18" charset="0"/>
                      </a:endParaRPr>
                    </a:p>
                  </a:txBody>
                  <a:tcPr marL="26613" marR="26613" marT="0" marB="0" anchor="b">
                    <a:lnL>
                      <a:noFill/>
                    </a:lnL>
                    <a:lnR>
                      <a:noFill/>
                    </a:lnR>
                    <a:lnT>
                      <a:noFill/>
                    </a:lnT>
                    <a:lnB>
                      <a:noFill/>
                    </a:lnB>
                  </a:tcPr>
                </a:tc>
                <a:tc>
                  <a:txBody>
                    <a:bodyPr/>
                    <a:lstStyle/>
                    <a:p>
                      <a:pPr>
                        <a:lnSpc>
                          <a:spcPct val="115000"/>
                        </a:lnSpc>
                        <a:spcAft>
                          <a:spcPts val="0"/>
                        </a:spcAft>
                      </a:pPr>
                      <a:r>
                        <a:rPr lang="pt-BR" sz="700">
                          <a:effectLst/>
                          <a:latin typeface="Times New Roman" panose="02020603050405020304" pitchFamily="18" charset="0"/>
                          <a:ea typeface="Times New Roman" panose="02020603050405020304" pitchFamily="18" charset="0"/>
                        </a:rPr>
                        <a:t> </a:t>
                      </a:r>
                    </a:p>
                  </a:txBody>
                  <a:tcPr marL="0" marR="0" marT="0" marB="0" anchor="ctr">
                    <a:lnL>
                      <a:noFill/>
                    </a:lnL>
                    <a:lnR>
                      <a:noFill/>
                    </a:lnR>
                    <a:lnT>
                      <a:noFill/>
                    </a:lnT>
                    <a:lnB>
                      <a:noFill/>
                    </a:lnB>
                  </a:tcPr>
                </a:tc>
              </a:tr>
              <a:tr h="122681">
                <a:tc vMerge="1">
                  <a:txBody>
                    <a:bodyPr/>
                    <a:lstStyle/>
                    <a:p>
                      <a:endParaRPr lang="pt-BR"/>
                    </a:p>
                  </a:txBody>
                  <a:tcPr/>
                </a:tc>
                <a:tc>
                  <a:txBody>
                    <a:bodyPr/>
                    <a:lstStyle/>
                    <a:p>
                      <a:pPr>
                        <a:lnSpc>
                          <a:spcPct val="115000"/>
                        </a:lnSpc>
                        <a:spcAft>
                          <a:spcPts val="0"/>
                        </a:spcAft>
                      </a:pPr>
                      <a:r>
                        <a:rPr lang="pt-BR" sz="700">
                          <a:solidFill>
                            <a:srgbClr val="000000"/>
                          </a:solidFill>
                          <a:effectLst/>
                          <a:latin typeface="Times New Roman" panose="02020603050405020304" pitchFamily="18" charset="0"/>
                          <a:ea typeface="Times New Roman" panose="02020603050405020304" pitchFamily="18" charset="0"/>
                        </a:rPr>
                        <a:t>Sergipe</a:t>
                      </a:r>
                      <a:endParaRPr lang="pt-BR" sz="700">
                        <a:effectLst/>
                        <a:latin typeface="Times New Roman" panose="02020603050405020304" pitchFamily="18" charset="0"/>
                        <a:ea typeface="Times New Roman" panose="02020603050405020304" pitchFamily="18" charset="0"/>
                      </a:endParaRPr>
                    </a:p>
                  </a:txBody>
                  <a:tcPr marL="26613" marR="26613" marT="0" marB="0" anchor="b">
                    <a:lnL>
                      <a:noFill/>
                    </a:lnL>
                    <a:lnR>
                      <a:noFill/>
                    </a:lnR>
                    <a:lnT>
                      <a:noFill/>
                    </a:lnT>
                    <a:lnB>
                      <a:noFill/>
                    </a:lnB>
                  </a:tcPr>
                </a:tc>
                <a:tc>
                  <a:txBody>
                    <a:bodyPr/>
                    <a:lstStyle/>
                    <a:p>
                      <a:pPr algn="r">
                        <a:lnSpc>
                          <a:spcPct val="115000"/>
                        </a:lnSpc>
                        <a:spcAft>
                          <a:spcPts val="0"/>
                        </a:spcAft>
                      </a:pPr>
                      <a:r>
                        <a:rPr lang="pt-BR" sz="700">
                          <a:solidFill>
                            <a:srgbClr val="000000"/>
                          </a:solidFill>
                          <a:effectLst/>
                          <a:latin typeface="Times New Roman" panose="02020603050405020304" pitchFamily="18" charset="0"/>
                          <a:ea typeface="Times New Roman" panose="02020603050405020304" pitchFamily="18" charset="0"/>
                        </a:rPr>
                        <a:t>3,1860</a:t>
                      </a:r>
                      <a:endParaRPr lang="pt-BR" sz="700">
                        <a:effectLst/>
                        <a:latin typeface="Times New Roman" panose="02020603050405020304" pitchFamily="18" charset="0"/>
                        <a:ea typeface="Times New Roman" panose="02020603050405020304" pitchFamily="18" charset="0"/>
                      </a:endParaRPr>
                    </a:p>
                  </a:txBody>
                  <a:tcPr marL="26613" marR="26613" marT="0" marB="0" anchor="b">
                    <a:lnL>
                      <a:noFill/>
                    </a:lnL>
                    <a:lnR>
                      <a:noFill/>
                    </a:lnR>
                    <a:lnT>
                      <a:noFill/>
                    </a:lnT>
                    <a:lnB>
                      <a:noFill/>
                    </a:lnB>
                  </a:tcPr>
                </a:tc>
                <a:tc>
                  <a:txBody>
                    <a:bodyPr/>
                    <a:lstStyle/>
                    <a:p>
                      <a:pPr algn="r">
                        <a:lnSpc>
                          <a:spcPct val="115000"/>
                        </a:lnSpc>
                        <a:spcAft>
                          <a:spcPts val="0"/>
                        </a:spcAft>
                      </a:pPr>
                      <a:r>
                        <a:rPr lang="pt-BR" sz="700">
                          <a:solidFill>
                            <a:srgbClr val="000000"/>
                          </a:solidFill>
                          <a:effectLst/>
                          <a:latin typeface="Times New Roman" panose="02020603050405020304" pitchFamily="18" charset="0"/>
                          <a:ea typeface="Times New Roman" panose="02020603050405020304" pitchFamily="18" charset="0"/>
                        </a:rPr>
                        <a:t>4,1553</a:t>
                      </a:r>
                      <a:endParaRPr lang="pt-BR" sz="700">
                        <a:effectLst/>
                        <a:latin typeface="Times New Roman" panose="02020603050405020304" pitchFamily="18" charset="0"/>
                        <a:ea typeface="Times New Roman" panose="02020603050405020304" pitchFamily="18" charset="0"/>
                      </a:endParaRPr>
                    </a:p>
                  </a:txBody>
                  <a:tcPr marL="26613" marR="26613" marT="0" marB="0" anchor="b">
                    <a:lnL>
                      <a:noFill/>
                    </a:lnL>
                    <a:lnR>
                      <a:noFill/>
                    </a:lnR>
                    <a:lnT>
                      <a:noFill/>
                    </a:lnT>
                    <a:lnB>
                      <a:noFill/>
                    </a:lnB>
                  </a:tcPr>
                </a:tc>
                <a:tc>
                  <a:txBody>
                    <a:bodyPr/>
                    <a:lstStyle/>
                    <a:p>
                      <a:pPr>
                        <a:lnSpc>
                          <a:spcPct val="115000"/>
                        </a:lnSpc>
                        <a:spcAft>
                          <a:spcPts val="0"/>
                        </a:spcAft>
                      </a:pPr>
                      <a:r>
                        <a:rPr lang="pt-BR" sz="700">
                          <a:effectLst/>
                          <a:latin typeface="Times New Roman" panose="02020603050405020304" pitchFamily="18" charset="0"/>
                          <a:ea typeface="Times New Roman" panose="02020603050405020304" pitchFamily="18" charset="0"/>
                        </a:rPr>
                        <a:t> </a:t>
                      </a:r>
                    </a:p>
                  </a:txBody>
                  <a:tcPr marL="0" marR="0" marT="0" marB="0" anchor="ctr">
                    <a:lnL>
                      <a:noFill/>
                    </a:lnL>
                    <a:lnR>
                      <a:noFill/>
                    </a:lnR>
                    <a:lnT>
                      <a:noFill/>
                    </a:lnT>
                    <a:lnB>
                      <a:noFill/>
                    </a:lnB>
                  </a:tcPr>
                </a:tc>
              </a:tr>
              <a:tr h="122681">
                <a:tc vMerge="1">
                  <a:txBody>
                    <a:bodyPr/>
                    <a:lstStyle/>
                    <a:p>
                      <a:endParaRPr lang="pt-BR"/>
                    </a:p>
                  </a:txBody>
                  <a:tcPr/>
                </a:tc>
                <a:tc>
                  <a:txBody>
                    <a:bodyPr/>
                    <a:lstStyle/>
                    <a:p>
                      <a:pPr>
                        <a:lnSpc>
                          <a:spcPct val="115000"/>
                        </a:lnSpc>
                        <a:spcAft>
                          <a:spcPts val="0"/>
                        </a:spcAft>
                      </a:pPr>
                      <a:r>
                        <a:rPr lang="pt-BR" sz="700">
                          <a:solidFill>
                            <a:srgbClr val="000000"/>
                          </a:solidFill>
                          <a:effectLst/>
                          <a:latin typeface="Times New Roman" panose="02020603050405020304" pitchFamily="18" charset="0"/>
                          <a:ea typeface="Times New Roman" panose="02020603050405020304" pitchFamily="18" charset="0"/>
                        </a:rPr>
                        <a:t>Bahia</a:t>
                      </a:r>
                      <a:endParaRPr lang="pt-BR" sz="700">
                        <a:effectLst/>
                        <a:latin typeface="Times New Roman" panose="02020603050405020304" pitchFamily="18" charset="0"/>
                        <a:ea typeface="Times New Roman" panose="02020603050405020304" pitchFamily="18" charset="0"/>
                      </a:endParaRPr>
                    </a:p>
                  </a:txBody>
                  <a:tcPr marL="26613" marR="26613" marT="0" marB="0" anchor="b">
                    <a:lnL>
                      <a:noFill/>
                    </a:lnL>
                    <a:lnR>
                      <a:noFill/>
                    </a:lnR>
                    <a:lnT>
                      <a:noFill/>
                    </a:lnT>
                    <a:lnB>
                      <a:noFill/>
                    </a:lnB>
                  </a:tcPr>
                </a:tc>
                <a:tc>
                  <a:txBody>
                    <a:bodyPr/>
                    <a:lstStyle/>
                    <a:p>
                      <a:pPr algn="r">
                        <a:lnSpc>
                          <a:spcPct val="115000"/>
                        </a:lnSpc>
                        <a:spcAft>
                          <a:spcPts val="0"/>
                        </a:spcAft>
                      </a:pPr>
                      <a:r>
                        <a:rPr lang="pt-BR" sz="700">
                          <a:solidFill>
                            <a:srgbClr val="000000"/>
                          </a:solidFill>
                          <a:effectLst/>
                          <a:latin typeface="Times New Roman" panose="02020603050405020304" pitchFamily="18" charset="0"/>
                          <a:ea typeface="Times New Roman" panose="02020603050405020304" pitchFamily="18" charset="0"/>
                        </a:rPr>
                        <a:t>9,4625</a:t>
                      </a:r>
                      <a:endParaRPr lang="pt-BR" sz="700">
                        <a:effectLst/>
                        <a:latin typeface="Times New Roman" panose="02020603050405020304" pitchFamily="18" charset="0"/>
                        <a:ea typeface="Times New Roman" panose="02020603050405020304" pitchFamily="18" charset="0"/>
                      </a:endParaRPr>
                    </a:p>
                  </a:txBody>
                  <a:tcPr marL="26613" marR="26613" marT="0" marB="0" anchor="b">
                    <a:lnL>
                      <a:noFill/>
                    </a:lnL>
                    <a:lnR>
                      <a:noFill/>
                    </a:lnR>
                    <a:lnT>
                      <a:noFill/>
                    </a:lnT>
                    <a:lnB>
                      <a:noFill/>
                    </a:lnB>
                  </a:tcPr>
                </a:tc>
                <a:tc>
                  <a:txBody>
                    <a:bodyPr/>
                    <a:lstStyle/>
                    <a:p>
                      <a:pPr algn="r">
                        <a:lnSpc>
                          <a:spcPct val="115000"/>
                        </a:lnSpc>
                        <a:spcAft>
                          <a:spcPts val="0"/>
                        </a:spcAft>
                      </a:pPr>
                      <a:r>
                        <a:rPr lang="pt-BR" sz="700">
                          <a:solidFill>
                            <a:srgbClr val="000000"/>
                          </a:solidFill>
                          <a:effectLst/>
                          <a:latin typeface="Times New Roman" panose="02020603050405020304" pitchFamily="18" charset="0"/>
                          <a:ea typeface="Times New Roman" panose="02020603050405020304" pitchFamily="18" charset="0"/>
                        </a:rPr>
                        <a:t>9,3962</a:t>
                      </a:r>
                      <a:endParaRPr lang="pt-BR" sz="700">
                        <a:effectLst/>
                        <a:latin typeface="Times New Roman" panose="02020603050405020304" pitchFamily="18" charset="0"/>
                        <a:ea typeface="Times New Roman" panose="02020603050405020304" pitchFamily="18" charset="0"/>
                      </a:endParaRPr>
                    </a:p>
                  </a:txBody>
                  <a:tcPr marL="26613" marR="26613" marT="0" marB="0" anchor="b">
                    <a:lnL>
                      <a:noFill/>
                    </a:lnL>
                    <a:lnR>
                      <a:noFill/>
                    </a:lnR>
                    <a:lnT>
                      <a:noFill/>
                    </a:lnT>
                    <a:lnB>
                      <a:noFill/>
                    </a:lnB>
                  </a:tcPr>
                </a:tc>
                <a:tc>
                  <a:txBody>
                    <a:bodyPr/>
                    <a:lstStyle/>
                    <a:p>
                      <a:pPr>
                        <a:lnSpc>
                          <a:spcPct val="115000"/>
                        </a:lnSpc>
                        <a:spcAft>
                          <a:spcPts val="0"/>
                        </a:spcAft>
                      </a:pPr>
                      <a:r>
                        <a:rPr lang="pt-BR" sz="700">
                          <a:effectLst/>
                          <a:latin typeface="Times New Roman" panose="02020603050405020304" pitchFamily="18" charset="0"/>
                          <a:ea typeface="Times New Roman" panose="02020603050405020304" pitchFamily="18" charset="0"/>
                        </a:rPr>
                        <a:t> </a:t>
                      </a:r>
                    </a:p>
                  </a:txBody>
                  <a:tcPr marL="0" marR="0" marT="0" marB="0" anchor="ctr">
                    <a:lnL>
                      <a:noFill/>
                    </a:lnL>
                    <a:lnR>
                      <a:noFill/>
                    </a:lnR>
                    <a:lnT>
                      <a:noFill/>
                    </a:lnT>
                    <a:lnB>
                      <a:noFill/>
                    </a:lnB>
                  </a:tcPr>
                </a:tc>
              </a:tr>
              <a:tr h="122681">
                <a:tc vMerge="1">
                  <a:txBody>
                    <a:bodyPr/>
                    <a:lstStyle/>
                    <a:p>
                      <a:endParaRPr lang="pt-BR"/>
                    </a:p>
                  </a:txBody>
                  <a:tcPr/>
                </a:tc>
                <a:tc>
                  <a:txBody>
                    <a:bodyPr/>
                    <a:lstStyle/>
                    <a:p>
                      <a:pPr>
                        <a:lnSpc>
                          <a:spcPct val="115000"/>
                        </a:lnSpc>
                        <a:spcAft>
                          <a:spcPts val="0"/>
                        </a:spcAft>
                      </a:pPr>
                      <a:r>
                        <a:rPr lang="pt-BR" sz="700" b="1">
                          <a:solidFill>
                            <a:srgbClr val="000000"/>
                          </a:solidFill>
                          <a:effectLst/>
                          <a:latin typeface="Times New Roman" panose="02020603050405020304" pitchFamily="18" charset="0"/>
                          <a:ea typeface="Times New Roman" panose="02020603050405020304" pitchFamily="18" charset="0"/>
                        </a:rPr>
                        <a:t>Total da Região</a:t>
                      </a:r>
                      <a:endParaRPr lang="pt-BR" sz="700">
                        <a:effectLst/>
                        <a:latin typeface="Times New Roman" panose="02020603050405020304" pitchFamily="18" charset="0"/>
                        <a:ea typeface="Times New Roman" panose="02020603050405020304" pitchFamily="18" charset="0"/>
                      </a:endParaRPr>
                    </a:p>
                  </a:txBody>
                  <a:tcPr marL="26613" marR="2661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pt-BR" sz="700" b="1">
                          <a:solidFill>
                            <a:srgbClr val="000000"/>
                          </a:solidFill>
                          <a:effectLst/>
                          <a:latin typeface="Times New Roman" panose="02020603050405020304" pitchFamily="18" charset="0"/>
                          <a:ea typeface="Times New Roman" panose="02020603050405020304" pitchFamily="18" charset="0"/>
                        </a:rPr>
                        <a:t>45,2295</a:t>
                      </a:r>
                      <a:endParaRPr lang="pt-BR" sz="700">
                        <a:effectLst/>
                        <a:latin typeface="Times New Roman" panose="02020603050405020304" pitchFamily="18" charset="0"/>
                        <a:ea typeface="Times New Roman" panose="02020603050405020304" pitchFamily="18" charset="0"/>
                      </a:endParaRPr>
                    </a:p>
                  </a:txBody>
                  <a:tcPr marL="26613" marR="2661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pt-BR" sz="700" b="1">
                          <a:solidFill>
                            <a:srgbClr val="000000"/>
                          </a:solidFill>
                          <a:effectLst/>
                          <a:latin typeface="Times New Roman" panose="02020603050405020304" pitchFamily="18" charset="0"/>
                          <a:ea typeface="Times New Roman" panose="02020603050405020304" pitchFamily="18" charset="0"/>
                        </a:rPr>
                        <a:t>52,4551</a:t>
                      </a:r>
                      <a:endParaRPr lang="pt-BR" sz="700">
                        <a:effectLst/>
                        <a:latin typeface="Times New Roman" panose="02020603050405020304" pitchFamily="18" charset="0"/>
                        <a:ea typeface="Times New Roman" panose="02020603050405020304" pitchFamily="18" charset="0"/>
                      </a:endParaRPr>
                    </a:p>
                  </a:txBody>
                  <a:tcPr marL="26613" marR="2661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pt-BR" sz="700">
                          <a:effectLst/>
                          <a:latin typeface="Times New Roman" panose="02020603050405020304" pitchFamily="18" charset="0"/>
                          <a:ea typeface="Times New Roman" panose="02020603050405020304" pitchFamily="18" charset="0"/>
                        </a:rPr>
                        <a:t> </a:t>
                      </a:r>
                    </a:p>
                  </a:txBody>
                  <a:tcPr marL="0" marR="0" marT="0" marB="0" anchor="ctr">
                    <a:lnL>
                      <a:noFill/>
                    </a:lnL>
                    <a:lnR>
                      <a:noFill/>
                    </a:lnR>
                    <a:lnT>
                      <a:noFill/>
                    </a:lnT>
                    <a:lnB>
                      <a:noFill/>
                    </a:lnB>
                  </a:tcPr>
                </a:tc>
              </a:tr>
              <a:tr h="122681">
                <a:tc rowSpan="5">
                  <a:txBody>
                    <a:bodyPr/>
                    <a:lstStyle/>
                    <a:p>
                      <a:pPr>
                        <a:lnSpc>
                          <a:spcPct val="115000"/>
                        </a:lnSpc>
                        <a:spcAft>
                          <a:spcPts val="0"/>
                        </a:spcAft>
                      </a:pPr>
                      <a:r>
                        <a:rPr lang="pt-BR" sz="700">
                          <a:solidFill>
                            <a:srgbClr val="000000"/>
                          </a:solidFill>
                          <a:effectLst/>
                          <a:latin typeface="Times New Roman" panose="02020603050405020304" pitchFamily="18" charset="0"/>
                          <a:ea typeface="Times New Roman" panose="02020603050405020304" pitchFamily="18" charset="0"/>
                        </a:rPr>
                        <a:t>Centro-Oeste</a:t>
                      </a:r>
                      <a:endParaRPr lang="pt-BR" sz="700">
                        <a:effectLst/>
                        <a:latin typeface="Times New Roman" panose="02020603050405020304" pitchFamily="18" charset="0"/>
                        <a:ea typeface="Times New Roman" panose="02020603050405020304" pitchFamily="18" charset="0"/>
                      </a:endParaRPr>
                    </a:p>
                  </a:txBody>
                  <a:tcPr marL="26613" marR="26613"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pt-BR" sz="700">
                          <a:solidFill>
                            <a:srgbClr val="000000"/>
                          </a:solidFill>
                          <a:effectLst/>
                          <a:latin typeface="Times New Roman" panose="02020603050405020304" pitchFamily="18" charset="0"/>
                          <a:ea typeface="Times New Roman" panose="02020603050405020304" pitchFamily="18" charset="0"/>
                        </a:rPr>
                        <a:t>Mato Grosso do Sul</a:t>
                      </a:r>
                      <a:endParaRPr lang="pt-BR" sz="700">
                        <a:effectLst/>
                        <a:latin typeface="Times New Roman" panose="02020603050405020304" pitchFamily="18" charset="0"/>
                        <a:ea typeface="Times New Roman" panose="02020603050405020304" pitchFamily="18" charset="0"/>
                      </a:endParaRPr>
                    </a:p>
                  </a:txBody>
                  <a:tcPr marL="26613" marR="266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a:lnSpc>
                          <a:spcPct val="115000"/>
                        </a:lnSpc>
                        <a:spcAft>
                          <a:spcPts val="0"/>
                        </a:spcAft>
                      </a:pPr>
                      <a:r>
                        <a:rPr lang="pt-BR" sz="700">
                          <a:solidFill>
                            <a:srgbClr val="000000"/>
                          </a:solidFill>
                          <a:effectLst/>
                          <a:latin typeface="Times New Roman" panose="02020603050405020304" pitchFamily="18" charset="0"/>
                          <a:ea typeface="Times New Roman" panose="02020603050405020304" pitchFamily="18" charset="0"/>
                        </a:rPr>
                        <a:t>1,4735</a:t>
                      </a:r>
                      <a:endParaRPr lang="pt-BR" sz="700">
                        <a:effectLst/>
                        <a:latin typeface="Times New Roman" panose="02020603050405020304" pitchFamily="18" charset="0"/>
                        <a:ea typeface="Times New Roman" panose="02020603050405020304" pitchFamily="18" charset="0"/>
                      </a:endParaRPr>
                    </a:p>
                  </a:txBody>
                  <a:tcPr marL="26613" marR="266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a:lnSpc>
                          <a:spcPct val="115000"/>
                        </a:lnSpc>
                        <a:spcAft>
                          <a:spcPts val="0"/>
                        </a:spcAft>
                      </a:pPr>
                      <a:r>
                        <a:rPr lang="pt-BR" sz="700">
                          <a:solidFill>
                            <a:srgbClr val="000000"/>
                          </a:solidFill>
                          <a:effectLst/>
                          <a:latin typeface="Times New Roman" panose="02020603050405020304" pitchFamily="18" charset="0"/>
                          <a:ea typeface="Times New Roman" panose="02020603050405020304" pitchFamily="18" charset="0"/>
                        </a:rPr>
                        <a:t>1,3320</a:t>
                      </a:r>
                      <a:endParaRPr lang="pt-BR" sz="700">
                        <a:effectLst/>
                        <a:latin typeface="Times New Roman" panose="02020603050405020304" pitchFamily="18" charset="0"/>
                        <a:ea typeface="Times New Roman" panose="02020603050405020304" pitchFamily="18" charset="0"/>
                      </a:endParaRPr>
                    </a:p>
                  </a:txBody>
                  <a:tcPr marL="26613" marR="266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spcAft>
                          <a:spcPts val="0"/>
                        </a:spcAft>
                      </a:pPr>
                      <a:r>
                        <a:rPr lang="pt-BR" sz="700">
                          <a:effectLst/>
                          <a:latin typeface="Times New Roman" panose="02020603050405020304" pitchFamily="18" charset="0"/>
                          <a:ea typeface="Times New Roman" panose="02020603050405020304" pitchFamily="18" charset="0"/>
                        </a:rPr>
                        <a:t> </a:t>
                      </a:r>
                    </a:p>
                  </a:txBody>
                  <a:tcPr marL="0" marR="0" marT="0" marB="0" anchor="ctr">
                    <a:lnL>
                      <a:noFill/>
                    </a:lnL>
                    <a:lnR>
                      <a:noFill/>
                    </a:lnR>
                    <a:lnT>
                      <a:noFill/>
                    </a:lnT>
                    <a:lnB>
                      <a:noFill/>
                    </a:lnB>
                  </a:tcPr>
                </a:tc>
              </a:tr>
              <a:tr h="122681">
                <a:tc vMerge="1">
                  <a:txBody>
                    <a:bodyPr/>
                    <a:lstStyle/>
                    <a:p>
                      <a:endParaRPr lang="pt-BR"/>
                    </a:p>
                  </a:txBody>
                  <a:tcPr/>
                </a:tc>
                <a:tc>
                  <a:txBody>
                    <a:bodyPr/>
                    <a:lstStyle/>
                    <a:p>
                      <a:pPr>
                        <a:lnSpc>
                          <a:spcPct val="115000"/>
                        </a:lnSpc>
                        <a:spcAft>
                          <a:spcPts val="0"/>
                        </a:spcAft>
                      </a:pPr>
                      <a:r>
                        <a:rPr lang="pt-BR" sz="700">
                          <a:solidFill>
                            <a:srgbClr val="000000"/>
                          </a:solidFill>
                          <a:effectLst/>
                          <a:latin typeface="Times New Roman" panose="02020603050405020304" pitchFamily="18" charset="0"/>
                          <a:ea typeface="Times New Roman" panose="02020603050405020304" pitchFamily="18" charset="0"/>
                        </a:rPr>
                        <a:t>Mato Grosso</a:t>
                      </a:r>
                      <a:endParaRPr lang="pt-BR" sz="700">
                        <a:effectLst/>
                        <a:latin typeface="Times New Roman" panose="02020603050405020304" pitchFamily="18" charset="0"/>
                        <a:ea typeface="Times New Roman" panose="02020603050405020304" pitchFamily="18" charset="0"/>
                      </a:endParaRPr>
                    </a:p>
                  </a:txBody>
                  <a:tcPr marL="26613" marR="26613" marT="0" marB="0" anchor="b">
                    <a:lnL>
                      <a:noFill/>
                    </a:lnL>
                    <a:lnR>
                      <a:noFill/>
                    </a:lnR>
                    <a:lnT>
                      <a:noFill/>
                    </a:lnT>
                    <a:lnB>
                      <a:noFill/>
                    </a:lnB>
                  </a:tcPr>
                </a:tc>
                <a:tc>
                  <a:txBody>
                    <a:bodyPr/>
                    <a:lstStyle/>
                    <a:p>
                      <a:pPr algn="r">
                        <a:lnSpc>
                          <a:spcPct val="115000"/>
                        </a:lnSpc>
                        <a:spcAft>
                          <a:spcPts val="0"/>
                        </a:spcAft>
                      </a:pPr>
                      <a:r>
                        <a:rPr lang="pt-BR" sz="700">
                          <a:solidFill>
                            <a:srgbClr val="000000"/>
                          </a:solidFill>
                          <a:effectLst/>
                          <a:latin typeface="Times New Roman" panose="02020603050405020304" pitchFamily="18" charset="0"/>
                          <a:ea typeface="Times New Roman" panose="02020603050405020304" pitchFamily="18" charset="0"/>
                        </a:rPr>
                        <a:t>2,5530</a:t>
                      </a:r>
                      <a:endParaRPr lang="pt-BR" sz="700">
                        <a:effectLst/>
                        <a:latin typeface="Times New Roman" panose="02020603050405020304" pitchFamily="18" charset="0"/>
                        <a:ea typeface="Times New Roman" panose="02020603050405020304" pitchFamily="18" charset="0"/>
                      </a:endParaRPr>
                    </a:p>
                  </a:txBody>
                  <a:tcPr marL="26613" marR="26613" marT="0" marB="0" anchor="b">
                    <a:lnL>
                      <a:noFill/>
                    </a:lnL>
                    <a:lnR>
                      <a:noFill/>
                    </a:lnR>
                    <a:lnT>
                      <a:noFill/>
                    </a:lnT>
                    <a:lnB>
                      <a:noFill/>
                    </a:lnB>
                  </a:tcPr>
                </a:tc>
                <a:tc>
                  <a:txBody>
                    <a:bodyPr/>
                    <a:lstStyle/>
                    <a:p>
                      <a:pPr algn="r">
                        <a:lnSpc>
                          <a:spcPct val="115000"/>
                        </a:lnSpc>
                        <a:spcAft>
                          <a:spcPts val="0"/>
                        </a:spcAft>
                      </a:pPr>
                      <a:r>
                        <a:rPr lang="pt-BR" sz="700">
                          <a:solidFill>
                            <a:srgbClr val="000000"/>
                          </a:solidFill>
                          <a:effectLst/>
                          <a:latin typeface="Times New Roman" panose="02020603050405020304" pitchFamily="18" charset="0"/>
                          <a:ea typeface="Times New Roman" panose="02020603050405020304" pitchFamily="18" charset="0"/>
                        </a:rPr>
                        <a:t>2,3079</a:t>
                      </a:r>
                      <a:endParaRPr lang="pt-BR" sz="700">
                        <a:effectLst/>
                        <a:latin typeface="Times New Roman" panose="02020603050405020304" pitchFamily="18" charset="0"/>
                        <a:ea typeface="Times New Roman" panose="02020603050405020304" pitchFamily="18" charset="0"/>
                      </a:endParaRPr>
                    </a:p>
                  </a:txBody>
                  <a:tcPr marL="26613" marR="26613" marT="0" marB="0" anchor="b">
                    <a:lnL>
                      <a:noFill/>
                    </a:lnL>
                    <a:lnR>
                      <a:noFill/>
                    </a:lnR>
                    <a:lnT>
                      <a:noFill/>
                    </a:lnT>
                    <a:lnB>
                      <a:noFill/>
                    </a:lnB>
                  </a:tcPr>
                </a:tc>
                <a:tc>
                  <a:txBody>
                    <a:bodyPr/>
                    <a:lstStyle/>
                    <a:p>
                      <a:pPr>
                        <a:lnSpc>
                          <a:spcPct val="115000"/>
                        </a:lnSpc>
                        <a:spcAft>
                          <a:spcPts val="0"/>
                        </a:spcAft>
                      </a:pPr>
                      <a:r>
                        <a:rPr lang="pt-BR" sz="700">
                          <a:effectLst/>
                          <a:latin typeface="Times New Roman" panose="02020603050405020304" pitchFamily="18" charset="0"/>
                          <a:ea typeface="Times New Roman" panose="02020603050405020304" pitchFamily="18" charset="0"/>
                        </a:rPr>
                        <a:t> </a:t>
                      </a:r>
                    </a:p>
                  </a:txBody>
                  <a:tcPr marL="0" marR="0" marT="0" marB="0" anchor="ctr">
                    <a:lnL>
                      <a:noFill/>
                    </a:lnL>
                    <a:lnR>
                      <a:noFill/>
                    </a:lnR>
                    <a:lnT>
                      <a:noFill/>
                    </a:lnT>
                    <a:lnB>
                      <a:noFill/>
                    </a:lnB>
                  </a:tcPr>
                </a:tc>
              </a:tr>
              <a:tr h="122681">
                <a:tc vMerge="1">
                  <a:txBody>
                    <a:bodyPr/>
                    <a:lstStyle/>
                    <a:p>
                      <a:endParaRPr lang="pt-BR"/>
                    </a:p>
                  </a:txBody>
                  <a:tcPr/>
                </a:tc>
                <a:tc>
                  <a:txBody>
                    <a:bodyPr/>
                    <a:lstStyle/>
                    <a:p>
                      <a:pPr>
                        <a:lnSpc>
                          <a:spcPct val="115000"/>
                        </a:lnSpc>
                        <a:spcAft>
                          <a:spcPts val="0"/>
                        </a:spcAft>
                      </a:pPr>
                      <a:r>
                        <a:rPr lang="pt-BR" sz="700">
                          <a:solidFill>
                            <a:srgbClr val="000000"/>
                          </a:solidFill>
                          <a:effectLst/>
                          <a:latin typeface="Times New Roman" panose="02020603050405020304" pitchFamily="18" charset="0"/>
                          <a:ea typeface="Times New Roman" panose="02020603050405020304" pitchFamily="18" charset="0"/>
                        </a:rPr>
                        <a:t>Goiás</a:t>
                      </a:r>
                      <a:endParaRPr lang="pt-BR" sz="700">
                        <a:effectLst/>
                        <a:latin typeface="Times New Roman" panose="02020603050405020304" pitchFamily="18" charset="0"/>
                        <a:ea typeface="Times New Roman" panose="02020603050405020304" pitchFamily="18" charset="0"/>
                      </a:endParaRPr>
                    </a:p>
                  </a:txBody>
                  <a:tcPr marL="26613" marR="26613" marT="0" marB="0" anchor="b">
                    <a:lnL>
                      <a:noFill/>
                    </a:lnL>
                    <a:lnR>
                      <a:noFill/>
                    </a:lnR>
                    <a:lnT>
                      <a:noFill/>
                    </a:lnT>
                    <a:lnB>
                      <a:noFill/>
                    </a:lnB>
                  </a:tcPr>
                </a:tc>
                <a:tc>
                  <a:txBody>
                    <a:bodyPr/>
                    <a:lstStyle/>
                    <a:p>
                      <a:pPr algn="r">
                        <a:lnSpc>
                          <a:spcPct val="115000"/>
                        </a:lnSpc>
                        <a:spcAft>
                          <a:spcPts val="0"/>
                        </a:spcAft>
                      </a:pPr>
                      <a:r>
                        <a:rPr lang="pt-BR" sz="700">
                          <a:solidFill>
                            <a:srgbClr val="000000"/>
                          </a:solidFill>
                          <a:effectLst/>
                          <a:latin typeface="Times New Roman" panose="02020603050405020304" pitchFamily="18" charset="0"/>
                          <a:ea typeface="Times New Roman" panose="02020603050405020304" pitchFamily="18" charset="0"/>
                        </a:rPr>
                        <a:t>3,1450</a:t>
                      </a:r>
                      <a:endParaRPr lang="pt-BR" sz="700">
                        <a:effectLst/>
                        <a:latin typeface="Times New Roman" panose="02020603050405020304" pitchFamily="18" charset="0"/>
                        <a:ea typeface="Times New Roman" panose="02020603050405020304" pitchFamily="18" charset="0"/>
                      </a:endParaRPr>
                    </a:p>
                  </a:txBody>
                  <a:tcPr marL="26613" marR="26613" marT="0" marB="0" anchor="b">
                    <a:lnL>
                      <a:noFill/>
                    </a:lnL>
                    <a:lnR>
                      <a:noFill/>
                    </a:lnR>
                    <a:lnT>
                      <a:noFill/>
                    </a:lnT>
                    <a:lnB>
                      <a:noFill/>
                    </a:lnB>
                  </a:tcPr>
                </a:tc>
                <a:tc>
                  <a:txBody>
                    <a:bodyPr/>
                    <a:lstStyle/>
                    <a:p>
                      <a:pPr algn="r">
                        <a:lnSpc>
                          <a:spcPct val="115000"/>
                        </a:lnSpc>
                        <a:spcAft>
                          <a:spcPts val="0"/>
                        </a:spcAft>
                      </a:pPr>
                      <a:r>
                        <a:rPr lang="pt-BR" sz="700">
                          <a:solidFill>
                            <a:srgbClr val="000000"/>
                          </a:solidFill>
                          <a:effectLst/>
                          <a:latin typeface="Times New Roman" panose="02020603050405020304" pitchFamily="18" charset="0"/>
                          <a:ea typeface="Times New Roman" panose="02020603050405020304" pitchFamily="18" charset="0"/>
                        </a:rPr>
                        <a:t>2,8431</a:t>
                      </a:r>
                      <a:endParaRPr lang="pt-BR" sz="700">
                        <a:effectLst/>
                        <a:latin typeface="Times New Roman" panose="02020603050405020304" pitchFamily="18" charset="0"/>
                        <a:ea typeface="Times New Roman" panose="02020603050405020304" pitchFamily="18" charset="0"/>
                      </a:endParaRPr>
                    </a:p>
                  </a:txBody>
                  <a:tcPr marL="26613" marR="26613" marT="0" marB="0" anchor="b">
                    <a:lnL>
                      <a:noFill/>
                    </a:lnL>
                    <a:lnR>
                      <a:noFill/>
                    </a:lnR>
                    <a:lnT>
                      <a:noFill/>
                    </a:lnT>
                    <a:lnB>
                      <a:noFill/>
                    </a:lnB>
                  </a:tcPr>
                </a:tc>
                <a:tc>
                  <a:txBody>
                    <a:bodyPr/>
                    <a:lstStyle/>
                    <a:p>
                      <a:pPr>
                        <a:lnSpc>
                          <a:spcPct val="115000"/>
                        </a:lnSpc>
                        <a:spcAft>
                          <a:spcPts val="0"/>
                        </a:spcAft>
                      </a:pPr>
                      <a:r>
                        <a:rPr lang="pt-BR" sz="700">
                          <a:effectLst/>
                          <a:latin typeface="Times New Roman" panose="02020603050405020304" pitchFamily="18" charset="0"/>
                          <a:ea typeface="Times New Roman" panose="02020603050405020304" pitchFamily="18" charset="0"/>
                        </a:rPr>
                        <a:t> </a:t>
                      </a:r>
                    </a:p>
                  </a:txBody>
                  <a:tcPr marL="0" marR="0" marT="0" marB="0" anchor="ctr">
                    <a:lnL>
                      <a:noFill/>
                    </a:lnL>
                    <a:lnR>
                      <a:noFill/>
                    </a:lnR>
                    <a:lnT>
                      <a:noFill/>
                    </a:lnT>
                    <a:lnB>
                      <a:noFill/>
                    </a:lnB>
                  </a:tcPr>
                </a:tc>
              </a:tr>
              <a:tr h="122681">
                <a:tc vMerge="1">
                  <a:txBody>
                    <a:bodyPr/>
                    <a:lstStyle/>
                    <a:p>
                      <a:endParaRPr lang="pt-BR"/>
                    </a:p>
                  </a:txBody>
                  <a:tcPr/>
                </a:tc>
                <a:tc>
                  <a:txBody>
                    <a:bodyPr/>
                    <a:lstStyle/>
                    <a:p>
                      <a:pPr>
                        <a:lnSpc>
                          <a:spcPct val="115000"/>
                        </a:lnSpc>
                        <a:spcAft>
                          <a:spcPts val="0"/>
                        </a:spcAft>
                      </a:pPr>
                      <a:r>
                        <a:rPr lang="pt-BR" sz="700">
                          <a:solidFill>
                            <a:srgbClr val="000000"/>
                          </a:solidFill>
                          <a:effectLst/>
                          <a:latin typeface="Times New Roman" panose="02020603050405020304" pitchFamily="18" charset="0"/>
                          <a:ea typeface="Times New Roman" panose="02020603050405020304" pitchFamily="18" charset="0"/>
                        </a:rPr>
                        <a:t>Distrito Federal</a:t>
                      </a:r>
                      <a:endParaRPr lang="pt-BR" sz="700">
                        <a:effectLst/>
                        <a:latin typeface="Times New Roman" panose="02020603050405020304" pitchFamily="18" charset="0"/>
                        <a:ea typeface="Times New Roman" panose="02020603050405020304" pitchFamily="18" charset="0"/>
                      </a:endParaRPr>
                    </a:p>
                  </a:txBody>
                  <a:tcPr marL="26613" marR="26613" marT="0" marB="0" anchor="b">
                    <a:lnL>
                      <a:noFill/>
                    </a:lnL>
                    <a:lnR>
                      <a:noFill/>
                    </a:lnR>
                    <a:lnT>
                      <a:noFill/>
                    </a:lnT>
                    <a:lnB>
                      <a:noFill/>
                    </a:lnB>
                  </a:tcPr>
                </a:tc>
                <a:tc>
                  <a:txBody>
                    <a:bodyPr/>
                    <a:lstStyle/>
                    <a:p>
                      <a:pPr algn="r">
                        <a:lnSpc>
                          <a:spcPct val="115000"/>
                        </a:lnSpc>
                        <a:spcAft>
                          <a:spcPts val="0"/>
                        </a:spcAft>
                      </a:pPr>
                      <a:r>
                        <a:rPr lang="pt-BR" sz="700">
                          <a:solidFill>
                            <a:srgbClr val="000000"/>
                          </a:solidFill>
                          <a:effectLst/>
                          <a:latin typeface="Times New Roman" panose="02020603050405020304" pitchFamily="18" charset="0"/>
                          <a:ea typeface="Times New Roman" panose="02020603050405020304" pitchFamily="18" charset="0"/>
                        </a:rPr>
                        <a:t>0,7635</a:t>
                      </a:r>
                      <a:endParaRPr lang="pt-BR" sz="700">
                        <a:effectLst/>
                        <a:latin typeface="Times New Roman" panose="02020603050405020304" pitchFamily="18" charset="0"/>
                        <a:ea typeface="Times New Roman" panose="02020603050405020304" pitchFamily="18" charset="0"/>
                      </a:endParaRPr>
                    </a:p>
                  </a:txBody>
                  <a:tcPr marL="26613" marR="26613" marT="0" marB="0" anchor="b">
                    <a:lnL>
                      <a:noFill/>
                    </a:lnL>
                    <a:lnR>
                      <a:noFill/>
                    </a:lnR>
                    <a:lnT>
                      <a:noFill/>
                    </a:lnT>
                    <a:lnB>
                      <a:noFill/>
                    </a:lnB>
                  </a:tcPr>
                </a:tc>
                <a:tc>
                  <a:txBody>
                    <a:bodyPr/>
                    <a:lstStyle/>
                    <a:p>
                      <a:pPr algn="r">
                        <a:lnSpc>
                          <a:spcPct val="115000"/>
                        </a:lnSpc>
                        <a:spcAft>
                          <a:spcPts val="0"/>
                        </a:spcAft>
                      </a:pPr>
                      <a:r>
                        <a:rPr lang="pt-BR" sz="700">
                          <a:solidFill>
                            <a:srgbClr val="000000"/>
                          </a:solidFill>
                          <a:effectLst/>
                          <a:latin typeface="Times New Roman" panose="02020603050405020304" pitchFamily="18" charset="0"/>
                          <a:ea typeface="Times New Roman" panose="02020603050405020304" pitchFamily="18" charset="0"/>
                        </a:rPr>
                        <a:t>0,6902</a:t>
                      </a:r>
                      <a:endParaRPr lang="pt-BR" sz="700">
                        <a:effectLst/>
                        <a:latin typeface="Times New Roman" panose="02020603050405020304" pitchFamily="18" charset="0"/>
                        <a:ea typeface="Times New Roman" panose="02020603050405020304" pitchFamily="18" charset="0"/>
                      </a:endParaRPr>
                    </a:p>
                  </a:txBody>
                  <a:tcPr marL="26613" marR="26613" marT="0" marB="0" anchor="b">
                    <a:lnL>
                      <a:noFill/>
                    </a:lnL>
                    <a:lnR>
                      <a:noFill/>
                    </a:lnR>
                    <a:lnT>
                      <a:noFill/>
                    </a:lnT>
                    <a:lnB>
                      <a:noFill/>
                    </a:lnB>
                  </a:tcPr>
                </a:tc>
                <a:tc>
                  <a:txBody>
                    <a:bodyPr/>
                    <a:lstStyle/>
                    <a:p>
                      <a:pPr>
                        <a:lnSpc>
                          <a:spcPct val="115000"/>
                        </a:lnSpc>
                        <a:spcAft>
                          <a:spcPts val="0"/>
                        </a:spcAft>
                      </a:pPr>
                      <a:r>
                        <a:rPr lang="pt-BR" sz="700">
                          <a:effectLst/>
                          <a:latin typeface="Times New Roman" panose="02020603050405020304" pitchFamily="18" charset="0"/>
                          <a:ea typeface="Times New Roman" panose="02020603050405020304" pitchFamily="18" charset="0"/>
                        </a:rPr>
                        <a:t> </a:t>
                      </a:r>
                    </a:p>
                  </a:txBody>
                  <a:tcPr marL="0" marR="0" marT="0" marB="0" anchor="ctr">
                    <a:lnL>
                      <a:noFill/>
                    </a:lnL>
                    <a:lnR>
                      <a:noFill/>
                    </a:lnR>
                    <a:lnT>
                      <a:noFill/>
                    </a:lnT>
                    <a:lnB>
                      <a:noFill/>
                    </a:lnB>
                  </a:tcPr>
                </a:tc>
              </a:tr>
              <a:tr h="122681">
                <a:tc vMerge="1">
                  <a:txBody>
                    <a:bodyPr/>
                    <a:lstStyle/>
                    <a:p>
                      <a:endParaRPr lang="pt-BR"/>
                    </a:p>
                  </a:txBody>
                  <a:tcPr/>
                </a:tc>
                <a:tc>
                  <a:txBody>
                    <a:bodyPr/>
                    <a:lstStyle/>
                    <a:p>
                      <a:pPr>
                        <a:lnSpc>
                          <a:spcPct val="115000"/>
                        </a:lnSpc>
                        <a:spcAft>
                          <a:spcPts val="0"/>
                        </a:spcAft>
                      </a:pPr>
                      <a:r>
                        <a:rPr lang="pt-BR" sz="700" b="1">
                          <a:solidFill>
                            <a:srgbClr val="000000"/>
                          </a:solidFill>
                          <a:effectLst/>
                          <a:latin typeface="Times New Roman" panose="02020603050405020304" pitchFamily="18" charset="0"/>
                          <a:ea typeface="Times New Roman" panose="02020603050405020304" pitchFamily="18" charset="0"/>
                        </a:rPr>
                        <a:t>Total da Região</a:t>
                      </a:r>
                      <a:endParaRPr lang="pt-BR" sz="700">
                        <a:effectLst/>
                        <a:latin typeface="Times New Roman" panose="02020603050405020304" pitchFamily="18" charset="0"/>
                        <a:ea typeface="Times New Roman" panose="02020603050405020304" pitchFamily="18" charset="0"/>
                      </a:endParaRPr>
                    </a:p>
                  </a:txBody>
                  <a:tcPr marL="26613" marR="2661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pt-BR" sz="700" b="1">
                          <a:solidFill>
                            <a:srgbClr val="000000"/>
                          </a:solidFill>
                          <a:effectLst/>
                          <a:latin typeface="Times New Roman" panose="02020603050405020304" pitchFamily="18" charset="0"/>
                          <a:ea typeface="Times New Roman" panose="02020603050405020304" pitchFamily="18" charset="0"/>
                        </a:rPr>
                        <a:t>7,9350</a:t>
                      </a:r>
                      <a:endParaRPr lang="pt-BR" sz="700">
                        <a:effectLst/>
                        <a:latin typeface="Times New Roman" panose="02020603050405020304" pitchFamily="18" charset="0"/>
                        <a:ea typeface="Times New Roman" panose="02020603050405020304" pitchFamily="18" charset="0"/>
                      </a:endParaRPr>
                    </a:p>
                  </a:txBody>
                  <a:tcPr marL="26613" marR="2661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pt-BR" sz="700" b="1">
                          <a:solidFill>
                            <a:srgbClr val="000000"/>
                          </a:solidFill>
                          <a:effectLst/>
                          <a:latin typeface="Times New Roman" panose="02020603050405020304" pitchFamily="18" charset="0"/>
                          <a:ea typeface="Times New Roman" panose="02020603050405020304" pitchFamily="18" charset="0"/>
                        </a:rPr>
                        <a:t>7,1732</a:t>
                      </a:r>
                      <a:endParaRPr lang="pt-BR" sz="700">
                        <a:effectLst/>
                        <a:latin typeface="Times New Roman" panose="02020603050405020304" pitchFamily="18" charset="0"/>
                        <a:ea typeface="Times New Roman" panose="02020603050405020304" pitchFamily="18" charset="0"/>
                      </a:endParaRPr>
                    </a:p>
                  </a:txBody>
                  <a:tcPr marL="26613" marR="2661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pt-BR" sz="700">
                          <a:effectLst/>
                          <a:latin typeface="Times New Roman" panose="02020603050405020304" pitchFamily="18" charset="0"/>
                          <a:ea typeface="Times New Roman" panose="02020603050405020304" pitchFamily="18" charset="0"/>
                        </a:rPr>
                        <a:t> </a:t>
                      </a:r>
                    </a:p>
                  </a:txBody>
                  <a:tcPr marL="0" marR="0" marT="0" marB="0" anchor="ctr">
                    <a:lnL>
                      <a:noFill/>
                    </a:lnL>
                    <a:lnR>
                      <a:noFill/>
                    </a:lnR>
                    <a:lnT>
                      <a:noFill/>
                    </a:lnT>
                    <a:lnB>
                      <a:noFill/>
                    </a:lnB>
                  </a:tcPr>
                </a:tc>
              </a:tr>
              <a:tr h="122681">
                <a:tc>
                  <a:txBody>
                    <a:bodyPr/>
                    <a:lstStyle/>
                    <a:p>
                      <a:pPr>
                        <a:lnSpc>
                          <a:spcPct val="115000"/>
                        </a:lnSpc>
                        <a:spcAft>
                          <a:spcPts val="0"/>
                        </a:spcAft>
                      </a:pPr>
                      <a:r>
                        <a:rPr lang="pt-BR" sz="700" b="1">
                          <a:solidFill>
                            <a:srgbClr val="000000"/>
                          </a:solidFill>
                          <a:effectLst/>
                          <a:latin typeface="Times New Roman" panose="02020603050405020304" pitchFamily="18" charset="0"/>
                          <a:ea typeface="Times New Roman" panose="02020603050405020304" pitchFamily="18" charset="0"/>
                        </a:rPr>
                        <a:t>N, NE e CO</a:t>
                      </a:r>
                      <a:endParaRPr lang="pt-BR" sz="700">
                        <a:effectLst/>
                        <a:latin typeface="Times New Roman" panose="02020603050405020304" pitchFamily="18" charset="0"/>
                        <a:ea typeface="Times New Roman" panose="02020603050405020304" pitchFamily="18" charset="0"/>
                      </a:endParaRPr>
                    </a:p>
                  </a:txBody>
                  <a:tcPr marL="26613" marR="26613"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pt-BR" sz="700">
                        <a:effectLst/>
                        <a:latin typeface="Calibri" panose="020F0502020204030204" pitchFamily="34" charset="0"/>
                      </a:endParaRPr>
                    </a:p>
                  </a:txBody>
                  <a:tcPr marL="26613" marR="26613"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pt-BR" sz="700" b="1">
                          <a:solidFill>
                            <a:srgbClr val="000000"/>
                          </a:solidFill>
                          <a:effectLst/>
                          <a:latin typeface="Times New Roman" panose="02020603050405020304" pitchFamily="18" charset="0"/>
                          <a:ea typeface="Times New Roman" panose="02020603050405020304" pitchFamily="18" charset="0"/>
                        </a:rPr>
                        <a:t>72,7275</a:t>
                      </a:r>
                      <a:endParaRPr lang="pt-BR" sz="700">
                        <a:effectLst/>
                        <a:latin typeface="Times New Roman" panose="02020603050405020304" pitchFamily="18" charset="0"/>
                        <a:ea typeface="Times New Roman" panose="02020603050405020304" pitchFamily="18" charset="0"/>
                      </a:endParaRPr>
                    </a:p>
                  </a:txBody>
                  <a:tcPr marL="26613" marR="26613"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pt-BR" sz="700" b="1">
                          <a:solidFill>
                            <a:srgbClr val="000000"/>
                          </a:solidFill>
                          <a:effectLst/>
                          <a:latin typeface="Times New Roman" panose="02020603050405020304" pitchFamily="18" charset="0"/>
                          <a:ea typeface="Times New Roman" panose="02020603050405020304" pitchFamily="18" charset="0"/>
                        </a:rPr>
                        <a:t>85,0000</a:t>
                      </a:r>
                      <a:endParaRPr lang="pt-BR" sz="700">
                        <a:effectLst/>
                        <a:latin typeface="Times New Roman" panose="02020603050405020304" pitchFamily="18" charset="0"/>
                        <a:ea typeface="Times New Roman" panose="02020603050405020304" pitchFamily="18" charset="0"/>
                      </a:endParaRPr>
                    </a:p>
                  </a:txBody>
                  <a:tcPr marL="26613" marR="26613"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pt-BR" sz="700">
                          <a:effectLst/>
                          <a:latin typeface="Times New Roman" panose="02020603050405020304" pitchFamily="18" charset="0"/>
                          <a:ea typeface="Times New Roman" panose="02020603050405020304" pitchFamily="18" charset="0"/>
                        </a:rPr>
                        <a:t> </a:t>
                      </a:r>
                    </a:p>
                  </a:txBody>
                  <a:tcPr marL="0" marR="0" marT="0" marB="0" anchor="ctr">
                    <a:lnL>
                      <a:noFill/>
                    </a:lnL>
                    <a:lnR>
                      <a:noFill/>
                    </a:lnR>
                    <a:lnT>
                      <a:noFill/>
                    </a:lnT>
                    <a:lnB>
                      <a:noFill/>
                    </a:lnB>
                  </a:tcPr>
                </a:tc>
              </a:tr>
              <a:tr h="122681">
                <a:tc rowSpan="5">
                  <a:txBody>
                    <a:bodyPr/>
                    <a:lstStyle/>
                    <a:p>
                      <a:pPr>
                        <a:lnSpc>
                          <a:spcPct val="115000"/>
                        </a:lnSpc>
                        <a:spcAft>
                          <a:spcPts val="0"/>
                        </a:spcAft>
                      </a:pPr>
                      <a:r>
                        <a:rPr lang="pt-BR" sz="700">
                          <a:solidFill>
                            <a:srgbClr val="000000"/>
                          </a:solidFill>
                          <a:effectLst/>
                          <a:latin typeface="Times New Roman" panose="02020603050405020304" pitchFamily="18" charset="0"/>
                          <a:ea typeface="Times New Roman" panose="02020603050405020304" pitchFamily="18" charset="0"/>
                        </a:rPr>
                        <a:t>Sudeste</a:t>
                      </a:r>
                      <a:endParaRPr lang="pt-BR" sz="700">
                        <a:effectLst/>
                        <a:latin typeface="Times New Roman" panose="02020603050405020304" pitchFamily="18" charset="0"/>
                        <a:ea typeface="Times New Roman" panose="02020603050405020304" pitchFamily="18" charset="0"/>
                      </a:endParaRPr>
                    </a:p>
                  </a:txBody>
                  <a:tcPr marL="26613" marR="26613"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pt-BR" sz="700">
                          <a:solidFill>
                            <a:srgbClr val="000000"/>
                          </a:solidFill>
                          <a:effectLst/>
                          <a:latin typeface="Times New Roman" panose="02020603050405020304" pitchFamily="18" charset="0"/>
                          <a:ea typeface="Times New Roman" panose="02020603050405020304" pitchFamily="18" charset="0"/>
                        </a:rPr>
                        <a:t>Minas Gerais</a:t>
                      </a:r>
                      <a:endParaRPr lang="pt-BR" sz="700">
                        <a:effectLst/>
                        <a:latin typeface="Times New Roman" panose="02020603050405020304" pitchFamily="18" charset="0"/>
                        <a:ea typeface="Times New Roman" panose="02020603050405020304" pitchFamily="18" charset="0"/>
                      </a:endParaRPr>
                    </a:p>
                  </a:txBody>
                  <a:tcPr marL="26613" marR="266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a:lnSpc>
                          <a:spcPct val="115000"/>
                        </a:lnSpc>
                        <a:spcAft>
                          <a:spcPts val="0"/>
                        </a:spcAft>
                      </a:pPr>
                      <a:r>
                        <a:rPr lang="pt-BR" sz="700">
                          <a:solidFill>
                            <a:srgbClr val="000000"/>
                          </a:solidFill>
                          <a:effectLst/>
                          <a:latin typeface="Times New Roman" panose="02020603050405020304" pitchFamily="18" charset="0"/>
                          <a:ea typeface="Times New Roman" panose="02020603050405020304" pitchFamily="18" charset="0"/>
                        </a:rPr>
                        <a:t>7,9545</a:t>
                      </a:r>
                      <a:endParaRPr lang="pt-BR" sz="700">
                        <a:effectLst/>
                        <a:latin typeface="Times New Roman" panose="02020603050405020304" pitchFamily="18" charset="0"/>
                        <a:ea typeface="Times New Roman" panose="02020603050405020304" pitchFamily="18" charset="0"/>
                      </a:endParaRPr>
                    </a:p>
                  </a:txBody>
                  <a:tcPr marL="26613" marR="266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a:lnSpc>
                          <a:spcPct val="115000"/>
                        </a:lnSpc>
                        <a:spcAft>
                          <a:spcPts val="0"/>
                        </a:spcAft>
                      </a:pPr>
                      <a:r>
                        <a:rPr lang="pt-BR" sz="700">
                          <a:solidFill>
                            <a:srgbClr val="000000"/>
                          </a:solidFill>
                          <a:effectLst/>
                          <a:latin typeface="Times New Roman" panose="02020603050405020304" pitchFamily="18" charset="0"/>
                          <a:ea typeface="Times New Roman" panose="02020603050405020304" pitchFamily="18" charset="0"/>
                        </a:rPr>
                        <a:t>4,4545</a:t>
                      </a:r>
                      <a:endParaRPr lang="pt-BR" sz="700">
                        <a:effectLst/>
                        <a:latin typeface="Times New Roman" panose="02020603050405020304" pitchFamily="18" charset="0"/>
                        <a:ea typeface="Times New Roman" panose="02020603050405020304" pitchFamily="18" charset="0"/>
                      </a:endParaRPr>
                    </a:p>
                  </a:txBody>
                  <a:tcPr marL="26613" marR="266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spcAft>
                          <a:spcPts val="0"/>
                        </a:spcAft>
                      </a:pPr>
                      <a:r>
                        <a:rPr lang="pt-BR" sz="700">
                          <a:effectLst/>
                          <a:latin typeface="Times New Roman" panose="02020603050405020304" pitchFamily="18" charset="0"/>
                          <a:ea typeface="Times New Roman" panose="02020603050405020304" pitchFamily="18" charset="0"/>
                        </a:rPr>
                        <a:t> </a:t>
                      </a:r>
                    </a:p>
                  </a:txBody>
                  <a:tcPr marL="0" marR="0" marT="0" marB="0" anchor="ctr">
                    <a:lnL>
                      <a:noFill/>
                    </a:lnL>
                    <a:lnR>
                      <a:noFill/>
                    </a:lnR>
                    <a:lnT>
                      <a:noFill/>
                    </a:lnT>
                    <a:lnB>
                      <a:noFill/>
                    </a:lnB>
                  </a:tcPr>
                </a:tc>
              </a:tr>
              <a:tr h="122681">
                <a:tc vMerge="1">
                  <a:txBody>
                    <a:bodyPr/>
                    <a:lstStyle/>
                    <a:p>
                      <a:endParaRPr lang="pt-BR"/>
                    </a:p>
                  </a:txBody>
                  <a:tcPr/>
                </a:tc>
                <a:tc>
                  <a:txBody>
                    <a:bodyPr/>
                    <a:lstStyle/>
                    <a:p>
                      <a:pPr>
                        <a:lnSpc>
                          <a:spcPct val="115000"/>
                        </a:lnSpc>
                        <a:spcAft>
                          <a:spcPts val="0"/>
                        </a:spcAft>
                      </a:pPr>
                      <a:r>
                        <a:rPr lang="pt-BR" sz="700">
                          <a:solidFill>
                            <a:srgbClr val="000000"/>
                          </a:solidFill>
                          <a:effectLst/>
                          <a:latin typeface="Times New Roman" panose="02020603050405020304" pitchFamily="18" charset="0"/>
                          <a:ea typeface="Times New Roman" panose="02020603050405020304" pitchFamily="18" charset="0"/>
                        </a:rPr>
                        <a:t>Espírito Santo</a:t>
                      </a:r>
                      <a:endParaRPr lang="pt-BR" sz="700">
                        <a:effectLst/>
                        <a:latin typeface="Times New Roman" panose="02020603050405020304" pitchFamily="18" charset="0"/>
                        <a:ea typeface="Times New Roman" panose="02020603050405020304" pitchFamily="18" charset="0"/>
                      </a:endParaRPr>
                    </a:p>
                  </a:txBody>
                  <a:tcPr marL="26613" marR="26613" marT="0" marB="0" anchor="b">
                    <a:lnL>
                      <a:noFill/>
                    </a:lnL>
                    <a:lnR>
                      <a:noFill/>
                    </a:lnR>
                    <a:lnT>
                      <a:noFill/>
                    </a:lnT>
                    <a:lnB>
                      <a:noFill/>
                    </a:lnB>
                  </a:tcPr>
                </a:tc>
                <a:tc>
                  <a:txBody>
                    <a:bodyPr/>
                    <a:lstStyle/>
                    <a:p>
                      <a:pPr algn="r">
                        <a:lnSpc>
                          <a:spcPct val="115000"/>
                        </a:lnSpc>
                        <a:spcAft>
                          <a:spcPts val="0"/>
                        </a:spcAft>
                      </a:pPr>
                      <a:r>
                        <a:rPr lang="pt-BR" sz="700">
                          <a:solidFill>
                            <a:srgbClr val="000000"/>
                          </a:solidFill>
                          <a:effectLst/>
                          <a:latin typeface="Times New Roman" panose="02020603050405020304" pitchFamily="18" charset="0"/>
                          <a:ea typeface="Times New Roman" panose="02020603050405020304" pitchFamily="18" charset="0"/>
                        </a:rPr>
                        <a:t>1,5470</a:t>
                      </a:r>
                      <a:endParaRPr lang="pt-BR" sz="700">
                        <a:effectLst/>
                        <a:latin typeface="Times New Roman" panose="02020603050405020304" pitchFamily="18" charset="0"/>
                        <a:ea typeface="Times New Roman" panose="02020603050405020304" pitchFamily="18" charset="0"/>
                      </a:endParaRPr>
                    </a:p>
                  </a:txBody>
                  <a:tcPr marL="26613" marR="26613" marT="0" marB="0" anchor="b">
                    <a:lnL>
                      <a:noFill/>
                    </a:lnL>
                    <a:lnR>
                      <a:noFill/>
                    </a:lnR>
                    <a:lnT>
                      <a:noFill/>
                    </a:lnT>
                    <a:lnB>
                      <a:noFill/>
                    </a:lnB>
                  </a:tcPr>
                </a:tc>
                <a:tc>
                  <a:txBody>
                    <a:bodyPr/>
                    <a:lstStyle/>
                    <a:p>
                      <a:pPr algn="r">
                        <a:lnSpc>
                          <a:spcPct val="115000"/>
                        </a:lnSpc>
                        <a:spcAft>
                          <a:spcPts val="0"/>
                        </a:spcAft>
                      </a:pPr>
                      <a:r>
                        <a:rPr lang="pt-BR" sz="700">
                          <a:solidFill>
                            <a:srgbClr val="000000"/>
                          </a:solidFill>
                          <a:effectLst/>
                          <a:latin typeface="Times New Roman" panose="02020603050405020304" pitchFamily="18" charset="0"/>
                          <a:ea typeface="Times New Roman" panose="02020603050405020304" pitchFamily="18" charset="0"/>
                        </a:rPr>
                        <a:t>1,5000</a:t>
                      </a:r>
                      <a:endParaRPr lang="pt-BR" sz="700">
                        <a:effectLst/>
                        <a:latin typeface="Times New Roman" panose="02020603050405020304" pitchFamily="18" charset="0"/>
                        <a:ea typeface="Times New Roman" panose="02020603050405020304" pitchFamily="18" charset="0"/>
                      </a:endParaRPr>
                    </a:p>
                  </a:txBody>
                  <a:tcPr marL="26613" marR="26613" marT="0" marB="0" anchor="b">
                    <a:lnL>
                      <a:noFill/>
                    </a:lnL>
                    <a:lnR>
                      <a:noFill/>
                    </a:lnR>
                    <a:lnT>
                      <a:noFill/>
                    </a:lnT>
                    <a:lnB>
                      <a:noFill/>
                    </a:lnB>
                  </a:tcPr>
                </a:tc>
                <a:tc>
                  <a:txBody>
                    <a:bodyPr/>
                    <a:lstStyle/>
                    <a:p>
                      <a:pPr>
                        <a:lnSpc>
                          <a:spcPct val="115000"/>
                        </a:lnSpc>
                        <a:spcAft>
                          <a:spcPts val="0"/>
                        </a:spcAft>
                      </a:pPr>
                      <a:r>
                        <a:rPr lang="pt-BR" sz="700">
                          <a:effectLst/>
                          <a:latin typeface="Times New Roman" panose="02020603050405020304" pitchFamily="18" charset="0"/>
                          <a:ea typeface="Times New Roman" panose="02020603050405020304" pitchFamily="18" charset="0"/>
                        </a:rPr>
                        <a:t> </a:t>
                      </a:r>
                    </a:p>
                  </a:txBody>
                  <a:tcPr marL="0" marR="0" marT="0" marB="0" anchor="ctr">
                    <a:lnL>
                      <a:noFill/>
                    </a:lnL>
                    <a:lnR>
                      <a:noFill/>
                    </a:lnR>
                    <a:lnT>
                      <a:noFill/>
                    </a:lnT>
                    <a:lnB>
                      <a:noFill/>
                    </a:lnB>
                  </a:tcPr>
                </a:tc>
              </a:tr>
              <a:tr h="122681">
                <a:tc vMerge="1">
                  <a:txBody>
                    <a:bodyPr/>
                    <a:lstStyle/>
                    <a:p>
                      <a:endParaRPr lang="pt-BR"/>
                    </a:p>
                  </a:txBody>
                  <a:tcPr/>
                </a:tc>
                <a:tc>
                  <a:txBody>
                    <a:bodyPr/>
                    <a:lstStyle/>
                    <a:p>
                      <a:pPr>
                        <a:lnSpc>
                          <a:spcPct val="115000"/>
                        </a:lnSpc>
                        <a:spcAft>
                          <a:spcPts val="0"/>
                        </a:spcAft>
                      </a:pPr>
                      <a:r>
                        <a:rPr lang="pt-BR" sz="700">
                          <a:solidFill>
                            <a:srgbClr val="000000"/>
                          </a:solidFill>
                          <a:effectLst/>
                          <a:latin typeface="Times New Roman" panose="02020603050405020304" pitchFamily="18" charset="0"/>
                          <a:ea typeface="Times New Roman" panose="02020603050405020304" pitchFamily="18" charset="0"/>
                        </a:rPr>
                        <a:t>Rio de Janeiro</a:t>
                      </a:r>
                      <a:endParaRPr lang="pt-BR" sz="700">
                        <a:effectLst/>
                        <a:latin typeface="Times New Roman" panose="02020603050405020304" pitchFamily="18" charset="0"/>
                        <a:ea typeface="Times New Roman" panose="02020603050405020304" pitchFamily="18" charset="0"/>
                      </a:endParaRPr>
                    </a:p>
                  </a:txBody>
                  <a:tcPr marL="26613" marR="26613" marT="0" marB="0" anchor="b">
                    <a:lnL>
                      <a:noFill/>
                    </a:lnL>
                    <a:lnR>
                      <a:noFill/>
                    </a:lnR>
                    <a:lnT>
                      <a:noFill/>
                    </a:lnT>
                    <a:lnB>
                      <a:noFill/>
                    </a:lnB>
                  </a:tcPr>
                </a:tc>
                <a:tc>
                  <a:txBody>
                    <a:bodyPr/>
                    <a:lstStyle/>
                    <a:p>
                      <a:pPr algn="r">
                        <a:lnSpc>
                          <a:spcPct val="115000"/>
                        </a:lnSpc>
                        <a:spcAft>
                          <a:spcPts val="0"/>
                        </a:spcAft>
                      </a:pPr>
                      <a:r>
                        <a:rPr lang="pt-BR" sz="700">
                          <a:solidFill>
                            <a:srgbClr val="000000"/>
                          </a:solidFill>
                          <a:effectLst/>
                          <a:latin typeface="Times New Roman" panose="02020603050405020304" pitchFamily="18" charset="0"/>
                          <a:ea typeface="Times New Roman" panose="02020603050405020304" pitchFamily="18" charset="0"/>
                        </a:rPr>
                        <a:t>4,2435</a:t>
                      </a:r>
                      <a:endParaRPr lang="pt-BR" sz="700">
                        <a:effectLst/>
                        <a:latin typeface="Times New Roman" panose="02020603050405020304" pitchFamily="18" charset="0"/>
                        <a:ea typeface="Times New Roman" panose="02020603050405020304" pitchFamily="18" charset="0"/>
                      </a:endParaRPr>
                    </a:p>
                  </a:txBody>
                  <a:tcPr marL="26613" marR="26613" marT="0" marB="0" anchor="b">
                    <a:lnL>
                      <a:noFill/>
                    </a:lnL>
                    <a:lnR>
                      <a:noFill/>
                    </a:lnR>
                    <a:lnT>
                      <a:noFill/>
                    </a:lnT>
                    <a:lnB>
                      <a:noFill/>
                    </a:lnB>
                  </a:tcPr>
                </a:tc>
                <a:tc>
                  <a:txBody>
                    <a:bodyPr/>
                    <a:lstStyle/>
                    <a:p>
                      <a:pPr algn="r">
                        <a:lnSpc>
                          <a:spcPct val="115000"/>
                        </a:lnSpc>
                        <a:spcAft>
                          <a:spcPts val="0"/>
                        </a:spcAft>
                      </a:pPr>
                      <a:r>
                        <a:rPr lang="pt-BR" sz="700">
                          <a:solidFill>
                            <a:srgbClr val="000000"/>
                          </a:solidFill>
                          <a:effectLst/>
                          <a:latin typeface="Times New Roman" panose="02020603050405020304" pitchFamily="18" charset="0"/>
                          <a:ea typeface="Times New Roman" panose="02020603050405020304" pitchFamily="18" charset="0"/>
                        </a:rPr>
                        <a:t>1,5277</a:t>
                      </a:r>
                      <a:endParaRPr lang="pt-BR" sz="700">
                        <a:effectLst/>
                        <a:latin typeface="Times New Roman" panose="02020603050405020304" pitchFamily="18" charset="0"/>
                        <a:ea typeface="Times New Roman" panose="02020603050405020304" pitchFamily="18" charset="0"/>
                      </a:endParaRPr>
                    </a:p>
                  </a:txBody>
                  <a:tcPr marL="26613" marR="26613" marT="0" marB="0" anchor="b">
                    <a:lnL>
                      <a:noFill/>
                    </a:lnL>
                    <a:lnR>
                      <a:noFill/>
                    </a:lnR>
                    <a:lnT>
                      <a:noFill/>
                    </a:lnT>
                    <a:lnB>
                      <a:noFill/>
                    </a:lnB>
                  </a:tcPr>
                </a:tc>
                <a:tc>
                  <a:txBody>
                    <a:bodyPr/>
                    <a:lstStyle/>
                    <a:p>
                      <a:pPr>
                        <a:lnSpc>
                          <a:spcPct val="115000"/>
                        </a:lnSpc>
                        <a:spcAft>
                          <a:spcPts val="0"/>
                        </a:spcAft>
                      </a:pPr>
                      <a:r>
                        <a:rPr lang="pt-BR" sz="700">
                          <a:effectLst/>
                          <a:latin typeface="Times New Roman" panose="02020603050405020304" pitchFamily="18" charset="0"/>
                          <a:ea typeface="Times New Roman" panose="02020603050405020304" pitchFamily="18" charset="0"/>
                        </a:rPr>
                        <a:t> </a:t>
                      </a:r>
                    </a:p>
                  </a:txBody>
                  <a:tcPr marL="0" marR="0" marT="0" marB="0" anchor="ctr">
                    <a:lnL>
                      <a:noFill/>
                    </a:lnL>
                    <a:lnR>
                      <a:noFill/>
                    </a:lnR>
                    <a:lnT>
                      <a:noFill/>
                    </a:lnT>
                    <a:lnB>
                      <a:noFill/>
                    </a:lnB>
                  </a:tcPr>
                </a:tc>
              </a:tr>
              <a:tr h="122681">
                <a:tc vMerge="1">
                  <a:txBody>
                    <a:bodyPr/>
                    <a:lstStyle/>
                    <a:p>
                      <a:endParaRPr lang="pt-BR"/>
                    </a:p>
                  </a:txBody>
                  <a:tcPr/>
                </a:tc>
                <a:tc>
                  <a:txBody>
                    <a:bodyPr/>
                    <a:lstStyle/>
                    <a:p>
                      <a:pPr>
                        <a:lnSpc>
                          <a:spcPct val="115000"/>
                        </a:lnSpc>
                        <a:spcAft>
                          <a:spcPts val="0"/>
                        </a:spcAft>
                      </a:pPr>
                      <a:r>
                        <a:rPr lang="pt-BR" sz="700">
                          <a:solidFill>
                            <a:srgbClr val="000000"/>
                          </a:solidFill>
                          <a:effectLst/>
                          <a:latin typeface="Times New Roman" panose="02020603050405020304" pitchFamily="18" charset="0"/>
                          <a:ea typeface="Times New Roman" panose="02020603050405020304" pitchFamily="18" charset="0"/>
                        </a:rPr>
                        <a:t>São Paulo</a:t>
                      </a:r>
                      <a:endParaRPr lang="pt-BR" sz="700">
                        <a:effectLst/>
                        <a:latin typeface="Times New Roman" panose="02020603050405020304" pitchFamily="18" charset="0"/>
                        <a:ea typeface="Times New Roman" panose="02020603050405020304" pitchFamily="18" charset="0"/>
                      </a:endParaRPr>
                    </a:p>
                  </a:txBody>
                  <a:tcPr marL="26613" marR="26613" marT="0" marB="0" anchor="b">
                    <a:lnL>
                      <a:noFill/>
                    </a:lnL>
                    <a:lnR>
                      <a:noFill/>
                    </a:lnR>
                    <a:lnT>
                      <a:noFill/>
                    </a:lnT>
                    <a:lnB>
                      <a:noFill/>
                    </a:lnB>
                  </a:tcPr>
                </a:tc>
                <a:tc>
                  <a:txBody>
                    <a:bodyPr/>
                    <a:lstStyle/>
                    <a:p>
                      <a:pPr algn="r">
                        <a:lnSpc>
                          <a:spcPct val="115000"/>
                        </a:lnSpc>
                        <a:spcAft>
                          <a:spcPts val="0"/>
                        </a:spcAft>
                      </a:pPr>
                      <a:r>
                        <a:rPr lang="pt-BR" sz="700">
                          <a:solidFill>
                            <a:srgbClr val="000000"/>
                          </a:solidFill>
                          <a:effectLst/>
                          <a:latin typeface="Times New Roman" panose="02020603050405020304" pitchFamily="18" charset="0"/>
                          <a:ea typeface="Times New Roman" panose="02020603050405020304" pitchFamily="18" charset="0"/>
                        </a:rPr>
                        <a:t>3,9460</a:t>
                      </a:r>
                      <a:endParaRPr lang="pt-BR" sz="700">
                        <a:effectLst/>
                        <a:latin typeface="Times New Roman" panose="02020603050405020304" pitchFamily="18" charset="0"/>
                        <a:ea typeface="Times New Roman" panose="02020603050405020304" pitchFamily="18" charset="0"/>
                      </a:endParaRPr>
                    </a:p>
                  </a:txBody>
                  <a:tcPr marL="26613" marR="26613" marT="0" marB="0" anchor="b">
                    <a:lnL>
                      <a:noFill/>
                    </a:lnL>
                    <a:lnR>
                      <a:noFill/>
                    </a:lnR>
                    <a:lnT>
                      <a:noFill/>
                    </a:lnT>
                    <a:lnB>
                      <a:noFill/>
                    </a:lnB>
                  </a:tcPr>
                </a:tc>
                <a:tc>
                  <a:txBody>
                    <a:bodyPr/>
                    <a:lstStyle/>
                    <a:p>
                      <a:pPr algn="r">
                        <a:lnSpc>
                          <a:spcPct val="115000"/>
                        </a:lnSpc>
                        <a:spcAft>
                          <a:spcPts val="0"/>
                        </a:spcAft>
                      </a:pPr>
                      <a:r>
                        <a:rPr lang="pt-BR" sz="700">
                          <a:solidFill>
                            <a:srgbClr val="000000"/>
                          </a:solidFill>
                          <a:effectLst/>
                          <a:latin typeface="Times New Roman" panose="02020603050405020304" pitchFamily="18" charset="0"/>
                          <a:ea typeface="Times New Roman" panose="02020603050405020304" pitchFamily="18" charset="0"/>
                        </a:rPr>
                        <a:t>1,0000</a:t>
                      </a:r>
                      <a:endParaRPr lang="pt-BR" sz="700">
                        <a:effectLst/>
                        <a:latin typeface="Times New Roman" panose="02020603050405020304" pitchFamily="18" charset="0"/>
                        <a:ea typeface="Times New Roman" panose="02020603050405020304" pitchFamily="18" charset="0"/>
                      </a:endParaRPr>
                    </a:p>
                  </a:txBody>
                  <a:tcPr marL="26613" marR="26613" marT="0" marB="0" anchor="b">
                    <a:lnL>
                      <a:noFill/>
                    </a:lnL>
                    <a:lnR>
                      <a:noFill/>
                    </a:lnR>
                    <a:lnT>
                      <a:noFill/>
                    </a:lnT>
                    <a:lnB>
                      <a:noFill/>
                    </a:lnB>
                  </a:tcPr>
                </a:tc>
                <a:tc>
                  <a:txBody>
                    <a:bodyPr/>
                    <a:lstStyle/>
                    <a:p>
                      <a:pPr>
                        <a:lnSpc>
                          <a:spcPct val="115000"/>
                        </a:lnSpc>
                        <a:spcAft>
                          <a:spcPts val="0"/>
                        </a:spcAft>
                      </a:pPr>
                      <a:r>
                        <a:rPr lang="pt-BR" sz="700">
                          <a:effectLst/>
                          <a:latin typeface="Times New Roman" panose="02020603050405020304" pitchFamily="18" charset="0"/>
                          <a:ea typeface="Times New Roman" panose="02020603050405020304" pitchFamily="18" charset="0"/>
                        </a:rPr>
                        <a:t> </a:t>
                      </a:r>
                    </a:p>
                  </a:txBody>
                  <a:tcPr marL="0" marR="0" marT="0" marB="0" anchor="ctr">
                    <a:lnL>
                      <a:noFill/>
                    </a:lnL>
                    <a:lnR>
                      <a:noFill/>
                    </a:lnR>
                    <a:lnT>
                      <a:noFill/>
                    </a:lnT>
                    <a:lnB>
                      <a:noFill/>
                    </a:lnB>
                  </a:tcPr>
                </a:tc>
              </a:tr>
              <a:tr h="122681">
                <a:tc vMerge="1">
                  <a:txBody>
                    <a:bodyPr/>
                    <a:lstStyle/>
                    <a:p>
                      <a:endParaRPr lang="pt-BR"/>
                    </a:p>
                  </a:txBody>
                  <a:tcPr/>
                </a:tc>
                <a:tc>
                  <a:txBody>
                    <a:bodyPr/>
                    <a:lstStyle/>
                    <a:p>
                      <a:pPr>
                        <a:lnSpc>
                          <a:spcPct val="115000"/>
                        </a:lnSpc>
                        <a:spcAft>
                          <a:spcPts val="0"/>
                        </a:spcAft>
                      </a:pPr>
                      <a:r>
                        <a:rPr lang="pt-BR" sz="700" b="1">
                          <a:solidFill>
                            <a:srgbClr val="000000"/>
                          </a:solidFill>
                          <a:effectLst/>
                          <a:latin typeface="Times New Roman" panose="02020603050405020304" pitchFamily="18" charset="0"/>
                          <a:ea typeface="Times New Roman" panose="02020603050405020304" pitchFamily="18" charset="0"/>
                        </a:rPr>
                        <a:t>Total da Região</a:t>
                      </a:r>
                      <a:endParaRPr lang="pt-BR" sz="700">
                        <a:effectLst/>
                        <a:latin typeface="Times New Roman" panose="02020603050405020304" pitchFamily="18" charset="0"/>
                        <a:ea typeface="Times New Roman" panose="02020603050405020304" pitchFamily="18" charset="0"/>
                      </a:endParaRPr>
                    </a:p>
                  </a:txBody>
                  <a:tcPr marL="26613" marR="2661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pt-BR" sz="700" b="1">
                          <a:solidFill>
                            <a:srgbClr val="000000"/>
                          </a:solidFill>
                          <a:effectLst/>
                          <a:latin typeface="Times New Roman" panose="02020603050405020304" pitchFamily="18" charset="0"/>
                          <a:ea typeface="Times New Roman" panose="02020603050405020304" pitchFamily="18" charset="0"/>
                        </a:rPr>
                        <a:t>17,6910</a:t>
                      </a:r>
                      <a:endParaRPr lang="pt-BR" sz="700">
                        <a:effectLst/>
                        <a:latin typeface="Times New Roman" panose="02020603050405020304" pitchFamily="18" charset="0"/>
                        <a:ea typeface="Times New Roman" panose="02020603050405020304" pitchFamily="18" charset="0"/>
                      </a:endParaRPr>
                    </a:p>
                  </a:txBody>
                  <a:tcPr marL="26613" marR="2661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pt-BR" sz="700" b="1">
                          <a:solidFill>
                            <a:srgbClr val="000000"/>
                          </a:solidFill>
                          <a:effectLst/>
                          <a:latin typeface="Times New Roman" panose="02020603050405020304" pitchFamily="18" charset="0"/>
                          <a:ea typeface="Times New Roman" panose="02020603050405020304" pitchFamily="18" charset="0"/>
                        </a:rPr>
                        <a:t>8,4822</a:t>
                      </a:r>
                      <a:endParaRPr lang="pt-BR" sz="700">
                        <a:effectLst/>
                        <a:latin typeface="Times New Roman" panose="02020603050405020304" pitchFamily="18" charset="0"/>
                        <a:ea typeface="Times New Roman" panose="02020603050405020304" pitchFamily="18" charset="0"/>
                      </a:endParaRPr>
                    </a:p>
                  </a:txBody>
                  <a:tcPr marL="26613" marR="2661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pt-BR" sz="700">
                          <a:effectLst/>
                          <a:latin typeface="Times New Roman" panose="02020603050405020304" pitchFamily="18" charset="0"/>
                          <a:ea typeface="Times New Roman" panose="02020603050405020304" pitchFamily="18" charset="0"/>
                        </a:rPr>
                        <a:t> </a:t>
                      </a:r>
                    </a:p>
                  </a:txBody>
                  <a:tcPr marL="0" marR="0" marT="0" marB="0" anchor="ctr">
                    <a:lnL>
                      <a:noFill/>
                    </a:lnL>
                    <a:lnR>
                      <a:noFill/>
                    </a:lnR>
                    <a:lnT>
                      <a:noFill/>
                    </a:lnT>
                    <a:lnB>
                      <a:noFill/>
                    </a:lnB>
                  </a:tcPr>
                </a:tc>
              </a:tr>
              <a:tr h="122681">
                <a:tc rowSpan="4">
                  <a:txBody>
                    <a:bodyPr/>
                    <a:lstStyle/>
                    <a:p>
                      <a:pPr>
                        <a:lnSpc>
                          <a:spcPct val="115000"/>
                        </a:lnSpc>
                        <a:spcAft>
                          <a:spcPts val="0"/>
                        </a:spcAft>
                      </a:pPr>
                      <a:r>
                        <a:rPr lang="pt-BR" sz="700">
                          <a:solidFill>
                            <a:srgbClr val="000000"/>
                          </a:solidFill>
                          <a:effectLst/>
                          <a:latin typeface="Times New Roman" panose="02020603050405020304" pitchFamily="18" charset="0"/>
                          <a:ea typeface="Times New Roman" panose="02020603050405020304" pitchFamily="18" charset="0"/>
                        </a:rPr>
                        <a:t>Sul</a:t>
                      </a:r>
                      <a:endParaRPr lang="pt-BR" sz="700">
                        <a:effectLst/>
                        <a:latin typeface="Times New Roman" panose="02020603050405020304" pitchFamily="18" charset="0"/>
                        <a:ea typeface="Times New Roman" panose="02020603050405020304" pitchFamily="18" charset="0"/>
                      </a:endParaRPr>
                    </a:p>
                  </a:txBody>
                  <a:tcPr marL="26613" marR="26613"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pt-BR" sz="700">
                          <a:solidFill>
                            <a:srgbClr val="000000"/>
                          </a:solidFill>
                          <a:effectLst/>
                          <a:latin typeface="Times New Roman" panose="02020603050405020304" pitchFamily="18" charset="0"/>
                          <a:ea typeface="Times New Roman" panose="02020603050405020304" pitchFamily="18" charset="0"/>
                        </a:rPr>
                        <a:t>Paraná</a:t>
                      </a:r>
                      <a:endParaRPr lang="pt-BR" sz="700">
                        <a:effectLst/>
                        <a:latin typeface="Times New Roman" panose="02020603050405020304" pitchFamily="18" charset="0"/>
                        <a:ea typeface="Times New Roman" panose="02020603050405020304" pitchFamily="18" charset="0"/>
                      </a:endParaRPr>
                    </a:p>
                  </a:txBody>
                  <a:tcPr marL="26613" marR="266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a:lnSpc>
                          <a:spcPct val="115000"/>
                        </a:lnSpc>
                        <a:spcAft>
                          <a:spcPts val="0"/>
                        </a:spcAft>
                      </a:pPr>
                      <a:r>
                        <a:rPr lang="pt-BR" sz="700">
                          <a:solidFill>
                            <a:srgbClr val="000000"/>
                          </a:solidFill>
                          <a:effectLst/>
                          <a:latin typeface="Times New Roman" panose="02020603050405020304" pitchFamily="18" charset="0"/>
                          <a:ea typeface="Times New Roman" panose="02020603050405020304" pitchFamily="18" charset="0"/>
                        </a:rPr>
                        <a:t>4,2400</a:t>
                      </a:r>
                      <a:endParaRPr lang="pt-BR" sz="700">
                        <a:effectLst/>
                        <a:latin typeface="Times New Roman" panose="02020603050405020304" pitchFamily="18" charset="0"/>
                        <a:ea typeface="Times New Roman" panose="02020603050405020304" pitchFamily="18" charset="0"/>
                      </a:endParaRPr>
                    </a:p>
                  </a:txBody>
                  <a:tcPr marL="26613" marR="266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a:lnSpc>
                          <a:spcPct val="115000"/>
                        </a:lnSpc>
                        <a:spcAft>
                          <a:spcPts val="0"/>
                        </a:spcAft>
                      </a:pPr>
                      <a:r>
                        <a:rPr lang="pt-BR" sz="700">
                          <a:solidFill>
                            <a:srgbClr val="000000"/>
                          </a:solidFill>
                          <a:effectLst/>
                          <a:latin typeface="Times New Roman" panose="02020603050405020304" pitchFamily="18" charset="0"/>
                          <a:ea typeface="Times New Roman" panose="02020603050405020304" pitchFamily="18" charset="0"/>
                        </a:rPr>
                        <a:t>2,8832</a:t>
                      </a:r>
                      <a:endParaRPr lang="pt-BR" sz="700">
                        <a:effectLst/>
                        <a:latin typeface="Times New Roman" panose="02020603050405020304" pitchFamily="18" charset="0"/>
                        <a:ea typeface="Times New Roman" panose="02020603050405020304" pitchFamily="18" charset="0"/>
                      </a:endParaRPr>
                    </a:p>
                  </a:txBody>
                  <a:tcPr marL="26613" marR="266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spcAft>
                          <a:spcPts val="0"/>
                        </a:spcAft>
                      </a:pPr>
                      <a:r>
                        <a:rPr lang="pt-BR" sz="700">
                          <a:effectLst/>
                          <a:latin typeface="Times New Roman" panose="02020603050405020304" pitchFamily="18" charset="0"/>
                          <a:ea typeface="Times New Roman" panose="02020603050405020304" pitchFamily="18" charset="0"/>
                        </a:rPr>
                        <a:t> </a:t>
                      </a:r>
                    </a:p>
                  </a:txBody>
                  <a:tcPr marL="0" marR="0" marT="0" marB="0" anchor="ctr">
                    <a:lnL>
                      <a:noFill/>
                    </a:lnL>
                    <a:lnR>
                      <a:noFill/>
                    </a:lnR>
                    <a:lnT>
                      <a:noFill/>
                    </a:lnT>
                    <a:lnB>
                      <a:noFill/>
                    </a:lnB>
                  </a:tcPr>
                </a:tc>
              </a:tr>
              <a:tr h="122681">
                <a:tc vMerge="1">
                  <a:txBody>
                    <a:bodyPr/>
                    <a:lstStyle/>
                    <a:p>
                      <a:endParaRPr lang="pt-BR"/>
                    </a:p>
                  </a:txBody>
                  <a:tcPr/>
                </a:tc>
                <a:tc>
                  <a:txBody>
                    <a:bodyPr/>
                    <a:lstStyle/>
                    <a:p>
                      <a:pPr>
                        <a:lnSpc>
                          <a:spcPct val="115000"/>
                        </a:lnSpc>
                        <a:spcAft>
                          <a:spcPts val="0"/>
                        </a:spcAft>
                      </a:pPr>
                      <a:r>
                        <a:rPr lang="pt-BR" sz="700">
                          <a:solidFill>
                            <a:srgbClr val="000000"/>
                          </a:solidFill>
                          <a:effectLst/>
                          <a:latin typeface="Times New Roman" panose="02020603050405020304" pitchFamily="18" charset="0"/>
                          <a:ea typeface="Times New Roman" panose="02020603050405020304" pitchFamily="18" charset="0"/>
                        </a:rPr>
                        <a:t>Santa Catarina</a:t>
                      </a:r>
                      <a:endParaRPr lang="pt-BR" sz="700">
                        <a:effectLst/>
                        <a:latin typeface="Times New Roman" panose="02020603050405020304" pitchFamily="18" charset="0"/>
                        <a:ea typeface="Times New Roman" panose="02020603050405020304" pitchFamily="18" charset="0"/>
                      </a:endParaRPr>
                    </a:p>
                  </a:txBody>
                  <a:tcPr marL="26613" marR="26613" marT="0" marB="0" anchor="b">
                    <a:lnL>
                      <a:noFill/>
                    </a:lnL>
                    <a:lnR>
                      <a:noFill/>
                    </a:lnR>
                    <a:lnT>
                      <a:noFill/>
                    </a:lnT>
                    <a:lnB>
                      <a:noFill/>
                    </a:lnB>
                  </a:tcPr>
                </a:tc>
                <a:tc>
                  <a:txBody>
                    <a:bodyPr/>
                    <a:lstStyle/>
                    <a:p>
                      <a:pPr algn="r">
                        <a:lnSpc>
                          <a:spcPct val="115000"/>
                        </a:lnSpc>
                        <a:spcAft>
                          <a:spcPts val="0"/>
                        </a:spcAft>
                      </a:pPr>
                      <a:r>
                        <a:rPr lang="pt-BR" sz="700">
                          <a:solidFill>
                            <a:srgbClr val="000000"/>
                          </a:solidFill>
                          <a:effectLst/>
                          <a:latin typeface="Times New Roman" panose="02020603050405020304" pitchFamily="18" charset="0"/>
                          <a:ea typeface="Times New Roman" panose="02020603050405020304" pitchFamily="18" charset="0"/>
                        </a:rPr>
                        <a:t>1,8800</a:t>
                      </a:r>
                      <a:endParaRPr lang="pt-BR" sz="700">
                        <a:effectLst/>
                        <a:latin typeface="Times New Roman" panose="02020603050405020304" pitchFamily="18" charset="0"/>
                        <a:ea typeface="Times New Roman" panose="02020603050405020304" pitchFamily="18" charset="0"/>
                      </a:endParaRPr>
                    </a:p>
                  </a:txBody>
                  <a:tcPr marL="26613" marR="26613" marT="0" marB="0" anchor="b">
                    <a:lnL>
                      <a:noFill/>
                    </a:lnL>
                    <a:lnR>
                      <a:noFill/>
                    </a:lnR>
                    <a:lnT>
                      <a:noFill/>
                    </a:lnT>
                    <a:lnB>
                      <a:noFill/>
                    </a:lnB>
                  </a:tcPr>
                </a:tc>
                <a:tc>
                  <a:txBody>
                    <a:bodyPr/>
                    <a:lstStyle/>
                    <a:p>
                      <a:pPr algn="r">
                        <a:lnSpc>
                          <a:spcPct val="115000"/>
                        </a:lnSpc>
                        <a:spcAft>
                          <a:spcPts val="0"/>
                        </a:spcAft>
                      </a:pPr>
                      <a:r>
                        <a:rPr lang="pt-BR" sz="700">
                          <a:solidFill>
                            <a:srgbClr val="000000"/>
                          </a:solidFill>
                          <a:effectLst/>
                          <a:latin typeface="Times New Roman" panose="02020603050405020304" pitchFamily="18" charset="0"/>
                          <a:ea typeface="Times New Roman" panose="02020603050405020304" pitchFamily="18" charset="0"/>
                        </a:rPr>
                        <a:t>1,2798</a:t>
                      </a:r>
                      <a:endParaRPr lang="pt-BR" sz="700">
                        <a:effectLst/>
                        <a:latin typeface="Times New Roman" panose="02020603050405020304" pitchFamily="18" charset="0"/>
                        <a:ea typeface="Times New Roman" panose="02020603050405020304" pitchFamily="18" charset="0"/>
                      </a:endParaRPr>
                    </a:p>
                  </a:txBody>
                  <a:tcPr marL="26613" marR="26613" marT="0" marB="0" anchor="b">
                    <a:lnL>
                      <a:noFill/>
                    </a:lnL>
                    <a:lnR>
                      <a:noFill/>
                    </a:lnR>
                    <a:lnT>
                      <a:noFill/>
                    </a:lnT>
                    <a:lnB>
                      <a:noFill/>
                    </a:lnB>
                  </a:tcPr>
                </a:tc>
                <a:tc>
                  <a:txBody>
                    <a:bodyPr/>
                    <a:lstStyle/>
                    <a:p>
                      <a:pPr>
                        <a:lnSpc>
                          <a:spcPct val="115000"/>
                        </a:lnSpc>
                        <a:spcAft>
                          <a:spcPts val="0"/>
                        </a:spcAft>
                      </a:pPr>
                      <a:r>
                        <a:rPr lang="pt-BR" sz="700">
                          <a:effectLst/>
                          <a:latin typeface="Times New Roman" panose="02020603050405020304" pitchFamily="18" charset="0"/>
                          <a:ea typeface="Times New Roman" panose="02020603050405020304" pitchFamily="18" charset="0"/>
                        </a:rPr>
                        <a:t> </a:t>
                      </a:r>
                    </a:p>
                  </a:txBody>
                  <a:tcPr marL="0" marR="0" marT="0" marB="0" anchor="ctr">
                    <a:lnL>
                      <a:noFill/>
                    </a:lnL>
                    <a:lnR>
                      <a:noFill/>
                    </a:lnR>
                    <a:lnT>
                      <a:noFill/>
                    </a:lnT>
                    <a:lnB>
                      <a:noFill/>
                    </a:lnB>
                  </a:tcPr>
                </a:tc>
              </a:tr>
              <a:tr h="122681">
                <a:tc vMerge="1">
                  <a:txBody>
                    <a:bodyPr/>
                    <a:lstStyle/>
                    <a:p>
                      <a:endParaRPr lang="pt-BR"/>
                    </a:p>
                  </a:txBody>
                  <a:tcPr/>
                </a:tc>
                <a:tc>
                  <a:txBody>
                    <a:bodyPr/>
                    <a:lstStyle/>
                    <a:p>
                      <a:pPr>
                        <a:lnSpc>
                          <a:spcPct val="115000"/>
                        </a:lnSpc>
                        <a:spcAft>
                          <a:spcPts val="0"/>
                        </a:spcAft>
                      </a:pPr>
                      <a:r>
                        <a:rPr lang="pt-BR" sz="700">
                          <a:solidFill>
                            <a:srgbClr val="000000"/>
                          </a:solidFill>
                          <a:effectLst/>
                          <a:latin typeface="Times New Roman" panose="02020603050405020304" pitchFamily="18" charset="0"/>
                          <a:ea typeface="Times New Roman" panose="02020603050405020304" pitchFamily="18" charset="0"/>
                        </a:rPr>
                        <a:t>Rio Grande do Sul</a:t>
                      </a:r>
                      <a:endParaRPr lang="pt-BR" sz="700">
                        <a:effectLst/>
                        <a:latin typeface="Times New Roman" panose="02020603050405020304" pitchFamily="18" charset="0"/>
                        <a:ea typeface="Times New Roman" panose="02020603050405020304" pitchFamily="18" charset="0"/>
                      </a:endParaRPr>
                    </a:p>
                  </a:txBody>
                  <a:tcPr marL="26613" marR="26613" marT="0" marB="0" anchor="b">
                    <a:lnL>
                      <a:noFill/>
                    </a:lnL>
                    <a:lnR>
                      <a:noFill/>
                    </a:lnR>
                    <a:lnT>
                      <a:noFill/>
                    </a:lnT>
                    <a:lnB>
                      <a:noFill/>
                    </a:lnB>
                  </a:tcPr>
                </a:tc>
                <a:tc>
                  <a:txBody>
                    <a:bodyPr/>
                    <a:lstStyle/>
                    <a:p>
                      <a:pPr algn="r">
                        <a:lnSpc>
                          <a:spcPct val="115000"/>
                        </a:lnSpc>
                        <a:spcAft>
                          <a:spcPts val="0"/>
                        </a:spcAft>
                      </a:pPr>
                      <a:r>
                        <a:rPr lang="pt-BR" sz="700">
                          <a:solidFill>
                            <a:srgbClr val="000000"/>
                          </a:solidFill>
                          <a:effectLst/>
                          <a:latin typeface="Times New Roman" panose="02020603050405020304" pitchFamily="18" charset="0"/>
                          <a:ea typeface="Times New Roman" panose="02020603050405020304" pitchFamily="18" charset="0"/>
                        </a:rPr>
                        <a:t>3,4615</a:t>
                      </a:r>
                      <a:endParaRPr lang="pt-BR" sz="700">
                        <a:effectLst/>
                        <a:latin typeface="Times New Roman" panose="02020603050405020304" pitchFamily="18" charset="0"/>
                        <a:ea typeface="Times New Roman" panose="02020603050405020304" pitchFamily="18" charset="0"/>
                      </a:endParaRPr>
                    </a:p>
                  </a:txBody>
                  <a:tcPr marL="26613" marR="26613" marT="0" marB="0" anchor="b">
                    <a:lnL>
                      <a:noFill/>
                    </a:lnL>
                    <a:lnR>
                      <a:noFill/>
                    </a:lnR>
                    <a:lnT>
                      <a:noFill/>
                    </a:lnT>
                    <a:lnB>
                      <a:noFill/>
                    </a:lnB>
                  </a:tcPr>
                </a:tc>
                <a:tc>
                  <a:txBody>
                    <a:bodyPr/>
                    <a:lstStyle/>
                    <a:p>
                      <a:pPr algn="r">
                        <a:lnSpc>
                          <a:spcPct val="115000"/>
                        </a:lnSpc>
                        <a:spcAft>
                          <a:spcPts val="0"/>
                        </a:spcAft>
                      </a:pPr>
                      <a:r>
                        <a:rPr lang="pt-BR" sz="700">
                          <a:solidFill>
                            <a:srgbClr val="000000"/>
                          </a:solidFill>
                          <a:effectLst/>
                          <a:latin typeface="Times New Roman" panose="02020603050405020304" pitchFamily="18" charset="0"/>
                          <a:ea typeface="Times New Roman" panose="02020603050405020304" pitchFamily="18" charset="0"/>
                        </a:rPr>
                        <a:t>2,3548</a:t>
                      </a:r>
                      <a:endParaRPr lang="pt-BR" sz="700">
                        <a:effectLst/>
                        <a:latin typeface="Times New Roman" panose="02020603050405020304" pitchFamily="18" charset="0"/>
                        <a:ea typeface="Times New Roman" panose="02020603050405020304" pitchFamily="18" charset="0"/>
                      </a:endParaRPr>
                    </a:p>
                  </a:txBody>
                  <a:tcPr marL="26613" marR="26613" marT="0" marB="0" anchor="b">
                    <a:lnL>
                      <a:noFill/>
                    </a:lnL>
                    <a:lnR>
                      <a:noFill/>
                    </a:lnR>
                    <a:lnT>
                      <a:noFill/>
                    </a:lnT>
                    <a:lnB>
                      <a:noFill/>
                    </a:lnB>
                  </a:tcPr>
                </a:tc>
                <a:tc>
                  <a:txBody>
                    <a:bodyPr/>
                    <a:lstStyle/>
                    <a:p>
                      <a:pPr>
                        <a:lnSpc>
                          <a:spcPct val="115000"/>
                        </a:lnSpc>
                        <a:spcAft>
                          <a:spcPts val="0"/>
                        </a:spcAft>
                      </a:pPr>
                      <a:r>
                        <a:rPr lang="pt-BR" sz="700">
                          <a:effectLst/>
                          <a:latin typeface="Times New Roman" panose="02020603050405020304" pitchFamily="18" charset="0"/>
                          <a:ea typeface="Times New Roman" panose="02020603050405020304" pitchFamily="18" charset="0"/>
                        </a:rPr>
                        <a:t> </a:t>
                      </a:r>
                    </a:p>
                  </a:txBody>
                  <a:tcPr marL="0" marR="0" marT="0" marB="0" anchor="ctr">
                    <a:lnL>
                      <a:noFill/>
                    </a:lnL>
                    <a:lnR>
                      <a:noFill/>
                    </a:lnR>
                    <a:lnT>
                      <a:noFill/>
                    </a:lnT>
                    <a:lnB>
                      <a:noFill/>
                    </a:lnB>
                  </a:tcPr>
                </a:tc>
              </a:tr>
              <a:tr h="122681">
                <a:tc vMerge="1">
                  <a:txBody>
                    <a:bodyPr/>
                    <a:lstStyle/>
                    <a:p>
                      <a:endParaRPr lang="pt-BR"/>
                    </a:p>
                  </a:txBody>
                  <a:tcPr/>
                </a:tc>
                <a:tc>
                  <a:txBody>
                    <a:bodyPr/>
                    <a:lstStyle/>
                    <a:p>
                      <a:pPr>
                        <a:lnSpc>
                          <a:spcPct val="115000"/>
                        </a:lnSpc>
                        <a:spcAft>
                          <a:spcPts val="0"/>
                        </a:spcAft>
                      </a:pPr>
                      <a:r>
                        <a:rPr lang="pt-BR" sz="700" b="1">
                          <a:solidFill>
                            <a:srgbClr val="000000"/>
                          </a:solidFill>
                          <a:effectLst/>
                          <a:latin typeface="Times New Roman" panose="02020603050405020304" pitchFamily="18" charset="0"/>
                          <a:ea typeface="Times New Roman" panose="02020603050405020304" pitchFamily="18" charset="0"/>
                        </a:rPr>
                        <a:t>Total da Região</a:t>
                      </a:r>
                      <a:endParaRPr lang="pt-BR" sz="700">
                        <a:effectLst/>
                        <a:latin typeface="Times New Roman" panose="02020603050405020304" pitchFamily="18" charset="0"/>
                        <a:ea typeface="Times New Roman" panose="02020603050405020304" pitchFamily="18" charset="0"/>
                      </a:endParaRPr>
                    </a:p>
                  </a:txBody>
                  <a:tcPr marL="26613" marR="2661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pt-BR" sz="700" b="1">
                          <a:solidFill>
                            <a:srgbClr val="000000"/>
                          </a:solidFill>
                          <a:effectLst/>
                          <a:latin typeface="Times New Roman" panose="02020603050405020304" pitchFamily="18" charset="0"/>
                          <a:ea typeface="Times New Roman" panose="02020603050405020304" pitchFamily="18" charset="0"/>
                        </a:rPr>
                        <a:t>9,5815</a:t>
                      </a:r>
                      <a:endParaRPr lang="pt-BR" sz="700">
                        <a:effectLst/>
                        <a:latin typeface="Times New Roman" panose="02020603050405020304" pitchFamily="18" charset="0"/>
                        <a:ea typeface="Times New Roman" panose="02020603050405020304" pitchFamily="18" charset="0"/>
                      </a:endParaRPr>
                    </a:p>
                  </a:txBody>
                  <a:tcPr marL="26613" marR="2661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pt-BR" sz="700" b="1">
                          <a:solidFill>
                            <a:srgbClr val="000000"/>
                          </a:solidFill>
                          <a:effectLst/>
                          <a:latin typeface="Times New Roman" panose="02020603050405020304" pitchFamily="18" charset="0"/>
                          <a:ea typeface="Times New Roman" panose="02020603050405020304" pitchFamily="18" charset="0"/>
                        </a:rPr>
                        <a:t>6,5178</a:t>
                      </a:r>
                      <a:endParaRPr lang="pt-BR" sz="700">
                        <a:effectLst/>
                        <a:latin typeface="Times New Roman" panose="02020603050405020304" pitchFamily="18" charset="0"/>
                        <a:ea typeface="Times New Roman" panose="02020603050405020304" pitchFamily="18" charset="0"/>
                      </a:endParaRPr>
                    </a:p>
                  </a:txBody>
                  <a:tcPr marL="26613" marR="2661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pt-BR" sz="700">
                          <a:effectLst/>
                          <a:latin typeface="Times New Roman" panose="02020603050405020304" pitchFamily="18" charset="0"/>
                          <a:ea typeface="Times New Roman" panose="02020603050405020304" pitchFamily="18" charset="0"/>
                        </a:rPr>
                        <a:t> </a:t>
                      </a:r>
                    </a:p>
                  </a:txBody>
                  <a:tcPr marL="0" marR="0" marT="0" marB="0" anchor="ctr">
                    <a:lnL>
                      <a:noFill/>
                    </a:lnL>
                    <a:lnR>
                      <a:noFill/>
                    </a:lnR>
                    <a:lnT>
                      <a:noFill/>
                    </a:lnT>
                    <a:lnB>
                      <a:noFill/>
                    </a:lnB>
                  </a:tcPr>
                </a:tc>
              </a:tr>
              <a:tr h="122681">
                <a:tc>
                  <a:txBody>
                    <a:bodyPr/>
                    <a:lstStyle/>
                    <a:p>
                      <a:pPr>
                        <a:lnSpc>
                          <a:spcPct val="115000"/>
                        </a:lnSpc>
                        <a:spcAft>
                          <a:spcPts val="0"/>
                        </a:spcAft>
                      </a:pPr>
                      <a:r>
                        <a:rPr lang="pt-BR" sz="700" b="1">
                          <a:solidFill>
                            <a:srgbClr val="000000"/>
                          </a:solidFill>
                          <a:effectLst/>
                          <a:latin typeface="Times New Roman" panose="02020603050405020304" pitchFamily="18" charset="0"/>
                          <a:ea typeface="Times New Roman" panose="02020603050405020304" pitchFamily="18" charset="0"/>
                        </a:rPr>
                        <a:t>S, SE</a:t>
                      </a:r>
                      <a:endParaRPr lang="pt-BR" sz="700">
                        <a:effectLst/>
                        <a:latin typeface="Times New Roman" panose="02020603050405020304" pitchFamily="18" charset="0"/>
                        <a:ea typeface="Times New Roman" panose="02020603050405020304" pitchFamily="18" charset="0"/>
                      </a:endParaRPr>
                    </a:p>
                  </a:txBody>
                  <a:tcPr marL="26613" marR="26613"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pt-BR" sz="700">
                        <a:effectLst/>
                        <a:latin typeface="Calibri" panose="020F0502020204030204" pitchFamily="34" charset="0"/>
                      </a:endParaRPr>
                    </a:p>
                  </a:txBody>
                  <a:tcPr marL="26613" marR="26613"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pt-BR" sz="700" b="1">
                          <a:solidFill>
                            <a:srgbClr val="000000"/>
                          </a:solidFill>
                          <a:effectLst/>
                          <a:latin typeface="Times New Roman" panose="02020603050405020304" pitchFamily="18" charset="0"/>
                          <a:ea typeface="Times New Roman" panose="02020603050405020304" pitchFamily="18" charset="0"/>
                        </a:rPr>
                        <a:t>27,2725</a:t>
                      </a:r>
                      <a:endParaRPr lang="pt-BR" sz="700">
                        <a:effectLst/>
                        <a:latin typeface="Times New Roman" panose="02020603050405020304" pitchFamily="18" charset="0"/>
                        <a:ea typeface="Times New Roman" panose="02020603050405020304" pitchFamily="18" charset="0"/>
                      </a:endParaRPr>
                    </a:p>
                  </a:txBody>
                  <a:tcPr marL="26613" marR="26613"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pt-BR" sz="700" b="1">
                          <a:solidFill>
                            <a:srgbClr val="000000"/>
                          </a:solidFill>
                          <a:effectLst/>
                          <a:latin typeface="Times New Roman" panose="02020603050405020304" pitchFamily="18" charset="0"/>
                          <a:ea typeface="Times New Roman" panose="02020603050405020304" pitchFamily="18" charset="0"/>
                        </a:rPr>
                        <a:t>15,0000</a:t>
                      </a:r>
                      <a:endParaRPr lang="pt-BR" sz="700">
                        <a:effectLst/>
                        <a:latin typeface="Times New Roman" panose="02020603050405020304" pitchFamily="18" charset="0"/>
                        <a:ea typeface="Times New Roman" panose="02020603050405020304" pitchFamily="18" charset="0"/>
                      </a:endParaRPr>
                    </a:p>
                  </a:txBody>
                  <a:tcPr marL="26613" marR="26613"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pt-BR" sz="700" dirty="0">
                          <a:effectLst/>
                          <a:latin typeface="Times New Roman" panose="02020603050405020304" pitchFamily="18" charset="0"/>
                          <a:ea typeface="Times New Roman" panose="02020603050405020304" pitchFamily="18" charset="0"/>
                        </a:rPr>
                        <a:t> </a:t>
                      </a:r>
                    </a:p>
                  </a:txBody>
                  <a:tcPr marL="0" marR="0" marT="0" marB="0" anchor="ctr">
                    <a:lnL>
                      <a:noFill/>
                    </a:lnL>
                    <a:lnR>
                      <a:noFill/>
                    </a:lnR>
                    <a:lnT>
                      <a:noFill/>
                    </a:lnT>
                    <a:lnB>
                      <a:noFill/>
                    </a:lnB>
                  </a:tcPr>
                </a:tc>
              </a:tr>
            </a:tbl>
          </a:graphicData>
        </a:graphic>
      </p:graphicFrame>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endParaRPr lang="pt-BR" altLang="pt-BR" smtClean="0"/>
          </a:p>
        </p:txBody>
      </p:sp>
      <p:sp>
        <p:nvSpPr>
          <p:cNvPr id="15363" name="Rectangle 3"/>
          <p:cNvSpPr>
            <a:spLocks noGrp="1" noChangeArrowheads="1"/>
          </p:cNvSpPr>
          <p:nvPr>
            <p:ph type="body" idx="1"/>
          </p:nvPr>
        </p:nvSpPr>
        <p:spPr/>
        <p:txBody>
          <a:bodyPr/>
          <a:lstStyle/>
          <a:p>
            <a:pPr algn="just" eaLnBrk="1" hangingPunct="1"/>
            <a:r>
              <a:rPr lang="pt-BR" altLang="pt-BR" sz="2800" dirty="0" smtClean="0"/>
              <a:t>Redistribuição regional: forte equalização nas transferências federais dos recursos destinados à saúde por região, embora a região Norte ainda está bem atrás das demais.</a:t>
            </a:r>
          </a:p>
          <a:p>
            <a:pPr algn="just" eaLnBrk="1" hangingPunct="1">
              <a:buFontTx/>
              <a:buNone/>
            </a:pPr>
            <a:r>
              <a:rPr lang="pt-BR" altLang="pt-BR" sz="2800" dirty="0" smtClean="0"/>
              <a:t>   Tendência de equalização regional dos recursos transferidos não induziu a convergência dos indicadores de saúde</a:t>
            </a:r>
          </a:p>
          <a:p>
            <a:pPr algn="just" eaLnBrk="1" hangingPunct="1">
              <a:buFontTx/>
              <a:buNone/>
            </a:pPr>
            <a:r>
              <a:rPr lang="pt-BR" altLang="pt-BR" sz="2800" dirty="0" smtClean="0"/>
              <a:t>    Magalhães e Miranda (2005)</a:t>
            </a:r>
          </a:p>
        </p:txBody>
      </p:sp>
    </p:spTree>
    <p:extLst>
      <p:ext uri="{BB962C8B-B14F-4D97-AF65-F5344CB8AC3E}">
        <p14:creationId xmlns:p14="http://schemas.microsoft.com/office/powerpoint/2010/main" val="37465641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endParaRPr lang="pt-BR" altLang="pt-BR" smtClean="0"/>
          </a:p>
        </p:txBody>
      </p:sp>
      <p:sp>
        <p:nvSpPr>
          <p:cNvPr id="16387" name="Rectangle 3"/>
          <p:cNvSpPr>
            <a:spLocks noGrp="1" noChangeArrowheads="1"/>
          </p:cNvSpPr>
          <p:nvPr>
            <p:ph type="body" idx="1"/>
          </p:nvPr>
        </p:nvSpPr>
        <p:spPr/>
        <p:txBody>
          <a:bodyPr/>
          <a:lstStyle/>
          <a:p>
            <a:pPr algn="just" eaLnBrk="1" hangingPunct="1"/>
            <a:r>
              <a:rPr lang="pt-BR" altLang="pt-BR" dirty="0" smtClean="0"/>
              <a:t>Gestão eficiente de recursos</a:t>
            </a:r>
          </a:p>
          <a:p>
            <a:pPr algn="just" eaLnBrk="1" hangingPunct="1">
              <a:buFontTx/>
              <a:buNone/>
            </a:pPr>
            <a:r>
              <a:rPr lang="pt-BR" altLang="pt-BR" dirty="0" smtClean="0"/>
              <a:t>Migração de pacientes.</a:t>
            </a:r>
          </a:p>
          <a:p>
            <a:pPr algn="just" eaLnBrk="1" hangingPunct="1">
              <a:buFontTx/>
              <a:buNone/>
            </a:pPr>
            <a:r>
              <a:rPr lang="pt-BR" altLang="pt-BR" dirty="0" smtClean="0"/>
              <a:t>Interesses </a:t>
            </a:r>
            <a:r>
              <a:rPr lang="pt-BR" altLang="pt-BR" dirty="0" err="1" smtClean="0"/>
              <a:t>político-eleitorais</a:t>
            </a:r>
            <a:r>
              <a:rPr lang="pt-BR" altLang="pt-BR" dirty="0" smtClean="0"/>
              <a:t>.</a:t>
            </a:r>
          </a:p>
          <a:p>
            <a:pPr algn="just" eaLnBrk="1" hangingPunct="1"/>
            <a:r>
              <a:rPr lang="pt-BR" altLang="pt-BR" dirty="0" smtClean="0"/>
              <a:t>Hiato fiscal</a:t>
            </a:r>
          </a:p>
          <a:p>
            <a:pPr algn="just" eaLnBrk="1" hangingPunct="1">
              <a:buFontTx/>
              <a:buNone/>
            </a:pPr>
            <a:r>
              <a:rPr lang="pt-BR" altLang="pt-BR" dirty="0" smtClean="0"/>
              <a:t>Critérios orientadores das transferências não são por características de “necessidade de saúde”de cada região.</a:t>
            </a:r>
            <a:endParaRPr lang="en-US" altLang="pt-BR" dirty="0" smtClean="0"/>
          </a:p>
        </p:txBody>
      </p:sp>
    </p:spTree>
    <p:extLst>
      <p:ext uri="{BB962C8B-B14F-4D97-AF65-F5344CB8AC3E}">
        <p14:creationId xmlns:p14="http://schemas.microsoft.com/office/powerpoint/2010/main" val="258485768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algn="just" eaLnBrk="1" hangingPunct="1"/>
            <a:r>
              <a:rPr lang="pt-BR" altLang="pt-BR" sz="3200" smtClean="0"/>
              <a:t>Três problemas centrais a serem resolvidos</a:t>
            </a:r>
            <a:endParaRPr lang="en-US" altLang="pt-BR" sz="3200" smtClean="0"/>
          </a:p>
        </p:txBody>
      </p:sp>
      <p:sp>
        <p:nvSpPr>
          <p:cNvPr id="17411" name="Rectangle 3"/>
          <p:cNvSpPr>
            <a:spLocks noGrp="1" noChangeArrowheads="1"/>
          </p:cNvSpPr>
          <p:nvPr>
            <p:ph type="body" idx="1"/>
          </p:nvPr>
        </p:nvSpPr>
        <p:spPr/>
        <p:txBody>
          <a:bodyPr/>
          <a:lstStyle/>
          <a:p>
            <a:pPr algn="just" eaLnBrk="1" hangingPunct="1">
              <a:lnSpc>
                <a:spcPct val="90000"/>
              </a:lnSpc>
            </a:pPr>
            <a:r>
              <a:rPr lang="pt-BR" altLang="pt-BR" sz="3600" dirty="0" smtClean="0"/>
              <a:t>Um sistema de compensação financeira para evitar o comportamento </a:t>
            </a:r>
            <a:r>
              <a:rPr lang="pt-BR" altLang="pt-BR" sz="3600" i="1" dirty="0" err="1" smtClean="0"/>
              <a:t>free</a:t>
            </a:r>
            <a:r>
              <a:rPr lang="pt-BR" altLang="pt-BR" sz="3600" i="1" dirty="0" smtClean="0"/>
              <a:t> </a:t>
            </a:r>
            <a:r>
              <a:rPr lang="pt-BR" altLang="pt-BR" sz="3600" i="1" dirty="0" err="1" smtClean="0"/>
              <a:t>rider</a:t>
            </a:r>
            <a:r>
              <a:rPr lang="pt-BR" altLang="pt-BR" sz="3600" dirty="0" smtClean="0"/>
              <a:t> de migração de pacientes.</a:t>
            </a:r>
          </a:p>
          <a:p>
            <a:pPr algn="just" eaLnBrk="1" hangingPunct="1">
              <a:lnSpc>
                <a:spcPct val="90000"/>
              </a:lnSpc>
            </a:pPr>
            <a:r>
              <a:rPr lang="pt-BR" altLang="pt-BR" sz="3600" dirty="0" smtClean="0"/>
              <a:t>Adoção de critérios de necessidade de saúde para orientar os recursos destinados à atenção básica.</a:t>
            </a:r>
          </a:p>
          <a:p>
            <a:pPr algn="just" eaLnBrk="1" hangingPunct="1">
              <a:lnSpc>
                <a:spcPct val="90000"/>
              </a:lnSpc>
            </a:pPr>
            <a:r>
              <a:rPr lang="pt-BR" altLang="pt-BR" sz="3600" dirty="0" smtClean="0"/>
              <a:t>Sistema de premiação pela obtenção de bons resultados.</a:t>
            </a:r>
            <a:endParaRPr lang="en-US" altLang="pt-BR" sz="3600" dirty="0" smtClean="0"/>
          </a:p>
        </p:txBody>
      </p:sp>
    </p:spTree>
    <p:extLst>
      <p:ext uri="{BB962C8B-B14F-4D97-AF65-F5344CB8AC3E}">
        <p14:creationId xmlns:p14="http://schemas.microsoft.com/office/powerpoint/2010/main" val="181742657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pt-BR" altLang="pt-BR" smtClean="0"/>
              <a:t>Fundef/Fundeb</a:t>
            </a:r>
            <a:endParaRPr lang="en-US" altLang="pt-BR" smtClean="0"/>
          </a:p>
        </p:txBody>
      </p:sp>
      <p:sp>
        <p:nvSpPr>
          <p:cNvPr id="18435" name="Rectangle 3"/>
          <p:cNvSpPr>
            <a:spLocks noGrp="1" noChangeArrowheads="1"/>
          </p:cNvSpPr>
          <p:nvPr>
            <p:ph type="body" idx="1"/>
          </p:nvPr>
        </p:nvSpPr>
        <p:spPr/>
        <p:txBody>
          <a:bodyPr/>
          <a:lstStyle/>
          <a:p>
            <a:pPr algn="just" eaLnBrk="1" hangingPunct="1">
              <a:buFontTx/>
              <a:buNone/>
            </a:pPr>
            <a:r>
              <a:rPr lang="pt-BR" altLang="pt-BR" sz="3600" dirty="0" smtClean="0"/>
              <a:t>   Constituição: 25% das receitas dos impostos e transferências dos estados e municípios devem ser destinados à educação. 18% no caso do governo federal.</a:t>
            </a:r>
          </a:p>
        </p:txBody>
      </p:sp>
    </p:spTree>
    <p:extLst>
      <p:ext uri="{BB962C8B-B14F-4D97-AF65-F5344CB8AC3E}">
        <p14:creationId xmlns:p14="http://schemas.microsoft.com/office/powerpoint/2010/main" val="221259033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pt-BR" altLang="pt-BR" smtClean="0"/>
              <a:t>Educação</a:t>
            </a:r>
          </a:p>
        </p:txBody>
      </p:sp>
      <p:sp>
        <p:nvSpPr>
          <p:cNvPr id="19459" name="Rectangle 3"/>
          <p:cNvSpPr>
            <a:spLocks noGrp="1" noChangeArrowheads="1"/>
          </p:cNvSpPr>
          <p:nvPr>
            <p:ph type="body" idx="1"/>
          </p:nvPr>
        </p:nvSpPr>
        <p:spPr/>
        <p:txBody>
          <a:bodyPr/>
          <a:lstStyle/>
          <a:p>
            <a:pPr algn="just" eaLnBrk="1" hangingPunct="1"/>
            <a:r>
              <a:rPr lang="pt-BR" altLang="pt-BR" sz="2800" dirty="0" smtClean="0"/>
              <a:t>Quantidade de recursos alocados para educação aumentou, mas aumentou também a heterogeneidade das escolas públicas.</a:t>
            </a:r>
          </a:p>
          <a:p>
            <a:pPr algn="just" eaLnBrk="1" hangingPunct="1">
              <a:buFontTx/>
              <a:buNone/>
            </a:pPr>
            <a:r>
              <a:rPr lang="pt-BR" altLang="pt-BR" sz="2800" dirty="0" smtClean="0"/>
              <a:t>   Municípios ricos, com menor número de alunos, gastavam mais por aluno do que municípios pobres com maior parcela de alunos.</a:t>
            </a:r>
          </a:p>
          <a:p>
            <a:pPr algn="just" eaLnBrk="1" hangingPunct="1"/>
            <a:r>
              <a:rPr lang="pt-BR" altLang="pt-BR" sz="2800" dirty="0" smtClean="0"/>
              <a:t>Não havia mecanismos para garantir que os recursos fossem efetivamente gastos com o sistema educacional .</a:t>
            </a:r>
          </a:p>
        </p:txBody>
      </p:sp>
    </p:spTree>
    <p:extLst>
      <p:ext uri="{BB962C8B-B14F-4D97-AF65-F5344CB8AC3E}">
        <p14:creationId xmlns:p14="http://schemas.microsoft.com/office/powerpoint/2010/main" val="123617561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algn="just" eaLnBrk="1" hangingPunct="1"/>
            <a:r>
              <a:rPr lang="pt-BR" altLang="pt-BR" sz="2000" dirty="0" smtClean="0"/>
              <a:t>FUNDEF (Fundo para Manutenção e Desenvolvimento do Ensino Fundamental e Valorização do Magistério)</a:t>
            </a:r>
          </a:p>
        </p:txBody>
      </p:sp>
      <p:sp>
        <p:nvSpPr>
          <p:cNvPr id="20483" name="Rectangle 3"/>
          <p:cNvSpPr>
            <a:spLocks noGrp="1" noChangeArrowheads="1"/>
          </p:cNvSpPr>
          <p:nvPr>
            <p:ph type="body" idx="1"/>
          </p:nvPr>
        </p:nvSpPr>
        <p:spPr/>
        <p:txBody>
          <a:bodyPr/>
          <a:lstStyle/>
          <a:p>
            <a:pPr algn="just" eaLnBrk="1" hangingPunct="1"/>
            <a:r>
              <a:rPr lang="pt-BR" altLang="pt-BR" smtClean="0"/>
              <a:t>Tinha como objetivo mudar a estrutura de financiamento da educação fundamental.</a:t>
            </a:r>
          </a:p>
          <a:p>
            <a:pPr algn="just" eaLnBrk="1" hangingPunct="1"/>
            <a:r>
              <a:rPr lang="pt-BR" altLang="pt-BR" smtClean="0"/>
              <a:t>Desde sua implementação (Jan 1998) e por um período de 10 anos, todos os municípios e estados deveriam gastar 15% de suas receitas exclusivamente com a manutenção e desenvolvimento da sua educação fundamental.</a:t>
            </a:r>
          </a:p>
        </p:txBody>
      </p:sp>
    </p:spTree>
    <p:extLst>
      <p:ext uri="{BB962C8B-B14F-4D97-AF65-F5344CB8AC3E}">
        <p14:creationId xmlns:p14="http://schemas.microsoft.com/office/powerpoint/2010/main" val="234794610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pt-BR" altLang="pt-BR" smtClean="0"/>
              <a:t>FUNDEF</a:t>
            </a:r>
          </a:p>
        </p:txBody>
      </p:sp>
      <p:sp>
        <p:nvSpPr>
          <p:cNvPr id="21507" name="Rectangle 3"/>
          <p:cNvSpPr>
            <a:spLocks noGrp="1" noChangeArrowheads="1"/>
          </p:cNvSpPr>
          <p:nvPr>
            <p:ph type="body" idx="1"/>
          </p:nvPr>
        </p:nvSpPr>
        <p:spPr/>
        <p:txBody>
          <a:bodyPr/>
          <a:lstStyle/>
          <a:p>
            <a:pPr marL="609600" indent="-609600" algn="just" eaLnBrk="1" hangingPunct="1">
              <a:lnSpc>
                <a:spcPct val="90000"/>
              </a:lnSpc>
              <a:buFontTx/>
              <a:buAutoNum type="arabicParenR"/>
            </a:pPr>
            <a:r>
              <a:rPr lang="pt-BR" altLang="pt-BR" sz="2400" smtClean="0"/>
              <a:t>Todos os recursos eram inicialmente dirigidos para um fundo comum.</a:t>
            </a:r>
          </a:p>
          <a:p>
            <a:pPr marL="609600" indent="-609600" algn="just" eaLnBrk="1" hangingPunct="1">
              <a:lnSpc>
                <a:spcPct val="90000"/>
              </a:lnSpc>
              <a:buFontTx/>
              <a:buAutoNum type="arabicParenR"/>
            </a:pPr>
            <a:r>
              <a:rPr lang="pt-BR" altLang="pt-BR" sz="2400" smtClean="0"/>
              <a:t>Os recursos eram redistribuídos aos estados e municípios em proporção direta ao número de alunos matriculados no ensino fundamental.</a:t>
            </a:r>
          </a:p>
          <a:p>
            <a:pPr marL="609600" indent="-609600" algn="just" eaLnBrk="1" hangingPunct="1">
              <a:lnSpc>
                <a:spcPct val="90000"/>
              </a:lnSpc>
              <a:buFontTx/>
              <a:buAutoNum type="arabicParenR"/>
            </a:pPr>
            <a:r>
              <a:rPr lang="pt-BR" altLang="pt-BR" sz="2400" smtClean="0"/>
              <a:t>60% dos recursos recebidos através do fundo deveriam ser gastos com salários de professores.</a:t>
            </a:r>
          </a:p>
          <a:p>
            <a:pPr marL="609600" indent="-609600" algn="just" eaLnBrk="1" hangingPunct="1">
              <a:lnSpc>
                <a:spcPct val="90000"/>
              </a:lnSpc>
              <a:buFontTx/>
              <a:buAutoNum type="arabicParenR"/>
            </a:pPr>
            <a:r>
              <a:rPr lang="pt-BR" altLang="pt-BR" sz="2400" smtClean="0"/>
              <a:t>Uma quantidade mínima de gasto por aluno foi estabelecida e nos casos em que esta quantidade mínima não podia ser alcançada somente com os recursos do fundo, o governo federal complementava.</a:t>
            </a:r>
          </a:p>
        </p:txBody>
      </p:sp>
    </p:spTree>
    <p:extLst>
      <p:ext uri="{BB962C8B-B14F-4D97-AF65-F5344CB8AC3E}">
        <p14:creationId xmlns:p14="http://schemas.microsoft.com/office/powerpoint/2010/main" val="226508097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pt-BR" altLang="pt-BR" smtClean="0"/>
              <a:t>Exemplo</a:t>
            </a:r>
          </a:p>
        </p:txBody>
      </p:sp>
      <p:sp>
        <p:nvSpPr>
          <p:cNvPr id="22531" name="Rectangle 3"/>
          <p:cNvSpPr>
            <a:spLocks noGrp="1" noChangeArrowheads="1"/>
          </p:cNvSpPr>
          <p:nvPr>
            <p:ph type="body" idx="1"/>
          </p:nvPr>
        </p:nvSpPr>
        <p:spPr/>
        <p:txBody>
          <a:bodyPr/>
          <a:lstStyle/>
          <a:p>
            <a:pPr algn="just" eaLnBrk="1" hangingPunct="1"/>
            <a:r>
              <a:rPr lang="pt-BR" altLang="pt-BR" sz="2400" smtClean="0"/>
              <a:t>Receita do município (impostos mais transferências): R$100</a:t>
            </a:r>
          </a:p>
          <a:p>
            <a:pPr algn="just" eaLnBrk="1" hangingPunct="1"/>
            <a:r>
              <a:rPr lang="pt-BR" altLang="pt-BR" sz="2400" smtClean="0"/>
              <a:t>Constituição de 1988: R$25 para educação, da forma que quisesse</a:t>
            </a:r>
          </a:p>
          <a:p>
            <a:pPr algn="just" eaLnBrk="1" hangingPunct="1"/>
            <a:r>
              <a:rPr lang="pt-BR" altLang="pt-BR" sz="2400" smtClean="0"/>
              <a:t>Fundef: “doação” de R$15 para o fundo, recebendo de volta de acordo com o número de alunos matriculados na educação fundamental.</a:t>
            </a:r>
          </a:p>
          <a:p>
            <a:pPr algn="just" eaLnBrk="1" hangingPunct="1"/>
            <a:r>
              <a:rPr lang="pt-BR" altLang="pt-BR" sz="2400" smtClean="0"/>
              <a:t>Se recebesse de volta R$15 esses teriam que ser gastos na educação fundamental, sendo R$9 (60% de R$15) teriam que ser gastos em salário de professores.</a:t>
            </a:r>
          </a:p>
        </p:txBody>
      </p:sp>
    </p:spTree>
    <p:extLst>
      <p:ext uri="{BB962C8B-B14F-4D97-AF65-F5344CB8AC3E}">
        <p14:creationId xmlns:p14="http://schemas.microsoft.com/office/powerpoint/2010/main" val="66477036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pt-BR" altLang="pt-BR" sz="2400" smtClean="0"/>
              <a:t>Fundeb (Fundo de Manutenção e Desenvolvimento da Educação Básica e de Valorização dos Profissionais da Educação)</a:t>
            </a:r>
          </a:p>
        </p:txBody>
      </p:sp>
      <p:sp>
        <p:nvSpPr>
          <p:cNvPr id="24579" name="Rectangle 3"/>
          <p:cNvSpPr>
            <a:spLocks noGrp="1" noChangeArrowheads="1"/>
          </p:cNvSpPr>
          <p:nvPr>
            <p:ph type="body" idx="1"/>
          </p:nvPr>
        </p:nvSpPr>
        <p:spPr/>
        <p:txBody>
          <a:bodyPr/>
          <a:lstStyle/>
          <a:p>
            <a:pPr algn="just" eaLnBrk="1" hangingPunct="1"/>
            <a:r>
              <a:rPr lang="pt-BR" altLang="pt-BR" sz="2400" smtClean="0"/>
              <a:t>Substitui o Fundef</a:t>
            </a:r>
          </a:p>
          <a:p>
            <a:pPr algn="just" eaLnBrk="1" hangingPunct="1"/>
            <a:r>
              <a:rPr lang="pt-BR" altLang="pt-BR" sz="2400" smtClean="0"/>
              <a:t>Da creche ao ensino médio</a:t>
            </a:r>
          </a:p>
          <a:p>
            <a:pPr algn="just" eaLnBrk="1" hangingPunct="1"/>
            <a:r>
              <a:rPr lang="pt-BR" altLang="pt-BR" sz="2400" smtClean="0"/>
              <a:t>Jan 2007 até 2020</a:t>
            </a:r>
          </a:p>
          <a:p>
            <a:pPr algn="just" eaLnBrk="1" hangingPunct="1"/>
            <a:r>
              <a:rPr lang="pt-BR" altLang="pt-BR" sz="2400" smtClean="0"/>
              <a:t>Ampliou a vinculação das receitas de impostos e transferências de 15% para 20%</a:t>
            </a:r>
          </a:p>
          <a:p>
            <a:pPr algn="just" eaLnBrk="1" hangingPunct="1"/>
            <a:r>
              <a:rPr lang="pt-BR" altLang="pt-BR" sz="2400" smtClean="0"/>
              <a:t>Além dos recursos de estados e municípios, verbas federais integram a composição do Fundeb, com o objetivo de assegurar o valor mínimo nacional por aluno/ano (R$1.415,97 em 2010) nos casos em que o limite não for alcançado com recursos dos próprios governos</a:t>
            </a:r>
          </a:p>
        </p:txBody>
      </p:sp>
    </p:spTree>
    <p:extLst>
      <p:ext uri="{BB962C8B-B14F-4D97-AF65-F5344CB8AC3E}">
        <p14:creationId xmlns:p14="http://schemas.microsoft.com/office/powerpoint/2010/main" val="203155169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algn="just" eaLnBrk="1" hangingPunct="1"/>
            <a:r>
              <a:rPr lang="pt-BR" altLang="pt-BR" sz="2400" dirty="0" smtClean="0"/>
              <a:t>Aspectos positivos e negativos das transferências no âmbito da educação</a:t>
            </a:r>
            <a:endParaRPr lang="en-US" altLang="pt-BR" sz="2400" dirty="0" smtClean="0"/>
          </a:p>
        </p:txBody>
      </p:sp>
      <p:sp>
        <p:nvSpPr>
          <p:cNvPr id="27651" name="Rectangle 3"/>
          <p:cNvSpPr>
            <a:spLocks noGrp="1" noChangeArrowheads="1"/>
          </p:cNvSpPr>
          <p:nvPr>
            <p:ph type="body" idx="1"/>
          </p:nvPr>
        </p:nvSpPr>
        <p:spPr/>
        <p:txBody>
          <a:bodyPr/>
          <a:lstStyle/>
          <a:p>
            <a:pPr algn="just" eaLnBrk="1" hangingPunct="1"/>
            <a:r>
              <a:rPr lang="pt-BR" altLang="pt-BR" sz="2800" dirty="0" smtClean="0"/>
              <a:t>Autonomia </a:t>
            </a:r>
            <a:r>
              <a:rPr lang="pt-BR" altLang="pt-BR" sz="2800" dirty="0" err="1" smtClean="0"/>
              <a:t>sub-nacional</a:t>
            </a:r>
            <a:r>
              <a:rPr lang="pt-BR" altLang="pt-BR" sz="2800" dirty="0" smtClean="0"/>
              <a:t>: Limitada pelo fato dos recursos serem vinculados.</a:t>
            </a:r>
          </a:p>
          <a:p>
            <a:pPr algn="just" eaLnBrk="1" hangingPunct="1"/>
            <a:r>
              <a:rPr lang="pt-BR" altLang="pt-BR" sz="2800" i="1" dirty="0" err="1" smtClean="0"/>
              <a:t>Accountability</a:t>
            </a:r>
            <a:endParaRPr lang="pt-BR" altLang="pt-BR" sz="2800" i="1" dirty="0" smtClean="0"/>
          </a:p>
          <a:p>
            <a:pPr algn="just" eaLnBrk="1" hangingPunct="1">
              <a:buFontTx/>
              <a:buNone/>
            </a:pPr>
            <a:r>
              <a:rPr lang="pt-BR" altLang="pt-BR" sz="2800" dirty="0" smtClean="0"/>
              <a:t>   A vinculação da expansão dos montantes recebidos à melhoria no desempenho dos alunos fornece um dispositivo prático e rápido de conferência de resultados e de responsabilização. </a:t>
            </a:r>
            <a:endParaRPr lang="en-US" altLang="pt-BR" sz="2800" dirty="0" smtClean="0"/>
          </a:p>
        </p:txBody>
      </p:sp>
    </p:spTree>
    <p:extLst>
      <p:ext uri="{BB962C8B-B14F-4D97-AF65-F5344CB8AC3E}">
        <p14:creationId xmlns:p14="http://schemas.microsoft.com/office/powerpoint/2010/main" val="31916262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ítulo 1"/>
          <p:cNvSpPr>
            <a:spLocks noGrp="1"/>
          </p:cNvSpPr>
          <p:nvPr>
            <p:ph type="title"/>
          </p:nvPr>
        </p:nvSpPr>
        <p:spPr/>
        <p:txBody>
          <a:bodyPr/>
          <a:lstStyle/>
          <a:p>
            <a:endParaRPr lang="pt-BR" altLang="pt-BR" smtClean="0"/>
          </a:p>
        </p:txBody>
      </p:sp>
      <p:sp>
        <p:nvSpPr>
          <p:cNvPr id="13315" name="Espaço Reservado para Conteúdo 2"/>
          <p:cNvSpPr>
            <a:spLocks noGrp="1"/>
          </p:cNvSpPr>
          <p:nvPr>
            <p:ph sz="quarter" idx="1"/>
          </p:nvPr>
        </p:nvSpPr>
        <p:spPr>
          <a:xfrm>
            <a:off x="457200" y="1219200"/>
            <a:ext cx="8229600" cy="4937125"/>
          </a:xfrm>
        </p:spPr>
        <p:txBody>
          <a:bodyPr/>
          <a:lstStyle/>
          <a:p>
            <a:pPr algn="just">
              <a:spcBef>
                <a:spcPct val="0"/>
              </a:spcBef>
              <a:buClrTx/>
              <a:buSzTx/>
            </a:pPr>
            <a:r>
              <a:rPr lang="pt-BR" altLang="pt-BR" smtClean="0"/>
              <a:t>De acordo com a </a:t>
            </a:r>
            <a:r>
              <a:rPr lang="pt-BR" altLang="pt-BR" sz="2800" smtClean="0">
                <a:solidFill>
                  <a:srgbClr val="000000"/>
                </a:solidFill>
                <a:latin typeface="Times New Roman" pitchFamily="18" charset="0"/>
                <a:cs typeface="Times New Roman" pitchFamily="18" charset="0"/>
              </a:rPr>
              <a:t> LC n.º 62 de 1989, os coeficientes fixados deveriam ser aplicados apenas nos exercícios de 1990 e 1991. A partir de 1992, os critérios deveriam ser estabelecidos em lei específica. No entanto, na ausência de tal lei, os coeficientes mantiveram-se inalterados até 2013, seguindo o art. 2º, §3º, da LC n.º 62 de 1989. </a:t>
            </a:r>
            <a:endParaRPr lang="pt-BR" altLang="pt-BR" sz="2800" smtClean="0">
              <a:solidFill>
                <a:srgbClr val="000000"/>
              </a:solidFill>
              <a:latin typeface="Times New Roman" pitchFamily="18" charset="0"/>
            </a:endParaRPr>
          </a:p>
          <a:p>
            <a:endParaRPr lang="pt-BR" altLang="pt-BR" smtClean="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endParaRPr lang="pt-BR" altLang="pt-BR" smtClean="0"/>
          </a:p>
        </p:txBody>
      </p:sp>
      <p:sp>
        <p:nvSpPr>
          <p:cNvPr id="28675" name="Rectangle 3"/>
          <p:cNvSpPr>
            <a:spLocks noGrp="1" noChangeArrowheads="1"/>
          </p:cNvSpPr>
          <p:nvPr>
            <p:ph type="body" idx="1"/>
          </p:nvPr>
        </p:nvSpPr>
        <p:spPr/>
        <p:txBody>
          <a:bodyPr/>
          <a:lstStyle/>
          <a:p>
            <a:pPr algn="just" eaLnBrk="1" hangingPunct="1">
              <a:lnSpc>
                <a:spcPct val="90000"/>
              </a:lnSpc>
            </a:pPr>
            <a:r>
              <a:rPr lang="pt-BR" altLang="pt-BR" sz="2400" dirty="0" smtClean="0"/>
              <a:t>Influência política</a:t>
            </a:r>
          </a:p>
          <a:p>
            <a:pPr algn="just" eaLnBrk="1" hangingPunct="1">
              <a:lnSpc>
                <a:spcPct val="90000"/>
              </a:lnSpc>
              <a:buFontTx/>
              <a:buNone/>
            </a:pPr>
            <a:r>
              <a:rPr lang="pt-BR" altLang="pt-BR" sz="2400" dirty="0" smtClean="0"/>
              <a:t>    Regras claras e mecanismos de transferência ligados a informações públicas (resultado da Prova Brasil e estatísticas de repetência) , reduz a vulnerabilidade a pressões políticas</a:t>
            </a:r>
          </a:p>
          <a:p>
            <a:pPr algn="just" eaLnBrk="1" hangingPunct="1">
              <a:lnSpc>
                <a:spcPct val="90000"/>
              </a:lnSpc>
            </a:pPr>
            <a:r>
              <a:rPr lang="pt-BR" altLang="pt-BR" sz="2400" dirty="0" smtClean="0"/>
              <a:t>Flexibilidade para a absorção de choques</a:t>
            </a:r>
          </a:p>
          <a:p>
            <a:pPr algn="just" eaLnBrk="1" hangingPunct="1">
              <a:lnSpc>
                <a:spcPct val="90000"/>
              </a:lnSpc>
              <a:buFontTx/>
              <a:buNone/>
            </a:pPr>
            <a:r>
              <a:rPr lang="pt-BR" altLang="pt-BR" sz="2400" dirty="0" smtClean="0"/>
              <a:t>    Desde 2010  a complementação da União não é mais estabelecida por um montante fixo de recursos, mas vinculada a 10% da contribuição de estados e municípios </a:t>
            </a:r>
          </a:p>
          <a:p>
            <a:pPr algn="just" eaLnBrk="1" hangingPunct="1">
              <a:lnSpc>
                <a:spcPct val="90000"/>
              </a:lnSpc>
              <a:buFontTx/>
              <a:buNone/>
            </a:pPr>
            <a:r>
              <a:rPr lang="pt-BR" altLang="pt-BR" sz="2400" dirty="0" smtClean="0"/>
              <a:t>     Mudança da sistemática para o limite contributivo da União pode tornar o </a:t>
            </a:r>
            <a:r>
              <a:rPr lang="pt-BR" altLang="pt-BR" sz="2400" dirty="0" err="1" smtClean="0"/>
              <a:t>Fundeb</a:t>
            </a:r>
            <a:r>
              <a:rPr lang="pt-BR" altLang="pt-BR" sz="2400" dirty="0" smtClean="0"/>
              <a:t> pró-cíclico .</a:t>
            </a:r>
            <a:endParaRPr lang="en-US" altLang="pt-BR" sz="2400" dirty="0" smtClean="0"/>
          </a:p>
        </p:txBody>
      </p:sp>
    </p:spTree>
    <p:extLst>
      <p:ext uri="{BB962C8B-B14F-4D97-AF65-F5344CB8AC3E}">
        <p14:creationId xmlns:p14="http://schemas.microsoft.com/office/powerpoint/2010/main" val="48213524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endParaRPr lang="pt-BR" altLang="pt-BR" smtClean="0"/>
          </a:p>
        </p:txBody>
      </p:sp>
      <p:sp>
        <p:nvSpPr>
          <p:cNvPr id="29699" name="Rectangle 3"/>
          <p:cNvSpPr>
            <a:spLocks noGrp="1" noChangeArrowheads="1"/>
          </p:cNvSpPr>
          <p:nvPr>
            <p:ph type="body" idx="1"/>
          </p:nvPr>
        </p:nvSpPr>
        <p:spPr/>
        <p:txBody>
          <a:bodyPr/>
          <a:lstStyle/>
          <a:p>
            <a:pPr algn="just" eaLnBrk="1" hangingPunct="1"/>
            <a:r>
              <a:rPr lang="pt-BR" altLang="pt-BR" sz="2400" dirty="0" smtClean="0"/>
              <a:t>Distribuição regional</a:t>
            </a:r>
          </a:p>
          <a:p>
            <a:pPr algn="just" eaLnBrk="1" hangingPunct="1">
              <a:buFontTx/>
              <a:buNone/>
            </a:pPr>
            <a:r>
              <a:rPr lang="pt-BR" altLang="pt-BR" sz="2400" dirty="0" smtClean="0"/>
              <a:t>    2006: As regiões Norte e Nordeste receberam uma proporção menor do Fundef do que seus quocientes nos fundos de participação, o oposto sendo observado nas regiões Sul e Sudeste.</a:t>
            </a:r>
          </a:p>
          <a:p>
            <a:pPr algn="just" eaLnBrk="1" hangingPunct="1">
              <a:buFontTx/>
              <a:buNone/>
            </a:pPr>
            <a:r>
              <a:rPr lang="pt-BR" altLang="pt-BR" sz="2400" dirty="0" smtClean="0"/>
              <a:t>     Médias de recursos por aluno no Sul e Sudeste são maiores do que as médias das demais regiões, demonstrando uma concentração dos recursos educacionais nas regiões mais desenvolvidas.</a:t>
            </a:r>
          </a:p>
          <a:p>
            <a:pPr algn="just" eaLnBrk="1" hangingPunct="1">
              <a:buFontTx/>
              <a:buNone/>
            </a:pPr>
            <a:r>
              <a:rPr lang="pt-BR" altLang="pt-BR" sz="2400" dirty="0" smtClean="0"/>
              <a:t>     </a:t>
            </a:r>
            <a:endParaRPr lang="en-US" altLang="pt-BR" sz="2400" dirty="0" smtClean="0"/>
          </a:p>
        </p:txBody>
      </p:sp>
    </p:spTree>
    <p:extLst>
      <p:ext uri="{BB962C8B-B14F-4D97-AF65-F5344CB8AC3E}">
        <p14:creationId xmlns:p14="http://schemas.microsoft.com/office/powerpoint/2010/main" val="338914116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endParaRPr lang="pt-BR" altLang="pt-BR" smtClean="0"/>
          </a:p>
        </p:txBody>
      </p:sp>
      <p:sp>
        <p:nvSpPr>
          <p:cNvPr id="30723" name="Rectangle 3"/>
          <p:cNvSpPr>
            <a:spLocks noGrp="1" noChangeArrowheads="1"/>
          </p:cNvSpPr>
          <p:nvPr>
            <p:ph type="body" idx="1"/>
          </p:nvPr>
        </p:nvSpPr>
        <p:spPr/>
        <p:txBody>
          <a:bodyPr/>
          <a:lstStyle/>
          <a:p>
            <a:pPr algn="just" eaLnBrk="1" hangingPunct="1"/>
            <a:r>
              <a:rPr lang="pt-BR" altLang="pt-BR" sz="2400" dirty="0" smtClean="0"/>
              <a:t>Hiato fiscal</a:t>
            </a:r>
          </a:p>
          <a:p>
            <a:pPr algn="just" eaLnBrk="1" hangingPunct="1">
              <a:buFontTx/>
              <a:buNone/>
            </a:pPr>
            <a:r>
              <a:rPr lang="pt-BR" altLang="pt-BR" sz="2400" dirty="0" smtClean="0"/>
              <a:t>   Caráter pouco distributivo não favorece a redução do hiato fiscal.</a:t>
            </a:r>
          </a:p>
          <a:p>
            <a:pPr algn="just" eaLnBrk="1" hangingPunct="1"/>
            <a:r>
              <a:rPr lang="pt-BR" altLang="pt-BR" sz="2400" dirty="0" smtClean="0"/>
              <a:t>Responsabilidade fiscal e gestão eficiente</a:t>
            </a:r>
          </a:p>
          <a:p>
            <a:pPr algn="just" eaLnBrk="1" hangingPunct="1">
              <a:buFontTx/>
              <a:buNone/>
            </a:pPr>
            <a:r>
              <a:rPr lang="pt-BR" altLang="pt-BR" sz="2400" dirty="0" smtClean="0"/>
              <a:t>    Ao fixar parâmetros para a mensuração do desempenho, o fundo permite comparações objetivas entre as produtividades das diferentes unidades.</a:t>
            </a:r>
          </a:p>
          <a:p>
            <a:pPr algn="just" eaLnBrk="1" hangingPunct="1">
              <a:buFontTx/>
              <a:buNone/>
            </a:pPr>
            <a:r>
              <a:rPr lang="pt-BR" altLang="pt-BR" sz="2400" dirty="0" smtClean="0"/>
              <a:t>     Pode induzir o relaxamento na arrecadação como forma de credenciar o estado a receber transferências federais.</a:t>
            </a:r>
          </a:p>
          <a:p>
            <a:pPr eaLnBrk="1" hangingPunct="1"/>
            <a:endParaRPr lang="en-US" altLang="pt-BR" sz="2400" dirty="0" smtClean="0"/>
          </a:p>
        </p:txBody>
      </p:sp>
    </p:spTree>
    <p:extLst>
      <p:ext uri="{BB962C8B-B14F-4D97-AF65-F5344CB8AC3E}">
        <p14:creationId xmlns:p14="http://schemas.microsoft.com/office/powerpoint/2010/main" val="252151308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pt-BR" altLang="pt-BR" dirty="0" smtClean="0"/>
              <a:t>Problemas centrais a serem resolvidos</a:t>
            </a:r>
            <a:endParaRPr lang="en-US" altLang="pt-BR" dirty="0" smtClean="0"/>
          </a:p>
        </p:txBody>
      </p:sp>
      <p:sp>
        <p:nvSpPr>
          <p:cNvPr id="31747" name="Rectangle 3"/>
          <p:cNvSpPr>
            <a:spLocks noGrp="1" noChangeArrowheads="1"/>
          </p:cNvSpPr>
          <p:nvPr>
            <p:ph type="body" idx="1"/>
          </p:nvPr>
        </p:nvSpPr>
        <p:spPr/>
        <p:txBody>
          <a:bodyPr/>
          <a:lstStyle/>
          <a:p>
            <a:pPr algn="just" eaLnBrk="1" hangingPunct="1"/>
            <a:r>
              <a:rPr lang="pt-BR" altLang="pt-BR" sz="3600" dirty="0" smtClean="0"/>
              <a:t>Necessidade de tornar o sistema realmente equalizador.</a:t>
            </a:r>
          </a:p>
          <a:p>
            <a:pPr algn="just" eaLnBrk="1" hangingPunct="1"/>
            <a:r>
              <a:rPr lang="pt-BR" altLang="pt-BR" sz="3600" dirty="0" smtClean="0"/>
              <a:t>Necessidade de reestruturar as transferências de modo a tornar maior a disponibilidade de recursos nas regiões </a:t>
            </a:r>
            <a:r>
              <a:rPr lang="pt-BR" altLang="pt-BR" sz="3600" smtClean="0"/>
              <a:t>mais pobres.</a:t>
            </a:r>
            <a:endParaRPr lang="en-US" altLang="pt-BR" sz="3600" dirty="0" smtClean="0"/>
          </a:p>
        </p:txBody>
      </p:sp>
    </p:spTree>
    <p:extLst>
      <p:ext uri="{BB962C8B-B14F-4D97-AF65-F5344CB8AC3E}">
        <p14:creationId xmlns:p14="http://schemas.microsoft.com/office/powerpoint/2010/main" val="272223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pt-BR" altLang="pt-BR" smtClean="0"/>
              <a:t>Aspectos positivos e negativos</a:t>
            </a:r>
          </a:p>
        </p:txBody>
      </p:sp>
      <p:sp>
        <p:nvSpPr>
          <p:cNvPr id="14339" name="Rectangle 3"/>
          <p:cNvSpPr>
            <a:spLocks noGrp="1" noChangeArrowheads="1"/>
          </p:cNvSpPr>
          <p:nvPr>
            <p:ph sz="quarter" idx="1"/>
          </p:nvPr>
        </p:nvSpPr>
        <p:spPr>
          <a:xfrm>
            <a:off x="457200" y="1219200"/>
            <a:ext cx="8229600" cy="4937125"/>
          </a:xfrm>
        </p:spPr>
        <p:txBody>
          <a:bodyPr/>
          <a:lstStyle/>
          <a:p>
            <a:pPr algn="just" eaLnBrk="1" hangingPunct="1"/>
            <a:r>
              <a:rPr lang="pt-BR" altLang="pt-BR" sz="3600" smtClean="0"/>
              <a:t>Autonomia subnacional: alta</a:t>
            </a:r>
          </a:p>
          <a:p>
            <a:pPr algn="just" eaLnBrk="1" hangingPunct="1"/>
            <a:r>
              <a:rPr lang="pt-BR" altLang="pt-BR" sz="3600" smtClean="0"/>
              <a:t>Independência de fatores políticos: alta</a:t>
            </a:r>
          </a:p>
          <a:p>
            <a:pPr algn="just" eaLnBrk="1" hangingPunct="1"/>
            <a:r>
              <a:rPr lang="pt-BR" altLang="pt-BR" sz="3600" i="1" smtClean="0"/>
              <a:t>Accountability</a:t>
            </a:r>
            <a:r>
              <a:rPr lang="pt-BR" altLang="pt-BR" sz="3600" smtClean="0"/>
              <a:t> : baixa</a:t>
            </a:r>
          </a:p>
          <a:p>
            <a:pPr algn="just" eaLnBrk="1" hangingPunct="1"/>
            <a:r>
              <a:rPr lang="pt-BR" altLang="pt-BR" sz="3600" smtClean="0"/>
              <a:t>Flexibilidade para absorção de choques: baixa</a:t>
            </a:r>
          </a:p>
          <a:p>
            <a:pPr algn="just" eaLnBrk="1" hangingPunct="1"/>
            <a:r>
              <a:rPr lang="pt-BR" altLang="pt-BR" sz="3600" smtClean="0"/>
              <a:t>Internalização de externalidades: baixa</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ítulo 1"/>
          <p:cNvSpPr>
            <a:spLocks noGrp="1"/>
          </p:cNvSpPr>
          <p:nvPr>
            <p:ph type="title"/>
          </p:nvPr>
        </p:nvSpPr>
        <p:spPr/>
        <p:txBody>
          <a:bodyPr/>
          <a:lstStyle/>
          <a:p>
            <a:r>
              <a:rPr lang="pt-BR" altLang="pt-BR" smtClean="0"/>
              <a:t>Aspectos positivos e negativos</a:t>
            </a:r>
          </a:p>
        </p:txBody>
      </p:sp>
      <p:sp>
        <p:nvSpPr>
          <p:cNvPr id="3" name="Espaço Reservado para Conteúdo 2"/>
          <p:cNvSpPr>
            <a:spLocks noGrp="1"/>
          </p:cNvSpPr>
          <p:nvPr>
            <p:ph sz="quarter" idx="1"/>
          </p:nvPr>
        </p:nvSpPr>
        <p:spPr>
          <a:xfrm>
            <a:off x="457200" y="1219200"/>
            <a:ext cx="8229600" cy="4937125"/>
          </a:xfrm>
        </p:spPr>
        <p:txBody>
          <a:bodyPr/>
          <a:lstStyle/>
          <a:p>
            <a:pPr algn="just">
              <a:defRPr/>
            </a:pPr>
            <a:r>
              <a:rPr lang="pt-BR" sz="2000" dirty="0" smtClean="0"/>
              <a:t>Redução do hiato fiscal</a:t>
            </a:r>
          </a:p>
          <a:p>
            <a:pPr marL="0" indent="0" algn="just">
              <a:buFont typeface="Wingdings 3" pitchFamily="18" charset="2"/>
              <a:buNone/>
              <a:defRPr/>
            </a:pPr>
            <a:r>
              <a:rPr lang="pt-BR" sz="2000" dirty="0" smtClean="0"/>
              <a:t>Não parece ser um objetivo a ser perseguido pelo FPE</a:t>
            </a:r>
          </a:p>
          <a:p>
            <a:pPr algn="just">
              <a:defRPr/>
            </a:pPr>
            <a:r>
              <a:rPr lang="pt-BR" sz="2000" dirty="0" smtClean="0"/>
              <a:t>Redução das desigualdades regionais</a:t>
            </a:r>
          </a:p>
          <a:p>
            <a:pPr marL="0" indent="0" algn="just">
              <a:buFont typeface="Wingdings 3" pitchFamily="18" charset="2"/>
              <a:buNone/>
              <a:defRPr/>
            </a:pPr>
            <a:r>
              <a:rPr lang="pt-BR" sz="2000" dirty="0"/>
              <a:t> </a:t>
            </a:r>
            <a:r>
              <a:rPr lang="pt-BR" sz="2000" dirty="0" smtClean="0"/>
              <a:t>Principal fator de redistribuição dos recursos: reserva de 85% do Fundo para as regiões N, NE e CO.</a:t>
            </a:r>
          </a:p>
          <a:p>
            <a:pPr marL="0" indent="0" algn="just">
              <a:buFont typeface="Wingdings 3" pitchFamily="18" charset="2"/>
              <a:buNone/>
              <a:defRPr/>
            </a:pPr>
            <a:r>
              <a:rPr lang="pt-BR" sz="2000" dirty="0" smtClean="0"/>
              <a:t>Este critério tem um problema de focalização da redistribuição: as regiões N e NE apresentam um perfil relativamente homogêneo e baixo desenvolvimento, mas a região CO possui estados em acelerado processo de crescimento econômico e o DF</a:t>
            </a:r>
          </a:p>
          <a:p>
            <a:pPr algn="just" eaLnBrk="1" hangingPunct="1">
              <a:defRPr/>
            </a:pPr>
            <a:r>
              <a:rPr lang="pt-BR" altLang="pt-BR" sz="2000" dirty="0"/>
              <a:t>Eficiência da gestão e responsabilidade fiscal</a:t>
            </a:r>
          </a:p>
          <a:p>
            <a:pPr marL="0" indent="0" algn="just" eaLnBrk="1" hangingPunct="1">
              <a:buNone/>
              <a:defRPr/>
            </a:pPr>
            <a:r>
              <a:rPr lang="pt-BR" altLang="pt-BR" sz="2000" dirty="0"/>
              <a:t> </a:t>
            </a:r>
            <a:r>
              <a:rPr lang="pt-BR" altLang="pt-BR" sz="2000" dirty="0" smtClean="0"/>
              <a:t>FPE </a:t>
            </a:r>
            <a:r>
              <a:rPr lang="pt-BR" altLang="pt-BR" sz="2000" dirty="0"/>
              <a:t>representa parcela importante da receita corrente </a:t>
            </a:r>
            <a:r>
              <a:rPr lang="pt-BR" altLang="pt-BR" sz="2000" dirty="0" smtClean="0"/>
              <a:t>de alguns estados (Roraima, Amapá, Acre, Tocantins), </a:t>
            </a:r>
            <a:r>
              <a:rPr lang="pt-BR" altLang="pt-BR" sz="2000" dirty="0"/>
              <a:t>colocando-as em valor muito superior à média da receita corrente estadual para todo o Brasil</a:t>
            </a:r>
          </a:p>
          <a:p>
            <a:pPr algn="just" eaLnBrk="1" hangingPunct="1">
              <a:buFontTx/>
              <a:buNone/>
              <a:defRPr/>
            </a:pPr>
            <a:r>
              <a:rPr lang="pt-BR" altLang="pt-BR" sz="2000" dirty="0"/>
              <a:t> </a:t>
            </a:r>
            <a:r>
              <a:rPr lang="pt-BR" altLang="pt-BR" sz="2000" dirty="0" smtClean="0"/>
              <a:t>Evidência </a:t>
            </a:r>
            <a:r>
              <a:rPr lang="pt-BR" altLang="pt-BR" sz="2000" dirty="0"/>
              <a:t>de que o FPE </a:t>
            </a:r>
            <a:r>
              <a:rPr lang="pt-BR" altLang="pt-BR" sz="2000" dirty="0" err="1"/>
              <a:t>sobrefinancia</a:t>
            </a:r>
            <a:r>
              <a:rPr lang="pt-BR" altLang="pt-BR" sz="2000" dirty="0"/>
              <a:t> esses estados</a:t>
            </a:r>
          </a:p>
          <a:p>
            <a:pPr marL="0" indent="0" algn="just">
              <a:buFont typeface="Wingdings 3" pitchFamily="18" charset="2"/>
              <a:buNone/>
              <a:defRPr/>
            </a:pPr>
            <a:endParaRPr lang="pt-BR" sz="2000" dirty="0" smtClean="0"/>
          </a:p>
          <a:p>
            <a:pPr marL="0" indent="0">
              <a:buFont typeface="Wingdings 3" pitchFamily="18" charset="2"/>
              <a:buNone/>
              <a:defRPr/>
            </a:pPr>
            <a:endParaRPr lang="pt-B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ítulo 1"/>
          <p:cNvSpPr>
            <a:spLocks noGrp="1"/>
          </p:cNvSpPr>
          <p:nvPr>
            <p:ph type="title"/>
          </p:nvPr>
        </p:nvSpPr>
        <p:spPr/>
        <p:txBody>
          <a:bodyPr/>
          <a:lstStyle/>
          <a:p>
            <a:pPr eaLnBrk="1" hangingPunct="1"/>
            <a:r>
              <a:rPr lang="pt-BR" altLang="pt-BR" smtClean="0"/>
              <a:t>FPE</a:t>
            </a:r>
          </a:p>
        </p:txBody>
      </p:sp>
      <p:sp>
        <p:nvSpPr>
          <p:cNvPr id="17411" name="Espaço Reservado para Conteúdo 2"/>
          <p:cNvSpPr>
            <a:spLocks noGrp="1"/>
          </p:cNvSpPr>
          <p:nvPr>
            <p:ph sz="quarter" idx="1"/>
          </p:nvPr>
        </p:nvSpPr>
        <p:spPr>
          <a:xfrm>
            <a:off x="457200" y="1219200"/>
            <a:ext cx="8229600" cy="4937125"/>
          </a:xfrm>
        </p:spPr>
        <p:txBody>
          <a:bodyPr/>
          <a:lstStyle/>
          <a:p>
            <a:pPr algn="just" eaLnBrk="1" hangingPunct="1">
              <a:buFontTx/>
              <a:buNone/>
            </a:pPr>
            <a:r>
              <a:rPr lang="pt-BR" altLang="pt-BR" sz="2800" smtClean="0"/>
              <a:t>	</a:t>
            </a:r>
            <a:r>
              <a:rPr lang="pt-BR" altLang="pt-BR" sz="2400" smtClean="0"/>
              <a:t>Em 24 de fevereiro de 2010, o STF declarou a inconstitucionalidade dos dispositivos da Lei Complementar no. 62, de 1989, que disciplinam o rateio do FPE, mantendo sua vigência até 31 de dezembro de 2012.</a:t>
            </a:r>
          </a:p>
          <a:p>
            <a:pPr algn="just" eaLnBrk="1" hangingPunct="1">
              <a:buFontTx/>
              <a:buNone/>
            </a:pPr>
            <a:r>
              <a:rPr lang="pt-BR" altLang="pt-BR" sz="2400" smtClean="0"/>
              <a:t>	</a:t>
            </a:r>
          </a:p>
          <a:p>
            <a:pPr algn="just" eaLnBrk="1" hangingPunct="1">
              <a:buFontTx/>
              <a:buNone/>
            </a:pPr>
            <a:r>
              <a:rPr lang="pt-BR" altLang="pt-BR" sz="2400" smtClean="0"/>
              <a:t>	Como os coeficientes em vigor são fixos, o STF entendeu que eles não promovem o equilíbrio socioeconômico entre os estados, como requerido pela Constituição.</a:t>
            </a:r>
          </a:p>
          <a:p>
            <a:pPr eaLnBrk="1" hangingPunct="1">
              <a:buFontTx/>
              <a:buNone/>
            </a:pPr>
            <a:endParaRPr lang="pt-BR" altLang="pt-BR" sz="280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ítulo 1"/>
          <p:cNvSpPr>
            <a:spLocks noGrp="1"/>
          </p:cNvSpPr>
          <p:nvPr>
            <p:ph type="title"/>
          </p:nvPr>
        </p:nvSpPr>
        <p:spPr/>
        <p:txBody>
          <a:bodyPr/>
          <a:lstStyle/>
          <a:p>
            <a:pPr eaLnBrk="1" hangingPunct="1"/>
            <a:r>
              <a:rPr lang="pt-BR" altLang="pt-BR" smtClean="0"/>
              <a:t>Propostas</a:t>
            </a:r>
          </a:p>
        </p:txBody>
      </p:sp>
      <p:sp>
        <p:nvSpPr>
          <p:cNvPr id="27651" name="Espaço Reservado para Conteúdo 2"/>
          <p:cNvSpPr>
            <a:spLocks noGrp="1"/>
          </p:cNvSpPr>
          <p:nvPr>
            <p:ph sz="quarter" idx="1"/>
          </p:nvPr>
        </p:nvSpPr>
        <p:spPr>
          <a:xfrm>
            <a:off x="457200" y="1219200"/>
            <a:ext cx="8229600" cy="4937125"/>
          </a:xfrm>
        </p:spPr>
        <p:txBody>
          <a:bodyPr/>
          <a:lstStyle/>
          <a:p>
            <a:pPr algn="just" eaLnBrk="1" hangingPunct="1"/>
            <a:r>
              <a:rPr lang="pt-BR" altLang="pt-BR" sz="2800" smtClean="0">
                <a:latin typeface="Times New Roman" pitchFamily="18" charset="0"/>
                <a:cs typeface="Times New Roman" pitchFamily="18" charset="0"/>
              </a:rPr>
              <a:t>Desde que o Supremo Tribunal Federal (STF) declarou a inconstitucionalidade do sistema de rateio do FPE, foram protocolados no Congresso Nacional 23 projetos de lei sobre o referido tema. Destes, onze foram apresentados por senadores e doze por deputados federais.</a:t>
            </a:r>
            <a:endParaRPr lang="pt-BR" altLang="pt-BR" smtClean="0"/>
          </a:p>
          <a:p>
            <a:pPr eaLnBrk="1" hangingPunct="1"/>
            <a:r>
              <a:rPr lang="pt-BR" altLang="pt-BR" smtClean="0"/>
              <a:t>Propostas técnicas</a:t>
            </a:r>
          </a:p>
          <a:p>
            <a:pPr eaLnBrk="1" hangingPunct="1"/>
            <a:r>
              <a:rPr lang="pt-BR" altLang="pt-BR" smtClean="0"/>
              <a:t>Proposta Confaz</a:t>
            </a:r>
          </a:p>
          <a:p>
            <a:pPr eaLnBrk="1" hangingPunct="1"/>
            <a:r>
              <a:rPr lang="pt-BR" altLang="pt-BR" smtClean="0"/>
              <a:t>Proposta da Comissão de Especialistas</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em">
  <a:themeElements>
    <a:clrScheme name="Concurso">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rigem">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em">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urso">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urso">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Origin</Template>
  <TotalTime>1608</TotalTime>
  <Words>4399</Words>
  <Application>Microsoft Office PowerPoint</Application>
  <PresentationFormat>Apresentação na tela (4:3)</PresentationFormat>
  <Paragraphs>382</Paragraphs>
  <Slides>53</Slides>
  <Notes>25</Notes>
  <HiddenSlides>0</HiddenSlides>
  <MMClips>0</MMClips>
  <ScaleCrop>false</ScaleCrop>
  <HeadingPairs>
    <vt:vector size="6" baseType="variant">
      <vt:variant>
        <vt:lpstr>Fontes usadas</vt:lpstr>
      </vt:variant>
      <vt:variant>
        <vt:i4>6</vt:i4>
      </vt:variant>
      <vt:variant>
        <vt:lpstr>Tema</vt:lpstr>
      </vt:variant>
      <vt:variant>
        <vt:i4>1</vt:i4>
      </vt:variant>
      <vt:variant>
        <vt:lpstr>Títulos de slides</vt:lpstr>
      </vt:variant>
      <vt:variant>
        <vt:i4>53</vt:i4>
      </vt:variant>
    </vt:vector>
  </HeadingPairs>
  <TitlesOfParts>
    <vt:vector size="60" baseType="lpstr">
      <vt:lpstr>Bookman Old Style</vt:lpstr>
      <vt:lpstr>Calibri</vt:lpstr>
      <vt:lpstr>Gill Sans MT</vt:lpstr>
      <vt:lpstr>Times New Roman</vt:lpstr>
      <vt:lpstr>Wingdings</vt:lpstr>
      <vt:lpstr>Wingdings 3</vt:lpstr>
      <vt:lpstr>Origem</vt:lpstr>
      <vt:lpstr>Transferências intergovernamentais no Brasil: diagnóstico e proposta de reforma</vt:lpstr>
      <vt:lpstr>Fundo de Participação dos Estados e do Distrito Federal (FPE)</vt:lpstr>
      <vt:lpstr>Apresentação do PowerPoint</vt:lpstr>
      <vt:lpstr>Apresentação do PowerPoint</vt:lpstr>
      <vt:lpstr>Apresentação do PowerPoint</vt:lpstr>
      <vt:lpstr>Aspectos positivos e negativos</vt:lpstr>
      <vt:lpstr>Aspectos positivos e negativos</vt:lpstr>
      <vt:lpstr>FPE</vt:lpstr>
      <vt:lpstr>Propostas</vt:lpstr>
      <vt:lpstr>Regra nova foi finalmente aprovada em 26 de junho de 2013. </vt:lpstr>
      <vt:lpstr>Compensações financeiras pela exploração de recursos naturais</vt:lpstr>
      <vt:lpstr>Apresentação do PowerPoint</vt:lpstr>
      <vt:lpstr>Apresentação do PowerPoint</vt:lpstr>
      <vt:lpstr>Pontos positivos e negativos das compensações financeiras</vt:lpstr>
      <vt:lpstr>Pontos positivos e negativos das compensações financeiras</vt:lpstr>
      <vt:lpstr>Pontos positivos e negativos das compensações financeiras</vt:lpstr>
      <vt:lpstr>Marco regulatório do setor de petróleo</vt:lpstr>
      <vt:lpstr>Marco regulatório do setor petróleo</vt:lpstr>
      <vt:lpstr>Marco regulatório do setor petróleo</vt:lpstr>
      <vt:lpstr>Marco regulatório do setor petróleo</vt:lpstr>
      <vt:lpstr>Apresentação do PowerPoint</vt:lpstr>
      <vt:lpstr>Apresentação do PowerPoint</vt:lpstr>
      <vt:lpstr>Alterações em duas dimensões</vt:lpstr>
      <vt:lpstr>Congresso Nacional aprova a Lei nº 12.734/2012 Lei nº 12.734/2012 introduziu alterações na Lei nº 9478/97 (que rege os contratos de concessão) e na Lei nº 12.351/2010 (que rege os contratos de partilha)</vt:lpstr>
      <vt:lpstr>Consequência</vt:lpstr>
      <vt:lpstr>Apresentação do PowerPoint</vt:lpstr>
      <vt:lpstr>Apresentação do PowerPoint</vt:lpstr>
      <vt:lpstr>Conclusão</vt:lpstr>
      <vt:lpstr>Apresentação do PowerPoint</vt:lpstr>
      <vt:lpstr>Apresentação do PowerPoint</vt:lpstr>
      <vt:lpstr>Financiamento da saúde pública e da educação</vt:lpstr>
      <vt:lpstr>Saúde</vt:lpstr>
      <vt:lpstr>Idéia geral</vt:lpstr>
      <vt:lpstr>Financiamento</vt:lpstr>
      <vt:lpstr>Transferências</vt:lpstr>
      <vt:lpstr>Transferências no âmbito do SUS :classificação</vt:lpstr>
      <vt:lpstr>Transferências intergovernamentais podem ser divididas em duas modalidades:</vt:lpstr>
      <vt:lpstr>Aspectos positivos e negativos das transferências no âmbito do SUS</vt:lpstr>
      <vt:lpstr>Apresentação do PowerPoint</vt:lpstr>
      <vt:lpstr>Apresentação do PowerPoint</vt:lpstr>
      <vt:lpstr>Apresentação do PowerPoint</vt:lpstr>
      <vt:lpstr>Três problemas centrais a serem resolvidos</vt:lpstr>
      <vt:lpstr>Fundef/Fundeb</vt:lpstr>
      <vt:lpstr>Educação</vt:lpstr>
      <vt:lpstr>FUNDEF (Fundo para Manutenção e Desenvolvimento do Ensino Fundamental e Valorização do Magistério)</vt:lpstr>
      <vt:lpstr>FUNDEF</vt:lpstr>
      <vt:lpstr>Exemplo</vt:lpstr>
      <vt:lpstr>Fundeb (Fundo de Manutenção e Desenvolvimento da Educação Básica e de Valorização dos Profissionais da Educação)</vt:lpstr>
      <vt:lpstr>Aspectos positivos e negativos das transferências no âmbito da educação</vt:lpstr>
      <vt:lpstr>Apresentação do PowerPoint</vt:lpstr>
      <vt:lpstr>Apresentação do PowerPoint</vt:lpstr>
      <vt:lpstr>Apresentação do PowerPoint</vt:lpstr>
      <vt:lpstr>Problemas centrais a serem resolvidos</vt:lpstr>
    </vt:vector>
  </TitlesOfParts>
  <Company>Universidade de Sao Paulo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Financiamento das políticas públicas</dc:title>
  <dc:creator>fabiana</dc:creator>
  <cp:lastModifiedBy>Paulo Picchetti</cp:lastModifiedBy>
  <cp:revision>83</cp:revision>
  <dcterms:created xsi:type="dcterms:W3CDTF">2009-04-28T18:18:57Z</dcterms:created>
  <dcterms:modified xsi:type="dcterms:W3CDTF">2017-04-17T19:01:41Z</dcterms:modified>
</cp:coreProperties>
</file>