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59"/>
  </p:notesMasterIdLst>
  <p:sldIdLst>
    <p:sldId id="375" r:id="rId2"/>
    <p:sldId id="358" r:id="rId3"/>
    <p:sldId id="388" r:id="rId4"/>
    <p:sldId id="405" r:id="rId5"/>
    <p:sldId id="360" r:id="rId6"/>
    <p:sldId id="389" r:id="rId7"/>
    <p:sldId id="390" r:id="rId8"/>
    <p:sldId id="368" r:id="rId9"/>
    <p:sldId id="361" r:id="rId10"/>
    <p:sldId id="367" r:id="rId11"/>
    <p:sldId id="371" r:id="rId12"/>
    <p:sldId id="372" r:id="rId13"/>
    <p:sldId id="373" r:id="rId14"/>
    <p:sldId id="376" r:id="rId15"/>
    <p:sldId id="397" r:id="rId16"/>
    <p:sldId id="378" r:id="rId17"/>
    <p:sldId id="395" r:id="rId18"/>
    <p:sldId id="396" r:id="rId19"/>
    <p:sldId id="398" r:id="rId20"/>
    <p:sldId id="385" r:id="rId21"/>
    <p:sldId id="386" r:id="rId22"/>
    <p:sldId id="387" r:id="rId23"/>
    <p:sldId id="362" r:id="rId24"/>
    <p:sldId id="403" r:id="rId25"/>
    <p:sldId id="363" r:id="rId26"/>
    <p:sldId id="404" r:id="rId27"/>
    <p:sldId id="364" r:id="rId28"/>
    <p:sldId id="257" r:id="rId29"/>
    <p:sldId id="366" r:id="rId30"/>
    <p:sldId id="365" r:id="rId31"/>
    <p:sldId id="259" r:id="rId32"/>
    <p:sldId id="256" r:id="rId33"/>
    <p:sldId id="280" r:id="rId34"/>
    <p:sldId id="281" r:id="rId35"/>
    <p:sldId id="261" r:id="rId36"/>
    <p:sldId id="402" r:id="rId37"/>
    <p:sldId id="270" r:id="rId38"/>
    <p:sldId id="406" r:id="rId39"/>
    <p:sldId id="260" r:id="rId40"/>
    <p:sldId id="407" r:id="rId41"/>
    <p:sldId id="304" r:id="rId42"/>
    <p:sldId id="310" r:id="rId43"/>
    <p:sldId id="301" r:id="rId44"/>
    <p:sldId id="311" r:id="rId45"/>
    <p:sldId id="271" r:id="rId46"/>
    <p:sldId id="316" r:id="rId47"/>
    <p:sldId id="400" r:id="rId48"/>
    <p:sldId id="318" r:id="rId49"/>
    <p:sldId id="319" r:id="rId50"/>
    <p:sldId id="334" r:id="rId51"/>
    <p:sldId id="331" r:id="rId52"/>
    <p:sldId id="332" r:id="rId53"/>
    <p:sldId id="338" r:id="rId54"/>
    <p:sldId id="401" r:id="rId55"/>
    <p:sldId id="392" r:id="rId56"/>
    <p:sldId id="391" r:id="rId57"/>
    <p:sldId id="394" r:id="rId58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077"/>
    <p:restoredTop sz="94686"/>
  </p:normalViewPr>
  <p:slideViewPr>
    <p:cSldViewPr showGuides="1">
      <p:cViewPr varScale="1">
        <p:scale>
          <a:sx n="101" d="100"/>
          <a:sy n="101" d="100"/>
        </p:scale>
        <p:origin x="1088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37A5D540-75A4-A8DA-D04F-F9F099EC83A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CE7003E7-F338-7BF1-302B-BF63B5C6DF4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1AD12EE3-D0A5-85E7-E87E-6ABF3BBBE24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5" name="Rectangle 5">
            <a:extLst>
              <a:ext uri="{FF2B5EF4-FFF2-40B4-BE49-F238E27FC236}">
                <a16:creationId xmlns:a16="http://schemas.microsoft.com/office/drawing/2014/main" id="{A7882498-321A-5BC2-F5B0-EA6DFEA495B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153606" name="Rectangle 6">
            <a:extLst>
              <a:ext uri="{FF2B5EF4-FFF2-40B4-BE49-F238E27FC236}">
                <a16:creationId xmlns:a16="http://schemas.microsoft.com/office/drawing/2014/main" id="{C17FB75B-8827-C637-92E6-2F9D8EE4F6A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07" name="Rectangle 7">
            <a:extLst>
              <a:ext uri="{FF2B5EF4-FFF2-40B4-BE49-F238E27FC236}">
                <a16:creationId xmlns:a16="http://schemas.microsoft.com/office/drawing/2014/main" id="{7C124640-2CD0-3456-91EF-3901454D96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2297D69-9862-A741-B846-4D3ACA5F8502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691DC564-6851-72E9-AFA8-3ED47D3A2C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A5C7BA33-FD4B-0FF5-F157-230838B85B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DE1C9FD2-DA28-C50A-9EC8-D7B0E0336B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0C8510-F2FE-D148-AC44-0068AF3D1821}" type="slidenum">
              <a:rPr lang="pt-BR" altLang="pt-BR" smtClean="0"/>
              <a:pPr/>
              <a:t>1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725D63C4-8238-8142-46BA-36E26E1FA0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C8366A9-F4BA-9B42-A4A0-3BA816C32E6D}" type="slidenum">
              <a:rPr lang="pt-BR" altLang="en-US" smtClean="0"/>
              <a:pPr>
                <a:spcBef>
                  <a:spcPct val="0"/>
                </a:spcBef>
              </a:pPr>
              <a:t>13</a:t>
            </a:fld>
            <a:endParaRPr lang="pt-BR" altLang="en-US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DA160D34-F09F-5966-70A2-5249A3767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CEDE405B-D4A5-876C-6A9E-C8FDEF915A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Thymine dimers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2A1FC940-43CC-C9F7-66F0-B47488C62F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59E74714-ED9A-7FCD-FB82-F6F4F749AF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D205BC2B-7AF6-E66B-AB21-1541F57B0D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FEC0E5C-C530-0F45-BF79-00386DBFC702}" type="slidenum">
              <a:rPr lang="pt-BR" altLang="en-US" smtClean="0"/>
              <a:pPr/>
              <a:t>21</a:t>
            </a:fld>
            <a:endParaRPr lang="pt-B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>
            <a:extLst>
              <a:ext uri="{FF2B5EF4-FFF2-40B4-BE49-F238E27FC236}">
                <a16:creationId xmlns:a16="http://schemas.microsoft.com/office/drawing/2014/main" id="{24DA6F90-0F66-B713-7DF6-4F6AA72534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8" name="Notes Placeholder 2">
            <a:extLst>
              <a:ext uri="{FF2B5EF4-FFF2-40B4-BE49-F238E27FC236}">
                <a16:creationId xmlns:a16="http://schemas.microsoft.com/office/drawing/2014/main" id="{CEDD24E5-BC50-67A6-511A-DC7101A2B9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70659" name="Slide Number Placeholder 3">
            <a:extLst>
              <a:ext uri="{FF2B5EF4-FFF2-40B4-BE49-F238E27FC236}">
                <a16:creationId xmlns:a16="http://schemas.microsoft.com/office/drawing/2014/main" id="{38B7E1C1-3502-A495-58B2-E1360A058E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2ADE18-3E5E-2143-8443-466756125C4F}" type="slidenum">
              <a:rPr lang="pt-BR" altLang="pt-BR" smtClean="0"/>
              <a:pPr/>
              <a:t>57</a:t>
            </a:fld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9BAA00-823B-BE71-AA9E-8B231C1CFA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F6DC90-2954-0346-AB13-FC333266FC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5612483-2152-C8F2-B907-D54B5C6225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25D83-F733-E344-B873-7F9A5CEF4E7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694793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4BC7A9-3C82-9D26-3E27-4E09670A9A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DE54C7-6576-65F6-550B-88E34E9A3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E3F981-AD91-5BA7-A72D-C0E96B51A3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D6C25-8890-4146-A445-26C9F68ED34A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133361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555BFC-5E2A-1B5B-25C4-ACC7871D65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7060C7-AA93-BD75-53D9-D84ACE36C1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12B051-60D3-6073-E033-4A73D149D2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B1A57-2353-A649-BE59-D088664DD971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4259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04E058-0AA3-CDC7-0FDD-49B28183F2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4DCEEB-5135-7F01-DE74-F5925A9E0F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5099BD-6F50-5912-4759-D95FCA27F2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4F6F9-080F-DC4B-8D97-64602756704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000419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6C00AF-E4EC-DEA1-310F-58EADA0A7F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D211ED-414E-14F3-B6FE-2F359C5347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BD480B-4602-C56F-AC7C-BA010FC0A1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59DFA-EACB-1A43-BD8C-4BF8D47AA9A0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49586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020CE8-1EB8-C8DA-9979-499A620228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A08AE4-D58F-37EF-DDF0-15DC166176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2B8223-FB54-887B-C058-A693CD9CCD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8C2A4-931C-9545-8B2B-B9BA9D74912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53842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5240B65-4B00-21AA-6BB1-6F12CD9FBD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66EE66F-2880-5617-7499-87B06B7988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DB52B90-C2C8-413C-2382-5B66C8EA2B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6C6E0-F07F-FF4D-8AF0-79D5F3A87AAD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819691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62546AF-CDE3-0CC0-04F9-D663BB6A49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E5C2E72-130C-F6CE-E012-94133F4260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2F85CCD-ABF5-918B-02DC-C95940EB7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E97E9-6A2D-E647-AE68-661DE415AF9D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067539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483D1B9-F1EA-C962-F1EB-636F395610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34AD6B9-21DA-6471-ED12-2D00CECFB8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AED0492-0A50-9FBB-77F5-53E94699EA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C1894-E70A-FC4A-8A1D-D7BE2E6472A6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658408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924A92-C694-D550-FA6C-FC30BF87D6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398B4C-5601-2ADA-B84B-B1BD7339B7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9332AE-08B6-876E-D109-E3A2F3C183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70254-7088-6640-B79B-269C915BDCE4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896445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8B25F1-00AA-5DFE-9EDA-E835391F93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4F6C99-4A69-A6D8-39A1-C167240C71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16A65F-847A-1ACC-8D77-1246022499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D722B-B6FA-B04D-9D4A-05EA9DC329D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77785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2BF20BD-E863-DAAF-469A-432EDC2806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397D209-9D18-8CE0-878D-8B8774FB07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/>
              <a:t>Clique para editar os estilos do texto mestre</a:t>
            </a:r>
          </a:p>
          <a:p>
            <a:pPr lvl="1"/>
            <a:r>
              <a:rPr lang="pt-BR" altLang="en-US"/>
              <a:t>Segundo nível</a:t>
            </a:r>
          </a:p>
          <a:p>
            <a:pPr lvl="2"/>
            <a:r>
              <a:rPr lang="pt-BR" altLang="en-US"/>
              <a:t>Terceiro nível</a:t>
            </a:r>
          </a:p>
          <a:p>
            <a:pPr lvl="3"/>
            <a:r>
              <a:rPr lang="pt-BR" altLang="en-US"/>
              <a:t>Quarto nível</a:t>
            </a:r>
          </a:p>
          <a:p>
            <a:pPr lvl="4"/>
            <a:r>
              <a:rPr lang="pt-BR" altLang="en-US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9699F2D-AC83-C4D6-FA62-B095259DDD0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8DB6742-DDA4-A68A-F804-4C3AC4B3740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35FA142-2344-0EC7-B17A-31DF41AAFA0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2A96C25-9F4D-CA4F-8139-7AC774E2987A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evicent@usp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hyperlink" Target="https://sciencepolicyivh.wordpress.com/2015/03/22/bruce-ames-testing-for-carcinogens/" TargetMode="External"/><Relationship Id="rId4" Type="http://schemas.openxmlformats.org/officeDocument/2006/relationships/image" Target="../media/image2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news/2001/011122/full/news011122-4.html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doi.org/10.1016/j.watres.2019.115229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2pp17E4E-O8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2pp17E4E-O8?feature=oembed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hyperlink" Target="mailto:bevicent@usp.b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CB/USP…">
            <a:extLst>
              <a:ext uri="{FF2B5EF4-FFF2-40B4-BE49-F238E27FC236}">
                <a16:creationId xmlns:a16="http://schemas.microsoft.com/office/drawing/2014/main" id="{DCB227C9-81A3-4D25-93BD-994673FF40D4}"/>
              </a:ext>
            </a:extLst>
          </p:cNvPr>
          <p:cNvSpPr txBox="1"/>
          <p:nvPr/>
        </p:nvSpPr>
        <p:spPr>
          <a:xfrm>
            <a:off x="50800" y="5888038"/>
            <a:ext cx="1792288" cy="7794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miter lim="400000"/>
          </a:ln>
        </p:spPr>
        <p:txBody>
          <a:bodyPr lIns="20092" tIns="20092" rIns="20092" bIns="20092" anchor="ctr">
            <a:spAutoFit/>
          </a:bodyPr>
          <a:lstStyle/>
          <a:p>
            <a:pPr algn="ctr"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2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Profa. Elisabete Vicente</a:t>
            </a:r>
          </a:p>
          <a:p>
            <a:pPr algn="ctr"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2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Dep. Microbiologia </a:t>
            </a:r>
            <a:r>
              <a:rPr lang="pt-BR" sz="1200" dirty="0" err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ICB</a:t>
            </a:r>
            <a:r>
              <a:rPr lang="pt-BR" sz="12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/USP</a:t>
            </a:r>
          </a:p>
          <a:p>
            <a:pPr algn="ctr">
              <a:defRPr sz="1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2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  <a:hlinkClick r:id="rId3"/>
              </a:rPr>
              <a:t>bevicent@usp.br</a:t>
            </a:r>
          </a:p>
        </p:txBody>
      </p:sp>
      <p:pic>
        <p:nvPicPr>
          <p:cNvPr id="14338" name="page1image19835664.jpg" descr="page1image19835664.jpg">
            <a:extLst>
              <a:ext uri="{FF2B5EF4-FFF2-40B4-BE49-F238E27FC236}">
                <a16:creationId xmlns:a16="http://schemas.microsoft.com/office/drawing/2014/main" id="{C8688391-28C2-EEEF-2DF7-0F67B7B7F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79375"/>
            <a:ext cx="18923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4339" name="Instituto de Ciências Biomédicas USP">
            <a:extLst>
              <a:ext uri="{FF2B5EF4-FFF2-40B4-BE49-F238E27FC236}">
                <a16:creationId xmlns:a16="http://schemas.microsoft.com/office/drawing/2014/main" id="{2DA0BDB0-41AD-3D85-359C-D328CA0D6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176338"/>
            <a:ext cx="1922463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5" tIns="25718" rIns="51435" bIns="25718" anchor="b"/>
          <a:lstStyle>
            <a:lvl1pPr defTabSz="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857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85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85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85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85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pt-BR" altLang="pt-BR" sz="1200" b="1"/>
              <a:t>Instituto de Ciências Biomédicas USP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5A619D-4D25-289A-019E-B0B39C129385}"/>
              </a:ext>
            </a:extLst>
          </p:cNvPr>
          <p:cNvSpPr txBox="1"/>
          <p:nvPr/>
        </p:nvSpPr>
        <p:spPr>
          <a:xfrm>
            <a:off x="2471738" y="981075"/>
            <a:ext cx="8804275" cy="5600700"/>
          </a:xfrm>
          <a:prstGeom prst="rect">
            <a:avLst/>
          </a:prstGeom>
          <a:solidFill>
            <a:srgbClr val="D1F6FF"/>
          </a:solidFill>
          <a:ln>
            <a:solidFill>
              <a:srgbClr val="0432FF"/>
            </a:solidFill>
          </a:ln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pt-BR" b="1" dirty="0">
                <a:latin typeface="Helvetica" pitchFamily="2" charset="0"/>
              </a:rPr>
              <a:t>1. Introdução: A natureza do material genético 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pt-BR" b="1" dirty="0">
                <a:latin typeface="Helvetica" pitchFamily="2" charset="0"/>
              </a:rPr>
              <a:t>2. </a:t>
            </a:r>
            <a:r>
              <a:rPr lang="pt-BR" altLang="en-US" b="1" dirty="0">
                <a:latin typeface="Helvetica" pitchFamily="2" charset="0"/>
              </a:rPr>
              <a:t>Material Genético de procariotos e de eucariotos</a:t>
            </a:r>
            <a:endParaRPr lang="pt-BR" b="1" dirty="0">
              <a:latin typeface="Helvetica" pitchFamily="2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pt-BR" b="1" dirty="0">
                <a:latin typeface="Helvetica" pitchFamily="2" charset="0"/>
              </a:rPr>
              <a:t>3. Replicação do material genético bacteriano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pt-BR" b="1" dirty="0">
                <a:latin typeface="Helvetica" pitchFamily="2" charset="0"/>
              </a:rPr>
              <a:t>4. Mecanismos de variação genética</a:t>
            </a:r>
          </a:p>
          <a:p>
            <a:pPr indent="216000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Helvetica" pitchFamily="2" charset="0"/>
              </a:rPr>
              <a:t>  4.1. Mutação e mecanismos de Reparo de DNA</a:t>
            </a:r>
          </a:p>
          <a:p>
            <a:pPr indent="216000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Helvetica" pitchFamily="2" charset="0"/>
              </a:rPr>
              <a:t>	- Agentes mutagênicos</a:t>
            </a:r>
          </a:p>
          <a:p>
            <a:pPr indent="216000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Helvetica" pitchFamily="2" charset="0"/>
              </a:rPr>
              <a:t>	- Eventos possíveis após lesões causadas por agentes genotóxicos </a:t>
            </a:r>
          </a:p>
          <a:p>
            <a:pPr indent="216000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Helvetica" pitchFamily="2" charset="0"/>
              </a:rPr>
              <a:t>	- Mecanismos de Reparo de DNA</a:t>
            </a:r>
          </a:p>
          <a:p>
            <a:pPr indent="216000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Helvetica" pitchFamily="2" charset="0"/>
              </a:rPr>
              <a:t>	- Aplicações </a:t>
            </a:r>
          </a:p>
          <a:p>
            <a:pPr indent="216000">
              <a:spcBef>
                <a:spcPts val="1200"/>
              </a:spcBef>
              <a:spcAft>
                <a:spcPts val="0"/>
              </a:spcAft>
              <a:defRPr/>
            </a:pPr>
            <a:r>
              <a:rPr lang="pt-BR" b="1" dirty="0">
                <a:latin typeface="Helvetica" pitchFamily="2" charset="0"/>
              </a:rPr>
              <a:t>  4.2. Recombinação</a:t>
            </a:r>
          </a:p>
          <a:p>
            <a:pPr indent="216000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Helvetica" pitchFamily="2" charset="0"/>
              </a:rPr>
              <a:t>     	- Transformação</a:t>
            </a:r>
          </a:p>
          <a:p>
            <a:pPr indent="216000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Helvetica" pitchFamily="2" charset="0"/>
              </a:rPr>
              <a:t>        	- Conjugação</a:t>
            </a:r>
          </a:p>
          <a:p>
            <a:pPr indent="216000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Helvetica" pitchFamily="2" charset="0"/>
              </a:rPr>
              <a:t>       	- Transdução</a:t>
            </a:r>
          </a:p>
          <a:p>
            <a:pPr indent="216000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Helvetica" pitchFamily="2" charset="0"/>
              </a:rPr>
              <a:t>      	- Transposons 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pt-BR" b="1" dirty="0">
                <a:latin typeface="Helvetica" pitchFamily="2" charset="0"/>
              </a:rPr>
              <a:t>5. Sistema CRISPR/Cas9, </a:t>
            </a:r>
            <a:r>
              <a:rPr lang="pt-BR" altLang="en-BR" b="1" dirty="0">
                <a:latin typeface="Helvetica" pitchFamily="2" charset="0"/>
                <a:cs typeface="Calibri" panose="020F0502020204030204" pitchFamily="34" charset="0"/>
              </a:rPr>
              <a:t>ou simplesmente,  CRISPR – Você sabe o que e isto? </a:t>
            </a:r>
            <a:endParaRPr lang="pt-BR" b="1" dirty="0">
              <a:latin typeface="Helvetica" pitchFamily="2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pt-BR" b="1" dirty="0">
                <a:latin typeface="Helvetica" pitchFamily="2" charset="0"/>
              </a:rPr>
              <a:t>6. Questões para Estudo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813663-BC30-44A2-A6A6-492EE507E01C}"/>
              </a:ext>
            </a:extLst>
          </p:cNvPr>
          <p:cNvSpPr/>
          <p:nvPr/>
        </p:nvSpPr>
        <p:spPr>
          <a:xfrm>
            <a:off x="2820988" y="0"/>
            <a:ext cx="1573212" cy="4159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b="1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</a:p>
          <a:p>
            <a:pPr algn="ctr">
              <a:defRPr/>
            </a:pPr>
            <a:r>
              <a:rPr lang="pt-BR" sz="1050" b="1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pt-BR" sz="1050" b="1" dirty="0" err="1">
                <a:solidFill>
                  <a:srgbClr val="0432FF"/>
                </a:solidFill>
                <a:sym typeface="Wingdings" pitchFamily="2" charset="2"/>
              </a:rPr>
              <a:t>ICB</a:t>
            </a:r>
            <a:r>
              <a:rPr lang="pt-BR" sz="1050" b="1" dirty="0">
                <a:solidFill>
                  <a:srgbClr val="0432FF"/>
                </a:solidFill>
                <a:sym typeface="Wingdings" pitchFamily="2" charset="2"/>
              </a:rPr>
              <a:t>/USP</a:t>
            </a:r>
            <a:endParaRPr lang="pt-BR" sz="1050" b="1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BB54F1A-0131-EE32-A12D-0FAADBD1CFE8}"/>
              </a:ext>
            </a:extLst>
          </p:cNvPr>
          <p:cNvSpPr/>
          <p:nvPr/>
        </p:nvSpPr>
        <p:spPr>
          <a:xfrm rot="21184939">
            <a:off x="650875" y="2825750"/>
            <a:ext cx="1322388" cy="447675"/>
          </a:xfrm>
          <a:prstGeom prst="ellipse">
            <a:avLst/>
          </a:prstGeom>
          <a:solidFill>
            <a:srgbClr val="E4D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rgbClr val="E4D5FF"/>
              </a:solidFill>
            </a:endParaRPr>
          </a:p>
        </p:txBody>
      </p:sp>
      <p:sp>
        <p:nvSpPr>
          <p:cNvPr id="13322" name="Rectangle 14">
            <a:extLst>
              <a:ext uri="{FF2B5EF4-FFF2-40B4-BE49-F238E27FC236}">
                <a16:creationId xmlns:a16="http://schemas.microsoft.com/office/drawing/2014/main" id="{B5A850C9-EC02-9DA2-9BB1-697AF3ED1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063" y="2911475"/>
            <a:ext cx="863600" cy="3000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en-US" sz="1350" dirty="0">
                <a:solidFill>
                  <a:srgbClr val="0432FF"/>
                </a:solidFill>
                <a:sym typeface="Wingdings" pitchFamily="2" charset="2"/>
              </a:rPr>
              <a:t>Olá, olá!  </a:t>
            </a:r>
            <a:endParaRPr lang="pt-BR" altLang="en-US" sz="1350" dirty="0"/>
          </a:p>
        </p:txBody>
      </p:sp>
      <p:pic>
        <p:nvPicPr>
          <p:cNvPr id="14344" name="Picture 1" descr="page1image28485792">
            <a:extLst>
              <a:ext uri="{FF2B5EF4-FFF2-40B4-BE49-F238E27FC236}">
                <a16:creationId xmlns:a16="http://schemas.microsoft.com/office/drawing/2014/main" id="{83CE2CB2-77F4-8D39-A836-1127D13A4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3343275"/>
            <a:ext cx="1792288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 Box 4">
            <a:extLst>
              <a:ext uri="{FF2B5EF4-FFF2-40B4-BE49-F238E27FC236}">
                <a16:creationId xmlns:a16="http://schemas.microsoft.com/office/drawing/2014/main" id="{D1A75ABD-150A-9412-AD26-F7BB661FA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6813" y="441325"/>
            <a:ext cx="6832600" cy="3762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/>
              <a:t>GENÉTICA    BACTERIANA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>
            <a:extLst>
              <a:ext uri="{FF2B5EF4-FFF2-40B4-BE49-F238E27FC236}">
                <a16:creationId xmlns:a16="http://schemas.microsoft.com/office/drawing/2014/main" id="{03562E8F-1A2E-C494-6344-E958AA2F0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6203950"/>
            <a:ext cx="4608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accent2"/>
                </a:solidFill>
                <a:latin typeface="Verdana" panose="020B0604030504040204" pitchFamily="34" charset="0"/>
              </a:rPr>
              <a:t>Prof</a:t>
            </a:r>
            <a:r>
              <a:rPr lang="pt-BR" altLang="en-US" sz="1600" b="1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ª Elisabete J. Vicente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bevicent@usp.br</a:t>
            </a:r>
          </a:p>
        </p:txBody>
      </p:sp>
      <p:pic>
        <p:nvPicPr>
          <p:cNvPr id="24578" name="Picture 4" descr="dna lesão">
            <a:extLst>
              <a:ext uri="{FF2B5EF4-FFF2-40B4-BE49-F238E27FC236}">
                <a16:creationId xmlns:a16="http://schemas.microsoft.com/office/drawing/2014/main" id="{87342CB9-32C1-3B12-38CB-6FFC32BFD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1293813"/>
            <a:ext cx="5400675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4">
            <a:extLst>
              <a:ext uri="{FF2B5EF4-FFF2-40B4-BE49-F238E27FC236}">
                <a16:creationId xmlns:a16="http://schemas.microsoft.com/office/drawing/2014/main" id="{BBC66D42-5E13-CEE4-E33E-66EBA5F39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26843A96-D505-0AD1-8D41-6666A13FE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24581" name="Rectangle 4">
            <a:extLst>
              <a:ext uri="{FF2B5EF4-FFF2-40B4-BE49-F238E27FC236}">
                <a16:creationId xmlns:a16="http://schemas.microsoft.com/office/drawing/2014/main" id="{AA405C2A-D6DF-995D-1A22-A3CE0AD9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8" y="488950"/>
            <a:ext cx="7488237" cy="708025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4.1. Mutação e mecanismos de reparo de DNA</a:t>
            </a:r>
            <a:r>
              <a:rPr lang="pt-BR" altLang="en-US" sz="1800"/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2">
            <a:extLst>
              <a:ext uri="{FF2B5EF4-FFF2-40B4-BE49-F238E27FC236}">
                <a16:creationId xmlns:a16="http://schemas.microsoft.com/office/drawing/2014/main" id="{C67E0317-DC6C-01D9-65C2-0D735AB74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609600"/>
            <a:ext cx="859948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pt-BR" altLang="en-US" sz="2400" b="1">
                <a:solidFill>
                  <a:srgbClr val="FF0000"/>
                </a:solidFill>
                <a:latin typeface="Verdana" panose="020B0604030504040204" pitchFamily="34" charset="0"/>
              </a:rPr>
              <a:t> Mutação: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latin typeface="Verdana" panose="020B0604030504040204" pitchFamily="34" charset="0"/>
              </a:rPr>
              <a:t>qualquer modificação súbita ou hereditária no conjunto gênico de um organismo que não é explicável pela recombinação da variabilidade genética preexistente.</a:t>
            </a:r>
          </a:p>
        </p:txBody>
      </p:sp>
      <p:sp>
        <p:nvSpPr>
          <p:cNvPr id="19458" name="Text Box 3">
            <a:extLst>
              <a:ext uri="{FF2B5EF4-FFF2-40B4-BE49-F238E27FC236}">
                <a16:creationId xmlns:a16="http://schemas.microsoft.com/office/drawing/2014/main" id="{DB510D75-4BCB-CF23-3E6E-AA33464B6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895600"/>
            <a:ext cx="8245475" cy="2678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pt-BR" altLang="en-US" sz="2400" b="1" dirty="0">
                <a:solidFill>
                  <a:schemeClr val="accent2"/>
                </a:solidFill>
                <a:latin typeface="Verdana" panose="020B0604030504040204" pitchFamily="34" charset="0"/>
              </a:rPr>
              <a:t> </a:t>
            </a:r>
            <a:r>
              <a:rPr lang="pt-BR" altLang="en-US" sz="24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Mutações espontâneas:</a:t>
            </a:r>
            <a:r>
              <a:rPr lang="pt-BR" altLang="en-US" sz="2400" dirty="0">
                <a:latin typeface="Verdana" panose="020B0604030504040204" pitchFamily="34" charset="0"/>
              </a:rPr>
              <a:t> resultado de funções celulares normais ou interações aleatórias com o ambiente.</a:t>
            </a: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Ø"/>
              <a:defRPr/>
            </a:pPr>
            <a:endParaRPr lang="pt-BR" altLang="en-US" sz="2400" dirty="0">
              <a:latin typeface="Verdana" panose="020B060403050404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pt-BR" altLang="en-US" sz="2400" b="1" dirty="0">
                <a:solidFill>
                  <a:schemeClr val="accent2"/>
                </a:solidFill>
                <a:latin typeface="Verdana" panose="020B0604030504040204" pitchFamily="34" charset="0"/>
              </a:rPr>
              <a:t> </a:t>
            </a:r>
            <a:r>
              <a:rPr lang="pt-BR" altLang="en-US" sz="24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Mutações induzidas:</a:t>
            </a:r>
            <a:r>
              <a:rPr lang="pt-BR" altLang="en-US" sz="2400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 </a:t>
            </a:r>
            <a:r>
              <a:rPr lang="pt-BR" altLang="en-US" sz="2400" dirty="0">
                <a:latin typeface="Verdana" panose="020B0604030504040204" pitchFamily="34" charset="0"/>
              </a:rPr>
              <a:t>ocorre devido o tratamento com determinados compostos chamados de mutagênicos ou </a:t>
            </a:r>
            <a:r>
              <a:rPr lang="pt-BR" altLang="en-US" sz="2400" dirty="0" err="1">
                <a:latin typeface="Verdana" panose="020B0604030504040204" pitchFamily="34" charset="0"/>
              </a:rPr>
              <a:t>genotóxicos</a:t>
            </a:r>
            <a:r>
              <a:rPr lang="pt-BR" altLang="en-US" sz="2400" dirty="0">
                <a:latin typeface="Verdana" panose="020B0604030504040204" pitchFamily="34" charset="0"/>
              </a:rPr>
              <a:t>.</a:t>
            </a:r>
          </a:p>
        </p:txBody>
      </p:sp>
      <p:sp>
        <p:nvSpPr>
          <p:cNvPr id="25603" name="Text Box 4">
            <a:extLst>
              <a:ext uri="{FF2B5EF4-FFF2-40B4-BE49-F238E27FC236}">
                <a16:creationId xmlns:a16="http://schemas.microsoft.com/office/drawing/2014/main" id="{62AFE512-D898-2AC8-D71C-0EB5BDB6A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4000D28C-107A-2199-3741-E12EB3EE8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31C2AD10-9C50-A7A8-C600-7C4CA0DA0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388" y="877888"/>
            <a:ext cx="3733800" cy="466725"/>
          </a:xfrm>
          <a:prstGeom prst="rect">
            <a:avLst/>
          </a:prstGeom>
          <a:solidFill>
            <a:srgbClr val="8DC6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2400" b="1" dirty="0">
                <a:solidFill>
                  <a:schemeClr val="accent5"/>
                </a:solidFill>
                <a:latin typeface="Comic Sans MS" panose="030F0902030302020204" pitchFamily="66" charset="0"/>
              </a:rPr>
              <a:t>- Agentes Mutagênicos</a:t>
            </a:r>
          </a:p>
        </p:txBody>
      </p:sp>
      <p:sp>
        <p:nvSpPr>
          <p:cNvPr id="23554" name="Text Box 3">
            <a:extLst>
              <a:ext uri="{FF2B5EF4-FFF2-40B4-BE49-F238E27FC236}">
                <a16:creationId xmlns:a16="http://schemas.microsoft.com/office/drawing/2014/main" id="{E7EE1A5F-4C41-62B1-D0CC-4BC53E266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1577975"/>
            <a:ext cx="8304213" cy="20526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2400" dirty="0">
                <a:latin typeface="Times New Roman" panose="02020603050405020304" pitchFamily="18" charset="0"/>
              </a:rPr>
              <a:t>- </a:t>
            </a:r>
            <a:r>
              <a:rPr lang="pt-BR" altLang="en-US" sz="2400" u="sng" dirty="0">
                <a:latin typeface="Times New Roman" panose="02020603050405020304" pitchFamily="18" charset="0"/>
              </a:rPr>
              <a:t>Mutagênicos físicos</a:t>
            </a:r>
            <a:r>
              <a:rPr lang="pt-BR" altLang="en-US" sz="2400" dirty="0"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2400" dirty="0">
                <a:latin typeface="Times New Roman" panose="02020603050405020304" pitchFamily="18" charset="0"/>
              </a:rPr>
              <a:t>   - </a:t>
            </a:r>
            <a:r>
              <a:rPr lang="pt-BR" altLang="en-US" sz="2000" dirty="0">
                <a:latin typeface="Times New Roman" panose="02020603050405020304" pitchFamily="18" charset="0"/>
              </a:rPr>
              <a:t>UV  (dímeros de pirimidina),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en-US" sz="2000" dirty="0">
                <a:latin typeface="Times New Roman" panose="02020603050405020304" pitchFamily="18" charset="0"/>
              </a:rPr>
              <a:t>  -   Radiações  ionizantes (ionização do DNA </a:t>
            </a:r>
            <a:r>
              <a:rPr lang="pt-BR" altLang="en-US" sz="2000" dirty="0">
                <a:latin typeface="Times New Roman" panose="02020603050405020304" pitchFamily="18" charset="0"/>
                <a:sym typeface="Wingdings" pitchFamily="2" charset="2"/>
              </a:rPr>
              <a:t> quebras das cadeias do DNA				                     simples e duplas</a:t>
            </a:r>
            <a:endParaRPr lang="pt-BR" altLang="en-US" sz="20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en-US" sz="2000" dirty="0">
                <a:latin typeface="Times New Roman" panose="02020603050405020304" pitchFamily="18" charset="0"/>
              </a:rPr>
              <a:t>  -   Calor</a:t>
            </a:r>
          </a:p>
        </p:txBody>
      </p:sp>
      <p:sp>
        <p:nvSpPr>
          <p:cNvPr id="23555" name="Text Box 4">
            <a:extLst>
              <a:ext uri="{FF2B5EF4-FFF2-40B4-BE49-F238E27FC236}">
                <a16:creationId xmlns:a16="http://schemas.microsoft.com/office/drawing/2014/main" id="{292FF199-B7FF-A483-0E84-656D5B540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3729038"/>
            <a:ext cx="6248400" cy="26495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432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lang="pt-BR" altLang="en-US" sz="2400" dirty="0">
                <a:latin typeface="Times New Roman" panose="02020603050405020304" pitchFamily="18" charset="0"/>
              </a:rPr>
              <a:t> </a:t>
            </a:r>
            <a:r>
              <a:rPr lang="pt-BR" altLang="en-US" sz="2400" u="sng" dirty="0">
                <a:latin typeface="Times New Roman" panose="02020603050405020304" pitchFamily="18" charset="0"/>
              </a:rPr>
              <a:t>Mutagênicos químicos</a:t>
            </a:r>
            <a:r>
              <a:rPr lang="pt-BR" altLang="en-US" sz="2400" dirty="0"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en-US" sz="2400" dirty="0">
                <a:latin typeface="Times New Roman" panose="02020603050405020304" pitchFamily="18" charset="0"/>
              </a:rPr>
              <a:t>     </a:t>
            </a:r>
            <a:r>
              <a:rPr lang="pt-BR" altLang="en-US" sz="2000" dirty="0">
                <a:latin typeface="Times New Roman" panose="02020603050405020304" pitchFamily="18" charset="0"/>
              </a:rPr>
              <a:t>- moléculas planares: - Brometo de etídio (</a:t>
            </a:r>
            <a:r>
              <a:rPr lang="pt-BR" altLang="en-US" sz="2000" dirty="0" err="1">
                <a:latin typeface="Times New Roman" panose="02020603050405020304" pitchFamily="18" charset="0"/>
              </a:rPr>
              <a:t>EB</a:t>
            </a:r>
            <a:r>
              <a:rPr lang="pt-BR" altLang="en-US" sz="2000" dirty="0">
                <a:latin typeface="Times New Roman" panose="02020603050405020304" pitchFamily="18" charset="0"/>
              </a:rPr>
              <a:t>),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en-US" sz="2000" dirty="0">
                <a:latin typeface="Times New Roman" panose="02020603050405020304" pitchFamily="18" charset="0"/>
              </a:rPr>
              <a:t>		             - </a:t>
            </a:r>
            <a:r>
              <a:rPr lang="pt-BR" altLang="en-US" sz="2000" dirty="0" err="1">
                <a:latin typeface="Times New Roman" panose="02020603050405020304" pitchFamily="18" charset="0"/>
              </a:rPr>
              <a:t>Dodecilsulfato</a:t>
            </a:r>
            <a:r>
              <a:rPr lang="pt-BR" altLang="en-US" sz="2000" dirty="0">
                <a:latin typeface="Times New Roman" panose="02020603050405020304" pitchFamily="18" charset="0"/>
              </a:rPr>
              <a:t> de sódio (SDS)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en-US" sz="2000" dirty="0">
                <a:latin typeface="Times New Roman" panose="02020603050405020304" pitchFamily="18" charset="0"/>
              </a:rPr>
              <a:t>		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2000" dirty="0">
                <a:latin typeface="Times New Roman" panose="02020603050405020304" pitchFamily="18" charset="0"/>
              </a:rPr>
              <a:t>     - Agentes alquilantes: metil metano sulfonato (</a:t>
            </a:r>
            <a:r>
              <a:rPr lang="pt-BR" altLang="en-US" sz="2000" dirty="0" err="1">
                <a:latin typeface="Times New Roman" panose="02020603050405020304" pitchFamily="18" charset="0"/>
              </a:rPr>
              <a:t>EMS</a:t>
            </a:r>
            <a:r>
              <a:rPr lang="pt-BR" altLang="en-US" sz="2000" dirty="0"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2000" dirty="0">
                <a:latin typeface="Times New Roman" panose="02020603050405020304" pitchFamily="18" charset="0"/>
              </a:rPr>
              <a:t>     - Água oxigenada (H</a:t>
            </a:r>
            <a:r>
              <a:rPr lang="pt-BR" altLang="en-US" sz="2000" baseline="-25000" dirty="0">
                <a:latin typeface="Times New Roman" panose="02020603050405020304" pitchFamily="18" charset="0"/>
              </a:rPr>
              <a:t>2</a:t>
            </a:r>
            <a:r>
              <a:rPr lang="pt-BR" altLang="en-US" sz="2000" dirty="0">
                <a:latin typeface="Times New Roman" panose="02020603050405020304" pitchFamily="18" charset="0"/>
              </a:rPr>
              <a:t>O</a:t>
            </a:r>
            <a:r>
              <a:rPr lang="pt-BR" altLang="en-US" sz="2000" baseline="-25000" dirty="0">
                <a:latin typeface="Times New Roman" panose="02020603050405020304" pitchFamily="18" charset="0"/>
              </a:rPr>
              <a:t>2</a:t>
            </a:r>
            <a:r>
              <a:rPr lang="pt-BR" altLang="en-US" sz="2000" dirty="0">
                <a:latin typeface="Times New Roman" panose="02020603050405020304" pitchFamily="18" charset="0"/>
              </a:rPr>
              <a:t>)   </a:t>
            </a:r>
          </a:p>
        </p:txBody>
      </p:sp>
      <p:sp>
        <p:nvSpPr>
          <p:cNvPr id="26628" name="Text Box 4">
            <a:extLst>
              <a:ext uri="{FF2B5EF4-FFF2-40B4-BE49-F238E27FC236}">
                <a16:creationId xmlns:a16="http://schemas.microsoft.com/office/drawing/2014/main" id="{DF80888D-F09F-95D2-E690-25E3F2F67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26629" name="Text Box 4">
            <a:extLst>
              <a:ext uri="{FF2B5EF4-FFF2-40B4-BE49-F238E27FC236}">
                <a16:creationId xmlns:a16="http://schemas.microsoft.com/office/drawing/2014/main" id="{E4BAC4C6-9594-2830-8DF6-A753AC637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26630" name="Rectangle 4">
            <a:extLst>
              <a:ext uri="{FF2B5EF4-FFF2-40B4-BE49-F238E27FC236}">
                <a16:creationId xmlns:a16="http://schemas.microsoft.com/office/drawing/2014/main" id="{93C74ACF-B521-54F5-B794-265BFC42D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482600"/>
            <a:ext cx="5219700" cy="354013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accent1"/>
                </a:solidFill>
              </a:rPr>
              <a:t>4.1. Mutação e mecanismos de reparo de DNA</a:t>
            </a:r>
            <a:r>
              <a:rPr lang="pt-BR" altLang="en-US" sz="1800"/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0722">
            <a:extLst>
              <a:ext uri="{FF2B5EF4-FFF2-40B4-BE49-F238E27FC236}">
                <a16:creationId xmlns:a16="http://schemas.microsoft.com/office/drawing/2014/main" id="{25292E36-86C2-E6FE-26B4-1B3042490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9"/>
          <a:stretch>
            <a:fillRect/>
          </a:stretch>
        </p:blipFill>
        <p:spPr bwMode="auto">
          <a:xfrm>
            <a:off x="4727575" y="1157288"/>
            <a:ext cx="5834063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3">
            <a:extLst>
              <a:ext uri="{FF2B5EF4-FFF2-40B4-BE49-F238E27FC236}">
                <a16:creationId xmlns:a16="http://schemas.microsoft.com/office/drawing/2014/main" id="{88219A92-28A7-35DE-44DD-FFC559D900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7988" y="352425"/>
            <a:ext cx="7904162" cy="479425"/>
          </a:xfrm>
          <a:solidFill>
            <a:srgbClr val="FFFF66"/>
          </a:solidFill>
          <a:ln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pt-BR" altLang="en-US" sz="3200"/>
              <a:t>RUV (radiação ultravioleta)</a:t>
            </a:r>
            <a:endParaRPr lang="pt-BR" altLang="en-US"/>
          </a:p>
        </p:txBody>
      </p:sp>
      <p:sp>
        <p:nvSpPr>
          <p:cNvPr id="24579" name="Rectangle 4">
            <a:extLst>
              <a:ext uri="{FF2B5EF4-FFF2-40B4-BE49-F238E27FC236}">
                <a16:creationId xmlns:a16="http://schemas.microsoft.com/office/drawing/2014/main" id="{18CC2856-054C-1EA6-6696-8F8EE5045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1152525"/>
            <a:ext cx="1225550" cy="3460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E9130D98-247B-251D-1FA5-F910BB825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27653" name="Text Box 4">
            <a:extLst>
              <a:ext uri="{FF2B5EF4-FFF2-40B4-BE49-F238E27FC236}">
                <a16:creationId xmlns:a16="http://schemas.microsoft.com/office/drawing/2014/main" id="{1199E1FF-71BB-63C7-71C7-D838A92EA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257C67B1-F0D4-F4D5-D8E3-8F0C81145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4110038"/>
            <a:ext cx="4140200" cy="24558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432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2000" u="sng" dirty="0">
                <a:latin typeface="Times New Roman" panose="02020603050405020304" pitchFamily="18" charset="0"/>
              </a:rPr>
              <a:t>RUV</a:t>
            </a:r>
            <a:r>
              <a:rPr lang="pt-BR" altLang="en-US" sz="2000" dirty="0">
                <a:latin typeface="Times New Roman" panose="02020603050405020304" pitchFamily="18" charset="0"/>
              </a:rPr>
              <a:t>:   Quando incide nas fitas do DNA provoca o surgimento de dímeros de PIRIMIDINA: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en-US" sz="2400" dirty="0">
                <a:latin typeface="Times New Roman" panose="02020603050405020304" pitchFamily="18" charset="0"/>
              </a:rPr>
              <a:t>  	- dímeros </a:t>
            </a:r>
            <a:r>
              <a:rPr lang="pt-BR" altLang="en-US" sz="2400" dirty="0" err="1">
                <a:latin typeface="Times New Roman" panose="02020603050405020304" pitchFamily="18" charset="0"/>
              </a:rPr>
              <a:t>T-T</a:t>
            </a:r>
            <a:endParaRPr lang="pt-BR" altLang="en-US" sz="24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en-US" sz="2400" dirty="0">
                <a:latin typeface="Times New Roman" panose="02020603050405020304" pitchFamily="18" charset="0"/>
              </a:rPr>
              <a:t>	- dímeros </a:t>
            </a:r>
            <a:r>
              <a:rPr lang="pt-BR" altLang="en-US" sz="2400" dirty="0" err="1">
                <a:latin typeface="Times New Roman" panose="02020603050405020304" pitchFamily="18" charset="0"/>
              </a:rPr>
              <a:t>T-C</a:t>
            </a:r>
            <a:endParaRPr lang="pt-BR" altLang="en-US" sz="24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en-US" sz="2400" dirty="0">
                <a:latin typeface="Times New Roman" panose="02020603050405020304" pitchFamily="18" charset="0"/>
              </a:rPr>
              <a:t>	- dímeros </a:t>
            </a:r>
            <a:r>
              <a:rPr lang="pt-BR" altLang="en-US" sz="2400" dirty="0" err="1">
                <a:latin typeface="Times New Roman" panose="02020603050405020304" pitchFamily="18" charset="0"/>
              </a:rPr>
              <a:t>C-C</a:t>
            </a:r>
            <a:endParaRPr lang="pt-BR" altLang="en-US" sz="2000" dirty="0">
              <a:latin typeface="Times New Roman" panose="02020603050405020304" pitchFamily="18" charset="0"/>
            </a:endParaRPr>
          </a:p>
        </p:txBody>
      </p:sp>
      <p:pic>
        <p:nvPicPr>
          <p:cNvPr id="15369" name="Picture 9">
            <a:extLst>
              <a:ext uri="{FF2B5EF4-FFF2-40B4-BE49-F238E27FC236}">
                <a16:creationId xmlns:a16="http://schemas.microsoft.com/office/drawing/2014/main" id="{BA24190B-7D9D-B6FF-F157-D48587F92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988" y="887413"/>
            <a:ext cx="4140200" cy="31877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2">
            <a:extLst>
              <a:ext uri="{FF2B5EF4-FFF2-40B4-BE49-F238E27FC236}">
                <a16:creationId xmlns:a16="http://schemas.microsoft.com/office/drawing/2014/main" id="{C9C166E3-47E9-2F90-4058-0FE172831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09600"/>
            <a:ext cx="89154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pt-BR" altLang="en-US" sz="2000" b="1">
                <a:solidFill>
                  <a:srgbClr val="FF0000"/>
                </a:solidFill>
                <a:latin typeface="Verdana" panose="020B0604030504040204" pitchFamily="34" charset="0"/>
              </a:rPr>
              <a:t> Transição:</a:t>
            </a:r>
            <a:r>
              <a:rPr lang="pt-BR" altLang="en-US" sz="2000">
                <a:latin typeface="Verdana" panose="020B0604030504040204" pitchFamily="34" charset="0"/>
              </a:rPr>
              <a:t> substituição de uma </a:t>
            </a:r>
            <a:r>
              <a:rPr lang="pt-BR" altLang="en-US" sz="2000" b="1">
                <a:latin typeface="Verdana" panose="020B0604030504040204" pitchFamily="34" charset="0"/>
              </a:rPr>
              <a:t>purina (C,T)</a:t>
            </a:r>
            <a:r>
              <a:rPr lang="pt-BR" altLang="en-US" sz="2000">
                <a:latin typeface="Verdana" panose="020B0604030504040204" pitchFamily="34" charset="0"/>
              </a:rPr>
              <a:t> por outra </a:t>
            </a:r>
            <a:r>
              <a:rPr lang="pt-BR" altLang="en-US" sz="2000" b="1">
                <a:latin typeface="Verdana" panose="020B0604030504040204" pitchFamily="34" charset="0"/>
              </a:rPr>
              <a:t>purina</a:t>
            </a:r>
            <a:r>
              <a:rPr lang="pt-BR" altLang="en-US" sz="2000">
                <a:latin typeface="Verdana" panose="020B0604030504040204" pitchFamily="34" charset="0"/>
              </a:rPr>
              <a:t> ou de uma </a:t>
            </a:r>
            <a:r>
              <a:rPr lang="pt-BR" altLang="en-US" sz="2000" b="1">
                <a:latin typeface="Verdana" panose="020B0604030504040204" pitchFamily="34" charset="0"/>
              </a:rPr>
              <a:t>pirimidina (A,G)</a:t>
            </a:r>
            <a:r>
              <a:rPr lang="pt-BR" altLang="en-US" sz="2000">
                <a:latin typeface="Verdana" panose="020B0604030504040204" pitchFamily="34" charset="0"/>
              </a:rPr>
              <a:t> por outra </a:t>
            </a:r>
            <a:r>
              <a:rPr lang="pt-BR" altLang="en-US" sz="2000" b="1">
                <a:latin typeface="Verdana" panose="020B0604030504040204" pitchFamily="34" charset="0"/>
              </a:rPr>
              <a:t>pirimidina</a:t>
            </a:r>
            <a:r>
              <a:rPr lang="pt-BR" altLang="en-US" sz="2000">
                <a:latin typeface="Verdana" panose="020B0604030504040204" pitchFamily="34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en-US" sz="2000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pt-BR" altLang="en-US" sz="200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pt-BR" altLang="en-US" sz="2000" b="1">
                <a:solidFill>
                  <a:srgbClr val="FF0000"/>
                </a:solidFill>
                <a:latin typeface="Verdana" panose="020B0604030504040204" pitchFamily="34" charset="0"/>
              </a:rPr>
              <a:t>Transversão:</a:t>
            </a:r>
            <a:r>
              <a:rPr lang="pt-BR" altLang="en-US" sz="2000">
                <a:latin typeface="Verdana" panose="020B0604030504040204" pitchFamily="34" charset="0"/>
              </a:rPr>
              <a:t> substituição de uma </a:t>
            </a:r>
            <a:r>
              <a:rPr lang="pt-BR" altLang="en-US" sz="2000" b="1">
                <a:latin typeface="Verdana" panose="020B0604030504040204" pitchFamily="34" charset="0"/>
              </a:rPr>
              <a:t>purina</a:t>
            </a:r>
            <a:r>
              <a:rPr lang="pt-BR" altLang="en-US" sz="2000">
                <a:latin typeface="Verdana" panose="020B0604030504040204" pitchFamily="34" charset="0"/>
              </a:rPr>
              <a:t> por uma </a:t>
            </a:r>
            <a:r>
              <a:rPr lang="pt-BR" altLang="en-US" sz="2000" b="1">
                <a:latin typeface="Verdana" panose="020B0604030504040204" pitchFamily="34" charset="0"/>
              </a:rPr>
              <a:t>pirimidina</a:t>
            </a:r>
            <a:r>
              <a:rPr lang="pt-BR" altLang="en-US" sz="2000">
                <a:latin typeface="Verdana" panose="020B0604030504040204" pitchFamily="34" charset="0"/>
              </a:rPr>
              <a:t> ou vice-versa </a:t>
            </a:r>
          </a:p>
        </p:txBody>
      </p:sp>
      <p:sp>
        <p:nvSpPr>
          <p:cNvPr id="29698" name="Text Box 3">
            <a:extLst>
              <a:ext uri="{FF2B5EF4-FFF2-40B4-BE49-F238E27FC236}">
                <a16:creationId xmlns:a16="http://schemas.microsoft.com/office/drawing/2014/main" id="{D53703EF-5F72-9CF8-2136-F0750DE20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425" y="462915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9699" name="Text Box 5">
            <a:extLst>
              <a:ext uri="{FF2B5EF4-FFF2-40B4-BE49-F238E27FC236}">
                <a16:creationId xmlns:a16="http://schemas.microsoft.com/office/drawing/2014/main" id="{30ED1FE4-8750-0DD1-BAE9-61F6EEBCA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075" y="4610100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29700" name="Text Box 6">
            <a:extLst>
              <a:ext uri="{FF2B5EF4-FFF2-40B4-BE49-F238E27FC236}">
                <a16:creationId xmlns:a16="http://schemas.microsoft.com/office/drawing/2014/main" id="{AE072513-686B-EC39-1D5A-22EE23149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3725" y="2771775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29701" name="Text Box 8">
            <a:extLst>
              <a:ext uri="{FF2B5EF4-FFF2-40B4-BE49-F238E27FC236}">
                <a16:creationId xmlns:a16="http://schemas.microsoft.com/office/drawing/2014/main" id="{2300007D-794B-96DA-8749-D60548F58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5388" y="2830513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9702" name="Text Box 11">
            <a:extLst>
              <a:ext uri="{FF2B5EF4-FFF2-40B4-BE49-F238E27FC236}">
                <a16:creationId xmlns:a16="http://schemas.microsoft.com/office/drawing/2014/main" id="{0F8F594A-6971-0333-F07B-6548C2EBE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300" y="46482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29703" name="Text Box 13">
            <a:extLst>
              <a:ext uri="{FF2B5EF4-FFF2-40B4-BE49-F238E27FC236}">
                <a16:creationId xmlns:a16="http://schemas.microsoft.com/office/drawing/2014/main" id="{5A4B7B08-559B-EE24-C55F-EC576D18C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063" y="370205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latin typeface="Times New Roman" panose="02020603050405020304" pitchFamily="18" charset="0"/>
              </a:rPr>
              <a:t>G</a:t>
            </a:r>
          </a:p>
        </p:txBody>
      </p:sp>
      <p:sp>
        <p:nvSpPr>
          <p:cNvPr id="29704" name="Text Box 14">
            <a:extLst>
              <a:ext uri="{FF2B5EF4-FFF2-40B4-BE49-F238E27FC236}">
                <a16:creationId xmlns:a16="http://schemas.microsoft.com/office/drawing/2014/main" id="{897989B9-5C99-D808-71F4-97A3F0FA5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7350" y="462915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latin typeface="Times New Roman" panose="02020603050405020304" pitchFamily="18" charset="0"/>
              </a:rPr>
              <a:t>G</a:t>
            </a:r>
          </a:p>
        </p:txBody>
      </p:sp>
      <p:sp>
        <p:nvSpPr>
          <p:cNvPr id="29705" name="Text Box 16">
            <a:extLst>
              <a:ext uri="{FF2B5EF4-FFF2-40B4-BE49-F238E27FC236}">
                <a16:creationId xmlns:a16="http://schemas.microsoft.com/office/drawing/2014/main" id="{5C883E1E-4066-FF97-6CB9-0CCF4DEC2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25" y="37099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29706" name="Text Box 17">
            <a:extLst>
              <a:ext uri="{FF2B5EF4-FFF2-40B4-BE49-F238E27FC236}">
                <a16:creationId xmlns:a16="http://schemas.microsoft.com/office/drawing/2014/main" id="{A79B110F-DC5B-227C-5F74-838F7C230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7638" y="3059113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9707" name="Text Box 19">
            <a:extLst>
              <a:ext uri="{FF2B5EF4-FFF2-40B4-BE49-F238E27FC236}">
                <a16:creationId xmlns:a16="http://schemas.microsoft.com/office/drawing/2014/main" id="{E647349A-365A-B854-ABE9-7AA431994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9300" y="3079750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29708" name="Text Box 20">
            <a:extLst>
              <a:ext uri="{FF2B5EF4-FFF2-40B4-BE49-F238E27FC236}">
                <a16:creationId xmlns:a16="http://schemas.microsoft.com/office/drawing/2014/main" id="{06D128A4-FA3E-610E-8F7F-2AE6DFCB3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1900" y="3703638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29709" name="Text Box 22">
            <a:extLst>
              <a:ext uri="{FF2B5EF4-FFF2-40B4-BE49-F238E27FC236}">
                <a16:creationId xmlns:a16="http://schemas.microsoft.com/office/drawing/2014/main" id="{8AA716F1-C36B-7AAA-57FD-3627F5C8B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7038" y="370205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9710" name="Text Box 23">
            <a:extLst>
              <a:ext uri="{FF2B5EF4-FFF2-40B4-BE49-F238E27FC236}">
                <a16:creationId xmlns:a16="http://schemas.microsoft.com/office/drawing/2014/main" id="{CB62D70E-9E8F-FCA5-25BA-71A2BD56B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475" y="419735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29711" name="Text Box 25">
            <a:extLst>
              <a:ext uri="{FF2B5EF4-FFF2-40B4-BE49-F238E27FC236}">
                <a16:creationId xmlns:a16="http://schemas.microsoft.com/office/drawing/2014/main" id="{7FF574D8-F8C7-F82D-9FA8-CE1639B12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8913" y="4144963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latin typeface="Times New Roman" panose="02020603050405020304" pitchFamily="18" charset="0"/>
              </a:rPr>
              <a:t>G</a:t>
            </a:r>
          </a:p>
        </p:txBody>
      </p:sp>
      <p:sp>
        <p:nvSpPr>
          <p:cNvPr id="29712" name="Text Box 26">
            <a:extLst>
              <a:ext uri="{FF2B5EF4-FFF2-40B4-BE49-F238E27FC236}">
                <a16:creationId xmlns:a16="http://schemas.microsoft.com/office/drawing/2014/main" id="{49E17972-7CB1-726C-1FD1-070B5946C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8563" y="3344863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latin typeface="Times New Roman" panose="02020603050405020304" pitchFamily="18" charset="0"/>
              </a:rPr>
              <a:t>G</a:t>
            </a:r>
          </a:p>
        </p:txBody>
      </p:sp>
      <p:sp>
        <p:nvSpPr>
          <p:cNvPr id="29713" name="Text Box 28">
            <a:extLst>
              <a:ext uri="{FF2B5EF4-FFF2-40B4-BE49-F238E27FC236}">
                <a16:creationId xmlns:a16="http://schemas.microsoft.com/office/drawing/2014/main" id="{94368FCA-7F44-62A0-7EB2-3FEBE3EAE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5788" y="32654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29714" name="Text Box 33">
            <a:extLst>
              <a:ext uri="{FF2B5EF4-FFF2-40B4-BE49-F238E27FC236}">
                <a16:creationId xmlns:a16="http://schemas.microsoft.com/office/drawing/2014/main" id="{B6D93B99-9067-9341-00B1-2E4D2C8E7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1722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pt-BR" altLang="en-US" sz="1400" b="1">
                <a:solidFill>
                  <a:srgbClr val="0070C0"/>
                </a:solidFill>
                <a:latin typeface="Verdana" panose="020B0604030504040204" pitchFamily="34" charset="0"/>
              </a:rPr>
              <a:t>OBS.:</a:t>
            </a:r>
            <a:r>
              <a:rPr lang="pt-BR" altLang="en-US" sz="2400" b="1">
                <a:solidFill>
                  <a:srgbClr val="0070C0"/>
                </a:solidFill>
                <a:latin typeface="Verdana" panose="020B0604030504040204" pitchFamily="34" charset="0"/>
              </a:rPr>
              <a:t> </a:t>
            </a:r>
            <a:r>
              <a:rPr lang="pt-BR" altLang="en-US" sz="1400" b="1">
                <a:solidFill>
                  <a:srgbClr val="0070C0"/>
                </a:solidFill>
                <a:latin typeface="Verdana" panose="020B0604030504040204" pitchFamily="34" charset="0"/>
              </a:rPr>
              <a:t>São possíveis </a:t>
            </a:r>
            <a:r>
              <a:rPr lang="pt-BR" altLang="en-US" sz="1400" b="1">
                <a:solidFill>
                  <a:srgbClr val="0432FF"/>
                </a:solidFill>
                <a:latin typeface="Verdana" panose="020B0604030504040204" pitchFamily="34" charset="0"/>
              </a:rPr>
              <a:t>quatro diferentes </a:t>
            </a:r>
            <a:r>
              <a:rPr lang="pt-BR" altLang="en-US" sz="1400" b="1">
                <a:solidFill>
                  <a:srgbClr val="0070C0"/>
                </a:solidFill>
                <a:latin typeface="Verdana" panose="020B0604030504040204" pitchFamily="34" charset="0"/>
              </a:rPr>
              <a:t>transições e </a:t>
            </a:r>
            <a:r>
              <a:rPr lang="pt-BR" altLang="en-US" sz="1400" b="1">
                <a:solidFill>
                  <a:srgbClr val="0432FF"/>
                </a:solidFill>
                <a:latin typeface="Verdana" panose="020B0604030504040204" pitchFamily="34" charset="0"/>
              </a:rPr>
              <a:t>oito diferentes transversões</a:t>
            </a:r>
            <a:r>
              <a:rPr lang="pt-BR" altLang="en-US" sz="1400" b="1">
                <a:solidFill>
                  <a:schemeClr val="accent2"/>
                </a:solidFill>
                <a:latin typeface="Verdana" panose="020B0604030504040204" pitchFamily="34" charset="0"/>
              </a:rPr>
              <a:t>.</a:t>
            </a:r>
          </a:p>
        </p:txBody>
      </p:sp>
      <p:sp>
        <p:nvSpPr>
          <p:cNvPr id="29715" name="Text Box 34">
            <a:extLst>
              <a:ext uri="{FF2B5EF4-FFF2-40B4-BE49-F238E27FC236}">
                <a16:creationId xmlns:a16="http://schemas.microsoft.com/office/drawing/2014/main" id="{FD50B35C-7636-0563-4B27-4194346BE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3388" y="5210175"/>
            <a:ext cx="17160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rgbClr val="FF0000"/>
                </a:solidFill>
                <a:latin typeface="Verdana" panose="020B0604030504040204" pitchFamily="34" charset="0"/>
              </a:rPr>
              <a:t>Transições</a:t>
            </a:r>
          </a:p>
        </p:txBody>
      </p:sp>
      <p:sp>
        <p:nvSpPr>
          <p:cNvPr id="29716" name="Text Box 35">
            <a:extLst>
              <a:ext uri="{FF2B5EF4-FFF2-40B4-BE49-F238E27FC236}">
                <a16:creationId xmlns:a16="http://schemas.microsoft.com/office/drawing/2014/main" id="{BF0F664F-B120-7193-6A7D-46D94C5A8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5089525"/>
            <a:ext cx="2090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rgbClr val="FF0000"/>
                </a:solidFill>
                <a:latin typeface="Verdana" panose="020B0604030504040204" pitchFamily="34" charset="0"/>
              </a:rPr>
              <a:t>Transversões</a:t>
            </a:r>
          </a:p>
        </p:txBody>
      </p:sp>
      <p:sp>
        <p:nvSpPr>
          <p:cNvPr id="29717" name="Text Box 36">
            <a:extLst>
              <a:ext uri="{FF2B5EF4-FFF2-40B4-BE49-F238E27FC236}">
                <a16:creationId xmlns:a16="http://schemas.microsoft.com/office/drawing/2014/main" id="{D90BE28B-3F81-6149-DE34-7D018210B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25" y="1079500"/>
            <a:ext cx="2133600" cy="466725"/>
          </a:xfrm>
          <a:prstGeom prst="rect">
            <a:avLst/>
          </a:prstGeom>
          <a:solidFill>
            <a:srgbClr val="FFFF66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latin typeface="Times New Roman" panose="02020603050405020304" pitchFamily="18" charset="0"/>
              </a:rPr>
              <a:t>Conceitos:</a:t>
            </a:r>
          </a:p>
        </p:txBody>
      </p:sp>
      <p:sp>
        <p:nvSpPr>
          <p:cNvPr id="29718" name="Text Box 26">
            <a:extLst>
              <a:ext uri="{FF2B5EF4-FFF2-40B4-BE49-F238E27FC236}">
                <a16:creationId xmlns:a16="http://schemas.microsoft.com/office/drawing/2014/main" id="{90354D1F-C7C9-B0F8-0501-5E3751FD1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900" y="4459288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latin typeface="Times New Roman" panose="02020603050405020304" pitchFamily="18" charset="0"/>
              </a:rPr>
              <a:t>G</a:t>
            </a:r>
          </a:p>
        </p:txBody>
      </p:sp>
      <p:sp>
        <p:nvSpPr>
          <p:cNvPr id="29719" name="Text Box 8">
            <a:extLst>
              <a:ext uri="{FF2B5EF4-FFF2-40B4-BE49-F238E27FC236}">
                <a16:creationId xmlns:a16="http://schemas.microsoft.com/office/drawing/2014/main" id="{20921FD6-44F5-17D9-5ADA-98592639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8563" y="4002088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9720" name="Text Box 6">
            <a:extLst>
              <a:ext uri="{FF2B5EF4-FFF2-40B4-BE49-F238E27FC236}">
                <a16:creationId xmlns:a16="http://schemas.microsoft.com/office/drawing/2014/main" id="{35B85F0C-CB3E-F982-D619-F8A0A4CA1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1825" y="3935413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29721" name="Text Box 28">
            <a:extLst>
              <a:ext uri="{FF2B5EF4-FFF2-40B4-BE49-F238E27FC236}">
                <a16:creationId xmlns:a16="http://schemas.microsoft.com/office/drawing/2014/main" id="{0AE4AA52-A49E-0871-082F-C072C941F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4525" y="43957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latin typeface="Times New Roman" panose="02020603050405020304" pitchFamily="18" charset="0"/>
              </a:rPr>
              <a:t>C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04CA933-B83F-5E02-C8D0-A522FAAEE789}"/>
              </a:ext>
            </a:extLst>
          </p:cNvPr>
          <p:cNvCxnSpPr>
            <a:stCxn id="29708" idx="3"/>
            <a:endCxn id="29705" idx="1"/>
          </p:cNvCxnSpPr>
          <p:nvPr/>
        </p:nvCxnSpPr>
        <p:spPr>
          <a:xfrm>
            <a:off x="2871788" y="3932238"/>
            <a:ext cx="287337" cy="6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CD4DEF1-A591-EB36-6784-13B812BF729E}"/>
              </a:ext>
            </a:extLst>
          </p:cNvPr>
          <p:cNvCxnSpPr/>
          <p:nvPr/>
        </p:nvCxnSpPr>
        <p:spPr>
          <a:xfrm>
            <a:off x="2884488" y="4865688"/>
            <a:ext cx="287337" cy="6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7A3EC5D-EB68-F200-F9B4-DC47107FCF5D}"/>
              </a:ext>
            </a:extLst>
          </p:cNvPr>
          <p:cNvCxnSpPr/>
          <p:nvPr/>
        </p:nvCxnSpPr>
        <p:spPr>
          <a:xfrm>
            <a:off x="4564063" y="3932238"/>
            <a:ext cx="287337" cy="6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AFDE07B-D994-4E9F-3853-19C21ACF1F0D}"/>
              </a:ext>
            </a:extLst>
          </p:cNvPr>
          <p:cNvCxnSpPr/>
          <p:nvPr/>
        </p:nvCxnSpPr>
        <p:spPr>
          <a:xfrm>
            <a:off x="4556125" y="4838700"/>
            <a:ext cx="287338" cy="6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8DA49ED-833F-C7ED-F342-5C2D6AB4E3AA}"/>
              </a:ext>
            </a:extLst>
          </p:cNvPr>
          <p:cNvCxnSpPr>
            <a:cxnSpLocks/>
          </p:cNvCxnSpPr>
          <p:nvPr/>
        </p:nvCxnSpPr>
        <p:spPr>
          <a:xfrm flipV="1">
            <a:off x="7408863" y="3094038"/>
            <a:ext cx="230187" cy="1746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FD2676B-4E11-E26D-7D9E-954C51165074}"/>
              </a:ext>
            </a:extLst>
          </p:cNvPr>
          <p:cNvCxnSpPr>
            <a:cxnSpLocks/>
          </p:cNvCxnSpPr>
          <p:nvPr/>
        </p:nvCxnSpPr>
        <p:spPr>
          <a:xfrm flipV="1">
            <a:off x="9315450" y="3054350"/>
            <a:ext cx="247650" cy="1476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CEB75C7-B8E7-3FAE-8AA4-E216FA1D55BA}"/>
              </a:ext>
            </a:extLst>
          </p:cNvPr>
          <p:cNvCxnSpPr>
            <a:cxnSpLocks/>
          </p:cNvCxnSpPr>
          <p:nvPr/>
        </p:nvCxnSpPr>
        <p:spPr>
          <a:xfrm flipV="1">
            <a:off x="7408863" y="4249738"/>
            <a:ext cx="230187" cy="1746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30D9FAD-6277-F48F-2FAA-46C6FF206267}"/>
              </a:ext>
            </a:extLst>
          </p:cNvPr>
          <p:cNvCxnSpPr>
            <a:cxnSpLocks/>
          </p:cNvCxnSpPr>
          <p:nvPr/>
        </p:nvCxnSpPr>
        <p:spPr>
          <a:xfrm flipV="1">
            <a:off x="9396413" y="4165600"/>
            <a:ext cx="228600" cy="1762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01D602B-0357-A6BB-9997-9F10739B6BAC}"/>
              </a:ext>
            </a:extLst>
          </p:cNvPr>
          <p:cNvCxnSpPr>
            <a:cxnSpLocks/>
          </p:cNvCxnSpPr>
          <p:nvPr/>
        </p:nvCxnSpPr>
        <p:spPr>
          <a:xfrm>
            <a:off x="7385050" y="3379788"/>
            <a:ext cx="254000" cy="1412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0574037-FEBB-512B-F7B7-6D4A0A1D70C2}"/>
              </a:ext>
            </a:extLst>
          </p:cNvPr>
          <p:cNvCxnSpPr>
            <a:cxnSpLocks/>
          </p:cNvCxnSpPr>
          <p:nvPr/>
        </p:nvCxnSpPr>
        <p:spPr>
          <a:xfrm>
            <a:off x="7426325" y="4491038"/>
            <a:ext cx="254000" cy="1428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A77297B-8C35-A3B2-B6B5-A48CD3EAAB0B}"/>
              </a:ext>
            </a:extLst>
          </p:cNvPr>
          <p:cNvCxnSpPr>
            <a:cxnSpLocks/>
          </p:cNvCxnSpPr>
          <p:nvPr/>
        </p:nvCxnSpPr>
        <p:spPr>
          <a:xfrm>
            <a:off x="9315450" y="3278188"/>
            <a:ext cx="254000" cy="1412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1448582-9E50-5E13-A758-68650220CD4C}"/>
              </a:ext>
            </a:extLst>
          </p:cNvPr>
          <p:cNvCxnSpPr>
            <a:cxnSpLocks/>
          </p:cNvCxnSpPr>
          <p:nvPr/>
        </p:nvCxnSpPr>
        <p:spPr>
          <a:xfrm>
            <a:off x="9398000" y="4406900"/>
            <a:ext cx="254000" cy="1412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34" name="Text Box 4">
            <a:extLst>
              <a:ext uri="{FF2B5EF4-FFF2-40B4-BE49-F238E27FC236}">
                <a16:creationId xmlns:a16="http://schemas.microsoft.com/office/drawing/2014/main" id="{47916598-6E15-CFBA-44B7-FEDFBF559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29735" name="Text Box 4">
            <a:extLst>
              <a:ext uri="{FF2B5EF4-FFF2-40B4-BE49-F238E27FC236}">
                <a16:creationId xmlns:a16="http://schemas.microsoft.com/office/drawing/2014/main" id="{0B437F14-47A2-CE96-7600-A9D2B13F1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5EE500C7-573E-3ADB-0B16-88AA83E57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903288"/>
            <a:ext cx="9750425" cy="461962"/>
          </a:xfrm>
          <a:prstGeom prst="rect">
            <a:avLst/>
          </a:prstGeom>
          <a:solidFill>
            <a:srgbClr val="8DC6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2400" b="1" dirty="0">
                <a:solidFill>
                  <a:schemeClr val="accent5"/>
                </a:solidFill>
                <a:latin typeface="Comic Sans MS" panose="030F0902030302020204" pitchFamily="66" charset="0"/>
              </a:rPr>
              <a:t>- Eventos possíveis após lesões causadas por agentes genotóxicos </a:t>
            </a:r>
          </a:p>
        </p:txBody>
      </p:sp>
      <p:sp>
        <p:nvSpPr>
          <p:cNvPr id="23555" name="Text Box 4">
            <a:extLst>
              <a:ext uri="{FF2B5EF4-FFF2-40B4-BE49-F238E27FC236}">
                <a16:creationId xmlns:a16="http://schemas.microsoft.com/office/drawing/2014/main" id="{CDE23C85-4387-B4B7-1C3F-4CF4600F1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1501775"/>
            <a:ext cx="9750425" cy="5016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432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20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20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20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20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20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20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20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20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20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20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2000" dirty="0">
              <a:latin typeface="Times New Roman" panose="02020603050405020304" pitchFamily="18" charset="0"/>
            </a:endParaRPr>
          </a:p>
        </p:txBody>
      </p:sp>
      <p:sp>
        <p:nvSpPr>
          <p:cNvPr id="30723" name="Text Box 4">
            <a:extLst>
              <a:ext uri="{FF2B5EF4-FFF2-40B4-BE49-F238E27FC236}">
                <a16:creationId xmlns:a16="http://schemas.microsoft.com/office/drawing/2014/main" id="{F1B00FB6-0ED4-C9E8-72B0-69B668BFD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FD008E77-EFEE-DE3F-B269-DD129AF28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30725" name="Rectangle 4">
            <a:extLst>
              <a:ext uri="{FF2B5EF4-FFF2-40B4-BE49-F238E27FC236}">
                <a16:creationId xmlns:a16="http://schemas.microsoft.com/office/drawing/2014/main" id="{2AA54EB8-64B8-B60E-BB90-CCC1B03BD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" y="434975"/>
            <a:ext cx="5221288" cy="354013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accent1"/>
                </a:solidFill>
              </a:rPr>
              <a:t>4.1. Mutação e mecanismos de reparo de DNA</a:t>
            </a:r>
            <a:r>
              <a:rPr lang="pt-BR" altLang="en-US" sz="1800"/>
              <a:t> </a:t>
            </a:r>
          </a:p>
        </p:txBody>
      </p:sp>
      <p:pic>
        <p:nvPicPr>
          <p:cNvPr id="30726" name="Picture 2" descr="Reparo do DNA | Blog do Prof. Djalma Santos">
            <a:extLst>
              <a:ext uri="{FF2B5EF4-FFF2-40B4-BE49-F238E27FC236}">
                <a16:creationId xmlns:a16="http://schemas.microsoft.com/office/drawing/2014/main" id="{874903A2-3532-CC03-E57B-F15D2B45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1684338"/>
            <a:ext cx="8042275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DNA3">
            <a:extLst>
              <a:ext uri="{FF2B5EF4-FFF2-40B4-BE49-F238E27FC236}">
                <a16:creationId xmlns:a16="http://schemas.microsoft.com/office/drawing/2014/main" id="{A3B252F5-2D7D-1675-2B76-781D233D3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398463"/>
            <a:ext cx="9823450" cy="619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 Box 6">
            <a:extLst>
              <a:ext uri="{FF2B5EF4-FFF2-40B4-BE49-F238E27FC236}">
                <a16:creationId xmlns:a16="http://schemas.microsoft.com/office/drawing/2014/main" id="{450FA854-74DB-4261-DB8A-109758398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75" y="1589088"/>
            <a:ext cx="6946900" cy="7080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>
                <a:latin typeface="Times New Roman" panose="02020603050405020304" pitchFamily="18" charset="0"/>
              </a:rPr>
              <a:t>Todos os seres possuem mecanismos multi-enzimáticos para a eliminação (reparo) das lesões  presentes no DNA</a:t>
            </a:r>
          </a:p>
        </p:txBody>
      </p:sp>
      <p:sp>
        <p:nvSpPr>
          <p:cNvPr id="31747" name="Text Box 7">
            <a:extLst>
              <a:ext uri="{FF2B5EF4-FFF2-40B4-BE49-F238E27FC236}">
                <a16:creationId xmlns:a16="http://schemas.microsoft.com/office/drawing/2014/main" id="{0574AF7B-579D-975A-84DC-044CF1793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063" y="2433638"/>
            <a:ext cx="3886200" cy="466725"/>
          </a:xfrm>
          <a:prstGeom prst="rect">
            <a:avLst/>
          </a:prstGeom>
          <a:solidFill>
            <a:srgbClr val="FFFF66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Em presença de Luz:</a:t>
            </a:r>
          </a:p>
        </p:txBody>
      </p:sp>
      <p:pic>
        <p:nvPicPr>
          <p:cNvPr id="31748" name="Picture 8" descr="SO01038_">
            <a:extLst>
              <a:ext uri="{FF2B5EF4-FFF2-40B4-BE49-F238E27FC236}">
                <a16:creationId xmlns:a16="http://schemas.microsoft.com/office/drawing/2014/main" id="{B5CBBAC8-EB6A-BF30-3528-575B9779D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406650"/>
            <a:ext cx="1620837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 Box 9">
            <a:extLst>
              <a:ext uri="{FF2B5EF4-FFF2-40B4-BE49-F238E27FC236}">
                <a16:creationId xmlns:a16="http://schemas.microsoft.com/office/drawing/2014/main" id="{7F62140D-CC31-768C-8A5D-0F937A9D2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063" y="4465638"/>
            <a:ext cx="3524250" cy="46672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2400" b="1">
                <a:solidFill>
                  <a:srgbClr val="E4D5FF"/>
                </a:solidFill>
                <a:latin typeface="Times New Roman" panose="02020603050405020304" pitchFamily="18" charset="0"/>
              </a:rPr>
              <a:t>Na Ausência de Luz:</a:t>
            </a:r>
          </a:p>
        </p:txBody>
      </p:sp>
      <p:pic>
        <p:nvPicPr>
          <p:cNvPr id="31750" name="Picture 10" descr="NA01062_">
            <a:extLst>
              <a:ext uri="{FF2B5EF4-FFF2-40B4-BE49-F238E27FC236}">
                <a16:creationId xmlns:a16="http://schemas.microsoft.com/office/drawing/2014/main" id="{5772AD0F-8B21-B15F-AFB3-45B3C51E0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3" y="4352925"/>
            <a:ext cx="21336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11">
            <a:extLst>
              <a:ext uri="{FF2B5EF4-FFF2-40B4-BE49-F238E27FC236}">
                <a16:creationId xmlns:a16="http://schemas.microsoft.com/office/drawing/2014/main" id="{213B31C5-C5A1-9C14-D6D8-820E0E1FF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063" y="2900363"/>
            <a:ext cx="1890712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b="1"/>
              <a:t>Foto reativação</a:t>
            </a:r>
          </a:p>
        </p:txBody>
      </p:sp>
      <p:sp>
        <p:nvSpPr>
          <p:cNvPr id="31752" name="Text Box 4">
            <a:extLst>
              <a:ext uri="{FF2B5EF4-FFF2-40B4-BE49-F238E27FC236}">
                <a16:creationId xmlns:a16="http://schemas.microsoft.com/office/drawing/2014/main" id="{0F493EC3-28E6-FE55-91FA-FEEC9D58B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31753" name="Text Box 4">
            <a:extLst>
              <a:ext uri="{FF2B5EF4-FFF2-40B4-BE49-F238E27FC236}">
                <a16:creationId xmlns:a16="http://schemas.microsoft.com/office/drawing/2014/main" id="{DD219610-0B6C-0E86-D4B3-1F5B7BBED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31754" name="Rectangle 4">
            <a:extLst>
              <a:ext uri="{FF2B5EF4-FFF2-40B4-BE49-F238E27FC236}">
                <a16:creationId xmlns:a16="http://schemas.microsoft.com/office/drawing/2014/main" id="{2049FC4D-CCA0-4D21-8C04-8ED9A2447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8" y="488950"/>
            <a:ext cx="7488237" cy="708025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chemeClr val="accent1"/>
                </a:solidFill>
              </a:rPr>
              <a:t>4.1. Mutação e mecanismos de reparo de DNA</a:t>
            </a:r>
            <a:r>
              <a:rPr lang="pt-BR" altLang="en-US" sz="2000"/>
              <a:t> 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85ECA539-A55B-7964-776E-1778F7742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1054100"/>
            <a:ext cx="6948487" cy="411163"/>
          </a:xfrm>
          <a:prstGeom prst="rect">
            <a:avLst/>
          </a:prstGeom>
          <a:solidFill>
            <a:srgbClr val="8DC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en-US" sz="2000" dirty="0">
                <a:solidFill>
                  <a:schemeClr val="accent5"/>
                </a:solidFill>
                <a:latin typeface="Comic Sans MS" panose="030F0902030302020204" pitchFamily="66" charset="0"/>
              </a:rPr>
              <a:t>- Mecanismos de Reparo de DNA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DNA3">
            <a:extLst>
              <a:ext uri="{FF2B5EF4-FFF2-40B4-BE49-F238E27FC236}">
                <a16:creationId xmlns:a16="http://schemas.microsoft.com/office/drawing/2014/main" id="{B9FF8883-EE6A-9BF1-E0E6-487F6A5F3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315913"/>
            <a:ext cx="11617325" cy="649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8" descr="SO01038_">
            <a:extLst>
              <a:ext uri="{FF2B5EF4-FFF2-40B4-BE49-F238E27FC236}">
                <a16:creationId xmlns:a16="http://schemas.microsoft.com/office/drawing/2014/main" id="{2AD495E6-93EE-520B-D197-AAB2EE20B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4784725"/>
            <a:ext cx="10001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4">
            <a:extLst>
              <a:ext uri="{FF2B5EF4-FFF2-40B4-BE49-F238E27FC236}">
                <a16:creationId xmlns:a16="http://schemas.microsoft.com/office/drawing/2014/main" id="{44F2DE6E-340A-C0AB-94A8-2FA8541C0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32772" name="Text Box 4">
            <a:extLst>
              <a:ext uri="{FF2B5EF4-FFF2-40B4-BE49-F238E27FC236}">
                <a16:creationId xmlns:a16="http://schemas.microsoft.com/office/drawing/2014/main" id="{8326A2F7-3B6B-C6A5-1EA3-D0C48F0D9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32773" name="Text Box 3">
            <a:extLst>
              <a:ext uri="{FF2B5EF4-FFF2-40B4-BE49-F238E27FC236}">
                <a16:creationId xmlns:a16="http://schemas.microsoft.com/office/drawing/2014/main" id="{A84F989F-13F1-AE68-9C06-BD03A83E5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38" y="1358900"/>
            <a:ext cx="7908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pt-BR" altLang="en-US" sz="2400" b="1">
                <a:solidFill>
                  <a:srgbClr val="0432FF"/>
                </a:solidFill>
                <a:latin typeface="Verdana" panose="020B0604030504040204" pitchFamily="34" charset="0"/>
              </a:rPr>
              <a:t> Reparação por Foto reativação Enzimática:</a:t>
            </a:r>
          </a:p>
        </p:txBody>
      </p:sp>
      <p:sp>
        <p:nvSpPr>
          <p:cNvPr id="32774" name="Rectangle 4">
            <a:extLst>
              <a:ext uri="{FF2B5EF4-FFF2-40B4-BE49-F238E27FC236}">
                <a16:creationId xmlns:a16="http://schemas.microsoft.com/office/drawing/2014/main" id="{4A8514CF-5CF3-99D7-FB61-CFDB31381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8" y="488950"/>
            <a:ext cx="7021512" cy="708025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chemeClr val="accent1"/>
                </a:solidFill>
              </a:rPr>
              <a:t>4.1. Mutação e mecanismos de reparo de DNA</a:t>
            </a:r>
            <a:r>
              <a:rPr lang="pt-BR" altLang="en-US" sz="2000"/>
              <a:t> </a:t>
            </a:r>
          </a:p>
        </p:txBody>
      </p:sp>
      <p:pic>
        <p:nvPicPr>
          <p:cNvPr id="32775" name="Picture 11" descr="Bioquímica do Envelhecimento: Reparo de DNA">
            <a:extLst>
              <a:ext uri="{FF2B5EF4-FFF2-40B4-BE49-F238E27FC236}">
                <a16:creationId xmlns:a16="http://schemas.microsoft.com/office/drawing/2014/main" id="{AC587247-3BD8-74AB-195A-3FE0EF21B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2208213"/>
            <a:ext cx="6453188" cy="2547937"/>
          </a:xfrm>
          <a:prstGeom prst="rect">
            <a:avLst/>
          </a:prstGeom>
          <a:noFill/>
          <a:ln w="38100">
            <a:solidFill>
              <a:srgbClr val="0432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6" name="Text Box 7">
            <a:extLst>
              <a:ext uri="{FF2B5EF4-FFF2-40B4-BE49-F238E27FC236}">
                <a16:creationId xmlns:a16="http://schemas.microsoft.com/office/drawing/2014/main" id="{011121A3-C070-A740-E6DC-D89026A08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600" y="5037138"/>
            <a:ext cx="5402263" cy="369887"/>
          </a:xfrm>
          <a:prstGeom prst="rect">
            <a:avLst/>
          </a:prstGeom>
          <a:solidFill>
            <a:srgbClr val="E0FFF6"/>
          </a:solidFill>
          <a:ln w="9525">
            <a:solidFill>
              <a:srgbClr val="0432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>
                <a:latin typeface="Futura Medium" panose="020B0602020204020303" pitchFamily="34" charset="-79"/>
                <a:cs typeface="Futura Medium" panose="020B0602020204020303" pitchFamily="34" charset="-79"/>
              </a:rPr>
              <a:t>A enzima </a:t>
            </a:r>
            <a:r>
              <a:rPr lang="pt-BR" altLang="en-US" sz="1800" b="1" u="sng">
                <a:latin typeface="Futura Medium" panose="020B0602020204020303" pitchFamily="34" charset="-79"/>
                <a:cs typeface="Futura Medium" panose="020B0602020204020303" pitchFamily="34" charset="-79"/>
              </a:rPr>
              <a:t>DNA fotoliase</a:t>
            </a:r>
            <a:r>
              <a:rPr lang="pt-BR" altLang="en-US" sz="1800" b="1">
                <a:latin typeface="Futura Medium" panose="020B0602020204020303" pitchFamily="34" charset="-79"/>
                <a:cs typeface="Futura Medium" panose="020B0602020204020303" pitchFamily="34" charset="-79"/>
              </a:rPr>
              <a:t> é ativada pela luz visível   </a:t>
            </a:r>
            <a:endParaRPr lang="pt-BR" altLang="en-US" sz="1800" b="1">
              <a:solidFill>
                <a:srgbClr val="FF000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EF69D431-340D-40A7-C32B-6D74682B711E}"/>
              </a:ext>
            </a:extLst>
          </p:cNvPr>
          <p:cNvSpPr/>
          <p:nvPr/>
        </p:nvSpPr>
        <p:spPr>
          <a:xfrm rot="5400000">
            <a:off x="3385344" y="4279107"/>
            <a:ext cx="973137" cy="374650"/>
          </a:xfrm>
          <a:prstGeom prst="leftArrow">
            <a:avLst/>
          </a:prstGeom>
          <a:solidFill>
            <a:srgbClr val="E0FFF6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D3F0230A-5A21-4C1A-3210-5C58AE203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6002338"/>
            <a:ext cx="10868025" cy="584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pt-BR" altLang="en-US" sz="1600" b="1" dirty="0">
                <a:latin typeface="Times New Roman" panose="02020603050405020304" pitchFamily="18" charset="0"/>
              </a:rPr>
              <a:t>Mecanismo de Reparo de DNA </a:t>
            </a:r>
            <a:r>
              <a:rPr lang="pt-BR" altLang="en-US" sz="1600" b="1" u="sng" dirty="0">
                <a:latin typeface="Times New Roman" panose="02020603050405020304" pitchFamily="18" charset="0"/>
              </a:rPr>
              <a:t>que opera na PRESENÇA  de lu</a:t>
            </a:r>
            <a:r>
              <a:rPr lang="pt-BR" altLang="en-US" sz="1600" b="1" dirty="0">
                <a:latin typeface="Times New Roman" panose="02020603050405020304" pitchFamily="18" charset="0"/>
              </a:rPr>
              <a:t>z e </a:t>
            </a:r>
            <a:r>
              <a:rPr lang="pt-BR" altLang="en-US" sz="16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</a:rPr>
              <a:t>que não resulta em mutações.</a:t>
            </a:r>
            <a:r>
              <a:rPr lang="pt-BR" altLang="en-US" sz="1600" b="1" dirty="0">
                <a:latin typeface="Times New Roman" panose="02020603050405020304" pitchFamily="18" charset="0"/>
              </a:rPr>
              <a:t> Ele está presente em todos os seres vivos:   Bactérias, fungos, plantas, animais, seres humanos, </a:t>
            </a:r>
            <a:r>
              <a:rPr lang="pt-BR" altLang="en-US" sz="1600" b="1" dirty="0" err="1">
                <a:latin typeface="Times New Roman" panose="02020603050405020304" pitchFamily="18" charset="0"/>
              </a:rPr>
              <a:t>etc</a:t>
            </a:r>
            <a:endParaRPr lang="pt-BR" altLang="en-US" sz="1600" b="1" dirty="0">
              <a:latin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BD9BB-CBE1-B8BB-5EAD-70B6AA3A373F}"/>
              </a:ext>
            </a:extLst>
          </p:cNvPr>
          <p:cNvSpPr/>
          <p:nvPr/>
        </p:nvSpPr>
        <p:spPr>
          <a:xfrm>
            <a:off x="7361238" y="1744663"/>
            <a:ext cx="4510087" cy="4216400"/>
          </a:xfrm>
          <a:prstGeom prst="rect">
            <a:avLst/>
          </a:prstGeom>
          <a:solidFill>
            <a:srgbClr val="E0FFF6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20212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Comprimentos de onde de radiação UV:</a:t>
            </a:r>
          </a:p>
          <a:p>
            <a:pPr>
              <a:defRPr/>
            </a:pPr>
            <a:endParaRPr lang="pt-BR" sz="800" dirty="0">
              <a:solidFill>
                <a:srgbClr val="202122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defRPr/>
            </a:pPr>
            <a:r>
              <a:rPr lang="pt-BR" sz="1600" dirty="0">
                <a:solidFill>
                  <a:srgbClr val="20212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UVA (400–320 nm, luz negra) </a:t>
            </a:r>
          </a:p>
          <a:p>
            <a:pPr>
              <a:defRPr/>
            </a:pPr>
            <a:r>
              <a:rPr lang="pt-BR" sz="1600" dirty="0">
                <a:solidFill>
                  <a:srgbClr val="20212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UVB (320–280 nm), e </a:t>
            </a:r>
          </a:p>
          <a:p>
            <a:pPr>
              <a:defRPr/>
            </a:pPr>
            <a:r>
              <a:rPr lang="pt-BR" sz="1600" dirty="0">
                <a:solidFill>
                  <a:srgbClr val="20212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UVC (280–100 nm, UV curta ou germicida).</a:t>
            </a:r>
          </a:p>
          <a:p>
            <a:pPr>
              <a:defRPr/>
            </a:pPr>
            <a:endParaRPr lang="pt-BR" sz="800" dirty="0"/>
          </a:p>
          <a:p>
            <a:pPr algn="just">
              <a:defRPr/>
            </a:pPr>
            <a:r>
              <a:rPr lang="pt-BR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Principalmente UVB e UVC causam:</a:t>
            </a:r>
          </a:p>
          <a:p>
            <a:pPr algn="just">
              <a:defRPr/>
            </a:pPr>
            <a:r>
              <a:rPr lang="pt-BR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- Eritema </a:t>
            </a:r>
            <a:r>
              <a:rPr lang="pt-B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(queimadura de pele)</a:t>
            </a:r>
            <a:r>
              <a:rPr lang="pt-BR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</a:p>
          <a:p>
            <a:pPr algn="just">
              <a:defRPr/>
            </a:pPr>
            <a:r>
              <a:rPr lang="pt-BR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- Fotoconjuntivite, </a:t>
            </a:r>
          </a:p>
          <a:p>
            <a:pPr algn="just">
              <a:defRPr/>
            </a:pPr>
            <a:r>
              <a:rPr lang="pt-BR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- Fotoceratite </a:t>
            </a:r>
            <a:r>
              <a:rPr lang="pt-BR" sz="1200" dirty="0">
                <a:solidFill>
                  <a:srgbClr val="20212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(ceratite ultravioleta) </a:t>
            </a:r>
            <a:r>
              <a:rPr lang="pt-B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</a:p>
          <a:p>
            <a:pPr algn="just">
              <a:defRPr/>
            </a:pPr>
            <a:r>
              <a:rPr lang="pt-BR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- Câncer de pele.</a:t>
            </a:r>
            <a:endParaRPr lang="pt-BR" sz="1400" dirty="0">
              <a:solidFill>
                <a:srgbClr val="202122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defRPr/>
            </a:pPr>
            <a:endParaRPr lang="pt-BR" sz="1600" dirty="0">
              <a:solidFill>
                <a:srgbClr val="202122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defRPr/>
            </a:pPr>
            <a:endParaRPr lang="pt-BR" sz="1600" dirty="0">
              <a:solidFill>
                <a:srgbClr val="202122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>
              <a:defRPr/>
            </a:pPr>
            <a:endParaRPr lang="pt-BR" sz="1600" dirty="0">
              <a:solidFill>
                <a:srgbClr val="202122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r">
              <a:defRPr/>
            </a:pPr>
            <a:endParaRPr lang="pt-BR" sz="1400" dirty="0">
              <a:solidFill>
                <a:schemeClr val="bg1">
                  <a:lumMod val="2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r">
              <a:defRPr/>
            </a:pPr>
            <a:endParaRPr lang="pt-BR" sz="1400" dirty="0">
              <a:solidFill>
                <a:schemeClr val="bg1">
                  <a:lumMod val="2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r">
              <a:defRPr/>
            </a:pPr>
            <a:r>
              <a:rPr lang="pt-BR" sz="1400" dirty="0">
                <a:solidFill>
                  <a:schemeClr val="bg1">
                    <a:lumMod val="2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Recomenda-se ir a praia </a:t>
            </a:r>
          </a:p>
          <a:p>
            <a:pPr algn="r">
              <a:defRPr/>
            </a:pPr>
            <a:r>
              <a:rPr lang="pt-BR" sz="1400" dirty="0">
                <a:solidFill>
                  <a:schemeClr val="bg1">
                    <a:lumMod val="2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em horários em que a % luz </a:t>
            </a:r>
          </a:p>
          <a:p>
            <a:pPr algn="r">
              <a:defRPr/>
            </a:pPr>
            <a:r>
              <a:rPr lang="pt-BR" sz="1400" dirty="0">
                <a:solidFill>
                  <a:schemeClr val="bg1">
                    <a:lumMod val="2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visível supera % RUV.</a:t>
            </a:r>
            <a:endParaRPr lang="pt-BR" sz="800" dirty="0">
              <a:solidFill>
                <a:schemeClr val="bg1">
                  <a:lumMod val="2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32780" name="Picture 13" descr="NaturistBnB: nestes alojamentos de férias só usa roupa quem quer">
            <a:extLst>
              <a:ext uri="{FF2B5EF4-FFF2-40B4-BE49-F238E27FC236}">
                <a16:creationId xmlns:a16="http://schemas.microsoft.com/office/drawing/2014/main" id="{0A896E78-E671-6B67-5CB6-1F0FEED1E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9"/>
          <a:stretch>
            <a:fillRect/>
          </a:stretch>
        </p:blipFill>
        <p:spPr bwMode="auto">
          <a:xfrm>
            <a:off x="7361238" y="4311650"/>
            <a:ext cx="240665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5">
            <a:extLst>
              <a:ext uri="{FF2B5EF4-FFF2-40B4-BE49-F238E27FC236}">
                <a16:creationId xmlns:a16="http://schemas.microsoft.com/office/drawing/2014/main" id="{CB4D2C0D-7D94-6FDC-524A-77BEBA40F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1054100"/>
            <a:ext cx="6481762" cy="411163"/>
          </a:xfrm>
          <a:prstGeom prst="rect">
            <a:avLst/>
          </a:prstGeom>
          <a:solidFill>
            <a:srgbClr val="8DC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en-US" sz="2000" dirty="0">
                <a:solidFill>
                  <a:schemeClr val="accent5"/>
                </a:solidFill>
                <a:latin typeface="Comic Sans MS" panose="030F0902030302020204" pitchFamily="66" charset="0"/>
              </a:rPr>
              <a:t>- Mecanismos de Reparo de DNA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53DFA0F-1294-4A00-4FBC-831D70D26D6D}"/>
              </a:ext>
            </a:extLst>
          </p:cNvPr>
          <p:cNvSpPr/>
          <p:nvPr/>
        </p:nvSpPr>
        <p:spPr>
          <a:xfrm>
            <a:off x="10121900" y="3255963"/>
            <a:ext cx="1770063" cy="17859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endParaRPr lang="pt-BR" sz="1000" b="1" dirty="0">
              <a:solidFill>
                <a:srgbClr val="202122"/>
              </a:solidFill>
            </a:endParaRPr>
          </a:p>
          <a:p>
            <a:pPr>
              <a:defRPr/>
            </a:pPr>
            <a:endParaRPr lang="pt-BR" sz="1000" b="1" dirty="0">
              <a:solidFill>
                <a:srgbClr val="202122"/>
              </a:solidFill>
            </a:endParaRPr>
          </a:p>
          <a:p>
            <a:pPr>
              <a:defRPr/>
            </a:pPr>
            <a:endParaRPr lang="pt-BR" sz="1000" b="1" dirty="0">
              <a:solidFill>
                <a:srgbClr val="202122"/>
              </a:solidFill>
            </a:endParaRPr>
          </a:p>
          <a:p>
            <a:pPr>
              <a:defRPr/>
            </a:pPr>
            <a:endParaRPr lang="pt-BR" sz="1000" b="1" dirty="0">
              <a:solidFill>
                <a:srgbClr val="202122"/>
              </a:solidFill>
            </a:endParaRPr>
          </a:p>
          <a:p>
            <a:pPr>
              <a:defRPr/>
            </a:pPr>
            <a:r>
              <a:rPr lang="pt-BR" sz="1000" b="1" dirty="0">
                <a:solidFill>
                  <a:srgbClr val="202122"/>
                </a:solidFill>
              </a:rPr>
              <a:t>Fotoceratite</a:t>
            </a:r>
            <a:r>
              <a:rPr lang="pt-BR" sz="1000" dirty="0">
                <a:solidFill>
                  <a:srgbClr val="202122"/>
                </a:solidFill>
              </a:rPr>
              <a:t> uma dolorosa condição ocular causada pela exposição dos olhos aos raios UV de fontes naturais (luz solar intensa) ou artificiais (ex. arco elétrico de solda).</a:t>
            </a:r>
            <a:endParaRPr lang="pt-BR" sz="1000" dirty="0"/>
          </a:p>
        </p:txBody>
      </p:sp>
      <p:pic>
        <p:nvPicPr>
          <p:cNvPr id="32783" name="Picture 15" descr="Ceratite: o que é, principais tipos, sintomas e tratamento - Tua Saúde">
            <a:extLst>
              <a:ext uri="{FF2B5EF4-FFF2-40B4-BE49-F238E27FC236}">
                <a16:creationId xmlns:a16="http://schemas.microsoft.com/office/drawing/2014/main" id="{13A62E0C-FBA4-4ADD-8690-071BCA2B5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900" y="2995613"/>
            <a:ext cx="12985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DNA3">
            <a:extLst>
              <a:ext uri="{FF2B5EF4-FFF2-40B4-BE49-F238E27FC236}">
                <a16:creationId xmlns:a16="http://schemas.microsoft.com/office/drawing/2014/main" id="{36A25BDE-475A-D8F6-2B83-5398084A4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427038"/>
            <a:ext cx="11102975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10" descr="NA01062_">
            <a:extLst>
              <a:ext uri="{FF2B5EF4-FFF2-40B4-BE49-F238E27FC236}">
                <a16:creationId xmlns:a16="http://schemas.microsoft.com/office/drawing/2014/main" id="{2A6E4D39-3B61-EC66-735A-4E0B3D7E5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630238"/>
            <a:ext cx="16446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4">
            <a:extLst>
              <a:ext uri="{FF2B5EF4-FFF2-40B4-BE49-F238E27FC236}">
                <a16:creationId xmlns:a16="http://schemas.microsoft.com/office/drawing/2014/main" id="{80A3A554-E280-F991-9429-10BC251BD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33796" name="Text Box 4">
            <a:extLst>
              <a:ext uri="{FF2B5EF4-FFF2-40B4-BE49-F238E27FC236}">
                <a16:creationId xmlns:a16="http://schemas.microsoft.com/office/drawing/2014/main" id="{6467A3B9-106C-69D1-AF46-C495B7C3D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1E18B3F1-0F04-A90A-CB8F-4B2F80BD9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113" y="1635125"/>
            <a:ext cx="6173787" cy="46196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pt-BR" altLang="en-US" sz="2400" b="1" dirty="0">
                <a:solidFill>
                  <a:srgbClr val="E4D5FF"/>
                </a:solidFill>
                <a:latin typeface="Verdana" panose="020B0604030504040204" pitchFamily="34" charset="0"/>
              </a:rPr>
              <a:t> Reparação </a:t>
            </a:r>
            <a:r>
              <a:rPr lang="pt-BR" altLang="en-US" sz="2400" b="1" dirty="0">
                <a:solidFill>
                  <a:srgbClr val="E4D5FF"/>
                </a:solidFill>
                <a:latin typeface="Times New Roman" panose="02020603050405020304" pitchFamily="18" charset="0"/>
              </a:rPr>
              <a:t>Na Ausência de Luz:</a:t>
            </a:r>
          </a:p>
        </p:txBody>
      </p:sp>
      <p:sp>
        <p:nvSpPr>
          <p:cNvPr id="33798" name="Rectangle 4">
            <a:extLst>
              <a:ext uri="{FF2B5EF4-FFF2-40B4-BE49-F238E27FC236}">
                <a16:creationId xmlns:a16="http://schemas.microsoft.com/office/drawing/2014/main" id="{5D4398A7-2DC1-F810-DC03-35D307714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8" y="488950"/>
            <a:ext cx="6435725" cy="708025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chemeClr val="accent1"/>
                </a:solidFill>
              </a:rPr>
              <a:t>4.1. Mutação e mecanismos de reparo de DNA</a:t>
            </a:r>
            <a:r>
              <a:rPr lang="pt-BR" altLang="en-US" sz="2000"/>
              <a:t> </a:t>
            </a:r>
          </a:p>
        </p:txBody>
      </p:sp>
      <p:pic>
        <p:nvPicPr>
          <p:cNvPr id="33799" name="Picture 12" descr="MUTAÇÃO E MECANISMOS DE REPARO - ppt carregar">
            <a:extLst>
              <a:ext uri="{FF2B5EF4-FFF2-40B4-BE49-F238E27FC236}">
                <a16:creationId xmlns:a16="http://schemas.microsoft.com/office/drawing/2014/main" id="{F0C01F84-3137-C5D3-8611-E807CEC01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2476500"/>
            <a:ext cx="402272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6" descr="NCBR - National Centre for Biomolecular Research">
            <a:extLst>
              <a:ext uri="{FF2B5EF4-FFF2-40B4-BE49-F238E27FC236}">
                <a16:creationId xmlns:a16="http://schemas.microsoft.com/office/drawing/2014/main" id="{2D66B5C5-537D-000B-A3C0-7A9F79950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2362200"/>
            <a:ext cx="3095625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810D2ED4-40C1-8E46-345B-E911A9E29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5492750"/>
            <a:ext cx="10868025" cy="12319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pt-BR" altLang="en-US" sz="1600" b="1" dirty="0">
                <a:latin typeface="Times New Roman" panose="02020603050405020304" pitchFamily="18" charset="0"/>
              </a:rPr>
              <a:t>Mecanismos multi-enzimáticos de Reparo de DNA </a:t>
            </a:r>
            <a:r>
              <a:rPr lang="pt-BR" altLang="en-US" sz="1600" b="1" u="sng" dirty="0">
                <a:latin typeface="Times New Roman" panose="02020603050405020304" pitchFamily="18" charset="0"/>
              </a:rPr>
              <a:t>que operam na ausência de lu</a:t>
            </a:r>
            <a:r>
              <a:rPr lang="pt-BR" altLang="en-US" sz="1600" b="1" dirty="0">
                <a:latin typeface="Times New Roman" panose="02020603050405020304" pitchFamily="18" charset="0"/>
              </a:rPr>
              <a:t>z e </a:t>
            </a:r>
            <a:r>
              <a:rPr lang="pt-BR" altLang="en-US" sz="16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</a:rPr>
              <a:t>que não resultam em mutações</a:t>
            </a:r>
            <a:r>
              <a:rPr lang="pt-BR" altLang="en-US" sz="16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</a:rPr>
              <a:t>.</a:t>
            </a:r>
            <a:r>
              <a:rPr lang="pt-BR" altLang="en-US" sz="1600" b="1" dirty="0">
                <a:latin typeface="Times New Roman" panose="02020603050405020304" pitchFamily="18" charset="0"/>
              </a:rPr>
              <a:t> Eles estão presentes em todos os seres vivos: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Tx/>
              <a:buAutoNum type="alphaUcParenR"/>
              <a:defRPr/>
            </a:pPr>
            <a:r>
              <a:rPr lang="pt-BR" altLang="en-US" sz="1600" b="1" dirty="0">
                <a:latin typeface="Times New Roman" panose="02020603050405020304" pitchFamily="18" charset="0"/>
              </a:rPr>
              <a:t>Excisão de bases (</a:t>
            </a:r>
            <a:r>
              <a:rPr lang="pt-BR" altLang="en-US" sz="1600" b="1" dirty="0" err="1">
                <a:latin typeface="Times New Roman" panose="02020603050405020304" pitchFamily="18" charset="0"/>
              </a:rPr>
              <a:t>BER</a:t>
            </a:r>
            <a:r>
              <a:rPr lang="pt-BR" altLang="en-US" sz="1600" b="1" dirty="0">
                <a:latin typeface="Times New Roman" panose="02020603050405020304" pitchFamily="18" charset="0"/>
              </a:rPr>
              <a:t>), ou excisão-</a:t>
            </a:r>
            <a:r>
              <a:rPr lang="pt-BR" altLang="en-US" sz="1600" b="1" dirty="0" err="1">
                <a:latin typeface="Times New Roman" panose="02020603050405020304" pitchFamily="18" charset="0"/>
              </a:rPr>
              <a:t>resíntese</a:t>
            </a:r>
            <a:r>
              <a:rPr lang="pt-BR" altLang="en-US" sz="1600" b="1" dirty="0">
                <a:latin typeface="Times New Roman" panose="02020603050405020304" pitchFamily="18" charset="0"/>
              </a:rPr>
              <a:t>;</a:t>
            </a:r>
          </a:p>
          <a:p>
            <a:pPr marL="457200" indent="-457200" eaLnBrk="1" hangingPunct="1">
              <a:spcBef>
                <a:spcPts val="0"/>
              </a:spcBef>
              <a:buFontTx/>
              <a:buAutoNum type="alphaUcParenR"/>
              <a:defRPr/>
            </a:pPr>
            <a:r>
              <a:rPr lang="pt-BR" altLang="en-US" sz="1600" b="1" dirty="0">
                <a:latin typeface="Times New Roman" panose="02020603050405020304" pitchFamily="18" charset="0"/>
              </a:rPr>
              <a:t>Recombinacional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BD9903AA-133A-9767-F1AE-D5821B5C4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2476500"/>
            <a:ext cx="1230313" cy="8318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pt-BR" altLang="en-US" sz="1600" b="1" dirty="0">
                <a:latin typeface="Times New Roman" panose="02020603050405020304" pitchFamily="18" charset="0"/>
              </a:rPr>
              <a:t>A) Excisão de bases (</a:t>
            </a:r>
            <a:r>
              <a:rPr lang="pt-BR" altLang="en-US" sz="1600" b="1" dirty="0" err="1">
                <a:latin typeface="Times New Roman" panose="02020603050405020304" pitchFamily="18" charset="0"/>
              </a:rPr>
              <a:t>BER</a:t>
            </a:r>
            <a:r>
              <a:rPr lang="pt-BR" altLang="en-US" sz="16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DB3164A8-F4F9-A366-5FA9-2083B230F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2425700"/>
            <a:ext cx="1820862" cy="584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pt-BR" altLang="en-US" sz="1600" b="1" dirty="0">
                <a:latin typeface="Times New Roman" panose="02020603050405020304" pitchFamily="18" charset="0"/>
              </a:rPr>
              <a:t>B) Recombinacional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2461CFB8-D65A-116C-8553-F72A58026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1054100"/>
            <a:ext cx="5895975" cy="411163"/>
          </a:xfrm>
          <a:prstGeom prst="rect">
            <a:avLst/>
          </a:prstGeom>
          <a:solidFill>
            <a:srgbClr val="8DC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en-US" sz="2000" dirty="0">
                <a:solidFill>
                  <a:schemeClr val="accent5"/>
                </a:solidFill>
                <a:latin typeface="Comic Sans MS" panose="030F0902030302020204" pitchFamily="66" charset="0"/>
              </a:rPr>
              <a:t>- Mecanismos de Reparo de DNA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DNA3">
            <a:extLst>
              <a:ext uri="{FF2B5EF4-FFF2-40B4-BE49-F238E27FC236}">
                <a16:creationId xmlns:a16="http://schemas.microsoft.com/office/drawing/2014/main" id="{CE02A18E-1C8C-0497-07D5-3881DB469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84163"/>
            <a:ext cx="10868025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4">
            <a:extLst>
              <a:ext uri="{FF2B5EF4-FFF2-40B4-BE49-F238E27FC236}">
                <a16:creationId xmlns:a16="http://schemas.microsoft.com/office/drawing/2014/main" id="{04D9AFBD-5323-0929-A562-2DB515FE0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34819" name="Text Box 4">
            <a:extLst>
              <a:ext uri="{FF2B5EF4-FFF2-40B4-BE49-F238E27FC236}">
                <a16:creationId xmlns:a16="http://schemas.microsoft.com/office/drawing/2014/main" id="{2BAD7E5D-7438-882F-766C-A9A9F078E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5608EB06-FC6E-176B-1AA0-7E7ECA024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738" y="1525588"/>
            <a:ext cx="5080000" cy="46196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pt-BR" altLang="en-US" sz="2400" b="1" dirty="0">
                <a:solidFill>
                  <a:srgbClr val="E4D5FF"/>
                </a:solidFill>
                <a:latin typeface="Verdana" panose="020B0604030504040204" pitchFamily="34" charset="0"/>
              </a:rPr>
              <a:t> Tolerância a lesões</a:t>
            </a:r>
            <a:endParaRPr lang="pt-BR" altLang="en-US" sz="2400" b="1" dirty="0">
              <a:solidFill>
                <a:srgbClr val="E4D5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1" name="Rectangle 4">
            <a:extLst>
              <a:ext uri="{FF2B5EF4-FFF2-40B4-BE49-F238E27FC236}">
                <a16:creationId xmlns:a16="http://schemas.microsoft.com/office/drawing/2014/main" id="{9CBA27B9-405A-321F-578A-AA985D9FD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8" y="488950"/>
            <a:ext cx="7021512" cy="708025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chemeClr val="accent1"/>
                </a:solidFill>
              </a:rPr>
              <a:t>4.1. Mutação e mecanismos de reparo de DNA</a:t>
            </a:r>
            <a:r>
              <a:rPr lang="pt-BR" altLang="en-US" sz="2000"/>
              <a:t> </a:t>
            </a:r>
          </a:p>
        </p:txBody>
      </p:sp>
      <p:pic>
        <p:nvPicPr>
          <p:cNvPr id="34822" name="Picture 14" descr="Molecular analysis of DNA damage tolerance and mutagenesis in mammals | Zvi  Livneh's Lab">
            <a:extLst>
              <a:ext uri="{FF2B5EF4-FFF2-40B4-BE49-F238E27FC236}">
                <a16:creationId xmlns:a16="http://schemas.microsoft.com/office/drawing/2014/main" id="{B5F4E829-A517-2E1D-CAB9-E05345717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2049463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5FCE9250-0EBB-AB74-D3E4-DF53B1F11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5970588"/>
            <a:ext cx="10507663" cy="769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pt-BR" altLang="en-US" sz="1600" b="1" dirty="0">
                <a:latin typeface="Times New Roman" panose="02020603050405020304" pitchFamily="18" charset="0"/>
              </a:rPr>
              <a:t>Mecanismo de Reparo de DNA </a:t>
            </a:r>
            <a:r>
              <a:rPr lang="pt-BR" altLang="en-US" sz="1600" b="1" u="sng" dirty="0">
                <a:latin typeface="Times New Roman" panose="02020603050405020304" pitchFamily="18" charset="0"/>
              </a:rPr>
              <a:t>que operam na ausência de luz </a:t>
            </a:r>
            <a:r>
              <a:rPr lang="pt-BR" altLang="en-US" sz="1600" b="1" dirty="0">
                <a:latin typeface="Times New Roman" panose="02020603050405020304" pitchFamily="18" charset="0"/>
              </a:rPr>
              <a:t>e que</a:t>
            </a:r>
            <a:r>
              <a:rPr lang="pt-BR" altLang="en-US" sz="16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pt-BR" altLang="en-US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RESULTA em mutações</a:t>
            </a:r>
            <a:r>
              <a:rPr lang="pt-BR" altLang="en-US" sz="16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</a:rPr>
              <a:t>.</a:t>
            </a:r>
            <a:r>
              <a:rPr lang="pt-BR" altLang="en-US" sz="1600" b="1" dirty="0">
                <a:latin typeface="Times New Roman" panose="02020603050405020304" pitchFamily="18" charset="0"/>
              </a:rPr>
              <a:t> </a:t>
            </a:r>
            <a:r>
              <a:rPr lang="pt-BR" altLang="en-US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Ele está presente em todos os seres vivos.  Ocorre quando a quantidade de lesões no DNA é tão grande que os mecanismos de reparo atuantes na célula são insuficientes para restaurar o DNA e a célula (bacteriana) entra em divisão.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F675C9F6-5481-258C-37C4-3E1EA9EEA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1054100"/>
            <a:ext cx="6481762" cy="411163"/>
          </a:xfrm>
          <a:prstGeom prst="rect">
            <a:avLst/>
          </a:prstGeom>
          <a:solidFill>
            <a:srgbClr val="8DC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en-US" sz="2000" dirty="0">
                <a:solidFill>
                  <a:schemeClr val="accent5"/>
                </a:solidFill>
                <a:latin typeface="Comic Sans MS" panose="030F0902030302020204" pitchFamily="66" charset="0"/>
              </a:rPr>
              <a:t>- Mecanismos de Reparo de DNA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4">
            <a:extLst>
              <a:ext uri="{FF2B5EF4-FFF2-40B4-BE49-F238E27FC236}">
                <a16:creationId xmlns:a16="http://schemas.microsoft.com/office/drawing/2014/main" id="{75E87772-C7F4-7B42-1D0D-2D8BEADC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22225"/>
            <a:ext cx="1943100" cy="2460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14338" name="Text Box 5">
            <a:extLst>
              <a:ext uri="{FF2B5EF4-FFF2-40B4-BE49-F238E27FC236}">
                <a16:creationId xmlns:a16="http://schemas.microsoft.com/office/drawing/2014/main" id="{28170867-A6DD-46C1-776E-A791DF8FE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1941513"/>
            <a:ext cx="6192837" cy="4000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432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2000" dirty="0"/>
              <a:t>Do que é constituído o material genético?</a:t>
            </a:r>
          </a:p>
        </p:txBody>
      </p:sp>
      <p:sp>
        <p:nvSpPr>
          <p:cNvPr id="14339" name="Text Box 6">
            <a:extLst>
              <a:ext uri="{FF2B5EF4-FFF2-40B4-BE49-F238E27FC236}">
                <a16:creationId xmlns:a16="http://schemas.microsoft.com/office/drawing/2014/main" id="{9C8D9C62-AD85-14CA-1D04-538C4B06C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3" y="3429000"/>
            <a:ext cx="6516687" cy="708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432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2000"/>
              <a:t>Como o material genético está organizado nas bactérias (procariotos)  e  nos organismos eucariotos?</a:t>
            </a:r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5314AE43-D894-C4FE-95DE-E6F3D8B1A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2A341B2-D2FB-209C-4C0E-5926A5242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957263"/>
            <a:ext cx="8424863" cy="368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800" b="1" dirty="0"/>
              <a:t>1. Introdução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3">
            <a:extLst>
              <a:ext uri="{FF2B5EF4-FFF2-40B4-BE49-F238E27FC236}">
                <a16:creationId xmlns:a16="http://schemas.microsoft.com/office/drawing/2014/main" id="{79901F37-057C-3D0D-64EB-5F63CE0C9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828800"/>
            <a:ext cx="4648200" cy="466725"/>
          </a:xfrm>
          <a:prstGeom prst="rect">
            <a:avLst/>
          </a:prstGeom>
          <a:solidFill>
            <a:srgbClr val="FFFFCC"/>
          </a:solidFill>
          <a:ln w="9525">
            <a:solidFill>
              <a:srgbClr val="FF99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>
                <a:latin typeface="Times New Roman" panose="02020603050405020304" pitchFamily="18" charset="0"/>
              </a:rPr>
              <a:t>1. Obtenção de Mutantes </a:t>
            </a:r>
          </a:p>
        </p:txBody>
      </p:sp>
      <p:sp>
        <p:nvSpPr>
          <p:cNvPr id="35842" name="Text Box 4">
            <a:extLst>
              <a:ext uri="{FF2B5EF4-FFF2-40B4-BE49-F238E27FC236}">
                <a16:creationId xmlns:a16="http://schemas.microsoft.com/office/drawing/2014/main" id="{B3911917-238F-9D09-EBB9-DB438400F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514600"/>
            <a:ext cx="6324600" cy="461963"/>
          </a:xfrm>
          <a:prstGeom prst="rect">
            <a:avLst/>
          </a:prstGeom>
          <a:solidFill>
            <a:srgbClr val="FFFFCC"/>
          </a:solidFill>
          <a:ln w="9525">
            <a:solidFill>
              <a:srgbClr val="FF99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>
                <a:latin typeface="Times New Roman" panose="02020603050405020304" pitchFamily="18" charset="0"/>
              </a:rPr>
              <a:t>2. Testes de Detecção de substâncias  mutagênicas</a:t>
            </a:r>
          </a:p>
        </p:txBody>
      </p:sp>
      <p:sp>
        <p:nvSpPr>
          <p:cNvPr id="35843" name="Text Box 4">
            <a:extLst>
              <a:ext uri="{FF2B5EF4-FFF2-40B4-BE49-F238E27FC236}">
                <a16:creationId xmlns:a16="http://schemas.microsoft.com/office/drawing/2014/main" id="{66D37D4D-D71C-52B9-016C-B814A1A8E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35844" name="Text Box 4">
            <a:extLst>
              <a:ext uri="{FF2B5EF4-FFF2-40B4-BE49-F238E27FC236}">
                <a16:creationId xmlns:a16="http://schemas.microsoft.com/office/drawing/2014/main" id="{BC3E7A03-1C21-C8EC-DBF9-7A178F541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35845" name="Rectangle 4">
            <a:extLst>
              <a:ext uri="{FF2B5EF4-FFF2-40B4-BE49-F238E27FC236}">
                <a16:creationId xmlns:a16="http://schemas.microsoft.com/office/drawing/2014/main" id="{9C93F5AF-A7C5-3A93-220E-6F501083F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363" y="492125"/>
            <a:ext cx="7488237" cy="708025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chemeClr val="accent1"/>
                </a:solidFill>
              </a:rPr>
              <a:t>4.1. Mutação e mecanismos de reparo de DNA</a:t>
            </a:r>
            <a:r>
              <a:rPr lang="pt-BR" altLang="en-US" sz="2000"/>
              <a:t> 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17C2B777-372D-ADB4-1EC2-D30446FD4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6600" y="1204913"/>
            <a:ext cx="6481763" cy="411162"/>
          </a:xfrm>
          <a:prstGeom prst="rect">
            <a:avLst/>
          </a:prstGeom>
          <a:solidFill>
            <a:srgbClr val="8DC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en-US" sz="2000" dirty="0">
                <a:solidFill>
                  <a:schemeClr val="accent5"/>
                </a:solidFill>
                <a:latin typeface="Comic Sans MS" panose="030F0902030302020204" pitchFamily="66" charset="0"/>
              </a:rPr>
              <a:t>- Aplicações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4">
            <a:extLst>
              <a:ext uri="{FF2B5EF4-FFF2-40B4-BE49-F238E27FC236}">
                <a16:creationId xmlns:a16="http://schemas.microsoft.com/office/drawing/2014/main" id="{A1580920-A226-32D9-8414-B6B87B05F5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1288" y="977900"/>
            <a:ext cx="5157787" cy="722313"/>
          </a:xfrm>
          <a:solidFill>
            <a:srgbClr val="FFFF66"/>
          </a:solidFill>
          <a:ln>
            <a:solidFill>
              <a:srgbClr val="FF99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pt-BR" altLang="en-US" sz="3200"/>
              <a:t>Teste de Ames </a:t>
            </a:r>
            <a:br>
              <a:rPr lang="pt-BR" altLang="en-US" sz="3200"/>
            </a:br>
            <a:r>
              <a:rPr lang="pt-BR" altLang="en-US" sz="2000"/>
              <a:t>(</a:t>
            </a:r>
            <a:r>
              <a:rPr lang="pt-BR" altLang="en-US" sz="2000" i="1"/>
              <a:t>Salmonella </a:t>
            </a:r>
            <a:r>
              <a:rPr lang="pt-BR" altLang="en-US" sz="2000"/>
              <a:t>typhimurium – gene </a:t>
            </a:r>
            <a:r>
              <a:rPr lang="pt-BR" altLang="en-US" sz="2000" i="1"/>
              <a:t>umuCD</a:t>
            </a:r>
            <a:r>
              <a:rPr lang="pt-BR" altLang="en-US" sz="2000"/>
              <a:t>)</a:t>
            </a:r>
            <a:endParaRPr lang="pt-BR" altLang="en-US" sz="3200"/>
          </a:p>
        </p:txBody>
      </p:sp>
      <p:sp>
        <p:nvSpPr>
          <p:cNvPr id="36866" name="Rectangle 5">
            <a:extLst>
              <a:ext uri="{FF2B5EF4-FFF2-40B4-BE49-F238E27FC236}">
                <a16:creationId xmlns:a16="http://schemas.microsoft.com/office/drawing/2014/main" id="{13B694CF-0667-F523-3C06-75F8E0BF8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080000"/>
            <a:ext cx="1447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67" name="Rectangle 6">
            <a:extLst>
              <a:ext uri="{FF2B5EF4-FFF2-40B4-BE49-F238E27FC236}">
                <a16:creationId xmlns:a16="http://schemas.microsoft.com/office/drawing/2014/main" id="{8B63DC9A-A1AD-FB88-CFC3-4B233F033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105400"/>
            <a:ext cx="1676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68" name="Text Box 9">
            <a:extLst>
              <a:ext uri="{FF2B5EF4-FFF2-40B4-BE49-F238E27FC236}">
                <a16:creationId xmlns:a16="http://schemas.microsoft.com/office/drawing/2014/main" id="{E70032E3-C088-D9B9-2B06-69F511258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3938" y="1981200"/>
            <a:ext cx="5903912" cy="4154488"/>
          </a:xfrm>
          <a:prstGeom prst="rect">
            <a:avLst/>
          </a:prstGeom>
          <a:solidFill>
            <a:srgbClr val="FFFFCC"/>
          </a:solidFill>
          <a:ln w="9525">
            <a:solidFill>
              <a:srgbClr val="FF99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2400">
              <a:latin typeface="Arial Narrow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2400">
              <a:latin typeface="Arial Narrow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2400">
              <a:latin typeface="Arial Narrow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2400">
              <a:latin typeface="Arial Narrow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2400">
              <a:latin typeface="Arial Narrow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800">
              <a:latin typeface="Arial Narrow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800">
              <a:latin typeface="Arial Narrow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800">
              <a:latin typeface="Arial Narrow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800">
              <a:latin typeface="Arial Narrow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800">
              <a:latin typeface="Arial Narrow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>
                <a:latin typeface="Arial Narrow" panose="020B0604020202020204" pitchFamily="34" charset="0"/>
              </a:rPr>
              <a:t>Detecção: Cor amarela </a:t>
            </a:r>
            <a:r>
              <a:rPr lang="pt-BR" altLang="en-US" sz="1800">
                <a:latin typeface="Arial Narrow" panose="020B0604020202020204" pitchFamily="34" charset="0"/>
              </a:rPr>
              <a:t>quantificável em espectrofotômetro. </a:t>
            </a:r>
          </a:p>
        </p:txBody>
      </p:sp>
      <p:sp>
        <p:nvSpPr>
          <p:cNvPr id="36869" name="Text Box 4">
            <a:extLst>
              <a:ext uri="{FF2B5EF4-FFF2-40B4-BE49-F238E27FC236}">
                <a16:creationId xmlns:a16="http://schemas.microsoft.com/office/drawing/2014/main" id="{28F8A117-3E9F-5F55-8C4A-33F5F3935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36870" name="Text Box 4">
            <a:extLst>
              <a:ext uri="{FF2B5EF4-FFF2-40B4-BE49-F238E27FC236}">
                <a16:creationId xmlns:a16="http://schemas.microsoft.com/office/drawing/2014/main" id="{1CEF886A-7381-2641-5F51-7EA34B5F1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B4CE6D42-EC6C-EFC9-4754-96E9D09EB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050" y="1150938"/>
            <a:ext cx="3971925" cy="817562"/>
          </a:xfrm>
          <a:prstGeom prst="rect">
            <a:avLst/>
          </a:prstGeom>
          <a:solidFill>
            <a:srgbClr val="FFFF66"/>
          </a:solidFill>
          <a:ln w="9525">
            <a:solidFill>
              <a:srgbClr val="FF9999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en-US" sz="3200" dirty="0">
                <a:solidFill>
                  <a:schemeClr val="tx2"/>
                </a:solidFill>
                <a:latin typeface="Times New Roman" panose="02020603050405020304" pitchFamily="18" charset="0"/>
              </a:rPr>
              <a:t>Cromoteste </a:t>
            </a:r>
          </a:p>
          <a:p>
            <a:pPr algn="ctr" eaLnBrk="1" hangingPunct="1">
              <a:defRPr/>
            </a:pPr>
            <a:r>
              <a:rPr lang="pt-BR" altLang="en-US" sz="2000" dirty="0">
                <a:solidFill>
                  <a:schemeClr val="tx2"/>
                </a:solidFill>
                <a:latin typeface="Times New Roman" panose="02020603050405020304" pitchFamily="18" charset="0"/>
              </a:rPr>
              <a:t>(</a:t>
            </a:r>
            <a:r>
              <a:rPr lang="pt-BR" altLang="en-US" sz="2000" i="1" dirty="0">
                <a:solidFill>
                  <a:schemeClr val="tx2"/>
                </a:solidFill>
                <a:latin typeface="+mj-lt"/>
              </a:rPr>
              <a:t>Escherichia coli - </a:t>
            </a:r>
            <a:r>
              <a:rPr lang="pt-BR" altLang="en-US" sz="2000" dirty="0">
                <a:solidFill>
                  <a:schemeClr val="tx2"/>
                </a:solidFill>
                <a:latin typeface="+mj-lt"/>
              </a:rPr>
              <a:t>fusão</a:t>
            </a:r>
            <a:r>
              <a:rPr lang="pt-BR" altLang="en-US" sz="2000" i="1" dirty="0">
                <a:solidFill>
                  <a:schemeClr val="tx2"/>
                </a:solidFill>
                <a:latin typeface="+mj-lt"/>
              </a:rPr>
              <a:t> </a:t>
            </a:r>
            <a:r>
              <a:rPr lang="pt-BR" altLang="en-US" sz="2000" i="1" dirty="0" err="1">
                <a:solidFill>
                  <a:schemeClr val="tx2"/>
                </a:solidFill>
                <a:latin typeface="+mj-lt"/>
              </a:rPr>
              <a:t>sfi</a:t>
            </a:r>
            <a:r>
              <a:rPr lang="pt-BR" altLang="en-US" sz="2000" i="1" dirty="0">
                <a:solidFill>
                  <a:schemeClr val="tx2"/>
                </a:solidFill>
                <a:latin typeface="+mj-lt"/>
              </a:rPr>
              <a:t>-lacZ</a:t>
            </a:r>
            <a:r>
              <a:rPr lang="pt-BR" altLang="en-US" sz="2000" dirty="0">
                <a:solidFill>
                  <a:schemeClr val="tx2"/>
                </a:solidFill>
                <a:latin typeface="Times New Roman" panose="02020603050405020304" pitchFamily="18" charset="0"/>
              </a:rPr>
              <a:t>)</a:t>
            </a:r>
            <a:endParaRPr lang="pt-BR" altLang="en-US" sz="32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6872" name="Picture 3" descr="0732">
            <a:extLst>
              <a:ext uri="{FF2B5EF4-FFF2-40B4-BE49-F238E27FC236}">
                <a16:creationId xmlns:a16="http://schemas.microsoft.com/office/drawing/2014/main" id="{378274BA-45DE-FFE8-BEBC-C0593607B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75" y="2081213"/>
            <a:ext cx="268605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2">
            <a:extLst>
              <a:ext uri="{FF2B5EF4-FFF2-40B4-BE49-F238E27FC236}">
                <a16:creationId xmlns:a16="http://schemas.microsoft.com/office/drawing/2014/main" id="{498BAEB2-6910-9668-C0FA-F80DCAC3A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3238500"/>
            <a:ext cx="2428875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41D35F4F-227A-EE99-CFED-C69558C15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730375"/>
            <a:ext cx="5630862" cy="4924425"/>
          </a:xfrm>
          <a:prstGeom prst="rect">
            <a:avLst/>
          </a:prstGeom>
          <a:solidFill>
            <a:srgbClr val="FFFFCC"/>
          </a:solidFill>
          <a:ln w="9525">
            <a:solidFill>
              <a:srgbClr val="FF99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2400" dirty="0">
              <a:latin typeface="Arial Narrow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2400" dirty="0">
              <a:latin typeface="Arial Narrow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2400" dirty="0">
              <a:latin typeface="Arial Narrow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2400" dirty="0">
              <a:latin typeface="Arial Narrow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2400" dirty="0">
              <a:latin typeface="Arial Narrow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1600" dirty="0">
              <a:latin typeface="Arial Narrow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800" dirty="0">
              <a:latin typeface="Arial Narrow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2400" dirty="0">
                <a:latin typeface="Arial Narrow" panose="020B0604020202020204" pitchFamily="34" charset="0"/>
              </a:rPr>
              <a:t>Detecção: </a:t>
            </a:r>
            <a:r>
              <a:rPr lang="pt-BR" altLang="en-US" sz="2000" dirty="0">
                <a:latin typeface="Arial Narrow" panose="020B0604020202020204" pitchFamily="34" charset="0"/>
              </a:rPr>
              <a:t>Quantificação de colônias bacterianas Mutantes Revertentes </a:t>
            </a:r>
            <a:r>
              <a:rPr lang="pt-BR" altLang="en-US" sz="2000" i="1" dirty="0">
                <a:latin typeface="Arial Narrow" panose="020B0604020202020204" pitchFamily="34" charset="0"/>
              </a:rPr>
              <a:t>his</a:t>
            </a:r>
            <a:r>
              <a:rPr lang="pt-BR" altLang="en-US" sz="2000" dirty="0">
                <a:latin typeface="Arial Narrow" panose="020B0604020202020204" pitchFamily="34" charset="0"/>
              </a:rPr>
              <a:t>+ </a:t>
            </a:r>
            <a:r>
              <a:rPr lang="pt-BR" altLang="en-US" sz="1800" dirty="0">
                <a:latin typeface="Arial Narrow" panose="020B0604020202020204" pitchFamily="34" charset="0"/>
              </a:rPr>
              <a:t>que crescem em meio mineral (sem fontes de aminoácidos).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600" dirty="0">
                <a:latin typeface="Arial Narrow" panose="020B0604020202020204" pitchFamily="34" charset="0"/>
              </a:rPr>
              <a:t>Fonte: </a:t>
            </a:r>
            <a:r>
              <a:rPr lang="en-US" sz="1600" cap="all" dirty="0">
                <a:hlinkClick r:id="rId5"/>
              </a:rPr>
              <a:t>BRUCE AMES, TESTING FOR CARCINOGENS</a:t>
            </a:r>
            <a:endParaRPr lang="en-US" sz="1600" cap="all" dirty="0"/>
          </a:p>
        </p:txBody>
      </p:sp>
      <p:pic>
        <p:nvPicPr>
          <p:cNvPr id="36875" name="Picture 2" descr="0731">
            <a:extLst>
              <a:ext uri="{FF2B5EF4-FFF2-40B4-BE49-F238E27FC236}">
                <a16:creationId xmlns:a16="http://schemas.microsoft.com/office/drawing/2014/main" id="{DA16B6B2-B801-C0D5-A328-45A47D7DC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2274888"/>
            <a:ext cx="198755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8">
            <a:extLst>
              <a:ext uri="{FF2B5EF4-FFF2-40B4-BE49-F238E27FC236}">
                <a16:creationId xmlns:a16="http://schemas.microsoft.com/office/drawing/2014/main" id="{FBC1F0D4-1092-FF00-C8D4-833D9B92C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2188" y="4868863"/>
            <a:ext cx="774700" cy="190500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pt-BR" altLang="en-US" sz="32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0B4474AC-13F7-B4C6-8C0F-3003AD5ED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7650" y="5222875"/>
            <a:ext cx="1370013" cy="338138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pt-BR" altLang="en-US" sz="32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6878" name="Picture 13" descr="07-28_AmesTest_L">
            <a:extLst>
              <a:ext uri="{FF2B5EF4-FFF2-40B4-BE49-F238E27FC236}">
                <a16:creationId xmlns:a16="http://schemas.microsoft.com/office/drawing/2014/main" id="{D0267F5E-B38F-8087-4264-E3376AEF0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846263"/>
            <a:ext cx="2592388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CA6B887B-F8EB-6E34-7F2A-5EFC7CE01593}"/>
              </a:ext>
            </a:extLst>
          </p:cNvPr>
          <p:cNvSpPr/>
          <p:nvPr/>
        </p:nvSpPr>
        <p:spPr>
          <a:xfrm>
            <a:off x="2776538" y="3068638"/>
            <a:ext cx="727075" cy="215900"/>
          </a:xfrm>
          <a:prstGeom prst="rightArrow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C4AA51A8-5740-E40C-C06A-D3DA9B827CB6}"/>
              </a:ext>
            </a:extLst>
          </p:cNvPr>
          <p:cNvSpPr/>
          <p:nvPr/>
        </p:nvSpPr>
        <p:spPr>
          <a:xfrm>
            <a:off x="8583613" y="3548063"/>
            <a:ext cx="539750" cy="239712"/>
          </a:xfrm>
          <a:prstGeom prst="rightArrow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6" name="Text Box 5">
            <a:extLst>
              <a:ext uri="{FF2B5EF4-FFF2-40B4-BE49-F238E27FC236}">
                <a16:creationId xmlns:a16="http://schemas.microsoft.com/office/drawing/2014/main" id="{348E234E-09B8-0F37-268E-98BBFD2A7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8988" y="558800"/>
            <a:ext cx="6480175" cy="411163"/>
          </a:xfrm>
          <a:prstGeom prst="rect">
            <a:avLst/>
          </a:prstGeom>
          <a:solidFill>
            <a:srgbClr val="8DC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en-US" sz="2000" dirty="0">
                <a:solidFill>
                  <a:schemeClr val="accent5"/>
                </a:solidFill>
                <a:latin typeface="Comic Sans MS" panose="030F0902030302020204" pitchFamily="66" charset="0"/>
              </a:rPr>
              <a:t>- Aplicações </a:t>
            </a:r>
          </a:p>
        </p:txBody>
      </p:sp>
      <p:sp>
        <p:nvSpPr>
          <p:cNvPr id="36882" name="Rectangle 4">
            <a:extLst>
              <a:ext uri="{FF2B5EF4-FFF2-40B4-BE49-F238E27FC236}">
                <a16:creationId xmlns:a16="http://schemas.microsoft.com/office/drawing/2014/main" id="{0DC63A05-1A84-8C52-CABE-99483DA06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0" y="260350"/>
            <a:ext cx="6983413" cy="325438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chemeClr val="accent1"/>
                </a:solidFill>
              </a:rPr>
              <a:t>4.1. Mutação e mecanismos de reparo de DNA</a:t>
            </a:r>
            <a:r>
              <a:rPr lang="pt-BR" altLang="en-US" sz="2000"/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2">
            <a:extLst>
              <a:ext uri="{FF2B5EF4-FFF2-40B4-BE49-F238E27FC236}">
                <a16:creationId xmlns:a16="http://schemas.microsoft.com/office/drawing/2014/main" id="{DF966B30-1A88-CAD4-4614-296CA279E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476250"/>
            <a:ext cx="7416800" cy="579438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b="1">
                <a:solidFill>
                  <a:schemeClr val="accent1"/>
                </a:solidFill>
              </a:rPr>
              <a:t>Mecanismos de Variação Genética 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EB62F26E-A567-5FC8-36B2-CDD69ABF3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700213"/>
            <a:ext cx="2016125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/>
              <a:t>Mutação</a:t>
            </a:r>
          </a:p>
        </p:txBody>
      </p:sp>
      <p:sp>
        <p:nvSpPr>
          <p:cNvPr id="38915" name="Rectangle 4">
            <a:extLst>
              <a:ext uri="{FF2B5EF4-FFF2-40B4-BE49-F238E27FC236}">
                <a16:creationId xmlns:a16="http://schemas.microsoft.com/office/drawing/2014/main" id="{A467273C-671D-CFA1-C3A2-55F4DFAAE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2708275"/>
            <a:ext cx="2232025" cy="7207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Recombinação</a:t>
            </a:r>
            <a:r>
              <a:rPr lang="pt-BR" altLang="en-US" sz="1800"/>
              <a:t> </a:t>
            </a:r>
          </a:p>
        </p:txBody>
      </p:sp>
      <p:sp>
        <p:nvSpPr>
          <p:cNvPr id="38916" name="Text Box 5">
            <a:extLst>
              <a:ext uri="{FF2B5EF4-FFF2-40B4-BE49-F238E27FC236}">
                <a16:creationId xmlns:a16="http://schemas.microsoft.com/office/drawing/2014/main" id="{A9624C27-009B-EC85-2E04-EB711BB1A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3860800"/>
            <a:ext cx="54721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Conjugação Bacteriana</a:t>
            </a:r>
          </a:p>
        </p:txBody>
      </p:sp>
      <p:sp>
        <p:nvSpPr>
          <p:cNvPr id="38917" name="Text Box 6">
            <a:extLst>
              <a:ext uri="{FF2B5EF4-FFF2-40B4-BE49-F238E27FC236}">
                <a16:creationId xmlns:a16="http://schemas.microsoft.com/office/drawing/2014/main" id="{A2372ABF-D2B6-DBAE-382F-33D43CE6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2781300"/>
            <a:ext cx="5472112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Transformação</a:t>
            </a:r>
          </a:p>
        </p:txBody>
      </p:sp>
      <p:sp>
        <p:nvSpPr>
          <p:cNvPr id="38918" name="Text Box 7">
            <a:extLst>
              <a:ext uri="{FF2B5EF4-FFF2-40B4-BE49-F238E27FC236}">
                <a16:creationId xmlns:a16="http://schemas.microsoft.com/office/drawing/2014/main" id="{20B28B29-D362-10CB-7EDB-C3661F1A1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4868863"/>
            <a:ext cx="54721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Transdução</a:t>
            </a:r>
          </a:p>
        </p:txBody>
      </p:sp>
      <p:sp>
        <p:nvSpPr>
          <p:cNvPr id="38919" name="Text Box 8">
            <a:extLst>
              <a:ext uri="{FF2B5EF4-FFF2-40B4-BE49-F238E27FC236}">
                <a16:creationId xmlns:a16="http://schemas.microsoft.com/office/drawing/2014/main" id="{A0913DED-55A5-9BF9-1F84-739CC409A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5805488"/>
            <a:ext cx="5472112" cy="8302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Elementos Transponíveis - Transposons</a:t>
            </a:r>
          </a:p>
        </p:txBody>
      </p:sp>
      <p:sp>
        <p:nvSpPr>
          <p:cNvPr id="38920" name="Text Box 4">
            <a:extLst>
              <a:ext uri="{FF2B5EF4-FFF2-40B4-BE49-F238E27FC236}">
                <a16:creationId xmlns:a16="http://schemas.microsoft.com/office/drawing/2014/main" id="{69F2DC9D-F5DF-9BDD-B3D4-BE75A1A9F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38921" name="Text Box 4">
            <a:extLst>
              <a:ext uri="{FF2B5EF4-FFF2-40B4-BE49-F238E27FC236}">
                <a16:creationId xmlns:a16="http://schemas.microsoft.com/office/drawing/2014/main" id="{17DE5320-9619-B6AA-A1B0-5DB1138AF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3">
            <a:extLst>
              <a:ext uri="{FF2B5EF4-FFF2-40B4-BE49-F238E27FC236}">
                <a16:creationId xmlns:a16="http://schemas.microsoft.com/office/drawing/2014/main" id="{D02A8CB8-3C84-4369-F906-65C68EBEA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3" y="1423988"/>
            <a:ext cx="40767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Transformação bacteriana</a:t>
            </a:r>
          </a:p>
        </p:txBody>
      </p:sp>
      <p:sp>
        <p:nvSpPr>
          <p:cNvPr id="39938" name="Text Box 4">
            <a:extLst>
              <a:ext uri="{FF2B5EF4-FFF2-40B4-BE49-F238E27FC236}">
                <a16:creationId xmlns:a16="http://schemas.microsoft.com/office/drawing/2014/main" id="{282F0393-86A3-73BA-13EA-350807BE3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1127125"/>
            <a:ext cx="3024188" cy="376238"/>
          </a:xfrm>
          <a:prstGeom prst="rect">
            <a:avLst/>
          </a:prstGeom>
          <a:solidFill>
            <a:srgbClr val="B0DA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1928: Frederick Griffith</a:t>
            </a:r>
          </a:p>
        </p:txBody>
      </p:sp>
      <p:pic>
        <p:nvPicPr>
          <p:cNvPr id="39939" name="Picture 10" descr="avery">
            <a:extLst>
              <a:ext uri="{FF2B5EF4-FFF2-40B4-BE49-F238E27FC236}">
                <a16:creationId xmlns:a16="http://schemas.microsoft.com/office/drawing/2014/main" id="{E03A00AA-2385-2BBB-92DE-245678DF4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2216150"/>
            <a:ext cx="3751263" cy="4379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0" name="Text Box 11">
            <a:extLst>
              <a:ext uri="{FF2B5EF4-FFF2-40B4-BE49-F238E27FC236}">
                <a16:creationId xmlns:a16="http://schemas.microsoft.com/office/drawing/2014/main" id="{6244AC45-499C-4614-3B86-1C2B892F7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3" y="1860550"/>
            <a:ext cx="3781425" cy="376238"/>
          </a:xfrm>
          <a:prstGeom prst="rect">
            <a:avLst/>
          </a:prstGeom>
          <a:solidFill>
            <a:srgbClr val="B0DA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1944: Avery, MacLeod, McCarty</a:t>
            </a:r>
          </a:p>
        </p:txBody>
      </p:sp>
      <p:sp>
        <p:nvSpPr>
          <p:cNvPr id="39941" name="Text Box 12">
            <a:extLst>
              <a:ext uri="{FF2B5EF4-FFF2-40B4-BE49-F238E27FC236}">
                <a16:creationId xmlns:a16="http://schemas.microsoft.com/office/drawing/2014/main" id="{01D4983D-8512-51DD-93DF-D5AC2BF44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3" y="6249988"/>
            <a:ext cx="3816350" cy="3460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600"/>
              <a:t>A natureza do princípio transformante</a:t>
            </a:r>
          </a:p>
        </p:txBody>
      </p:sp>
      <p:pic>
        <p:nvPicPr>
          <p:cNvPr id="39942" name="Picture 16" descr="avery1">
            <a:extLst>
              <a:ext uri="{FF2B5EF4-FFF2-40B4-BE49-F238E27FC236}">
                <a16:creationId xmlns:a16="http://schemas.microsoft.com/office/drawing/2014/main" id="{CFAFE2F3-201E-DE5D-A88E-8BB1CEBF7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2236788"/>
            <a:ext cx="4086225" cy="3971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3" name="Text Box 17">
            <a:extLst>
              <a:ext uri="{FF2B5EF4-FFF2-40B4-BE49-F238E27FC236}">
                <a16:creationId xmlns:a16="http://schemas.microsoft.com/office/drawing/2014/main" id="{40C510E1-3063-2CFA-2E7F-D72F8631D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9850" y="1503363"/>
            <a:ext cx="3751263" cy="71278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i="1"/>
              <a:t>Streptococcus pneumoniae</a:t>
            </a:r>
            <a:endParaRPr lang="pt-BR" altLang="en-US" sz="1600" b="1" i="1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/>
              <a:t>(</a:t>
            </a:r>
            <a:r>
              <a:rPr lang="en-US" altLang="en-US" sz="1600" b="1" i="1"/>
              <a:t>Diplococcus pneumoniae</a:t>
            </a:r>
            <a:r>
              <a:rPr lang="en-US" altLang="en-US" sz="1600" i="1"/>
              <a:t>)</a:t>
            </a:r>
          </a:p>
        </p:txBody>
      </p:sp>
      <p:sp>
        <p:nvSpPr>
          <p:cNvPr id="39944" name="Text Box 4">
            <a:extLst>
              <a:ext uri="{FF2B5EF4-FFF2-40B4-BE49-F238E27FC236}">
                <a16:creationId xmlns:a16="http://schemas.microsoft.com/office/drawing/2014/main" id="{94C58BB9-002B-0275-3189-4FC66BD5C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39945" name="Text Box 4">
            <a:extLst>
              <a:ext uri="{FF2B5EF4-FFF2-40B4-BE49-F238E27FC236}">
                <a16:creationId xmlns:a16="http://schemas.microsoft.com/office/drawing/2014/main" id="{D3E3099C-C197-8DB0-9A41-78C71997A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39946" name="Rectangle 4">
            <a:extLst>
              <a:ext uri="{FF2B5EF4-FFF2-40B4-BE49-F238E27FC236}">
                <a16:creationId xmlns:a16="http://schemas.microsoft.com/office/drawing/2014/main" id="{2087CFE6-38C9-EC23-6FB8-05199E607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850" y="285750"/>
            <a:ext cx="9193213" cy="708025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3">
            <a:extLst>
              <a:ext uri="{FF2B5EF4-FFF2-40B4-BE49-F238E27FC236}">
                <a16:creationId xmlns:a16="http://schemas.microsoft.com/office/drawing/2014/main" id="{C699E8CD-6798-77E0-9D42-A812789D9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775" y="1549400"/>
            <a:ext cx="4086225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Transformação bacteriana</a:t>
            </a:r>
          </a:p>
        </p:txBody>
      </p:sp>
      <p:sp>
        <p:nvSpPr>
          <p:cNvPr id="71682" name="Text Box 4">
            <a:extLst>
              <a:ext uri="{FF2B5EF4-FFF2-40B4-BE49-F238E27FC236}">
                <a16:creationId xmlns:a16="http://schemas.microsoft.com/office/drawing/2014/main" id="{A3CD20F0-30E6-305F-9E8F-B9328A1B6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1127125"/>
            <a:ext cx="3024188" cy="376238"/>
          </a:xfrm>
          <a:prstGeom prst="rect">
            <a:avLst/>
          </a:prstGeom>
          <a:solidFill>
            <a:srgbClr val="B0DA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1928: Frederick Griffith</a:t>
            </a:r>
          </a:p>
        </p:txBody>
      </p:sp>
      <p:sp>
        <p:nvSpPr>
          <p:cNvPr id="71683" name="Text Box 11">
            <a:extLst>
              <a:ext uri="{FF2B5EF4-FFF2-40B4-BE49-F238E27FC236}">
                <a16:creationId xmlns:a16="http://schemas.microsoft.com/office/drawing/2014/main" id="{21FFDE62-1D57-04FB-BE93-F78ABEDCF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1975" y="2027238"/>
            <a:ext cx="4054475" cy="377825"/>
          </a:xfrm>
          <a:prstGeom prst="rect">
            <a:avLst/>
          </a:prstGeom>
          <a:solidFill>
            <a:srgbClr val="B0DA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1944: Avery, MacLeod, McCarty</a:t>
            </a:r>
          </a:p>
        </p:txBody>
      </p:sp>
      <p:sp>
        <p:nvSpPr>
          <p:cNvPr id="71684" name="Text Box 12">
            <a:extLst>
              <a:ext uri="{FF2B5EF4-FFF2-40B4-BE49-F238E27FC236}">
                <a16:creationId xmlns:a16="http://schemas.microsoft.com/office/drawing/2014/main" id="{3F213620-1465-3B1A-B040-E7899EBA0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75" y="6399213"/>
            <a:ext cx="3816350" cy="3460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600"/>
              <a:t>A natureza do princípio transformante</a:t>
            </a:r>
          </a:p>
        </p:txBody>
      </p:sp>
      <p:pic>
        <p:nvPicPr>
          <p:cNvPr id="71685" name="Picture 16" descr="avery1">
            <a:extLst>
              <a:ext uri="{FF2B5EF4-FFF2-40B4-BE49-F238E27FC236}">
                <a16:creationId xmlns:a16="http://schemas.microsoft.com/office/drawing/2014/main" id="{6A3BC994-48B1-FEE6-925E-B4AA1737B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2425700"/>
            <a:ext cx="4086225" cy="3971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6" name="Text Box 17">
            <a:extLst>
              <a:ext uri="{FF2B5EF4-FFF2-40B4-BE49-F238E27FC236}">
                <a16:creationId xmlns:a16="http://schemas.microsoft.com/office/drawing/2014/main" id="{39CF1DF6-DBBB-CDFF-D406-E11A18D03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1778000"/>
            <a:ext cx="3751262" cy="71278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i="1"/>
              <a:t>Streptococcus pneumoniae</a:t>
            </a:r>
            <a:endParaRPr lang="pt-BR" altLang="en-US" sz="1600" b="1" i="1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/>
              <a:t>(</a:t>
            </a:r>
            <a:r>
              <a:rPr lang="en-US" altLang="en-US" sz="1600" b="1" i="1"/>
              <a:t>Diplococcus pneumoniae</a:t>
            </a:r>
            <a:r>
              <a:rPr lang="en-US" altLang="en-US" sz="1600" i="1"/>
              <a:t>)</a:t>
            </a:r>
          </a:p>
        </p:txBody>
      </p:sp>
      <p:sp>
        <p:nvSpPr>
          <p:cNvPr id="71687" name="Text Box 4">
            <a:extLst>
              <a:ext uri="{FF2B5EF4-FFF2-40B4-BE49-F238E27FC236}">
                <a16:creationId xmlns:a16="http://schemas.microsoft.com/office/drawing/2014/main" id="{6D2CA56C-D269-2044-BEF3-A6D4EFCCE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71688" name="Text Box 4">
            <a:extLst>
              <a:ext uri="{FF2B5EF4-FFF2-40B4-BE49-F238E27FC236}">
                <a16:creationId xmlns:a16="http://schemas.microsoft.com/office/drawing/2014/main" id="{C7C502F1-92FE-B656-D0D8-4D09EAB0B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71689" name="Rectangle 4">
            <a:extLst>
              <a:ext uri="{FF2B5EF4-FFF2-40B4-BE49-F238E27FC236}">
                <a16:creationId xmlns:a16="http://schemas.microsoft.com/office/drawing/2014/main" id="{371AF225-A7C8-4A20-7FAA-BA6EC3705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25" y="350838"/>
            <a:ext cx="9193213" cy="708025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  <p:pic>
        <p:nvPicPr>
          <p:cNvPr id="71690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2E50A9A1-0CD3-5B8B-3AB7-A7D26B62C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8" t="36218" r="10545" b="20869"/>
          <a:stretch>
            <a:fillRect/>
          </a:stretch>
        </p:blipFill>
        <p:spPr bwMode="auto">
          <a:xfrm>
            <a:off x="217488" y="2552700"/>
            <a:ext cx="7543800" cy="38449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B1571A3-C89D-852A-5CFA-EA5BBC13A87C}"/>
              </a:ext>
            </a:extLst>
          </p:cNvPr>
          <p:cNvSpPr txBox="1"/>
          <p:nvPr/>
        </p:nvSpPr>
        <p:spPr>
          <a:xfrm>
            <a:off x="223838" y="6442075"/>
            <a:ext cx="6127750" cy="26035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1100" dirty="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Fonte: Microbiologia de Brock, 16ª ed., 2021.</a:t>
            </a:r>
            <a:endParaRPr lang="pt-BR" sz="11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ch7f16">
            <a:extLst>
              <a:ext uri="{FF2B5EF4-FFF2-40B4-BE49-F238E27FC236}">
                <a16:creationId xmlns:a16="http://schemas.microsoft.com/office/drawing/2014/main" id="{70BEFA60-757F-0816-F38F-953CB80F4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966913"/>
            <a:ext cx="56165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 Box 3">
            <a:extLst>
              <a:ext uri="{FF2B5EF4-FFF2-40B4-BE49-F238E27FC236}">
                <a16:creationId xmlns:a16="http://schemas.microsoft.com/office/drawing/2014/main" id="{218F3706-0382-7A66-6A05-763856649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741363"/>
            <a:ext cx="3455987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- Transformação</a:t>
            </a:r>
          </a:p>
        </p:txBody>
      </p:sp>
      <p:sp>
        <p:nvSpPr>
          <p:cNvPr id="40963" name="Text Box 4">
            <a:extLst>
              <a:ext uri="{FF2B5EF4-FFF2-40B4-BE49-F238E27FC236}">
                <a16:creationId xmlns:a16="http://schemas.microsoft.com/office/drawing/2014/main" id="{73F2E281-2DF4-3597-009B-343ED1E24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963" y="1600200"/>
            <a:ext cx="3311525" cy="3667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Como ocorre?</a:t>
            </a:r>
            <a:endParaRPr lang="pt-BR" altLang="en-US" sz="1800"/>
          </a:p>
        </p:txBody>
      </p:sp>
      <p:sp>
        <p:nvSpPr>
          <p:cNvPr id="40964" name="Text Box 4">
            <a:extLst>
              <a:ext uri="{FF2B5EF4-FFF2-40B4-BE49-F238E27FC236}">
                <a16:creationId xmlns:a16="http://schemas.microsoft.com/office/drawing/2014/main" id="{B37B10F0-CDDC-ECEE-DE51-123022BAB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0975" y="3571875"/>
            <a:ext cx="2520950" cy="2722563"/>
          </a:xfrm>
          <a:prstGeom prst="rect">
            <a:avLst/>
          </a:prstGeom>
          <a:solidFill>
            <a:srgbClr val="FFFF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Algumas bactérias recebem DNA linear.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18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18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Algumas bactérias recebem preferencialmente plasmídios.</a:t>
            </a:r>
          </a:p>
        </p:txBody>
      </p:sp>
      <p:sp>
        <p:nvSpPr>
          <p:cNvPr id="40965" name="Text Box 4">
            <a:extLst>
              <a:ext uri="{FF2B5EF4-FFF2-40B4-BE49-F238E27FC236}">
                <a16:creationId xmlns:a16="http://schemas.microsoft.com/office/drawing/2014/main" id="{3B141CDD-6360-B239-141C-367888761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40966" name="Text Box 4">
            <a:extLst>
              <a:ext uri="{FF2B5EF4-FFF2-40B4-BE49-F238E27FC236}">
                <a16:creationId xmlns:a16="http://schemas.microsoft.com/office/drawing/2014/main" id="{D91A4BE7-41B2-0EF0-B077-82F6149C7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40967" name="Rectangle 4">
            <a:extLst>
              <a:ext uri="{FF2B5EF4-FFF2-40B4-BE49-F238E27FC236}">
                <a16:creationId xmlns:a16="http://schemas.microsoft.com/office/drawing/2014/main" id="{94FEAA53-A61F-173F-FEB5-4E81125BF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075" y="342900"/>
            <a:ext cx="5808663" cy="366713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  <p:sp>
        <p:nvSpPr>
          <p:cNvPr id="40968" name="Text Box 7">
            <a:extLst>
              <a:ext uri="{FF2B5EF4-FFF2-40B4-BE49-F238E27FC236}">
                <a16:creationId xmlns:a16="http://schemas.microsoft.com/office/drawing/2014/main" id="{BD6C1793-75D6-958E-DE0B-85768CA5D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563" y="874713"/>
            <a:ext cx="5145087" cy="647700"/>
          </a:xfrm>
          <a:prstGeom prst="rect">
            <a:avLst/>
          </a:prstGeom>
          <a:solidFill>
            <a:srgbClr val="B0DA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Mecanismo de transferência do material genético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4">
            <a:extLst>
              <a:ext uri="{FF2B5EF4-FFF2-40B4-BE49-F238E27FC236}">
                <a16:creationId xmlns:a16="http://schemas.microsoft.com/office/drawing/2014/main" id="{B9921258-135A-D498-7597-C5F4527A2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72706" name="Text Box 4">
            <a:extLst>
              <a:ext uri="{FF2B5EF4-FFF2-40B4-BE49-F238E27FC236}">
                <a16:creationId xmlns:a16="http://schemas.microsoft.com/office/drawing/2014/main" id="{6EE1E0BE-D5AC-521D-0E7A-BEAC5DD17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72707" name="Rectangle 4">
            <a:extLst>
              <a:ext uri="{FF2B5EF4-FFF2-40B4-BE49-F238E27FC236}">
                <a16:creationId xmlns:a16="http://schemas.microsoft.com/office/drawing/2014/main" id="{AA44D7EC-2B42-B3F1-F3CF-B64E9135AB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075" y="342900"/>
            <a:ext cx="5808663" cy="366713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  <p:sp>
        <p:nvSpPr>
          <p:cNvPr id="72708" name="Text Box 3">
            <a:extLst>
              <a:ext uri="{FF2B5EF4-FFF2-40B4-BE49-F238E27FC236}">
                <a16:creationId xmlns:a16="http://schemas.microsoft.com/office/drawing/2014/main" id="{F679E775-03AF-A2A5-F14F-D8D5AC902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812800"/>
            <a:ext cx="5254625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- Transformação</a:t>
            </a:r>
          </a:p>
        </p:txBody>
      </p:sp>
      <p:sp>
        <p:nvSpPr>
          <p:cNvPr id="72709" name="Text Box 4">
            <a:extLst>
              <a:ext uri="{FF2B5EF4-FFF2-40B4-BE49-F238E27FC236}">
                <a16:creationId xmlns:a16="http://schemas.microsoft.com/office/drawing/2014/main" id="{62AB4477-C834-4F52-5857-FC4575E46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0288" y="3252788"/>
            <a:ext cx="2952750" cy="1446212"/>
          </a:xfrm>
          <a:prstGeom prst="rect">
            <a:avLst/>
          </a:prstGeom>
          <a:solidFill>
            <a:srgbClr val="FFFFE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600"/>
              <a:t>- </a:t>
            </a:r>
            <a:r>
              <a:rPr lang="pt-BR" altLang="en-US" sz="1600">
                <a:latin typeface="Futura Medium" panose="020B0602020204020303" pitchFamily="34" charset="-79"/>
                <a:cs typeface="Futura Medium" panose="020B0602020204020303" pitchFamily="34" charset="-79"/>
              </a:rPr>
              <a:t>Algumas bactérias recebem preferencialmente fragmentos de DNA linear,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600">
                <a:latin typeface="Futura Medium" panose="020B0602020204020303" pitchFamily="34" charset="-79"/>
                <a:cs typeface="Futura Medium" panose="020B0602020204020303" pitchFamily="34" charset="-79"/>
              </a:rPr>
              <a:t>Ex.:</a:t>
            </a:r>
            <a:r>
              <a:rPr lang="pt-BR" altLang="en-US" sz="1600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pt-BR" altLang="en-US" sz="1600" i="1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Streptococcus</a:t>
            </a:r>
            <a:r>
              <a:rPr lang="pt-BR" altLang="en-US" sz="1600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pt-BR" altLang="en-US" sz="1600" i="1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pneumoniae</a:t>
            </a:r>
            <a:endParaRPr lang="pt-BR" altLang="en-US" sz="180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72710" name="Imagem 2" descr="Diagrama&#10;&#10;Descrição gerada automaticamente">
            <a:extLst>
              <a:ext uri="{FF2B5EF4-FFF2-40B4-BE49-F238E27FC236}">
                <a16:creationId xmlns:a16="http://schemas.microsoft.com/office/drawing/2014/main" id="{4CB2F9E6-325B-AC34-5D42-EC63DE64A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r="4053"/>
          <a:stretch>
            <a:fillRect/>
          </a:stretch>
        </p:blipFill>
        <p:spPr bwMode="auto">
          <a:xfrm>
            <a:off x="206375" y="1735138"/>
            <a:ext cx="8424863" cy="29940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1" name="Text Box 4">
            <a:extLst>
              <a:ext uri="{FF2B5EF4-FFF2-40B4-BE49-F238E27FC236}">
                <a16:creationId xmlns:a16="http://schemas.microsoft.com/office/drawing/2014/main" id="{92B73BEB-E299-20D7-131C-6B577F67A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5589588"/>
            <a:ext cx="3419475" cy="922337"/>
          </a:xfrm>
          <a:prstGeom prst="rect">
            <a:avLst/>
          </a:prstGeom>
          <a:solidFill>
            <a:srgbClr val="FFFFE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>
                <a:latin typeface="Futura Medium" panose="020B0602020204020303" pitchFamily="34" charset="-79"/>
                <a:cs typeface="Futura Medium" panose="020B0602020204020303" pitchFamily="34" charset="-79"/>
              </a:rPr>
              <a:t>- Algumas bactérias recebem preferencialmente plasmídeos, Ex.: </a:t>
            </a:r>
            <a:r>
              <a:rPr lang="pt-BR" altLang="en-US" sz="1800" i="1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Escherichia coli</a:t>
            </a:r>
            <a:r>
              <a:rPr lang="pt-BR" altLang="en-US" sz="1800"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</p:txBody>
      </p:sp>
      <p:sp>
        <p:nvSpPr>
          <p:cNvPr id="72712" name="Text Box 4">
            <a:extLst>
              <a:ext uri="{FF2B5EF4-FFF2-40B4-BE49-F238E27FC236}">
                <a16:creationId xmlns:a16="http://schemas.microsoft.com/office/drawing/2014/main" id="{97718018-B1BC-F288-7431-39FF8D7DB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1366838"/>
            <a:ext cx="3960813" cy="368300"/>
          </a:xfrm>
          <a:prstGeom prst="rect">
            <a:avLst/>
          </a:prstGeom>
          <a:solidFill>
            <a:srgbClr val="FFFF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Entrada de DNA nú na célula. </a:t>
            </a:r>
            <a:endParaRPr lang="pt-BR" altLang="en-US" sz="180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ch7f15">
            <a:extLst>
              <a:ext uri="{FF2B5EF4-FFF2-40B4-BE49-F238E27FC236}">
                <a16:creationId xmlns:a16="http://schemas.microsoft.com/office/drawing/2014/main" id="{E68A78C4-52EA-B13E-E86B-303947E01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916113"/>
            <a:ext cx="5400675" cy="382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 Box 4">
            <a:extLst>
              <a:ext uri="{FF2B5EF4-FFF2-40B4-BE49-F238E27FC236}">
                <a16:creationId xmlns:a16="http://schemas.microsoft.com/office/drawing/2014/main" id="{64CA214F-7019-8C4E-505B-CCD441AA7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525588"/>
            <a:ext cx="3311525" cy="36671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O que é então?</a:t>
            </a:r>
            <a:endParaRPr lang="pt-BR" altLang="en-US" sz="1800"/>
          </a:p>
        </p:txBody>
      </p:sp>
      <p:sp>
        <p:nvSpPr>
          <p:cNvPr id="41987" name="Text Box 4">
            <a:extLst>
              <a:ext uri="{FF2B5EF4-FFF2-40B4-BE49-F238E27FC236}">
                <a16:creationId xmlns:a16="http://schemas.microsoft.com/office/drawing/2014/main" id="{1200A6C0-128A-E483-9E42-BA0196074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41988" name="Text Box 4">
            <a:extLst>
              <a:ext uri="{FF2B5EF4-FFF2-40B4-BE49-F238E27FC236}">
                <a16:creationId xmlns:a16="http://schemas.microsoft.com/office/drawing/2014/main" id="{FC51359E-91D7-CA7B-7E69-6D03D9264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41989" name="Rectangle 4">
            <a:extLst>
              <a:ext uri="{FF2B5EF4-FFF2-40B4-BE49-F238E27FC236}">
                <a16:creationId xmlns:a16="http://schemas.microsoft.com/office/drawing/2014/main" id="{7C439E35-1EDB-09D2-FA49-EE19D9968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075" y="342900"/>
            <a:ext cx="5808663" cy="366713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  <p:sp>
        <p:nvSpPr>
          <p:cNvPr id="41990" name="Text Box 3">
            <a:extLst>
              <a:ext uri="{FF2B5EF4-FFF2-40B4-BE49-F238E27FC236}">
                <a16:creationId xmlns:a16="http://schemas.microsoft.com/office/drawing/2014/main" id="{DA512907-B937-6BA6-7BA5-D8CA1EE7B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741363"/>
            <a:ext cx="5254625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- Transformação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43327498-6E4B-17C0-D2BC-04958037D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3" y="2924175"/>
            <a:ext cx="3960812" cy="3032125"/>
          </a:xfrm>
          <a:prstGeom prst="rect">
            <a:avLst/>
          </a:prstGeom>
          <a:solidFill>
            <a:srgbClr val="FFFFE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800" dirty="0"/>
              <a:t>Entrada de DNA nú na célula.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1800" dirty="0"/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600" dirty="0"/>
              <a:t>- </a:t>
            </a:r>
            <a:r>
              <a:rPr lang="pt-BR" altLang="en-US" sz="1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Algumas bactérias recebem preferencialmente fragmentos de DNA linear, Ex.:</a:t>
            </a:r>
            <a:r>
              <a:rPr lang="pt-BR" altLang="en-US" sz="1600" dirty="0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pt-BR" altLang="en-US" sz="1600" i="1" dirty="0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Streptococcus</a:t>
            </a:r>
            <a:r>
              <a:rPr lang="pt-BR" altLang="en-US" sz="1600" dirty="0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pt-BR" altLang="en-US" sz="1600" i="1" dirty="0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pneumoniae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18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285750" indent="-285750" eaLnBrk="1" hangingPunct="1">
              <a:spcBef>
                <a:spcPct val="50000"/>
              </a:spcBef>
              <a:buFontTx/>
              <a:buChar char="-"/>
              <a:defRPr/>
            </a:pPr>
            <a:r>
              <a:rPr lang="pt-BR" altLang="en-US" sz="18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Algumas bactérias recebem preferencialmente plasmídeos, Ex.: </a:t>
            </a:r>
            <a:r>
              <a:rPr lang="pt-BR" altLang="en-US" sz="1800" i="1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E. coli</a:t>
            </a:r>
            <a:r>
              <a:rPr lang="pt-BR" altLang="en-US" sz="18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028">
            <a:extLst>
              <a:ext uri="{FF2B5EF4-FFF2-40B4-BE49-F238E27FC236}">
                <a16:creationId xmlns:a16="http://schemas.microsoft.com/office/drawing/2014/main" id="{ED54D03F-C931-B8EE-4A22-498FEEDD4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981075"/>
            <a:ext cx="7416800" cy="579438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b="1">
                <a:solidFill>
                  <a:schemeClr val="accent1"/>
                </a:solidFill>
              </a:rPr>
              <a:t>Mecanismos de Variação Genética </a:t>
            </a:r>
          </a:p>
        </p:txBody>
      </p:sp>
      <p:sp>
        <p:nvSpPr>
          <p:cNvPr id="43010" name="Rectangle 1029">
            <a:extLst>
              <a:ext uri="{FF2B5EF4-FFF2-40B4-BE49-F238E27FC236}">
                <a16:creationId xmlns:a16="http://schemas.microsoft.com/office/drawing/2014/main" id="{556B0417-8336-9850-3376-631CF719D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700213"/>
            <a:ext cx="2016125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/>
              <a:t>Mutação</a:t>
            </a:r>
          </a:p>
        </p:txBody>
      </p:sp>
      <p:sp>
        <p:nvSpPr>
          <p:cNvPr id="43011" name="Rectangle 1030">
            <a:extLst>
              <a:ext uri="{FF2B5EF4-FFF2-40B4-BE49-F238E27FC236}">
                <a16:creationId xmlns:a16="http://schemas.microsoft.com/office/drawing/2014/main" id="{9F5B2B7F-72D1-91E3-C306-3EA10916D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2708275"/>
            <a:ext cx="2232025" cy="7207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Recombinação</a:t>
            </a:r>
            <a:r>
              <a:rPr lang="pt-BR" altLang="en-US" sz="1800"/>
              <a:t> </a:t>
            </a:r>
          </a:p>
        </p:txBody>
      </p:sp>
      <p:sp>
        <p:nvSpPr>
          <p:cNvPr id="43012" name="Text Box 1031">
            <a:extLst>
              <a:ext uri="{FF2B5EF4-FFF2-40B4-BE49-F238E27FC236}">
                <a16:creationId xmlns:a16="http://schemas.microsoft.com/office/drawing/2014/main" id="{7A1C8571-8D57-EA79-FC01-976DBE624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4005263"/>
            <a:ext cx="5472112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Conjugação Bacteriana</a:t>
            </a:r>
          </a:p>
        </p:txBody>
      </p:sp>
      <p:sp>
        <p:nvSpPr>
          <p:cNvPr id="43013" name="Text Box 1032">
            <a:extLst>
              <a:ext uri="{FF2B5EF4-FFF2-40B4-BE49-F238E27FC236}">
                <a16:creationId xmlns:a16="http://schemas.microsoft.com/office/drawing/2014/main" id="{41648672-B8B3-2A8A-DB12-C29453E1D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2781300"/>
            <a:ext cx="54721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Transformação</a:t>
            </a:r>
          </a:p>
        </p:txBody>
      </p:sp>
      <p:sp>
        <p:nvSpPr>
          <p:cNvPr id="43014" name="Text Box 1033">
            <a:extLst>
              <a:ext uri="{FF2B5EF4-FFF2-40B4-BE49-F238E27FC236}">
                <a16:creationId xmlns:a16="http://schemas.microsoft.com/office/drawing/2014/main" id="{EE7F702D-4E5E-7B36-54CF-07F749AD2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4868863"/>
            <a:ext cx="54721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Transdução</a:t>
            </a:r>
          </a:p>
        </p:txBody>
      </p:sp>
      <p:sp>
        <p:nvSpPr>
          <p:cNvPr id="43015" name="Text Box 1034">
            <a:extLst>
              <a:ext uri="{FF2B5EF4-FFF2-40B4-BE49-F238E27FC236}">
                <a16:creationId xmlns:a16="http://schemas.microsoft.com/office/drawing/2014/main" id="{1B241AEB-2A8F-4C63-A791-6445BA1EF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5805488"/>
            <a:ext cx="5472112" cy="8302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Elementos Transponíveis - Transposons</a:t>
            </a:r>
          </a:p>
        </p:txBody>
      </p:sp>
      <p:sp>
        <p:nvSpPr>
          <p:cNvPr id="43016" name="Text Box 1035">
            <a:extLst>
              <a:ext uri="{FF2B5EF4-FFF2-40B4-BE49-F238E27FC236}">
                <a16:creationId xmlns:a16="http://schemas.microsoft.com/office/drawing/2014/main" id="{A008D8F5-804B-900B-1C54-BFFF86E93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536575"/>
            <a:ext cx="7704138" cy="3762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GENÉTICA    BACTERIANA</a:t>
            </a:r>
            <a:endParaRPr lang="pt-BR" altLang="en-US" sz="1800"/>
          </a:p>
        </p:txBody>
      </p:sp>
      <p:sp>
        <p:nvSpPr>
          <p:cNvPr id="43017" name="Text Box 4">
            <a:extLst>
              <a:ext uri="{FF2B5EF4-FFF2-40B4-BE49-F238E27FC236}">
                <a16:creationId xmlns:a16="http://schemas.microsoft.com/office/drawing/2014/main" id="{6195DEC8-32D7-3AB7-18BD-60ABE4FE2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43018" name="Text Box 4">
            <a:extLst>
              <a:ext uri="{FF2B5EF4-FFF2-40B4-BE49-F238E27FC236}">
                <a16:creationId xmlns:a16="http://schemas.microsoft.com/office/drawing/2014/main" id="{8A58E6AE-1315-B104-2B03-5403E4418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6">
            <a:extLst>
              <a:ext uri="{FF2B5EF4-FFF2-40B4-BE49-F238E27FC236}">
                <a16:creationId xmlns:a16="http://schemas.microsoft.com/office/drawing/2014/main" id="{DC26EAED-CD4B-68F4-6D3F-F24476BFE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600" y="727075"/>
            <a:ext cx="3851275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- Conjugação Bacteriana</a:t>
            </a:r>
          </a:p>
        </p:txBody>
      </p:sp>
      <p:sp>
        <p:nvSpPr>
          <p:cNvPr id="44034" name="Text Box 7">
            <a:extLst>
              <a:ext uri="{FF2B5EF4-FFF2-40B4-BE49-F238E27FC236}">
                <a16:creationId xmlns:a16="http://schemas.microsoft.com/office/drawing/2014/main" id="{1F8C92F6-4A04-7284-73A6-8A656F19B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8" y="1328738"/>
            <a:ext cx="5146675" cy="646112"/>
          </a:xfrm>
          <a:prstGeom prst="rect">
            <a:avLst/>
          </a:prstGeom>
          <a:solidFill>
            <a:srgbClr val="B0DA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Mecanismo de transferência do material genético</a:t>
            </a:r>
          </a:p>
        </p:txBody>
      </p:sp>
      <p:pic>
        <p:nvPicPr>
          <p:cNvPr id="44035" name="Picture 8">
            <a:extLst>
              <a:ext uri="{FF2B5EF4-FFF2-40B4-BE49-F238E27FC236}">
                <a16:creationId xmlns:a16="http://schemas.microsoft.com/office/drawing/2014/main" id="{0A1ECA9E-9E50-D020-90BF-28817F9FC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5"/>
          <a:stretch>
            <a:fillRect/>
          </a:stretch>
        </p:blipFill>
        <p:spPr bwMode="auto">
          <a:xfrm>
            <a:off x="2203450" y="1290638"/>
            <a:ext cx="2984500" cy="522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9">
            <a:extLst>
              <a:ext uri="{FF2B5EF4-FFF2-40B4-BE49-F238E27FC236}">
                <a16:creationId xmlns:a16="http://schemas.microsoft.com/office/drawing/2014/main" id="{97B68DB3-1EEC-B693-E222-8697F4E0F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2781300"/>
            <a:ext cx="1800225" cy="788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Pili (fímbria)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de conjugação </a:t>
            </a:r>
          </a:p>
        </p:txBody>
      </p:sp>
      <p:sp>
        <p:nvSpPr>
          <p:cNvPr id="44037" name="Line 10">
            <a:extLst>
              <a:ext uri="{FF2B5EF4-FFF2-40B4-BE49-F238E27FC236}">
                <a16:creationId xmlns:a16="http://schemas.microsoft.com/office/drawing/2014/main" id="{D2298662-BB26-15A6-8094-7860E779BE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08438" y="3068638"/>
            <a:ext cx="20875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4038" name="Text Box 4">
            <a:extLst>
              <a:ext uri="{FF2B5EF4-FFF2-40B4-BE49-F238E27FC236}">
                <a16:creationId xmlns:a16="http://schemas.microsoft.com/office/drawing/2014/main" id="{61699B3A-2DC7-AC15-E681-50ED8AF28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44039" name="Text Box 4">
            <a:extLst>
              <a:ext uri="{FF2B5EF4-FFF2-40B4-BE49-F238E27FC236}">
                <a16:creationId xmlns:a16="http://schemas.microsoft.com/office/drawing/2014/main" id="{61EDEC23-CC60-F443-38D2-4C4EA59A7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44040" name="Rectangle 4">
            <a:extLst>
              <a:ext uri="{FF2B5EF4-FFF2-40B4-BE49-F238E27FC236}">
                <a16:creationId xmlns:a16="http://schemas.microsoft.com/office/drawing/2014/main" id="{F221980B-AF3C-00B1-13E7-54E534844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075" y="342900"/>
            <a:ext cx="5808663" cy="366713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5">
            <a:extLst>
              <a:ext uri="{FF2B5EF4-FFF2-40B4-BE49-F238E27FC236}">
                <a16:creationId xmlns:a16="http://schemas.microsoft.com/office/drawing/2014/main" id="{9BA01FDA-8D0A-89F1-5287-5970FBD7B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439738"/>
            <a:ext cx="8208963" cy="368300"/>
          </a:xfrm>
          <a:prstGeom prst="rect">
            <a:avLst/>
          </a:prstGeom>
          <a:solidFill>
            <a:srgbClr val="B2D1F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/>
              <a:t>2. Material Genético:     Procariotos             </a:t>
            </a:r>
            <a:r>
              <a:rPr lang="pt-BR" altLang="en-US" sz="1800" b="1">
                <a:solidFill>
                  <a:srgbClr val="7030A0"/>
                </a:solidFill>
              </a:rPr>
              <a:t>X</a:t>
            </a:r>
            <a:r>
              <a:rPr lang="pt-BR" altLang="en-US" sz="1800" b="1"/>
              <a:t>           Eucariotos</a:t>
            </a:r>
          </a:p>
        </p:txBody>
      </p:sp>
      <p:sp>
        <p:nvSpPr>
          <p:cNvPr id="17410" name="TextBox 3">
            <a:extLst>
              <a:ext uri="{FF2B5EF4-FFF2-40B4-BE49-F238E27FC236}">
                <a16:creationId xmlns:a16="http://schemas.microsoft.com/office/drawing/2014/main" id="{B4B5AC57-EC2D-8CC8-1764-F1F553FEB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68538" y="4724400"/>
            <a:ext cx="184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F3BA39-699A-4C0C-B646-208B643F8415}"/>
              </a:ext>
            </a:extLst>
          </p:cNvPr>
          <p:cNvGraphicFramePr>
            <a:graphicFrameLocks noGrp="1"/>
          </p:cNvGraphicFramePr>
          <p:nvPr/>
        </p:nvGraphicFramePr>
        <p:xfrm>
          <a:off x="1703388" y="981075"/>
          <a:ext cx="8624886" cy="5619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4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5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4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37659">
                <a:tc>
                  <a:txBody>
                    <a:bodyPr/>
                    <a:lstStyle/>
                    <a:p>
                      <a:endParaRPr lang="pt-BR" sz="1800" noProof="0" dirty="0"/>
                    </a:p>
                  </a:txBody>
                  <a:tcPr marL="91445" marR="9144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800" noProof="0"/>
                    </a:p>
                  </a:txBody>
                  <a:tcPr marL="91445" marR="91445" marT="45726" marB="4572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800" noProof="0" dirty="0"/>
                    </a:p>
                  </a:txBody>
                  <a:tcPr marL="91445" marR="91445" marT="45726" marB="45726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8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/>
                        <a:t>DNA cromossomal</a:t>
                      </a:r>
                    </a:p>
                    <a:p>
                      <a:endParaRPr lang="pt-BR" sz="1800" noProof="0" dirty="0"/>
                    </a:p>
                  </a:txBody>
                  <a:tcPr marL="91445" marR="9144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400" noProof="0" dirty="0"/>
                        <a:t>No citoplasma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400" noProof="0" dirty="0"/>
                        <a:t>Fita dupla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400" noProof="0" dirty="0"/>
                        <a:t>Mais frequentemente circular </a:t>
                      </a:r>
                    </a:p>
                  </a:txBody>
                  <a:tcPr marL="91445" marR="9144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400" noProof="0" dirty="0"/>
                        <a:t>No NÚCLEO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400" noProof="0" dirty="0"/>
                        <a:t>Fita dupla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400" noProof="0" dirty="0"/>
                        <a:t>Linear -- Cromossomos</a:t>
                      </a:r>
                    </a:p>
                    <a:p>
                      <a:endParaRPr lang="pt-BR" sz="1800" noProof="0" dirty="0"/>
                    </a:p>
                  </a:txBody>
                  <a:tcPr marL="91445" marR="91445" marT="45726" marB="4572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72">
                <a:tc>
                  <a:txBody>
                    <a:bodyPr/>
                    <a:lstStyle/>
                    <a:p>
                      <a:endParaRPr lang="pt-BR" sz="1400" noProof="0" dirty="0"/>
                    </a:p>
                  </a:txBody>
                  <a:tcPr marL="91445" marR="91445" marT="45726" marB="4572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800" noProof="0" dirty="0"/>
                    </a:p>
                  </a:txBody>
                  <a:tcPr marL="91445" marR="91445" marT="45726" marB="4572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800" noProof="0"/>
                    </a:p>
                  </a:txBody>
                  <a:tcPr marL="91445" marR="91445" marT="45726" marB="45726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0468">
                <a:tc>
                  <a:txBody>
                    <a:bodyPr/>
                    <a:lstStyle/>
                    <a:p>
                      <a:r>
                        <a:rPr lang="pt-BR" sz="1400" noProof="0" dirty="0"/>
                        <a:t>DNA Extra-cromossômicos</a:t>
                      </a:r>
                    </a:p>
                  </a:txBody>
                  <a:tcPr marL="91445" marR="91445" marT="45726" marB="45726">
                    <a:solidFill>
                      <a:srgbClr val="FFFDF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400" noProof="0" dirty="0"/>
                        <a:t>DNA plasmidial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pt-BR" sz="1400" noProof="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400" noProof="0" dirty="0"/>
                        <a:t>Codifica funções extras: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400" noProof="0" dirty="0">
                          <a:solidFill>
                            <a:srgbClr val="FF0000"/>
                          </a:solidFill>
                        </a:rPr>
                        <a:t>Resistência a drogas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400" noProof="0" dirty="0">
                          <a:solidFill>
                            <a:srgbClr val="FF0000"/>
                          </a:solidFill>
                        </a:rPr>
                        <a:t>Resistencia a metais pesados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400" noProof="0" dirty="0">
                          <a:solidFill>
                            <a:srgbClr val="FF0000"/>
                          </a:solidFill>
                        </a:rPr>
                        <a:t>Adesão,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400" noProof="0" dirty="0">
                          <a:solidFill>
                            <a:srgbClr val="FF0000"/>
                          </a:solidFill>
                        </a:rPr>
                        <a:t>Invasão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400" noProof="0" dirty="0">
                          <a:solidFill>
                            <a:srgbClr val="FF0000"/>
                          </a:solidFill>
                        </a:rPr>
                        <a:t>Fermentação de açúcares </a:t>
                      </a:r>
                    </a:p>
                  </a:txBody>
                  <a:tcPr marL="91445" marR="91445" marT="45726" marB="45726">
                    <a:solidFill>
                      <a:srgbClr val="FFFDF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400" noProof="0" dirty="0"/>
                        <a:t>DNA mitocondrial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pt-BR" sz="1400" noProof="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400" noProof="0" dirty="0"/>
                        <a:t>Cloroplasto (plantas)</a:t>
                      </a:r>
                    </a:p>
                    <a:p>
                      <a:endParaRPr lang="pt-BR" sz="1400" noProof="0" dirty="0"/>
                    </a:p>
                    <a:p>
                      <a:r>
                        <a:rPr lang="pt-BR" sz="1400" noProof="0" dirty="0"/>
                        <a:t>-     DNA plasmidial</a:t>
                      </a:r>
                    </a:p>
                  </a:txBody>
                  <a:tcPr marL="91445" marR="91445" marT="45726" marB="45726">
                    <a:solidFill>
                      <a:srgbClr val="FFF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433" name="TextBox 1">
            <a:extLst>
              <a:ext uri="{FF2B5EF4-FFF2-40B4-BE49-F238E27FC236}">
                <a16:creationId xmlns:a16="http://schemas.microsoft.com/office/drawing/2014/main" id="{D1F06C0D-2EE7-3A07-9D11-78A9411C8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1989138"/>
            <a:ext cx="86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B2FE6C-06CE-1DF1-8C9F-6426B3E0AD2F}"/>
              </a:ext>
            </a:extLst>
          </p:cNvPr>
          <p:cNvSpPr txBox="1"/>
          <p:nvPr/>
        </p:nvSpPr>
        <p:spPr>
          <a:xfrm>
            <a:off x="5195888" y="2146300"/>
            <a:ext cx="1800225" cy="307975"/>
          </a:xfrm>
          <a:prstGeom prst="rect">
            <a:avLst/>
          </a:prstGeom>
          <a:solidFill>
            <a:srgbClr val="FFFFFF"/>
          </a:solidFill>
          <a:ln>
            <a:solidFill>
              <a:schemeClr val="accent5"/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pt-BR" sz="1400" dirty="0"/>
          </a:p>
        </p:txBody>
      </p:sp>
      <p:pic>
        <p:nvPicPr>
          <p:cNvPr id="17435" name="Picture 3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18890EE8-60E5-8A65-80BE-5A7795657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895350"/>
            <a:ext cx="5472113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6" name="Text Box 4">
            <a:extLst>
              <a:ext uri="{FF2B5EF4-FFF2-40B4-BE49-F238E27FC236}">
                <a16:creationId xmlns:a16="http://schemas.microsoft.com/office/drawing/2014/main" id="{7E8DFFFC-EBE5-EF48-98BA-F2BA740B8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22225"/>
            <a:ext cx="1943100" cy="2460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17437" name="Text Box 4">
            <a:extLst>
              <a:ext uri="{FF2B5EF4-FFF2-40B4-BE49-F238E27FC236}">
                <a16:creationId xmlns:a16="http://schemas.microsoft.com/office/drawing/2014/main" id="{C0C2F339-0AD0-37CF-9E4C-40386B7AD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ch7f2">
            <a:extLst>
              <a:ext uri="{FF2B5EF4-FFF2-40B4-BE49-F238E27FC236}">
                <a16:creationId xmlns:a16="http://schemas.microsoft.com/office/drawing/2014/main" id="{58804CF1-708E-ECE6-7FB7-857CF2C62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760538"/>
            <a:ext cx="3778250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3" descr="ch7f3">
            <a:extLst>
              <a:ext uri="{FF2B5EF4-FFF2-40B4-BE49-F238E27FC236}">
                <a16:creationId xmlns:a16="http://schemas.microsoft.com/office/drawing/2014/main" id="{26DAA679-ECBA-B6FC-64DD-C5491448F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1536700"/>
            <a:ext cx="3514725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4">
            <a:extLst>
              <a:ext uri="{FF2B5EF4-FFF2-40B4-BE49-F238E27FC236}">
                <a16:creationId xmlns:a16="http://schemas.microsoft.com/office/drawing/2014/main" id="{AFF2E152-0293-78FA-AB69-DD64043E6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0" y="5946775"/>
            <a:ext cx="3778250" cy="584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432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600" dirty="0"/>
              <a:t>A </a:t>
            </a:r>
            <a:r>
              <a:rPr lang="pt-BR" altLang="en-US" sz="1600" b="1" dirty="0"/>
              <a:t>conjugação  ocorre </a:t>
            </a:r>
            <a:r>
              <a:rPr lang="pt-BR" altLang="en-US" sz="1600" dirty="0"/>
              <a:t>quando as duas bactérias estão em contato direto </a:t>
            </a:r>
          </a:p>
        </p:txBody>
      </p:sp>
      <p:sp>
        <p:nvSpPr>
          <p:cNvPr id="29701" name="Rectangle 5">
            <a:extLst>
              <a:ext uri="{FF2B5EF4-FFF2-40B4-BE49-F238E27FC236}">
                <a16:creationId xmlns:a16="http://schemas.microsoft.com/office/drawing/2014/main" id="{D886447F-1279-C315-4C99-A8073D3CE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0113" y="5146675"/>
            <a:ext cx="2089150" cy="584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432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600" dirty="0"/>
              <a:t>A </a:t>
            </a:r>
            <a:r>
              <a:rPr lang="pt-BR" altLang="en-US" sz="1600" b="1" dirty="0"/>
              <a:t>conjugação </a:t>
            </a:r>
            <a:r>
              <a:rPr lang="pt-BR" altLang="en-US" sz="1600" b="1" u="sng" dirty="0"/>
              <a:t>NÃO</a:t>
            </a:r>
            <a:r>
              <a:rPr lang="pt-BR" altLang="en-US" sz="1600" b="1" dirty="0"/>
              <a:t>  ocorre </a:t>
            </a:r>
            <a:r>
              <a:rPr lang="pt-BR" altLang="en-US" sz="1600" dirty="0"/>
              <a:t>quando</a:t>
            </a:r>
          </a:p>
        </p:txBody>
      </p:sp>
      <p:sp>
        <p:nvSpPr>
          <p:cNvPr id="45061" name="Text Box 6">
            <a:extLst>
              <a:ext uri="{FF2B5EF4-FFF2-40B4-BE49-F238E27FC236}">
                <a16:creationId xmlns:a16="http://schemas.microsoft.com/office/drawing/2014/main" id="{7F3DD890-C646-3883-8A92-8347BBEE3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7838" y="579438"/>
            <a:ext cx="38862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- Conjugação Bacteriana</a:t>
            </a:r>
          </a:p>
        </p:txBody>
      </p:sp>
      <p:sp>
        <p:nvSpPr>
          <p:cNvPr id="45062" name="Text Box 3">
            <a:extLst>
              <a:ext uri="{FF2B5EF4-FFF2-40B4-BE49-F238E27FC236}">
                <a16:creationId xmlns:a16="http://schemas.microsoft.com/office/drawing/2014/main" id="{EF874371-C279-C07A-2E0A-BD782A127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4663" y="998538"/>
            <a:ext cx="3889375" cy="376237"/>
          </a:xfrm>
          <a:prstGeom prst="rect">
            <a:avLst/>
          </a:prstGeom>
          <a:solidFill>
            <a:srgbClr val="B0DA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1946: J. </a:t>
            </a:r>
            <a:r>
              <a:rPr lang="pt-BR" altLang="en-US" sz="1800" b="1"/>
              <a:t>Lederberg</a:t>
            </a:r>
            <a:r>
              <a:rPr lang="pt-BR" altLang="en-US" sz="1800"/>
              <a:t>  e  E.L. </a:t>
            </a:r>
            <a:r>
              <a:rPr lang="pt-BR" altLang="en-US" sz="1800" b="1"/>
              <a:t>Tatum </a:t>
            </a:r>
          </a:p>
        </p:txBody>
      </p:sp>
      <p:sp>
        <p:nvSpPr>
          <p:cNvPr id="45063" name="Text Box 4">
            <a:extLst>
              <a:ext uri="{FF2B5EF4-FFF2-40B4-BE49-F238E27FC236}">
                <a16:creationId xmlns:a16="http://schemas.microsoft.com/office/drawing/2014/main" id="{F9322A0E-1EEE-7058-985A-AAB941BFF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45064" name="Text Box 4">
            <a:extLst>
              <a:ext uri="{FF2B5EF4-FFF2-40B4-BE49-F238E27FC236}">
                <a16:creationId xmlns:a16="http://schemas.microsoft.com/office/drawing/2014/main" id="{B8D2CE69-69A0-8487-B26A-31DDF2AD9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45065" name="Rectangle 4">
            <a:extLst>
              <a:ext uri="{FF2B5EF4-FFF2-40B4-BE49-F238E27FC236}">
                <a16:creationId xmlns:a16="http://schemas.microsoft.com/office/drawing/2014/main" id="{B98B506D-211C-37AF-2564-79200FDB3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025" y="293688"/>
            <a:ext cx="6027738" cy="366712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CE72936B-8010-FDB4-F92C-93D061280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3163" y="5730875"/>
            <a:ext cx="5614987" cy="8302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432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600" dirty="0"/>
              <a:t>as duas bactérias estão separadas por uma membrana semipermeável que permite a passagem de DNA mas não permite a passagem de células bacterianas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Conjugação">
            <a:extLst>
              <a:ext uri="{FF2B5EF4-FFF2-40B4-BE49-F238E27FC236}">
                <a16:creationId xmlns:a16="http://schemas.microsoft.com/office/drawing/2014/main" id="{F5CAEB8E-8583-7D91-AA36-12F019923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1274763"/>
            <a:ext cx="350361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 Box 4">
            <a:extLst>
              <a:ext uri="{FF2B5EF4-FFF2-40B4-BE49-F238E27FC236}">
                <a16:creationId xmlns:a16="http://schemas.microsoft.com/office/drawing/2014/main" id="{6DE80AFE-0F1D-0B65-714E-AFFFBF292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46083" name="Text Box 4">
            <a:extLst>
              <a:ext uri="{FF2B5EF4-FFF2-40B4-BE49-F238E27FC236}">
                <a16:creationId xmlns:a16="http://schemas.microsoft.com/office/drawing/2014/main" id="{FFF46A2D-6ADE-A564-0CCC-CF6FCEFF0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2F49DAA3-8060-C5BC-A942-7369A2074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314325"/>
            <a:ext cx="6027737" cy="366713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  <p:sp>
        <p:nvSpPr>
          <p:cNvPr id="46085" name="Text Box 6">
            <a:extLst>
              <a:ext uri="{FF2B5EF4-FFF2-40B4-BE49-F238E27FC236}">
                <a16:creationId xmlns:a16="http://schemas.microsoft.com/office/drawing/2014/main" id="{2679628A-754B-CF6E-14E1-F5FC2FD2A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681038"/>
            <a:ext cx="38862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- Conjugação Bacteriana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93AAA9D8-3B23-AE62-873A-63E246E39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0125" y="4662488"/>
            <a:ext cx="2592388" cy="1206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432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600" dirty="0"/>
              <a:t>A </a:t>
            </a:r>
            <a:r>
              <a:rPr lang="pt-BR" altLang="en-US" sz="1600" b="1" dirty="0"/>
              <a:t>conjugação bacteriana tripartite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600" dirty="0"/>
              <a:t>Fonte: </a:t>
            </a:r>
            <a:r>
              <a:rPr lang="pt-BR" altLang="en-US" sz="1600" dirty="0">
                <a:hlinkClick r:id="rId3"/>
              </a:rPr>
              <a:t>Nature, 19/11/2001</a:t>
            </a:r>
            <a:endParaRPr lang="pt-BR" altLang="en-US" sz="1600" dirty="0"/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sz="1100" dirty="0"/>
              <a:t>doi:10.1038/news011122-4</a:t>
            </a:r>
            <a:endParaRPr lang="pt-BR" altLang="en-US" sz="11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>
            <a:extLst>
              <a:ext uri="{FF2B5EF4-FFF2-40B4-BE49-F238E27FC236}">
                <a16:creationId xmlns:a16="http://schemas.microsoft.com/office/drawing/2014/main" id="{A761B669-132B-F9F5-AF13-4B3382C39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25" y="1344613"/>
            <a:ext cx="7488238" cy="3667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en-US" b="1">
                <a:solidFill>
                  <a:srgbClr val="B53929"/>
                </a:solidFill>
              </a:rPr>
              <a:t>Tabela 2: Determinantes Genéticos de origem em plasmídeo</a:t>
            </a:r>
            <a:endParaRPr lang="pt-BR" altLang="en-US"/>
          </a:p>
        </p:txBody>
      </p:sp>
      <p:graphicFrame>
        <p:nvGraphicFramePr>
          <p:cNvPr id="2133" name="Group 85">
            <a:extLst>
              <a:ext uri="{FF2B5EF4-FFF2-40B4-BE49-F238E27FC236}">
                <a16:creationId xmlns:a16="http://schemas.microsoft.com/office/drawing/2014/main" id="{E45BEAA5-7B12-43F6-9B12-E37271F8404F}"/>
              </a:ext>
            </a:extLst>
          </p:cNvPr>
          <p:cNvGraphicFramePr>
            <a:graphicFrameLocks noGrp="1"/>
          </p:cNvGraphicFramePr>
          <p:nvPr/>
        </p:nvGraphicFramePr>
        <p:xfrm>
          <a:off x="757238" y="1698625"/>
          <a:ext cx="7489825" cy="4648200"/>
        </p:xfrm>
        <a:graphic>
          <a:graphicData uri="http://schemas.openxmlformats.org/drawingml/2006/table">
            <a:tbl>
              <a:tblPr/>
              <a:tblGrid>
                <a:gridCol w="3419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1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Características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Exemplos de Plasmídeos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388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Fertilidade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R1, </a:t>
                      </a:r>
                      <a:r>
                        <a:rPr kumimoji="0" 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F, R1, Col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Produção de Bacteriocina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</a:t>
                      </a: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E1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 E1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Resistência a metais pesados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Resistência a drogas (antibióticos)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R6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R1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R6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R1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Produção de Enterotoxina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Ent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Ent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Metabolismo de canfora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Cam</a:t>
                      </a:r>
                      <a:endParaRPr kumimoji="0" lang="pt-B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Cam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6388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Tumor em plantas   </a:t>
                      </a:r>
                      <a:r>
                        <a:rPr kumimoji="0" lang="pt-BR" sz="7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pt-BR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  </a:t>
                      </a:r>
                      <a:r>
                        <a:rPr kumimoji="0" lang="pt-BR" sz="7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pt-BR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T1 (</a:t>
                      </a:r>
                      <a:r>
                        <a:rPr kumimoji="0" lang="pt-BR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Agrobacterium</a:t>
                      </a:r>
                      <a:r>
                        <a:rPr kumimoji="0" lang="pt-B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pt-BR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tumefaciens</a:t>
                      </a:r>
                      <a:r>
                        <a:rPr kumimoji="0" lang="pt-B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T1 (</a:t>
                      </a:r>
                      <a:r>
                        <a:rPr kumimoji="0" lang="pt-BR" sz="1800" b="0" i="1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Agrobacterium tumefaciens)</a:t>
                      </a:r>
                      <a:r>
                        <a:rPr kumimoji="0" lang="pt-BR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9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47126" name="Picture 24" descr=" ">
            <a:extLst>
              <a:ext uri="{FF2B5EF4-FFF2-40B4-BE49-F238E27FC236}">
                <a16:creationId xmlns:a16="http://schemas.microsoft.com/office/drawing/2014/main" id="{4B47A16B-54E6-3042-E620-74FD9DDE6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5626100"/>
            <a:ext cx="142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7" name="Picture 25" descr=" ">
            <a:extLst>
              <a:ext uri="{FF2B5EF4-FFF2-40B4-BE49-F238E27FC236}">
                <a16:creationId xmlns:a16="http://schemas.microsoft.com/office/drawing/2014/main" id="{E4DD183C-5098-8616-BF91-BB26891E9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5" y="5626100"/>
            <a:ext cx="142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8" name="Text Box 61">
            <a:extLst>
              <a:ext uri="{FF2B5EF4-FFF2-40B4-BE49-F238E27FC236}">
                <a16:creationId xmlns:a16="http://schemas.microsoft.com/office/drawing/2014/main" id="{EA1AA06D-1F17-F33D-CEE1-B91C1A70F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711200"/>
            <a:ext cx="4752975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- Conjugação Bacteriana</a:t>
            </a:r>
          </a:p>
        </p:txBody>
      </p:sp>
      <p:sp>
        <p:nvSpPr>
          <p:cNvPr id="47129" name="Text Box 4">
            <a:extLst>
              <a:ext uri="{FF2B5EF4-FFF2-40B4-BE49-F238E27FC236}">
                <a16:creationId xmlns:a16="http://schemas.microsoft.com/office/drawing/2014/main" id="{BC2DDD83-4C00-7F83-FE4A-26F1B8806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47130" name="Text Box 4">
            <a:extLst>
              <a:ext uri="{FF2B5EF4-FFF2-40B4-BE49-F238E27FC236}">
                <a16:creationId xmlns:a16="http://schemas.microsoft.com/office/drawing/2014/main" id="{5481C89C-F735-9647-55C0-66ED87E41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pic>
        <p:nvPicPr>
          <p:cNvPr id="47131" name="Picture 7" descr="Desenho esquemático da conjugação bacteriana. 1. DNA cromossômico. 2.... |  Download Scientific Diagram">
            <a:extLst>
              <a:ext uri="{FF2B5EF4-FFF2-40B4-BE49-F238E27FC236}">
                <a16:creationId xmlns:a16="http://schemas.microsoft.com/office/drawing/2014/main" id="{F0E2F958-B0D3-D495-6150-FB9853757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2254250"/>
            <a:ext cx="3402012" cy="2349500"/>
          </a:xfrm>
          <a:prstGeom prst="rect">
            <a:avLst/>
          </a:prstGeom>
          <a:noFill/>
          <a:ln w="9525">
            <a:solidFill>
              <a:srgbClr val="0432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66840C29-FA75-05BB-74C6-0CFEE6875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4603750"/>
            <a:ext cx="3400425" cy="17081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432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Na conjugação bacteriana, uma das fitas do plasmídeo é transferida para a outra bactéria, as duas bactérias participantes (dadora e receptora) sintetizam a fita complementar. </a:t>
            </a:r>
          </a:p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Após a conjugação, ambas as bactérias têm cópias do plasmídeo.</a:t>
            </a:r>
          </a:p>
        </p:txBody>
      </p:sp>
      <p:sp>
        <p:nvSpPr>
          <p:cNvPr id="47133" name="Rectangle 4">
            <a:extLst>
              <a:ext uri="{FF2B5EF4-FFF2-40B4-BE49-F238E27FC236}">
                <a16:creationId xmlns:a16="http://schemas.microsoft.com/office/drawing/2014/main" id="{3EB740AF-4AE0-6DB1-6049-6EFD42F9B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6525" y="365125"/>
            <a:ext cx="6029325" cy="366713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026" descr="ch7f5">
            <a:extLst>
              <a:ext uri="{FF2B5EF4-FFF2-40B4-BE49-F238E27FC236}">
                <a16:creationId xmlns:a16="http://schemas.microsoft.com/office/drawing/2014/main" id="{65C23DD8-D8C6-729C-EECB-129686877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1798638"/>
            <a:ext cx="7993063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 Box 4">
            <a:extLst>
              <a:ext uri="{FF2B5EF4-FFF2-40B4-BE49-F238E27FC236}">
                <a16:creationId xmlns:a16="http://schemas.microsoft.com/office/drawing/2014/main" id="{1F512100-1AFF-5AE9-A464-4A520E374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5661025"/>
            <a:ext cx="3816350" cy="3762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Transferência de plasmídeos</a:t>
            </a:r>
          </a:p>
        </p:txBody>
      </p:sp>
      <p:sp>
        <p:nvSpPr>
          <p:cNvPr id="48131" name="Text Box 4">
            <a:extLst>
              <a:ext uri="{FF2B5EF4-FFF2-40B4-BE49-F238E27FC236}">
                <a16:creationId xmlns:a16="http://schemas.microsoft.com/office/drawing/2014/main" id="{66685A41-591C-CDC7-1E97-7DEA8E8C0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48132" name="Text Box 4">
            <a:extLst>
              <a:ext uri="{FF2B5EF4-FFF2-40B4-BE49-F238E27FC236}">
                <a16:creationId xmlns:a16="http://schemas.microsoft.com/office/drawing/2014/main" id="{56568612-53A6-648D-504E-5A50B1BF3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48133" name="Rectangle 4">
            <a:extLst>
              <a:ext uri="{FF2B5EF4-FFF2-40B4-BE49-F238E27FC236}">
                <a16:creationId xmlns:a16="http://schemas.microsoft.com/office/drawing/2014/main" id="{F0057E63-35AC-543E-FED4-E6877C283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436563"/>
            <a:ext cx="6027737" cy="366712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  <p:sp>
        <p:nvSpPr>
          <p:cNvPr id="48134" name="Text Box 61">
            <a:extLst>
              <a:ext uri="{FF2B5EF4-FFF2-40B4-BE49-F238E27FC236}">
                <a16:creationId xmlns:a16="http://schemas.microsoft.com/office/drawing/2014/main" id="{99F710DB-F1F4-9DAD-8880-63DDD2322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798513"/>
            <a:ext cx="4608512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- Conjugação Bacteriana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026" descr="ch7f6">
            <a:extLst>
              <a:ext uri="{FF2B5EF4-FFF2-40B4-BE49-F238E27FC236}">
                <a16:creationId xmlns:a16="http://schemas.microsoft.com/office/drawing/2014/main" id="{F933D60F-891C-DCCE-CB9F-6DC4886BA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96"/>
          <a:stretch>
            <a:fillRect/>
          </a:stretch>
        </p:blipFill>
        <p:spPr bwMode="auto">
          <a:xfrm>
            <a:off x="1268413" y="1844675"/>
            <a:ext cx="38163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ext Box 3">
            <a:extLst>
              <a:ext uri="{FF2B5EF4-FFF2-40B4-BE49-F238E27FC236}">
                <a16:creationId xmlns:a16="http://schemas.microsoft.com/office/drawing/2014/main" id="{87FE6604-6EF4-65BB-3E5F-7F7373C72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5113338"/>
            <a:ext cx="3816350" cy="6508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Bactéria Hfr: Transferência de genes cromossômicos.</a:t>
            </a:r>
          </a:p>
        </p:txBody>
      </p:sp>
      <p:sp>
        <p:nvSpPr>
          <p:cNvPr id="49155" name="Text Box 4">
            <a:extLst>
              <a:ext uri="{FF2B5EF4-FFF2-40B4-BE49-F238E27FC236}">
                <a16:creationId xmlns:a16="http://schemas.microsoft.com/office/drawing/2014/main" id="{E8F25044-BEAE-0D7E-09BF-E6AC5D52F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49156" name="Text Box 4">
            <a:extLst>
              <a:ext uri="{FF2B5EF4-FFF2-40B4-BE49-F238E27FC236}">
                <a16:creationId xmlns:a16="http://schemas.microsoft.com/office/drawing/2014/main" id="{07155532-C314-6E49-0774-0967FD2F3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49157" name="Rectangle 4">
            <a:extLst>
              <a:ext uri="{FF2B5EF4-FFF2-40B4-BE49-F238E27FC236}">
                <a16:creationId xmlns:a16="http://schemas.microsoft.com/office/drawing/2014/main" id="{BDCC1A8D-590F-EA26-A283-60DDC8608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4025" y="506413"/>
            <a:ext cx="5694363" cy="366712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  <p:sp>
        <p:nvSpPr>
          <p:cNvPr id="49158" name="Text Box 3">
            <a:extLst>
              <a:ext uri="{FF2B5EF4-FFF2-40B4-BE49-F238E27FC236}">
                <a16:creationId xmlns:a16="http://schemas.microsoft.com/office/drawing/2014/main" id="{D5255469-835D-9485-29FB-902417C94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8" y="877888"/>
            <a:ext cx="403225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- Conjugação Bacteriana</a:t>
            </a:r>
          </a:p>
        </p:txBody>
      </p:sp>
      <p:pic>
        <p:nvPicPr>
          <p:cNvPr id="49159" name="Picture 1026" descr="ch7f6">
            <a:extLst>
              <a:ext uri="{FF2B5EF4-FFF2-40B4-BE49-F238E27FC236}">
                <a16:creationId xmlns:a16="http://schemas.microsoft.com/office/drawing/2014/main" id="{A82B112A-879C-CD72-B674-193FE6CEF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17"/>
          <a:stretch>
            <a:fillRect/>
          </a:stretch>
        </p:blipFill>
        <p:spPr bwMode="auto">
          <a:xfrm>
            <a:off x="5622925" y="1844675"/>
            <a:ext cx="4402138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ch7f7">
            <a:extLst>
              <a:ext uri="{FF2B5EF4-FFF2-40B4-BE49-F238E27FC236}">
                <a16:creationId xmlns:a16="http://schemas.microsoft.com/office/drawing/2014/main" id="{12883A57-F9DF-315A-1560-3CEDF6E8E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1484313"/>
            <a:ext cx="3581400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Text Box 1027">
            <a:extLst>
              <a:ext uri="{FF2B5EF4-FFF2-40B4-BE49-F238E27FC236}">
                <a16:creationId xmlns:a16="http://schemas.microsoft.com/office/drawing/2014/main" id="{28CF5A85-0A50-34E9-6818-1298940B1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850" y="5588000"/>
            <a:ext cx="3816350" cy="6508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Bactéria Hfr: Transferência de genes cromossômicos.</a:t>
            </a:r>
          </a:p>
        </p:txBody>
      </p:sp>
      <p:sp>
        <p:nvSpPr>
          <p:cNvPr id="50179" name="Text Box 4">
            <a:extLst>
              <a:ext uri="{FF2B5EF4-FFF2-40B4-BE49-F238E27FC236}">
                <a16:creationId xmlns:a16="http://schemas.microsoft.com/office/drawing/2014/main" id="{9D17A653-AA0D-A160-974F-18AEDDA08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50180" name="Text Box 4">
            <a:extLst>
              <a:ext uri="{FF2B5EF4-FFF2-40B4-BE49-F238E27FC236}">
                <a16:creationId xmlns:a16="http://schemas.microsoft.com/office/drawing/2014/main" id="{5E517610-8F7F-F63F-A8C7-67B4C8DC0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50181" name="Rectangle 4">
            <a:extLst>
              <a:ext uri="{FF2B5EF4-FFF2-40B4-BE49-F238E27FC236}">
                <a16:creationId xmlns:a16="http://schemas.microsoft.com/office/drawing/2014/main" id="{AF2E039A-A56E-CA58-1BA5-F509E10BC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288" y="463550"/>
            <a:ext cx="6027737" cy="366713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  <p:sp>
        <p:nvSpPr>
          <p:cNvPr id="50182" name="Text Box 3">
            <a:extLst>
              <a:ext uri="{FF2B5EF4-FFF2-40B4-BE49-F238E27FC236}">
                <a16:creationId xmlns:a16="http://schemas.microsoft.com/office/drawing/2014/main" id="{36EFEFAE-1D50-2702-036C-D2833B8EA6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725" y="847725"/>
            <a:ext cx="4105275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- Conjugação Bacteriana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>
            <a:extLst>
              <a:ext uri="{FF2B5EF4-FFF2-40B4-BE49-F238E27FC236}">
                <a16:creationId xmlns:a16="http://schemas.microsoft.com/office/drawing/2014/main" id="{F08AF3A3-8232-C0B4-BF48-15AECC722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225" y="5026025"/>
            <a:ext cx="7597775" cy="1290638"/>
          </a:xfrm>
          <a:prstGeom prst="rect">
            <a:avLst/>
          </a:prstGeom>
          <a:solidFill>
            <a:srgbClr val="FAFCC8"/>
          </a:solidFill>
          <a:ln w="9525">
            <a:solidFill>
              <a:srgbClr val="0432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800"/>
              <a:t>Plasmídeos promíscuos são capazes de se transferir para bactérias de diferentes gêneros, como RP4 que é capaz de se transferir para qualquer bactéria Gram-negativa.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400">
                <a:hlinkClick r:id="rId2"/>
              </a:rPr>
              <a:t>Fonte.: Lu et al. 2020. </a:t>
            </a:r>
            <a:endParaRPr lang="pt-BR" altLang="en-US" sz="1400"/>
          </a:p>
        </p:txBody>
      </p:sp>
      <p:sp>
        <p:nvSpPr>
          <p:cNvPr id="51202" name="Text Box 4">
            <a:extLst>
              <a:ext uri="{FF2B5EF4-FFF2-40B4-BE49-F238E27FC236}">
                <a16:creationId xmlns:a16="http://schemas.microsoft.com/office/drawing/2014/main" id="{3ADD3442-0FDD-0DB9-A5FB-665784EB6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51203" name="Text Box 4">
            <a:extLst>
              <a:ext uri="{FF2B5EF4-FFF2-40B4-BE49-F238E27FC236}">
                <a16:creationId xmlns:a16="http://schemas.microsoft.com/office/drawing/2014/main" id="{03E089EE-E79A-7FD2-93AB-FEA411103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DF5B40D2-AF76-56DB-A61A-55AE2694D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5" y="819150"/>
            <a:ext cx="6913563" cy="400050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600" b="1" dirty="0">
                <a:solidFill>
                  <a:schemeClr val="accent5"/>
                </a:solidFill>
              </a:rPr>
              <a:t>- </a:t>
            </a:r>
            <a:r>
              <a:rPr lang="pt-BR" altLang="en-US" sz="2000" b="1" dirty="0">
                <a:solidFill>
                  <a:schemeClr val="accent5"/>
                </a:solidFill>
              </a:rPr>
              <a:t>Conjugação</a:t>
            </a:r>
          </a:p>
        </p:txBody>
      </p:sp>
      <p:sp>
        <p:nvSpPr>
          <p:cNvPr id="51205" name="Rectangle 4">
            <a:extLst>
              <a:ext uri="{FF2B5EF4-FFF2-40B4-BE49-F238E27FC236}">
                <a16:creationId xmlns:a16="http://schemas.microsoft.com/office/drawing/2014/main" id="{329AC2CA-82DB-7F91-0E4F-8EE778A12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963" y="407988"/>
            <a:ext cx="8321675" cy="366712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  <p:pic>
        <p:nvPicPr>
          <p:cNvPr id="51206" name="Picture 2">
            <a:extLst>
              <a:ext uri="{FF2B5EF4-FFF2-40B4-BE49-F238E27FC236}">
                <a16:creationId xmlns:a16="http://schemas.microsoft.com/office/drawing/2014/main" id="{B9261C75-9425-2CAC-C64C-045D1D09B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46225"/>
            <a:ext cx="6096000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2">
            <a:extLst>
              <a:ext uri="{FF2B5EF4-FFF2-40B4-BE49-F238E27FC236}">
                <a16:creationId xmlns:a16="http://schemas.microsoft.com/office/drawing/2014/main" id="{EBBD9FD4-671F-2513-C50E-7478378C4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476250"/>
            <a:ext cx="7416800" cy="579438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b="1">
                <a:solidFill>
                  <a:schemeClr val="accent1"/>
                </a:solidFill>
              </a:rPr>
              <a:t>Mecanismos de Variação Genética 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71A65616-DEDB-D505-99D7-62960899A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700213"/>
            <a:ext cx="2016125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/>
              <a:t>Mutação</a:t>
            </a:r>
          </a:p>
        </p:txBody>
      </p:sp>
      <p:sp>
        <p:nvSpPr>
          <p:cNvPr id="52227" name="Rectangle 4">
            <a:extLst>
              <a:ext uri="{FF2B5EF4-FFF2-40B4-BE49-F238E27FC236}">
                <a16:creationId xmlns:a16="http://schemas.microsoft.com/office/drawing/2014/main" id="{534CF2B4-04DD-D14A-79CC-BF5EB523C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2708275"/>
            <a:ext cx="2232025" cy="7207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Recombinação</a:t>
            </a:r>
            <a:r>
              <a:rPr lang="pt-BR" altLang="en-US" sz="1800"/>
              <a:t> </a:t>
            </a:r>
          </a:p>
        </p:txBody>
      </p:sp>
      <p:sp>
        <p:nvSpPr>
          <p:cNvPr id="52228" name="Text Box 5">
            <a:extLst>
              <a:ext uri="{FF2B5EF4-FFF2-40B4-BE49-F238E27FC236}">
                <a16:creationId xmlns:a16="http://schemas.microsoft.com/office/drawing/2014/main" id="{9B045825-FA84-8B5E-C3C6-D03B55527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3789363"/>
            <a:ext cx="54721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Conjugação Bacteriana</a:t>
            </a:r>
          </a:p>
        </p:txBody>
      </p:sp>
      <p:sp>
        <p:nvSpPr>
          <p:cNvPr id="52229" name="Text Box 6">
            <a:extLst>
              <a:ext uri="{FF2B5EF4-FFF2-40B4-BE49-F238E27FC236}">
                <a16:creationId xmlns:a16="http://schemas.microsoft.com/office/drawing/2014/main" id="{8C0C994A-873E-F490-71B7-5624E0167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2997200"/>
            <a:ext cx="54721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Transformação</a:t>
            </a:r>
          </a:p>
        </p:txBody>
      </p:sp>
      <p:sp>
        <p:nvSpPr>
          <p:cNvPr id="52230" name="Text Box 7">
            <a:extLst>
              <a:ext uri="{FF2B5EF4-FFF2-40B4-BE49-F238E27FC236}">
                <a16:creationId xmlns:a16="http://schemas.microsoft.com/office/drawing/2014/main" id="{B3F45363-ED9F-D89D-95F4-4D618CC3E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4868863"/>
            <a:ext cx="5472112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Transdução</a:t>
            </a:r>
          </a:p>
        </p:txBody>
      </p:sp>
      <p:sp>
        <p:nvSpPr>
          <p:cNvPr id="52231" name="Text Box 8">
            <a:extLst>
              <a:ext uri="{FF2B5EF4-FFF2-40B4-BE49-F238E27FC236}">
                <a16:creationId xmlns:a16="http://schemas.microsoft.com/office/drawing/2014/main" id="{DB4386D6-8736-A6C4-4432-2F19E69E4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5805488"/>
            <a:ext cx="5472112" cy="8302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Elementos Transponíveis - Transposons</a:t>
            </a:r>
          </a:p>
        </p:txBody>
      </p:sp>
      <p:sp>
        <p:nvSpPr>
          <p:cNvPr id="52232" name="Text Box 4">
            <a:extLst>
              <a:ext uri="{FF2B5EF4-FFF2-40B4-BE49-F238E27FC236}">
                <a16:creationId xmlns:a16="http://schemas.microsoft.com/office/drawing/2014/main" id="{7CBDD24F-2581-F030-906E-CD508EE27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52233" name="Text Box 4">
            <a:extLst>
              <a:ext uri="{FF2B5EF4-FFF2-40B4-BE49-F238E27FC236}">
                <a16:creationId xmlns:a16="http://schemas.microsoft.com/office/drawing/2014/main" id="{543664D5-65B4-A947-3501-9BFB179AA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7B7C7C89-8D0C-E23B-7A90-93393D783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350" y="952500"/>
            <a:ext cx="68453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305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B31E17AF-1826-4D9B-7AD9-AFE9505B6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150" y="101600"/>
            <a:ext cx="64897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97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5">
            <a:extLst>
              <a:ext uri="{FF2B5EF4-FFF2-40B4-BE49-F238E27FC236}">
                <a16:creationId xmlns:a16="http://schemas.microsoft.com/office/drawing/2014/main" id="{A5605CD3-C7C0-7A0E-F652-6D52D222C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439738"/>
            <a:ext cx="8208963" cy="368300"/>
          </a:xfrm>
          <a:prstGeom prst="rect">
            <a:avLst/>
          </a:prstGeom>
          <a:solidFill>
            <a:srgbClr val="B2D1F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/>
              <a:t>2. Material Genético: Bacteriano</a:t>
            </a:r>
          </a:p>
        </p:txBody>
      </p:sp>
      <p:sp>
        <p:nvSpPr>
          <p:cNvPr id="18434" name="TextBox 3">
            <a:extLst>
              <a:ext uri="{FF2B5EF4-FFF2-40B4-BE49-F238E27FC236}">
                <a16:creationId xmlns:a16="http://schemas.microsoft.com/office/drawing/2014/main" id="{34455129-FE49-989D-70B2-092E520D0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68538" y="4724400"/>
            <a:ext cx="184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</p:txBody>
      </p:sp>
      <p:sp>
        <p:nvSpPr>
          <p:cNvPr id="18435" name="TextBox 1">
            <a:extLst>
              <a:ext uri="{FF2B5EF4-FFF2-40B4-BE49-F238E27FC236}">
                <a16:creationId xmlns:a16="http://schemas.microsoft.com/office/drawing/2014/main" id="{A2035570-0AA2-24F5-D1B0-CB1342C96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1989138"/>
            <a:ext cx="86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B35488B4-1152-DB25-7334-6C486FFC0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22225"/>
            <a:ext cx="1943100" cy="2460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18437" name="Text Box 4">
            <a:extLst>
              <a:ext uri="{FF2B5EF4-FFF2-40B4-BE49-F238E27FC236}">
                <a16:creationId xmlns:a16="http://schemas.microsoft.com/office/drawing/2014/main" id="{9A7765F3-6F90-2E35-3770-AC205746C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pic>
        <p:nvPicPr>
          <p:cNvPr id="18438" name="Picture 1" descr="page141image78386464">
            <a:extLst>
              <a:ext uri="{FF2B5EF4-FFF2-40B4-BE49-F238E27FC236}">
                <a16:creationId xmlns:a16="http://schemas.microsoft.com/office/drawing/2014/main" id="{EBEF2247-9C45-A80E-3422-D6E107CBF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1090613"/>
            <a:ext cx="49530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CaixaDeTexto 3">
            <a:extLst>
              <a:ext uri="{FF2B5EF4-FFF2-40B4-BE49-F238E27FC236}">
                <a16:creationId xmlns:a16="http://schemas.microsoft.com/office/drawing/2014/main" id="{0BBACDB5-610A-B2DF-DC89-31FA591F9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9175" y="5440363"/>
            <a:ext cx="5111750" cy="1385887"/>
          </a:xfrm>
          <a:prstGeom prst="rect">
            <a:avLst/>
          </a:prstGeom>
          <a:solidFill>
            <a:srgbClr val="FCFF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1200" b="1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Figura: </a:t>
            </a:r>
            <a:endParaRPr lang="pt-BR" altLang="pt-BR" sz="1200">
              <a:solidFill>
                <a:srgbClr val="0070C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pt-BR" altLang="pt-BR" sz="1200" b="1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 cromossomo bacteriano e os plasmídeos bacterianos, vistos ao microscópio eletrônico. </a:t>
            </a:r>
            <a:r>
              <a:rPr lang="pt-BR" altLang="pt-BR" sz="120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Os plasmídeos (setas) são as estruturas circulares e são muito menores do que o DNA cromossômico principal. A célula (estrutura grande, branca) foi cuidadosamente degradada para que o DNA permanecesse intacto. </a:t>
            </a:r>
          </a:p>
          <a:p>
            <a:r>
              <a:rPr lang="pt-BR" altLang="pt-BR" sz="110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Fonte: Microbiologia de Brock, 14ª ed., 2016</a:t>
            </a:r>
            <a:r>
              <a:rPr lang="pt-BR" altLang="pt-BR" sz="120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  <a:endParaRPr lang="pt-BR" altLang="pt-BR" sz="120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C3522C3-5ABC-EEDD-D915-998B98D8BF7F}"/>
              </a:ext>
            </a:extLst>
          </p:cNvPr>
          <p:cNvSpPr txBox="1"/>
          <p:nvPr/>
        </p:nvSpPr>
        <p:spPr>
          <a:xfrm rot="20978867">
            <a:off x="6786563" y="2012950"/>
            <a:ext cx="1603375" cy="277813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rgbClr val="0070C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200" dirty="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Célula bacteriana </a:t>
            </a:r>
            <a:endParaRPr lang="pt-BR" sz="1200" dirty="0"/>
          </a:p>
        </p:txBody>
      </p:sp>
      <p:sp>
        <p:nvSpPr>
          <p:cNvPr id="8" name="Seta para a Direita 7">
            <a:extLst>
              <a:ext uri="{FF2B5EF4-FFF2-40B4-BE49-F238E27FC236}">
                <a16:creationId xmlns:a16="http://schemas.microsoft.com/office/drawing/2014/main" id="{B44EE293-32D1-4D08-C340-218CEE62E607}"/>
              </a:ext>
            </a:extLst>
          </p:cNvPr>
          <p:cNvSpPr/>
          <p:nvPr/>
        </p:nvSpPr>
        <p:spPr>
          <a:xfrm rot="9336288">
            <a:off x="5922963" y="2513013"/>
            <a:ext cx="874712" cy="161925"/>
          </a:xfrm>
          <a:prstGeom prst="rightArrow">
            <a:avLst/>
          </a:prstGeom>
          <a:solidFill>
            <a:schemeClr val="bg1">
              <a:lumMod val="9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C4156E8-AC0D-22E2-69C5-888DFDD77922}"/>
              </a:ext>
            </a:extLst>
          </p:cNvPr>
          <p:cNvSpPr txBox="1"/>
          <p:nvPr/>
        </p:nvSpPr>
        <p:spPr>
          <a:xfrm rot="20978867">
            <a:off x="6381750" y="4406900"/>
            <a:ext cx="1604963" cy="277813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rgbClr val="0070C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200" dirty="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DNA cromossomal </a:t>
            </a:r>
            <a:endParaRPr lang="pt-BR" sz="12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A1A51BB-7793-9561-3F90-9F99E06DE354}"/>
              </a:ext>
            </a:extLst>
          </p:cNvPr>
          <p:cNvSpPr txBox="1"/>
          <p:nvPr/>
        </p:nvSpPr>
        <p:spPr>
          <a:xfrm rot="20978867">
            <a:off x="98425" y="4586288"/>
            <a:ext cx="1098550" cy="276225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rgbClr val="0070C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200" dirty="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Plasmídeos</a:t>
            </a:r>
            <a:endParaRPr lang="pt-BR" sz="1200" dirty="0"/>
          </a:p>
        </p:txBody>
      </p:sp>
      <p:sp>
        <p:nvSpPr>
          <p:cNvPr id="11" name="Seta para a Direita 10">
            <a:extLst>
              <a:ext uri="{FF2B5EF4-FFF2-40B4-BE49-F238E27FC236}">
                <a16:creationId xmlns:a16="http://schemas.microsoft.com/office/drawing/2014/main" id="{A2E5040C-2F08-4C42-79AD-4E2D7E402B19}"/>
              </a:ext>
            </a:extLst>
          </p:cNvPr>
          <p:cNvSpPr/>
          <p:nvPr/>
        </p:nvSpPr>
        <p:spPr>
          <a:xfrm rot="21315114">
            <a:off x="1081088" y="4749800"/>
            <a:ext cx="635000" cy="82550"/>
          </a:xfrm>
          <a:prstGeom prst="rightArrow">
            <a:avLst/>
          </a:prstGeom>
          <a:solidFill>
            <a:schemeClr val="bg1">
              <a:lumMod val="9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" name="Seta para a Direita 12">
            <a:extLst>
              <a:ext uri="{FF2B5EF4-FFF2-40B4-BE49-F238E27FC236}">
                <a16:creationId xmlns:a16="http://schemas.microsoft.com/office/drawing/2014/main" id="{019B177F-A2DF-A203-D2F9-244A22FB77EB}"/>
              </a:ext>
            </a:extLst>
          </p:cNvPr>
          <p:cNvSpPr/>
          <p:nvPr/>
        </p:nvSpPr>
        <p:spPr>
          <a:xfrm rot="9336288">
            <a:off x="5680075" y="4943475"/>
            <a:ext cx="874713" cy="161925"/>
          </a:xfrm>
          <a:prstGeom prst="rightArrow">
            <a:avLst/>
          </a:prstGeom>
          <a:solidFill>
            <a:schemeClr val="bg1">
              <a:lumMod val="9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Seta para a Direita 13">
            <a:extLst>
              <a:ext uri="{FF2B5EF4-FFF2-40B4-BE49-F238E27FC236}">
                <a16:creationId xmlns:a16="http://schemas.microsoft.com/office/drawing/2014/main" id="{9198F3AC-60D8-23BE-C562-C2829EE28313}"/>
              </a:ext>
            </a:extLst>
          </p:cNvPr>
          <p:cNvSpPr/>
          <p:nvPr/>
        </p:nvSpPr>
        <p:spPr>
          <a:xfrm rot="2419356">
            <a:off x="317500" y="5364163"/>
            <a:ext cx="1276350" cy="66675"/>
          </a:xfrm>
          <a:prstGeom prst="rightArrow">
            <a:avLst/>
          </a:prstGeom>
          <a:solidFill>
            <a:schemeClr val="bg1">
              <a:lumMod val="9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igela de metal&#10;&#10;Descrição gerada automaticamente com confiança baixa">
            <a:extLst>
              <a:ext uri="{FF2B5EF4-FFF2-40B4-BE49-F238E27FC236}">
                <a16:creationId xmlns:a16="http://schemas.microsoft.com/office/drawing/2014/main" id="{86A9AB51-351B-C843-5BFD-1EB280CDC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1"/>
          <a:stretch/>
        </p:blipFill>
        <p:spPr>
          <a:xfrm>
            <a:off x="6630590" y="927100"/>
            <a:ext cx="5383609" cy="531651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974EF1D-7920-4B29-5095-A13DC6620A63}"/>
              </a:ext>
            </a:extLst>
          </p:cNvPr>
          <p:cNvSpPr txBox="1"/>
          <p:nvPr/>
        </p:nvSpPr>
        <p:spPr>
          <a:xfrm>
            <a:off x="826691" y="5107894"/>
            <a:ext cx="5269309" cy="1446550"/>
          </a:xfrm>
          <a:prstGeom prst="rect">
            <a:avLst/>
          </a:prstGeom>
          <a:solidFill>
            <a:srgbClr val="FFF6DF"/>
          </a:solidFill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211E1E"/>
                </a:solidFill>
                <a:latin typeface="HelveticaNeueLTStd"/>
              </a:rPr>
              <a:t>E</a:t>
            </a:r>
            <a:r>
              <a:rPr lang="pt-BR" sz="1600" b="1" dirty="0">
                <a:solidFill>
                  <a:srgbClr val="211E1E"/>
                </a:solidFill>
                <a:effectLst/>
                <a:latin typeface="HelveticaNeueLTStd"/>
              </a:rPr>
              <a:t>nsaio de formação de </a:t>
            </a:r>
            <a:r>
              <a:rPr lang="pt-BR" sz="1600" b="1" u="sng" dirty="0">
                <a:solidFill>
                  <a:srgbClr val="211E1E"/>
                </a:solidFill>
                <a:effectLst/>
                <a:latin typeface="HelveticaNeueLTStd"/>
              </a:rPr>
              <a:t>placas de lise</a:t>
            </a:r>
            <a:r>
              <a:rPr lang="pt-BR" sz="1600" b="1" dirty="0">
                <a:solidFill>
                  <a:srgbClr val="211E1E"/>
                </a:solidFill>
                <a:latin typeface="HelveticaNeueLTStd"/>
              </a:rPr>
              <a:t>:</a:t>
            </a:r>
            <a:r>
              <a:rPr lang="pt-BR" sz="1600" b="1" dirty="0">
                <a:solidFill>
                  <a:srgbClr val="211E1E"/>
                </a:solidFill>
                <a:effectLst/>
                <a:latin typeface="HelveticaNeueLTStd"/>
              </a:rPr>
              <a:t> </a:t>
            </a:r>
          </a:p>
          <a:p>
            <a:endParaRPr lang="pt-BR" sz="800" dirty="0">
              <a:solidFill>
                <a:srgbClr val="211E1E"/>
              </a:solidFill>
              <a:effectLst/>
              <a:latin typeface="HelveticaNeueLTStd"/>
            </a:endParaRPr>
          </a:p>
          <a:p>
            <a:pPr marL="342900" indent="-342900">
              <a:buAutoNum type="arabicParenR"/>
            </a:pPr>
            <a:r>
              <a:rPr lang="pt-BR" sz="1600" dirty="0">
                <a:solidFill>
                  <a:srgbClr val="211E1E"/>
                </a:solidFill>
                <a:latin typeface="HelveticaNeueLTStd"/>
              </a:rPr>
              <a:t>Um tubo contendo cultura bacterina + suspensão de fagos + 3ml de ágar semi-sólido</a:t>
            </a:r>
          </a:p>
          <a:p>
            <a:pPr marL="342900" indent="-342900">
              <a:buAutoNum type="arabicParenR"/>
            </a:pPr>
            <a:r>
              <a:rPr lang="pt-BR" sz="1600" dirty="0">
                <a:solidFill>
                  <a:srgbClr val="211E1E"/>
                </a:solidFill>
                <a:latin typeface="HelveticaNeueLTStd"/>
              </a:rPr>
              <a:t>Verter sobre </a:t>
            </a:r>
            <a:r>
              <a:rPr lang="pt-BR" sz="1600" dirty="0">
                <a:solidFill>
                  <a:srgbClr val="211E1E"/>
                </a:solidFill>
                <a:effectLst/>
                <a:latin typeface="HelveticaNeueLTStd"/>
              </a:rPr>
              <a:t>meio de cultura sólido </a:t>
            </a:r>
          </a:p>
          <a:p>
            <a:pPr marL="342900" indent="-342900">
              <a:buAutoNum type="arabicParenR"/>
            </a:pPr>
            <a:r>
              <a:rPr lang="pt-BR" sz="1600" dirty="0">
                <a:solidFill>
                  <a:srgbClr val="211E1E"/>
                </a:solidFill>
                <a:effectLst/>
                <a:latin typeface="HelveticaNeueLTStd"/>
              </a:rPr>
              <a:t>Incubar em estufa</a:t>
            </a:r>
            <a:endParaRPr lang="pt-BR" sz="1600" dirty="0"/>
          </a:p>
        </p:txBody>
      </p:sp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4857B4E8-5E9C-4E5A-1EA5-BD08D77285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388"/>
          <a:stretch/>
        </p:blipFill>
        <p:spPr>
          <a:xfrm>
            <a:off x="1163861" y="927100"/>
            <a:ext cx="4932139" cy="40894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Seta para a Direita 6">
            <a:extLst>
              <a:ext uri="{FF2B5EF4-FFF2-40B4-BE49-F238E27FC236}">
                <a16:creationId xmlns:a16="http://schemas.microsoft.com/office/drawing/2014/main" id="{01CEC451-FDF5-9D16-CB55-6A4AEB676DC3}"/>
              </a:ext>
            </a:extLst>
          </p:cNvPr>
          <p:cNvSpPr/>
          <p:nvPr/>
        </p:nvSpPr>
        <p:spPr>
          <a:xfrm>
            <a:off x="6096000" y="4923418"/>
            <a:ext cx="534590" cy="4953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7C9B179-C4BD-D362-C556-2754B25534E8}"/>
              </a:ext>
            </a:extLst>
          </p:cNvPr>
          <p:cNvSpPr txBox="1"/>
          <p:nvPr/>
        </p:nvSpPr>
        <p:spPr>
          <a:xfrm>
            <a:off x="826691" y="331433"/>
            <a:ext cx="6951440" cy="369332"/>
          </a:xfrm>
          <a:prstGeom prst="rect">
            <a:avLst/>
          </a:prstGeom>
          <a:solidFill>
            <a:srgbClr val="FFF6DF"/>
          </a:solidFill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5">
                    <a:lumMod val="75000"/>
                  </a:schemeClr>
                </a:solidFill>
                <a:effectLst/>
                <a:latin typeface="HelveticaNeueLTStd"/>
              </a:rPr>
              <a:t>Como os bacteriófagos (fagos) podem ser  visualizados ?</a:t>
            </a:r>
            <a:endParaRPr lang="pt-BR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3921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ch7f26">
            <a:extLst>
              <a:ext uri="{FF2B5EF4-FFF2-40B4-BE49-F238E27FC236}">
                <a16:creationId xmlns:a16="http://schemas.microsoft.com/office/drawing/2014/main" id="{3ABF57A2-7482-CEC3-A491-A69B4A804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1700213"/>
            <a:ext cx="667702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 Box 3">
            <a:extLst>
              <a:ext uri="{FF2B5EF4-FFF2-40B4-BE49-F238E27FC236}">
                <a16:creationId xmlns:a16="http://schemas.microsoft.com/office/drawing/2014/main" id="{BB3799B0-E7CC-C8B1-AE48-066472F23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588" y="858838"/>
            <a:ext cx="4535487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- Transdução</a:t>
            </a:r>
          </a:p>
        </p:txBody>
      </p:sp>
      <p:sp>
        <p:nvSpPr>
          <p:cNvPr id="53251" name="Text Box 4">
            <a:extLst>
              <a:ext uri="{FF2B5EF4-FFF2-40B4-BE49-F238E27FC236}">
                <a16:creationId xmlns:a16="http://schemas.microsoft.com/office/drawing/2014/main" id="{8A670BBC-A23C-EF61-54A4-9A5870B13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53252" name="Text Box 4">
            <a:extLst>
              <a:ext uri="{FF2B5EF4-FFF2-40B4-BE49-F238E27FC236}">
                <a16:creationId xmlns:a16="http://schemas.microsoft.com/office/drawing/2014/main" id="{E5E3C37A-574D-C651-F3D8-EE2C2D595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53253" name="Rectangle 4">
            <a:extLst>
              <a:ext uri="{FF2B5EF4-FFF2-40B4-BE49-F238E27FC236}">
                <a16:creationId xmlns:a16="http://schemas.microsoft.com/office/drawing/2014/main" id="{1DEFAC10-F3B8-0662-A939-D3A7EEC43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3450" y="492125"/>
            <a:ext cx="6677025" cy="366713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ch7f28">
            <a:extLst>
              <a:ext uri="{FF2B5EF4-FFF2-40B4-BE49-F238E27FC236}">
                <a16:creationId xmlns:a16="http://schemas.microsoft.com/office/drawing/2014/main" id="{C41E4BCF-4B7B-7481-0E6E-68EEF4271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420938"/>
            <a:ext cx="7402512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 Box 3">
            <a:extLst>
              <a:ext uri="{FF2B5EF4-FFF2-40B4-BE49-F238E27FC236}">
                <a16:creationId xmlns:a16="http://schemas.microsoft.com/office/drawing/2014/main" id="{8141CA24-462A-AA32-7CC6-993A0DF98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1781175"/>
            <a:ext cx="2879725" cy="3762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Transdução generalizada</a:t>
            </a:r>
            <a:endParaRPr lang="pt-BR" altLang="en-US" sz="1800"/>
          </a:p>
        </p:txBody>
      </p:sp>
      <p:sp>
        <p:nvSpPr>
          <p:cNvPr id="54275" name="Text Box 4">
            <a:extLst>
              <a:ext uri="{FF2B5EF4-FFF2-40B4-BE49-F238E27FC236}">
                <a16:creationId xmlns:a16="http://schemas.microsoft.com/office/drawing/2014/main" id="{0C6FE95F-5FC9-AE26-17CD-A620D04E6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8300" y="1744663"/>
            <a:ext cx="2879725" cy="37623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Transdução especializada</a:t>
            </a:r>
            <a:endParaRPr lang="pt-BR" altLang="en-US" sz="1800"/>
          </a:p>
        </p:txBody>
      </p:sp>
      <p:sp>
        <p:nvSpPr>
          <p:cNvPr id="54276" name="Text Box 5">
            <a:extLst>
              <a:ext uri="{FF2B5EF4-FFF2-40B4-BE49-F238E27FC236}">
                <a16:creationId xmlns:a16="http://schemas.microsoft.com/office/drawing/2014/main" id="{8A4E9DB2-A0C1-721B-1E04-676C52184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849313"/>
            <a:ext cx="4968875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- Transdução</a:t>
            </a:r>
          </a:p>
        </p:txBody>
      </p:sp>
      <p:sp>
        <p:nvSpPr>
          <p:cNvPr id="54277" name="Text Box 4">
            <a:extLst>
              <a:ext uri="{FF2B5EF4-FFF2-40B4-BE49-F238E27FC236}">
                <a16:creationId xmlns:a16="http://schemas.microsoft.com/office/drawing/2014/main" id="{844E15AA-BFBE-38D9-9B8C-1FFD4986F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54278" name="Text Box 4">
            <a:extLst>
              <a:ext uri="{FF2B5EF4-FFF2-40B4-BE49-F238E27FC236}">
                <a16:creationId xmlns:a16="http://schemas.microsoft.com/office/drawing/2014/main" id="{58FAC31F-BE3F-E98E-FEAD-7426197A4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54279" name="Rectangle 4">
            <a:extLst>
              <a:ext uri="{FF2B5EF4-FFF2-40B4-BE49-F238E27FC236}">
                <a16:creationId xmlns:a16="http://schemas.microsoft.com/office/drawing/2014/main" id="{9ECAFE91-04B7-3502-80AC-3A373BA01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3450" y="492125"/>
            <a:ext cx="7402513" cy="366713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2">
            <a:extLst>
              <a:ext uri="{FF2B5EF4-FFF2-40B4-BE49-F238E27FC236}">
                <a16:creationId xmlns:a16="http://schemas.microsoft.com/office/drawing/2014/main" id="{657DCFB3-8550-3FF4-A1AA-F1AF45525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8" y="936625"/>
            <a:ext cx="5694362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- Transdução</a:t>
            </a:r>
          </a:p>
        </p:txBody>
      </p:sp>
      <p:pic>
        <p:nvPicPr>
          <p:cNvPr id="55298" name="Picture 1">
            <a:extLst>
              <a:ext uri="{FF2B5EF4-FFF2-40B4-BE49-F238E27FC236}">
                <a16:creationId xmlns:a16="http://schemas.microsoft.com/office/drawing/2014/main" id="{7B0752E6-2BB5-FD5F-D3BE-6313EEDF4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2205038"/>
            <a:ext cx="8377237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Text Box 4">
            <a:extLst>
              <a:ext uri="{FF2B5EF4-FFF2-40B4-BE49-F238E27FC236}">
                <a16:creationId xmlns:a16="http://schemas.microsoft.com/office/drawing/2014/main" id="{1BADC6C9-0B51-E799-6C7D-8D9E488DE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55300" name="Text Box 4">
            <a:extLst>
              <a:ext uri="{FF2B5EF4-FFF2-40B4-BE49-F238E27FC236}">
                <a16:creationId xmlns:a16="http://schemas.microsoft.com/office/drawing/2014/main" id="{5FAF7B18-0981-25AE-EFE5-D1E292332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55301" name="Rectangle 4">
            <a:extLst>
              <a:ext uri="{FF2B5EF4-FFF2-40B4-BE49-F238E27FC236}">
                <a16:creationId xmlns:a16="http://schemas.microsoft.com/office/drawing/2014/main" id="{B4E6B10B-B852-9AEC-7A2D-DE88DB7E8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0813" y="569913"/>
            <a:ext cx="8323262" cy="366712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4BDBF568-3C64-C358-23C4-DA3A7C99E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1350963"/>
            <a:ext cx="2879725" cy="3762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800" dirty="0"/>
              <a:t>Transdução generalizada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id="{DFC61CEC-DF3B-655B-6414-0AAA5614B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1358900"/>
            <a:ext cx="2879725" cy="3762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1800"/>
              <a:t>Transdução especializada</a:t>
            </a:r>
            <a:endParaRPr lang="pt-BR" altLang="en-US" sz="1800"/>
          </a:p>
        </p:txBody>
      </p:sp>
      <p:pic>
        <p:nvPicPr>
          <p:cNvPr id="56322" name="Picture 2">
            <a:extLst>
              <a:ext uri="{FF2B5EF4-FFF2-40B4-BE49-F238E27FC236}">
                <a16:creationId xmlns:a16="http://schemas.microsoft.com/office/drawing/2014/main" id="{DFC2C5B8-7547-6E0C-D936-8F7CE5F77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1989138"/>
            <a:ext cx="8174037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4">
            <a:extLst>
              <a:ext uri="{FF2B5EF4-FFF2-40B4-BE49-F238E27FC236}">
                <a16:creationId xmlns:a16="http://schemas.microsoft.com/office/drawing/2014/main" id="{58D0691C-DC73-576D-1A6B-06E843E7B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56324" name="Text Box 4">
            <a:extLst>
              <a:ext uri="{FF2B5EF4-FFF2-40B4-BE49-F238E27FC236}">
                <a16:creationId xmlns:a16="http://schemas.microsoft.com/office/drawing/2014/main" id="{E304686D-E216-4CE3-3B8D-66794D57E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56325" name="Rectangle 4">
            <a:extLst>
              <a:ext uri="{FF2B5EF4-FFF2-40B4-BE49-F238E27FC236}">
                <a16:creationId xmlns:a16="http://schemas.microsoft.com/office/drawing/2014/main" id="{F2F8213A-9607-86EE-4CFC-F357F7F12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0813" y="569913"/>
            <a:ext cx="8323262" cy="366712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  <p:sp>
        <p:nvSpPr>
          <p:cNvPr id="56326" name="Text Box 2">
            <a:extLst>
              <a:ext uri="{FF2B5EF4-FFF2-40B4-BE49-F238E27FC236}">
                <a16:creationId xmlns:a16="http://schemas.microsoft.com/office/drawing/2014/main" id="{C1D9DB10-61F0-24FA-4B67-C4D10F8CF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8" y="936625"/>
            <a:ext cx="5694362" cy="457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- Transdução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2">
            <a:extLst>
              <a:ext uri="{FF2B5EF4-FFF2-40B4-BE49-F238E27FC236}">
                <a16:creationId xmlns:a16="http://schemas.microsoft.com/office/drawing/2014/main" id="{1FDC3AEC-F393-39D9-66C7-76E19D204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935038"/>
            <a:ext cx="7416800" cy="579437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b="1">
                <a:solidFill>
                  <a:schemeClr val="accent1"/>
                </a:solidFill>
              </a:rPr>
              <a:t>Mecanismos de Variação Genética </a:t>
            </a: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A4E986F1-3B84-8749-D1D1-390F2801E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700213"/>
            <a:ext cx="2016125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/>
              <a:t>Mutação</a:t>
            </a:r>
          </a:p>
        </p:txBody>
      </p:sp>
      <p:sp>
        <p:nvSpPr>
          <p:cNvPr id="57347" name="Rectangle 4">
            <a:extLst>
              <a:ext uri="{FF2B5EF4-FFF2-40B4-BE49-F238E27FC236}">
                <a16:creationId xmlns:a16="http://schemas.microsoft.com/office/drawing/2014/main" id="{7779FA0A-8587-97D3-0D7C-D083F3784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2708275"/>
            <a:ext cx="2232025" cy="7207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Recombinação</a:t>
            </a:r>
            <a:r>
              <a:rPr lang="pt-BR" altLang="en-US" sz="1800"/>
              <a:t> </a:t>
            </a:r>
          </a:p>
        </p:txBody>
      </p:sp>
      <p:sp>
        <p:nvSpPr>
          <p:cNvPr id="57348" name="Text Box 5">
            <a:extLst>
              <a:ext uri="{FF2B5EF4-FFF2-40B4-BE49-F238E27FC236}">
                <a16:creationId xmlns:a16="http://schemas.microsoft.com/office/drawing/2014/main" id="{B076BC12-37C4-D3C4-6D4F-AEDCCBFC4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4005263"/>
            <a:ext cx="54721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Conjugação Bacteriana</a:t>
            </a:r>
          </a:p>
        </p:txBody>
      </p:sp>
      <p:sp>
        <p:nvSpPr>
          <p:cNvPr id="57349" name="Text Box 6">
            <a:extLst>
              <a:ext uri="{FF2B5EF4-FFF2-40B4-BE49-F238E27FC236}">
                <a16:creationId xmlns:a16="http://schemas.microsoft.com/office/drawing/2014/main" id="{A354083B-8E43-9BD0-BC9B-A3A58DF89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3141663"/>
            <a:ext cx="54721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Transformação</a:t>
            </a:r>
          </a:p>
        </p:txBody>
      </p:sp>
      <p:sp>
        <p:nvSpPr>
          <p:cNvPr id="57350" name="Text Box 7">
            <a:extLst>
              <a:ext uri="{FF2B5EF4-FFF2-40B4-BE49-F238E27FC236}">
                <a16:creationId xmlns:a16="http://schemas.microsoft.com/office/drawing/2014/main" id="{BA238D63-2562-968C-7077-A595215EE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4868863"/>
            <a:ext cx="54721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Transdução</a:t>
            </a:r>
          </a:p>
        </p:txBody>
      </p:sp>
      <p:sp>
        <p:nvSpPr>
          <p:cNvPr id="57351" name="Text Box 8">
            <a:extLst>
              <a:ext uri="{FF2B5EF4-FFF2-40B4-BE49-F238E27FC236}">
                <a16:creationId xmlns:a16="http://schemas.microsoft.com/office/drawing/2014/main" id="{498BFB45-338C-DB0F-4282-490D41629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5805488"/>
            <a:ext cx="5472112" cy="830262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Elementos Transponíveis - Transposons</a:t>
            </a:r>
          </a:p>
        </p:txBody>
      </p:sp>
      <p:sp>
        <p:nvSpPr>
          <p:cNvPr id="57352" name="Text Box 4">
            <a:extLst>
              <a:ext uri="{FF2B5EF4-FFF2-40B4-BE49-F238E27FC236}">
                <a16:creationId xmlns:a16="http://schemas.microsoft.com/office/drawing/2014/main" id="{FFF979F3-20DC-B27C-0F14-2360128C0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57353" name="Text Box 4">
            <a:extLst>
              <a:ext uri="{FF2B5EF4-FFF2-40B4-BE49-F238E27FC236}">
                <a16:creationId xmlns:a16="http://schemas.microsoft.com/office/drawing/2014/main" id="{15546CEF-DF56-BB43-2C05-13972BBB8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4AE1AFC8-5C39-B6CF-C690-84AA7478E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925513"/>
            <a:ext cx="6913562" cy="1108075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2400" b="1" dirty="0">
                <a:solidFill>
                  <a:schemeClr val="accent5"/>
                </a:solidFill>
              </a:rPr>
              <a:t>- Elementos  genéticos  Transponíveis</a:t>
            </a:r>
            <a:r>
              <a:rPr lang="pt-BR" altLang="en-US" sz="1800" dirty="0">
                <a:solidFill>
                  <a:schemeClr val="accent5"/>
                </a:solidFill>
              </a:rPr>
              <a:t> 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2800" b="1" dirty="0">
                <a:solidFill>
                  <a:schemeClr val="accent5"/>
                </a:solidFill>
              </a:rPr>
              <a:t>TRANSPOSONS</a:t>
            </a:r>
          </a:p>
        </p:txBody>
      </p:sp>
      <p:sp>
        <p:nvSpPr>
          <p:cNvPr id="58370" name="Text Box 3">
            <a:extLst>
              <a:ext uri="{FF2B5EF4-FFF2-40B4-BE49-F238E27FC236}">
                <a16:creationId xmlns:a16="http://schemas.microsoft.com/office/drawing/2014/main" id="{14211BFC-1280-41F5-2A54-C524E9237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570163"/>
            <a:ext cx="5562600" cy="650875"/>
          </a:xfrm>
          <a:prstGeom prst="rect">
            <a:avLst/>
          </a:prstGeom>
          <a:noFill/>
          <a:ln w="38100">
            <a:solidFill>
              <a:srgbClr val="0432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A maioria dos genes tem uma posição fixa no cromossomo</a:t>
            </a:r>
          </a:p>
        </p:txBody>
      </p:sp>
      <p:sp>
        <p:nvSpPr>
          <p:cNvPr id="58371" name="Text Box 4">
            <a:extLst>
              <a:ext uri="{FF2B5EF4-FFF2-40B4-BE49-F238E27FC236}">
                <a16:creationId xmlns:a16="http://schemas.microsoft.com/office/drawing/2014/main" id="{014BFD74-33F0-A746-F891-EEBC50910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3559175"/>
            <a:ext cx="5562600" cy="1889125"/>
          </a:xfrm>
          <a:prstGeom prst="rect">
            <a:avLst/>
          </a:prstGeom>
          <a:noFill/>
          <a:ln w="38100">
            <a:solidFill>
              <a:srgbClr val="0432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Nos anos 1940 foram identificados sequências de DNA que alteram,  suas posições.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18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1800"/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/>
              <a:t>Elementos Transponíveis</a:t>
            </a:r>
          </a:p>
        </p:txBody>
      </p:sp>
      <p:sp>
        <p:nvSpPr>
          <p:cNvPr id="58372" name="AutoShape 5">
            <a:extLst>
              <a:ext uri="{FF2B5EF4-FFF2-40B4-BE49-F238E27FC236}">
                <a16:creationId xmlns:a16="http://schemas.microsoft.com/office/drawing/2014/main" id="{24DE1182-89A8-F200-1877-B20B79E35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4264025"/>
            <a:ext cx="609600" cy="762000"/>
          </a:xfrm>
          <a:prstGeom prst="down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73" name="Text Box 4">
            <a:extLst>
              <a:ext uri="{FF2B5EF4-FFF2-40B4-BE49-F238E27FC236}">
                <a16:creationId xmlns:a16="http://schemas.microsoft.com/office/drawing/2014/main" id="{D6077F9F-277B-322A-8730-993F25D2F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58374" name="Text Box 4">
            <a:extLst>
              <a:ext uri="{FF2B5EF4-FFF2-40B4-BE49-F238E27FC236}">
                <a16:creationId xmlns:a16="http://schemas.microsoft.com/office/drawing/2014/main" id="{CE34C941-BC05-F5FE-0CE5-65F290E2C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58375" name="Rectangle 4">
            <a:extLst>
              <a:ext uri="{FF2B5EF4-FFF2-40B4-BE49-F238E27FC236}">
                <a16:creationId xmlns:a16="http://schemas.microsoft.com/office/drawing/2014/main" id="{F77DD5CE-7B23-A6DE-D393-7E1C211E4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963" y="407988"/>
            <a:ext cx="8321675" cy="366712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1CABD0F8-7E78-BB31-C94D-B7781DC4E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027113"/>
            <a:ext cx="6913563" cy="338137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600" b="1" dirty="0">
                <a:solidFill>
                  <a:schemeClr val="accent5"/>
                </a:solidFill>
              </a:rPr>
              <a:t>A descoberta dos TRANSPOSONS</a:t>
            </a:r>
          </a:p>
        </p:txBody>
      </p:sp>
      <p:sp>
        <p:nvSpPr>
          <p:cNvPr id="59394" name="Text Box 4">
            <a:extLst>
              <a:ext uri="{FF2B5EF4-FFF2-40B4-BE49-F238E27FC236}">
                <a16:creationId xmlns:a16="http://schemas.microsoft.com/office/drawing/2014/main" id="{68D134EC-3091-9C7F-5CDC-7AD7B909C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2184400"/>
            <a:ext cx="2924175" cy="3602038"/>
          </a:xfrm>
          <a:prstGeom prst="rect">
            <a:avLst/>
          </a:prstGeom>
          <a:solidFill>
            <a:srgbClr val="FAD9FA"/>
          </a:solidFill>
          <a:ln w="38100">
            <a:solidFill>
              <a:srgbClr val="0432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1200" b="1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1200" b="1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1200" b="1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1200" b="1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1200" b="1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1200" b="1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1200" b="1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1200" b="1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1200" b="1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1200" b="1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1200" b="1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200" b="1"/>
              <a:t>1902 – 1992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200" b="1"/>
              <a:t>Premio Nobel Fisiologia, 1983</a:t>
            </a:r>
          </a:p>
        </p:txBody>
      </p:sp>
      <p:sp>
        <p:nvSpPr>
          <p:cNvPr id="59395" name="Text Box 4">
            <a:extLst>
              <a:ext uri="{FF2B5EF4-FFF2-40B4-BE49-F238E27FC236}">
                <a16:creationId xmlns:a16="http://schemas.microsoft.com/office/drawing/2014/main" id="{D8F8D392-B46C-4B94-3932-46C95CBD0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59396" name="Text Box 4">
            <a:extLst>
              <a:ext uri="{FF2B5EF4-FFF2-40B4-BE49-F238E27FC236}">
                <a16:creationId xmlns:a16="http://schemas.microsoft.com/office/drawing/2014/main" id="{3DDBD05F-0777-2DA2-2167-31A0A49F9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59397" name="Rectangle 4">
            <a:extLst>
              <a:ext uri="{FF2B5EF4-FFF2-40B4-BE49-F238E27FC236}">
                <a16:creationId xmlns:a16="http://schemas.microsoft.com/office/drawing/2014/main" id="{FDACA430-9A05-1D38-9D56-0E923F212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0813" y="569913"/>
            <a:ext cx="8323262" cy="366712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  <p:pic>
        <p:nvPicPr>
          <p:cNvPr id="59398" name="Picture 14" descr="200px-Barbara_McClintock">
            <a:extLst>
              <a:ext uri="{FF2B5EF4-FFF2-40B4-BE49-F238E27FC236}">
                <a16:creationId xmlns:a16="http://schemas.microsoft.com/office/drawing/2014/main" id="{37B4A290-FD28-6D7F-130B-614F70F7E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2259013"/>
            <a:ext cx="2184400" cy="2816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879FC5DC-1ABD-1E30-7ED9-F489A2EDA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1544638"/>
            <a:ext cx="10056812" cy="396875"/>
          </a:xfrm>
          <a:prstGeom prst="rect">
            <a:avLst/>
          </a:prstGeom>
          <a:solidFill>
            <a:schemeClr val="accent5"/>
          </a:solidFill>
          <a:ln w="38100">
            <a:solidFill>
              <a:srgbClr val="FAD9FA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800" dirty="0"/>
              <a:t>Experiência clássica de  </a:t>
            </a:r>
            <a:r>
              <a:rPr lang="pt-BR" altLang="en-US" sz="2000" b="1" dirty="0"/>
              <a:t>Bárbara  </a:t>
            </a:r>
            <a:r>
              <a:rPr lang="pt-BR" altLang="en-US" sz="2000" b="1" dirty="0" err="1"/>
              <a:t>McClintock</a:t>
            </a:r>
            <a:r>
              <a:rPr lang="pt-BR" altLang="en-US" sz="1800" dirty="0"/>
              <a:t> 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2DD7F59C-01F8-8A89-F37A-FB24B275F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0" y="2065338"/>
            <a:ext cx="6264275" cy="4478337"/>
          </a:xfrm>
          <a:prstGeom prst="rect">
            <a:avLst/>
          </a:prstGeom>
          <a:solidFill>
            <a:schemeClr val="accent5"/>
          </a:solidFill>
          <a:ln w="38100">
            <a:solidFill>
              <a:srgbClr val="FAD9F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1800" b="1" dirty="0"/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1800" b="1" dirty="0"/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1800" b="1" dirty="0"/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1800" b="1" dirty="0"/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1800" b="1" dirty="0"/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1800" b="1" dirty="0"/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1800" b="1" dirty="0"/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1800" b="1" dirty="0"/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1800" b="1" dirty="0"/>
          </a:p>
          <a:p>
            <a:pPr algn="ctr" eaLnBrk="1" hangingPunct="1">
              <a:spcBef>
                <a:spcPts val="400"/>
              </a:spcBef>
              <a:buFontTx/>
              <a:buNone/>
              <a:defRPr/>
            </a:pPr>
            <a:endParaRPr lang="pt-BR" altLang="en-US" sz="500" b="1" dirty="0"/>
          </a:p>
          <a:p>
            <a:pPr algn="ctr" eaLnBrk="1" hangingPunct="1">
              <a:spcBef>
                <a:spcPts val="400"/>
              </a:spcBef>
              <a:buFontTx/>
              <a:buNone/>
              <a:defRPr/>
            </a:pPr>
            <a:r>
              <a:rPr lang="pt-BR" altLang="en-US" sz="1800" b="1" dirty="0"/>
              <a:t>1940:</a:t>
            </a:r>
            <a:r>
              <a:rPr lang="pt-BR" altLang="en-US" sz="1800" dirty="0"/>
              <a:t>  Resultados que desafiavam a </a:t>
            </a:r>
          </a:p>
          <a:p>
            <a:pPr algn="ctr" eaLnBrk="1" hangingPunct="1">
              <a:spcBef>
                <a:spcPts val="400"/>
              </a:spcBef>
              <a:buFontTx/>
              <a:buNone/>
              <a:defRPr/>
            </a:pPr>
            <a:r>
              <a:rPr lang="pt-BR" altLang="en-US" sz="1800" dirty="0"/>
              <a:t>genética Clássica</a:t>
            </a:r>
          </a:p>
        </p:txBody>
      </p:sp>
      <p:pic>
        <p:nvPicPr>
          <p:cNvPr id="14" name="Picture 16" descr="200px-Zea_mays">
            <a:extLst>
              <a:ext uri="{FF2B5EF4-FFF2-40B4-BE49-F238E27FC236}">
                <a16:creationId xmlns:a16="http://schemas.microsoft.com/office/drawing/2014/main" id="{24212014-7A6C-B2E2-D6D5-F3A7C9D0E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3838" y="2239963"/>
            <a:ext cx="2339975" cy="34813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  <p:sp>
        <p:nvSpPr>
          <p:cNvPr id="15" name="Text Box 15">
            <a:extLst>
              <a:ext uri="{FF2B5EF4-FFF2-40B4-BE49-F238E27FC236}">
                <a16:creationId xmlns:a16="http://schemas.microsoft.com/office/drawing/2014/main" id="{FEA07850-BB86-C77D-6CBE-8BC458C3F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0288" y="2151063"/>
            <a:ext cx="2339975" cy="3570287"/>
          </a:xfrm>
          <a:prstGeom prst="rect">
            <a:avLst/>
          </a:prstGeom>
          <a:solidFill>
            <a:schemeClr val="accent5"/>
          </a:solidFill>
          <a:ln w="9525">
            <a:solidFill>
              <a:srgbClr val="EAF51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400"/>
              </a:spcBef>
              <a:buFontTx/>
              <a:buNone/>
              <a:defRPr/>
            </a:pPr>
            <a:r>
              <a:rPr lang="pt-BR" altLang="en-US" sz="1800" b="1" dirty="0"/>
              <a:t>Observou </a:t>
            </a:r>
            <a:endParaRPr lang="pt-BR" altLang="en-US" sz="1800" dirty="0"/>
          </a:p>
          <a:p>
            <a:pPr algn="ctr" eaLnBrk="1" hangingPunct="1">
              <a:spcBef>
                <a:spcPts val="400"/>
              </a:spcBef>
              <a:buFontTx/>
              <a:buNone/>
              <a:defRPr/>
            </a:pPr>
            <a:r>
              <a:rPr lang="pt-BR" altLang="en-US" sz="1800" dirty="0"/>
              <a:t>elevada instabilidade observada em grãos de milho.</a:t>
            </a:r>
          </a:p>
          <a:p>
            <a:pPr algn="ctr" eaLnBrk="1" hangingPunct="1">
              <a:spcBef>
                <a:spcPts val="400"/>
              </a:spcBef>
              <a:buFontTx/>
              <a:buNone/>
              <a:defRPr/>
            </a:pPr>
            <a:endParaRPr lang="pt-BR" altLang="en-US" sz="600" dirty="0"/>
          </a:p>
          <a:p>
            <a:pPr algn="ctr" eaLnBrk="1" hangingPunct="1">
              <a:spcBef>
                <a:spcPts val="400"/>
              </a:spcBef>
              <a:buFontTx/>
              <a:buNone/>
              <a:defRPr/>
            </a:pPr>
            <a:r>
              <a:rPr lang="pt-BR" altLang="en-US" sz="1800" dirty="0">
                <a:solidFill>
                  <a:srgbClr val="0432FF"/>
                </a:solidFill>
              </a:rPr>
              <a:t>Não podiam ser explicados por </a:t>
            </a:r>
          </a:p>
          <a:p>
            <a:pPr algn="ctr" eaLnBrk="1" hangingPunct="1">
              <a:spcBef>
                <a:spcPts val="400"/>
              </a:spcBef>
              <a:buFontTx/>
              <a:buNone/>
              <a:defRPr/>
            </a:pPr>
            <a:r>
              <a:rPr lang="pt-BR" altLang="en-US" sz="1800" dirty="0">
                <a:solidFill>
                  <a:srgbClr val="0432FF"/>
                </a:solidFill>
              </a:rPr>
              <a:t>Mutação  </a:t>
            </a:r>
          </a:p>
          <a:p>
            <a:pPr algn="ctr" eaLnBrk="1" hangingPunct="1">
              <a:spcBef>
                <a:spcPts val="400"/>
              </a:spcBef>
              <a:buFontTx/>
              <a:buNone/>
              <a:defRPr/>
            </a:pPr>
            <a:r>
              <a:rPr lang="pt-BR" altLang="en-US" sz="1800" u="sng" dirty="0"/>
              <a:t>e também não </a:t>
            </a:r>
            <a:r>
              <a:rPr lang="pt-BR" altLang="en-US" sz="1800" dirty="0"/>
              <a:t>  </a:t>
            </a:r>
          </a:p>
          <a:p>
            <a:pPr algn="ctr" eaLnBrk="1" hangingPunct="1">
              <a:spcBef>
                <a:spcPts val="400"/>
              </a:spcBef>
              <a:buFontTx/>
              <a:buNone/>
              <a:defRPr/>
            </a:pPr>
            <a:r>
              <a:rPr lang="pt-BR" altLang="en-US" sz="1800" dirty="0">
                <a:solidFill>
                  <a:srgbClr val="0432FF"/>
                </a:solidFill>
              </a:rPr>
              <a:t>pelo que se conhecia de Recombinação</a:t>
            </a:r>
            <a:r>
              <a:rPr lang="pt-BR" altLang="en-US" sz="1800" dirty="0"/>
              <a:t>.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2">
            <a:extLst>
              <a:ext uri="{FF2B5EF4-FFF2-40B4-BE49-F238E27FC236}">
                <a16:creationId xmlns:a16="http://schemas.microsoft.com/office/drawing/2014/main" id="{D84142EC-DB7C-615D-C408-942EE7FE4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3013" y="1890713"/>
            <a:ext cx="762000" cy="588962"/>
          </a:xfrm>
          <a:prstGeom prst="rect">
            <a:avLst/>
          </a:prstGeom>
          <a:solidFill>
            <a:srgbClr val="0000FF"/>
          </a:solidFill>
          <a:ln w="9525">
            <a:solidFill>
              <a:srgbClr val="EAF51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b="1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44035" name="Text Box 3">
            <a:extLst>
              <a:ext uri="{FF2B5EF4-FFF2-40B4-BE49-F238E27FC236}">
                <a16:creationId xmlns:a16="http://schemas.microsoft.com/office/drawing/2014/main" id="{C0ED8FB0-C47F-CC3B-B427-07436381D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788" y="1795463"/>
            <a:ext cx="4953000" cy="3267075"/>
          </a:xfrm>
          <a:prstGeom prst="rect">
            <a:avLst/>
          </a:prstGeom>
          <a:solidFill>
            <a:schemeClr val="accent5"/>
          </a:solidFill>
          <a:ln w="38100">
            <a:solidFill>
              <a:srgbClr val="0432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sz="1800" dirty="0"/>
              <a:t> Controlling elements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sz="1800" dirty="0"/>
              <a:t> Cassettes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sz="1800" dirty="0"/>
              <a:t> Jumping genes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sz="1800" dirty="0"/>
              <a:t> Roving genes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sz="1800" dirty="0"/>
              <a:t> Mobile genes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sz="1800" dirty="0"/>
              <a:t> Mobile genetic elements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sz="1800" dirty="0"/>
              <a:t> Transposons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altLang="en-US" sz="1800" dirty="0"/>
              <a:t> </a:t>
            </a:r>
            <a:r>
              <a:rPr lang="en-US" altLang="en-US" sz="1800" b="1" dirty="0">
                <a:solidFill>
                  <a:srgbClr val="FF0000"/>
                </a:solidFill>
              </a:rPr>
              <a:t>TRANSPOSABLE   GENETIC   ELEMENTS</a:t>
            </a:r>
          </a:p>
        </p:txBody>
      </p:sp>
      <p:sp>
        <p:nvSpPr>
          <p:cNvPr id="60419" name="Text Box 4">
            <a:extLst>
              <a:ext uri="{FF2B5EF4-FFF2-40B4-BE49-F238E27FC236}">
                <a16:creationId xmlns:a16="http://schemas.microsoft.com/office/drawing/2014/main" id="{F6E683C8-B6D6-7CAB-5290-F3773E365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60420" name="Text Box 4">
            <a:extLst>
              <a:ext uri="{FF2B5EF4-FFF2-40B4-BE49-F238E27FC236}">
                <a16:creationId xmlns:a16="http://schemas.microsoft.com/office/drawing/2014/main" id="{758086EB-63D6-99EE-04C2-18CB84587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60421" name="Rectangle 4">
            <a:extLst>
              <a:ext uri="{FF2B5EF4-FFF2-40B4-BE49-F238E27FC236}">
                <a16:creationId xmlns:a16="http://schemas.microsoft.com/office/drawing/2014/main" id="{C53DA2DE-BBAC-CC6A-B6B8-46C883301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963" y="407988"/>
            <a:ext cx="8321675" cy="366712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9A2B1B4D-9940-3A4A-6DAF-C9247D432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5" y="819150"/>
            <a:ext cx="6913563" cy="400050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600" b="1" dirty="0">
                <a:solidFill>
                  <a:schemeClr val="accent5"/>
                </a:solidFill>
              </a:rPr>
              <a:t>- </a:t>
            </a:r>
            <a:r>
              <a:rPr lang="pt-BR" altLang="en-US" sz="2000" b="1" dirty="0">
                <a:solidFill>
                  <a:schemeClr val="accent5"/>
                </a:solidFill>
              </a:rPr>
              <a:t>Transposons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11EA4C5F-3D1D-6B5A-F35F-6CB3C90C7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3013" y="2505075"/>
            <a:ext cx="3413125" cy="1477963"/>
          </a:xfrm>
          <a:prstGeom prst="rect">
            <a:avLst/>
          </a:prstGeom>
          <a:solidFill>
            <a:schemeClr val="accent5"/>
          </a:solidFill>
          <a:ln w="9525">
            <a:solidFill>
              <a:srgbClr val="0432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800" dirty="0"/>
              <a:t>Tantos nomes …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1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800" b="1" dirty="0"/>
              <a:t>Porque não se entedia o que eram de fato!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4">
            <a:extLst>
              <a:ext uri="{FF2B5EF4-FFF2-40B4-BE49-F238E27FC236}">
                <a16:creationId xmlns:a16="http://schemas.microsoft.com/office/drawing/2014/main" id="{E5B9FDFA-6502-DDEA-2852-AB0EA36A0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3074988"/>
            <a:ext cx="3268663" cy="376237"/>
          </a:xfrm>
          <a:prstGeom prst="rect">
            <a:avLst/>
          </a:prstGeom>
          <a:noFill/>
          <a:ln w="9525">
            <a:solidFill>
              <a:srgbClr val="EAF5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800" b="1">
                <a:solidFill>
                  <a:srgbClr val="FF0000"/>
                </a:solidFill>
              </a:rPr>
              <a:t> O que é transposto?</a:t>
            </a:r>
          </a:p>
        </p:txBody>
      </p:sp>
      <p:sp>
        <p:nvSpPr>
          <p:cNvPr id="61442" name="Text Box 5">
            <a:extLst>
              <a:ext uri="{FF2B5EF4-FFF2-40B4-BE49-F238E27FC236}">
                <a16:creationId xmlns:a16="http://schemas.microsoft.com/office/drawing/2014/main" id="{CA74FB71-D22D-CBE4-49ED-8D00E17C8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376363"/>
            <a:ext cx="4953000" cy="1476375"/>
          </a:xfrm>
          <a:prstGeom prst="rect">
            <a:avLst/>
          </a:prstGeom>
          <a:noFill/>
          <a:ln w="9525">
            <a:solidFill>
              <a:srgbClr val="0432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Transferência de um segmento de DNA de uma posição para outra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18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/>
              <a:t>REARRANJOS    ESTRUTURAIS</a:t>
            </a:r>
            <a:endParaRPr lang="pt-BR" altLang="en-US" sz="1800"/>
          </a:p>
        </p:txBody>
      </p:sp>
      <p:sp>
        <p:nvSpPr>
          <p:cNvPr id="61443" name="AutoShape 6">
            <a:extLst>
              <a:ext uri="{FF2B5EF4-FFF2-40B4-BE49-F238E27FC236}">
                <a16:creationId xmlns:a16="http://schemas.microsoft.com/office/drawing/2014/main" id="{AAC99E26-A856-4F4F-0686-C92F4715B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0" y="19812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44" name="Text Box 7">
            <a:extLst>
              <a:ext uri="{FF2B5EF4-FFF2-40B4-BE49-F238E27FC236}">
                <a16:creationId xmlns:a16="http://schemas.microsoft.com/office/drawing/2014/main" id="{D90C8F74-F910-3B1C-BBF2-14FD070F1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0688" y="3644900"/>
            <a:ext cx="4953000" cy="2170113"/>
          </a:xfrm>
          <a:prstGeom prst="rect">
            <a:avLst/>
          </a:prstGeom>
          <a:noFill/>
          <a:ln w="9525">
            <a:solidFill>
              <a:srgbClr val="0432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- um gene;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- um pequeno número de genes ligados;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800"/>
              <a:t> qualquer entidade genética deste tamanho.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8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8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8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/>
              <a:t>      “ELEMENTO  GENÉTICO”</a:t>
            </a:r>
            <a:endParaRPr lang="pt-BR" altLang="en-US" sz="1800"/>
          </a:p>
        </p:txBody>
      </p:sp>
      <p:sp>
        <p:nvSpPr>
          <p:cNvPr id="61445" name="AutoShape 8">
            <a:extLst>
              <a:ext uri="{FF2B5EF4-FFF2-40B4-BE49-F238E27FC236}">
                <a16:creationId xmlns:a16="http://schemas.microsoft.com/office/drawing/2014/main" id="{17AAF387-7BB2-ABC8-1094-DD1D3CED1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1100" y="4899025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46" name="Text Box 4">
            <a:extLst>
              <a:ext uri="{FF2B5EF4-FFF2-40B4-BE49-F238E27FC236}">
                <a16:creationId xmlns:a16="http://schemas.microsoft.com/office/drawing/2014/main" id="{1EA80DF2-21BA-4F6D-62C8-C28282461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61447" name="Text Box 4">
            <a:extLst>
              <a:ext uri="{FF2B5EF4-FFF2-40B4-BE49-F238E27FC236}">
                <a16:creationId xmlns:a16="http://schemas.microsoft.com/office/drawing/2014/main" id="{1815B922-3058-A7EA-A2C9-68DCD4CD7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61448" name="Rectangle 4">
            <a:extLst>
              <a:ext uri="{FF2B5EF4-FFF2-40B4-BE49-F238E27FC236}">
                <a16:creationId xmlns:a16="http://schemas.microsoft.com/office/drawing/2014/main" id="{2F46E75E-7F7B-2819-B026-2B2B127F9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963" y="407988"/>
            <a:ext cx="8321675" cy="366712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2D5A4C11-4497-1D4D-4633-A9DCA376F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5" y="819150"/>
            <a:ext cx="6913563" cy="400050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600" b="1" dirty="0">
                <a:solidFill>
                  <a:schemeClr val="accent5"/>
                </a:solidFill>
              </a:rPr>
              <a:t>- </a:t>
            </a:r>
            <a:r>
              <a:rPr lang="pt-BR" altLang="en-US" sz="2000" b="1" dirty="0">
                <a:solidFill>
                  <a:schemeClr val="accent5"/>
                </a:solidFill>
              </a:rPr>
              <a:t>Transposons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5A64E69F-C20F-28DB-4BB2-7E72A34A9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513" y="1108075"/>
            <a:ext cx="5937250" cy="368300"/>
          </a:xfrm>
          <a:prstGeom prst="rect">
            <a:avLst/>
          </a:prstGeom>
          <a:solidFill>
            <a:srgbClr val="F8FCA2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800" b="1">
                <a:latin typeface="Arial Narrow" panose="020B0604020202020204" pitchFamily="34" charset="0"/>
                <a:cs typeface="Times New Roman" panose="02020603050405020304" pitchFamily="18" charset="0"/>
              </a:rPr>
              <a:t>Quadro 1: Arranjo do DNA cromossomal de alguns organismos</a:t>
            </a:r>
            <a:endParaRPr lang="pt-BR" altLang="en-US" sz="1400" b="1"/>
          </a:p>
        </p:txBody>
      </p:sp>
      <p:graphicFrame>
        <p:nvGraphicFramePr>
          <p:cNvPr id="115773" name="Group 61">
            <a:extLst>
              <a:ext uri="{FF2B5EF4-FFF2-40B4-BE49-F238E27FC236}">
                <a16:creationId xmlns:a16="http://schemas.microsoft.com/office/drawing/2014/main" id="{4508EE5C-72D1-1E62-D58C-198822008A94}"/>
              </a:ext>
            </a:extLst>
          </p:cNvPr>
          <p:cNvGraphicFramePr>
            <a:graphicFrameLocks noGrp="1"/>
          </p:cNvGraphicFramePr>
          <p:nvPr/>
        </p:nvGraphicFramePr>
        <p:xfrm>
          <a:off x="1219200" y="1476375"/>
          <a:ext cx="9199563" cy="5151438"/>
        </p:xfrm>
        <a:graphic>
          <a:graphicData uri="http://schemas.openxmlformats.org/drawingml/2006/table">
            <a:tbl>
              <a:tblPr/>
              <a:tblGrid>
                <a:gridCol w="2466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5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3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99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42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4494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Espécie</a:t>
                      </a:r>
                      <a:endParaRPr kumimoji="0" lang="pt-BR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tamanho (pb)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pt-BR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º</a:t>
                      </a: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genes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DNA cromossomal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DNA plasmidial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Mycoplasma </a:t>
                      </a:r>
                      <a:r>
                        <a:rPr kumimoji="0" lang="pt-BR" sz="1400" b="1" i="1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genitalium</a:t>
                      </a:r>
                      <a:endParaRPr kumimoji="0" lang="pt-BR" sz="1400" b="1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0,58.10</a:t>
                      </a:r>
                      <a:r>
                        <a:rPr kumimoji="0" lang="pt-BR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480</a:t>
                      </a:r>
                      <a:endParaRPr kumimoji="0" lang="pt-B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fita dupla, circular</a:t>
                      </a:r>
                      <a:endParaRPr kumimoji="0" lang="pt-BR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Borrelia burgdorferi</a:t>
                      </a:r>
                      <a:endParaRPr kumimoji="0" lang="pt-BR" sz="1400" b="1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1,3. 10</a:t>
                      </a:r>
                      <a:r>
                        <a:rPr kumimoji="0" lang="pt-BR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fita dupla, </a:t>
                      </a: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linear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Vários </a:t>
                      </a: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lineares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Haemophilus influenzae</a:t>
                      </a:r>
                      <a:endParaRPr kumimoji="0" lang="pt-BR" sz="1400" b="1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1,83. 10</a:t>
                      </a:r>
                      <a:r>
                        <a:rPr kumimoji="0" lang="pt-BR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1.743</a:t>
                      </a: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fita dupla, circular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Staphylococcus aureus</a:t>
                      </a:r>
                      <a:endParaRPr kumimoji="0" lang="pt-BR" sz="1600" b="1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2,79. 10</a:t>
                      </a:r>
                      <a:r>
                        <a:rPr kumimoji="0" lang="pt-BR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fita dupla, circular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Vários circulares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1" i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Clostridium perfringens 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3,60</a:t>
                      </a: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.10</a:t>
                      </a:r>
                      <a:r>
                        <a:rPr kumimoji="0" lang="pt-BR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fita dupla, circular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Escherichia coli</a:t>
                      </a:r>
                      <a:endParaRPr kumimoji="0" lang="pt-BR" sz="1600" b="1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4,67. 10</a:t>
                      </a:r>
                      <a:r>
                        <a:rPr kumimoji="0" lang="pt-BR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4.288</a:t>
                      </a: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fita dupla, circular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Vários circulares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1" dirty="0">
                          <a:latin typeface="Arial Narrow" panose="020B0606020202030204" pitchFamily="34" charset="0"/>
                        </a:rPr>
                        <a:t>Mycobacterium tuberculosis</a:t>
                      </a:r>
                      <a:endParaRPr kumimoji="0" lang="pt-BR" sz="1600" b="1" i="1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cs typeface="Times New Roman" pitchFamily="18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4,41 10</a:t>
                      </a:r>
                      <a:r>
                        <a:rPr kumimoji="0" lang="pt-BR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Bacillus cereus 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5,70 10</a:t>
                      </a:r>
                      <a:r>
                        <a:rPr kumimoji="0" lang="pt-BR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fita dupla, circular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8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1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Rhodobacter</a:t>
                      </a:r>
                      <a:r>
                        <a:rPr kumimoji="0" lang="pt-BR" sz="1400" b="1" i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pt-BR" sz="1400" b="1" i="1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sphaeroides</a:t>
                      </a:r>
                      <a:endParaRPr kumimoji="0" lang="pt-BR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4,3. 10</a:t>
                      </a:r>
                      <a:r>
                        <a:rPr kumimoji="0" lang="pt-BR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duas fitas duplas lineares</a:t>
                      </a: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8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Streptomyces</a:t>
                      </a:r>
                      <a:r>
                        <a:rPr kumimoji="0" lang="pt-BR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8,0. 10</a:t>
                      </a:r>
                      <a:r>
                        <a:rPr kumimoji="0" lang="pt-BR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fita dupla, </a:t>
                      </a: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linear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819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Saccharomyces</a:t>
                      </a:r>
                      <a:r>
                        <a:rPr kumimoji="0" lang="pt-BR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pt-BR" sz="1400" b="1" i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cerevisiae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(levedura de cerveja)</a:t>
                      </a:r>
                      <a:endParaRPr kumimoji="0" lang="pt-BR" sz="14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1,2. 10</a:t>
                      </a:r>
                      <a:r>
                        <a:rPr kumimoji="0" lang="pt-BR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5.885</a:t>
                      </a:r>
                      <a:endParaRPr kumimoji="0" 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16 cromossomos lineares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Alguns circulares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20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Homo</a:t>
                      </a:r>
                      <a:r>
                        <a:rPr kumimoji="0" lang="pt-BR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pt-BR" sz="1800" b="1" i="1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sapiens</a:t>
                      </a:r>
                      <a:r>
                        <a:rPr kumimoji="0" lang="pt-BR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(homem)</a:t>
                      </a:r>
                      <a:endParaRPr kumimoji="0" lang="pt-BR" sz="1800" b="1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8AD8">
                            <a:tint val="66000"/>
                            <a:satMod val="160000"/>
                          </a:srgbClr>
                        </a:gs>
                        <a:gs pos="50000">
                          <a:srgbClr val="FF8AD8">
                            <a:tint val="44500"/>
                            <a:satMod val="160000"/>
                          </a:srgbClr>
                        </a:gs>
                        <a:gs pos="100000">
                          <a:srgbClr val="FF8AD8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3,2. </a:t>
                      </a: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</a:t>
                      </a:r>
                      <a:r>
                        <a:rPr kumimoji="0" lang="pt-BR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8AD8">
                            <a:tint val="66000"/>
                            <a:satMod val="160000"/>
                          </a:srgbClr>
                        </a:gs>
                        <a:gs pos="50000">
                          <a:srgbClr val="FF8AD8">
                            <a:tint val="44500"/>
                            <a:satMod val="160000"/>
                          </a:srgbClr>
                        </a:gs>
                        <a:gs pos="100000">
                          <a:srgbClr val="FF8AD8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60.000 -100.000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8AD8">
                            <a:tint val="66000"/>
                            <a:satMod val="160000"/>
                          </a:srgbClr>
                        </a:gs>
                        <a:gs pos="50000">
                          <a:srgbClr val="FF8AD8">
                            <a:tint val="44500"/>
                            <a:satMod val="160000"/>
                          </a:srgbClr>
                        </a:gs>
                        <a:gs pos="100000">
                          <a:srgbClr val="FF8AD8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46 cromossomos lineares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(célula diplóide)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8AD8">
                            <a:tint val="66000"/>
                            <a:satMod val="160000"/>
                          </a:srgbClr>
                        </a:gs>
                        <a:gs pos="50000">
                          <a:srgbClr val="FF8AD8">
                            <a:tint val="44500"/>
                            <a:satMod val="160000"/>
                          </a:srgbClr>
                        </a:gs>
                        <a:gs pos="100000">
                          <a:srgbClr val="FF8AD8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7" marR="91447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8AD8">
                            <a:tint val="66000"/>
                            <a:satMod val="160000"/>
                          </a:srgbClr>
                        </a:gs>
                        <a:gs pos="50000">
                          <a:srgbClr val="FF8AD8">
                            <a:tint val="44500"/>
                            <a:satMod val="160000"/>
                          </a:srgbClr>
                        </a:gs>
                        <a:gs pos="100000">
                          <a:srgbClr val="FF8AD8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9544" name="Rectangle 60">
            <a:extLst>
              <a:ext uri="{FF2B5EF4-FFF2-40B4-BE49-F238E27FC236}">
                <a16:creationId xmlns:a16="http://schemas.microsoft.com/office/drawing/2014/main" id="{83727E8C-2939-007A-8DD1-DBF540BB4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32923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545" name="Text Box 5">
            <a:extLst>
              <a:ext uri="{FF2B5EF4-FFF2-40B4-BE49-F238E27FC236}">
                <a16:creationId xmlns:a16="http://schemas.microsoft.com/office/drawing/2014/main" id="{AC8389FE-A56F-A785-725E-7ECE86E4B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620713"/>
            <a:ext cx="8208963" cy="368300"/>
          </a:xfrm>
          <a:prstGeom prst="rect">
            <a:avLst/>
          </a:prstGeom>
          <a:solidFill>
            <a:srgbClr val="B2D1F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/>
              <a:t>2. Material Genético de  Procariotos </a:t>
            </a:r>
            <a:r>
              <a:rPr lang="pt-BR" altLang="en-US" sz="1000" b="1"/>
              <a:t>(continuação) </a:t>
            </a:r>
          </a:p>
        </p:txBody>
      </p:sp>
      <p:sp>
        <p:nvSpPr>
          <p:cNvPr id="19546" name="Text Box 4">
            <a:extLst>
              <a:ext uri="{FF2B5EF4-FFF2-40B4-BE49-F238E27FC236}">
                <a16:creationId xmlns:a16="http://schemas.microsoft.com/office/drawing/2014/main" id="{17BD686A-2F8F-3DFA-4846-7D22996F5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" y="42863"/>
            <a:ext cx="1081088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19547" name="Text Box 4">
            <a:extLst>
              <a:ext uri="{FF2B5EF4-FFF2-40B4-BE49-F238E27FC236}">
                <a16:creationId xmlns:a16="http://schemas.microsoft.com/office/drawing/2014/main" id="{4363DCCF-6C53-29C3-49DE-73F6104D6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ch20f22">
            <a:extLst>
              <a:ext uri="{FF2B5EF4-FFF2-40B4-BE49-F238E27FC236}">
                <a16:creationId xmlns:a16="http://schemas.microsoft.com/office/drawing/2014/main" id="{A33A0A71-1166-415B-6FFC-EEB0617A3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957388"/>
            <a:ext cx="8323263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Text Box 3">
            <a:extLst>
              <a:ext uri="{FF2B5EF4-FFF2-40B4-BE49-F238E27FC236}">
                <a16:creationId xmlns:a16="http://schemas.microsoft.com/office/drawing/2014/main" id="{1533FA6F-5A2D-C5F6-22D3-FFA019E65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38" y="5232400"/>
            <a:ext cx="1008062" cy="396875"/>
          </a:xfrm>
          <a:prstGeom prst="rect">
            <a:avLst/>
          </a:prstGeom>
          <a:solidFill>
            <a:srgbClr val="EAF5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2000" b="1"/>
              <a:t>Tn 3</a:t>
            </a:r>
          </a:p>
        </p:txBody>
      </p:sp>
      <p:sp>
        <p:nvSpPr>
          <p:cNvPr id="62467" name="Text Box 4">
            <a:extLst>
              <a:ext uri="{FF2B5EF4-FFF2-40B4-BE49-F238E27FC236}">
                <a16:creationId xmlns:a16="http://schemas.microsoft.com/office/drawing/2014/main" id="{56AF1806-06A1-8E87-08F3-44D508EAC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62468" name="Text Box 4">
            <a:extLst>
              <a:ext uri="{FF2B5EF4-FFF2-40B4-BE49-F238E27FC236}">
                <a16:creationId xmlns:a16="http://schemas.microsoft.com/office/drawing/2014/main" id="{43A7E587-0F41-7904-CCD3-C35E701B8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D8DEDCB0-4858-43D2-E9B5-026118FD1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5" y="819150"/>
            <a:ext cx="6913563" cy="400050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600" b="1" dirty="0">
                <a:solidFill>
                  <a:schemeClr val="accent5"/>
                </a:solidFill>
              </a:rPr>
              <a:t>- </a:t>
            </a:r>
            <a:r>
              <a:rPr lang="pt-BR" altLang="en-US" sz="2000" b="1" dirty="0">
                <a:solidFill>
                  <a:schemeClr val="accent5"/>
                </a:solidFill>
              </a:rPr>
              <a:t>Transposons</a:t>
            </a:r>
          </a:p>
        </p:txBody>
      </p:sp>
      <p:sp>
        <p:nvSpPr>
          <p:cNvPr id="62470" name="Rectangle 4">
            <a:extLst>
              <a:ext uri="{FF2B5EF4-FFF2-40B4-BE49-F238E27FC236}">
                <a16:creationId xmlns:a16="http://schemas.microsoft.com/office/drawing/2014/main" id="{7F889961-96B1-F4C9-5D80-D381E9BBC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963" y="407988"/>
            <a:ext cx="8321675" cy="366712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ch20f15">
            <a:extLst>
              <a:ext uri="{FF2B5EF4-FFF2-40B4-BE49-F238E27FC236}">
                <a16:creationId xmlns:a16="http://schemas.microsoft.com/office/drawing/2014/main" id="{B923E455-6BB3-5AA3-AA6F-E3360973B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16113"/>
            <a:ext cx="91440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Text Box 4">
            <a:extLst>
              <a:ext uri="{FF2B5EF4-FFF2-40B4-BE49-F238E27FC236}">
                <a16:creationId xmlns:a16="http://schemas.microsoft.com/office/drawing/2014/main" id="{B826EA7C-196D-8D01-95AB-9828E33DC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63491" name="Text Box 4">
            <a:extLst>
              <a:ext uri="{FF2B5EF4-FFF2-40B4-BE49-F238E27FC236}">
                <a16:creationId xmlns:a16="http://schemas.microsoft.com/office/drawing/2014/main" id="{8F1ED0BA-B6A8-13CF-7978-AB16A1634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389021B8-8616-695E-97E1-A80AB2A15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5" y="819150"/>
            <a:ext cx="6913563" cy="400050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600" b="1" dirty="0">
                <a:solidFill>
                  <a:schemeClr val="accent5"/>
                </a:solidFill>
              </a:rPr>
              <a:t>- </a:t>
            </a:r>
            <a:r>
              <a:rPr lang="pt-BR" altLang="en-US" sz="2000" b="1" dirty="0">
                <a:solidFill>
                  <a:schemeClr val="accent5"/>
                </a:solidFill>
              </a:rPr>
              <a:t>Transposons</a:t>
            </a:r>
          </a:p>
        </p:txBody>
      </p:sp>
      <p:sp>
        <p:nvSpPr>
          <p:cNvPr id="63493" name="Rectangle 4">
            <a:extLst>
              <a:ext uri="{FF2B5EF4-FFF2-40B4-BE49-F238E27FC236}">
                <a16:creationId xmlns:a16="http://schemas.microsoft.com/office/drawing/2014/main" id="{EA8B2A4A-D093-054D-A68B-54FE5E9E6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963" y="407988"/>
            <a:ext cx="8321675" cy="366712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  <p:sp>
        <p:nvSpPr>
          <p:cNvPr id="63494" name="Text Box 3">
            <a:extLst>
              <a:ext uri="{FF2B5EF4-FFF2-40B4-BE49-F238E27FC236}">
                <a16:creationId xmlns:a16="http://schemas.microsoft.com/office/drawing/2014/main" id="{462AFACA-CC71-F050-7A56-07EEBD47D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588" y="5064125"/>
            <a:ext cx="1133475" cy="396875"/>
          </a:xfrm>
          <a:prstGeom prst="rect">
            <a:avLst/>
          </a:prstGeom>
          <a:solidFill>
            <a:srgbClr val="EAF5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2000" b="1"/>
              <a:t>Tn 9</a:t>
            </a:r>
          </a:p>
        </p:txBody>
      </p:sp>
      <p:sp>
        <p:nvSpPr>
          <p:cNvPr id="63495" name="Text Box 3">
            <a:extLst>
              <a:ext uri="{FF2B5EF4-FFF2-40B4-BE49-F238E27FC236}">
                <a16:creationId xmlns:a16="http://schemas.microsoft.com/office/drawing/2014/main" id="{1557D0B9-5A4D-2EF4-EEE6-EA19E2269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3538" y="5006975"/>
            <a:ext cx="1133475" cy="396875"/>
          </a:xfrm>
          <a:prstGeom prst="rect">
            <a:avLst/>
          </a:prstGeom>
          <a:solidFill>
            <a:srgbClr val="EAF5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2000" b="1"/>
              <a:t>Tn 10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E6139283-F395-DA29-C930-D79F9070B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7363" y="788988"/>
            <a:ext cx="8458200" cy="369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432FF"/>
            </a:solidFill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sz="1800" b="1" dirty="0"/>
              <a:t>      Quadro: Alguns    Transposons   de   bactérias </a:t>
            </a:r>
            <a:endParaRPr lang="pt-BR" altLang="en-US" sz="1800" dirty="0"/>
          </a:p>
        </p:txBody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B27634DE-65C5-9387-157E-CDF2110DD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871663"/>
            <a:ext cx="184150" cy="3683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15" name="Rectangle 4">
            <a:extLst>
              <a:ext uri="{FF2B5EF4-FFF2-40B4-BE49-F238E27FC236}">
                <a16:creationId xmlns:a16="http://schemas.microsoft.com/office/drawing/2014/main" id="{509FAD67-7F3F-E10F-4BE8-D3F4160B8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878013"/>
            <a:ext cx="184150" cy="36988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16" name="Rectangle 5">
            <a:extLst>
              <a:ext uri="{FF2B5EF4-FFF2-40B4-BE49-F238E27FC236}">
                <a16:creationId xmlns:a16="http://schemas.microsoft.com/office/drawing/2014/main" id="{D00FD413-1469-7DCF-1FD3-DE758F961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-714375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17" name="Rectangle 6">
            <a:extLst>
              <a:ext uri="{FF2B5EF4-FFF2-40B4-BE49-F238E27FC236}">
                <a16:creationId xmlns:a16="http://schemas.microsoft.com/office/drawing/2014/main" id="{6D4413C3-A8B9-9795-19CA-CEDE788FF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878013"/>
            <a:ext cx="184150" cy="36988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18" name="Rectangle 7">
            <a:extLst>
              <a:ext uri="{FF2B5EF4-FFF2-40B4-BE49-F238E27FC236}">
                <a16:creationId xmlns:a16="http://schemas.microsoft.com/office/drawing/2014/main" id="{E80B9E94-B6D4-09F0-2D8D-9C1B8AD0B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871663"/>
            <a:ext cx="184150" cy="3683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87048" name="Group 8">
            <a:extLst>
              <a:ext uri="{FF2B5EF4-FFF2-40B4-BE49-F238E27FC236}">
                <a16:creationId xmlns:a16="http://schemas.microsoft.com/office/drawing/2014/main" id="{EC4A1298-67FB-70A8-CD35-E31F41C7A933}"/>
              </a:ext>
            </a:extLst>
          </p:cNvPr>
          <p:cNvGraphicFramePr>
            <a:graphicFrameLocks noGrp="1"/>
          </p:cNvGraphicFramePr>
          <p:nvPr/>
        </p:nvGraphicFramePr>
        <p:xfrm>
          <a:off x="1752600" y="1222375"/>
          <a:ext cx="8458200" cy="5154613"/>
        </p:xfrm>
        <a:graphic>
          <a:graphicData uri="http://schemas.openxmlformats.org/drawingml/2006/table">
            <a:tbl>
              <a:tblPr/>
              <a:tblGrid>
                <a:gridCol w="1463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06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2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Transposon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Marcador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Comprimento (bp)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“</a:t>
                      </a:r>
                      <a:r>
                        <a:rPr kumimoji="0" lang="pt-BR" sz="15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Inverted</a:t>
                      </a:r>
                      <a:r>
                        <a:rPr kumimoji="0" lang="pt-BR" sz="15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 </a:t>
                      </a:r>
                      <a:r>
                        <a:rPr kumimoji="0" lang="pt-BR" sz="15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repeat</a:t>
                      </a:r>
                      <a:r>
                        <a:rPr kumimoji="0" lang="pt-BR" sz="15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” - IR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441">
                <a:tc>
                  <a:txBody>
                    <a:bodyPr/>
                    <a:lstStyle/>
                    <a:p>
                      <a:pPr marL="14400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Tn1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A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Ampicilina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A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4.957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A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38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A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441">
                <a:tc>
                  <a:txBody>
                    <a:bodyPr/>
                    <a:lstStyle/>
                    <a:p>
                      <a:pPr marL="14400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Tn2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Ampicilina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441">
                <a:tc>
                  <a:txBody>
                    <a:bodyPr/>
                    <a:lstStyle/>
                    <a:p>
                      <a:pPr marL="14400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Tn3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A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Ampicilina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441">
                <a:tc>
                  <a:txBody>
                    <a:bodyPr/>
                    <a:lstStyle/>
                    <a:p>
                      <a:pPr marL="14400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Tn4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Ampicilina,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20.500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Curto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441">
                <a:tc>
                  <a:txBody>
                    <a:bodyPr/>
                    <a:lstStyle/>
                    <a:p>
                      <a:pPr marL="14400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Estreptomicina,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441">
                <a:tc>
                  <a:txBody>
                    <a:bodyPr/>
                    <a:lstStyle/>
                    <a:p>
                      <a:pPr marL="14400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Sulfanilamida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523">
                <a:tc>
                  <a:txBody>
                    <a:bodyPr/>
                    <a:lstStyle/>
                    <a:p>
                      <a:pPr marL="14400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Tn5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A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Canamicina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A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5.400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A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1500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A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3441">
                <a:tc>
                  <a:txBody>
                    <a:bodyPr/>
                    <a:lstStyle/>
                    <a:p>
                      <a:pPr marL="14400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Tn6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A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Canamicina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A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4.200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A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Não detectado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A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3441">
                <a:tc>
                  <a:txBody>
                    <a:bodyPr/>
                    <a:lstStyle/>
                    <a:p>
                      <a:pPr marL="14400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Tn7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Trimetoprim,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14.000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Não  detectado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3441">
                <a:tc>
                  <a:txBody>
                    <a:bodyPr/>
                    <a:lstStyle/>
                    <a:p>
                      <a:pPr marL="14400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Estreptomicina,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3441">
                <a:tc>
                  <a:txBody>
                    <a:bodyPr/>
                    <a:lstStyle/>
                    <a:p>
                      <a:pPr marL="14400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Tn9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A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Cloranfenicol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A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2.638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A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18/23*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A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3441">
                <a:tc>
                  <a:txBody>
                    <a:bodyPr/>
                    <a:lstStyle/>
                    <a:p>
                      <a:pPr marL="14400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Tn10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Tetraciclina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9.300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1400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3441">
                <a:tc>
                  <a:txBody>
                    <a:bodyPr/>
                    <a:lstStyle/>
                    <a:p>
                      <a:pPr marL="14400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Tn951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1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lac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16.600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F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Curto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13594">
                <a:tc>
                  <a:txBody>
                    <a:bodyPr/>
                    <a:lstStyle/>
                    <a:p>
                      <a:pPr marL="14400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Tn1681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Enterotoxina termoestável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2.088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768 (IS1)</a:t>
                      </a:r>
                    </a:p>
                  </a:txBody>
                  <a:tcPr marL="91433" marR="91433" marT="47501" marB="475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64601" name="Picture 95" descr=" ">
            <a:extLst>
              <a:ext uri="{FF2B5EF4-FFF2-40B4-BE49-F238E27FC236}">
                <a16:creationId xmlns:a16="http://schemas.microsoft.com/office/drawing/2014/main" id="{AEEFC3E2-7FC2-D11C-DD3D-533445D92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1700213"/>
            <a:ext cx="142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02" name="Picture 96" descr=" ">
            <a:extLst>
              <a:ext uri="{FF2B5EF4-FFF2-40B4-BE49-F238E27FC236}">
                <a16:creationId xmlns:a16="http://schemas.microsoft.com/office/drawing/2014/main" id="{38FC415B-A1C7-3EC8-5181-50A4FD341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3468688"/>
            <a:ext cx="142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03" name="Picture 97" descr=" ">
            <a:extLst>
              <a:ext uri="{FF2B5EF4-FFF2-40B4-BE49-F238E27FC236}">
                <a16:creationId xmlns:a16="http://schemas.microsoft.com/office/drawing/2014/main" id="{6B34684C-A9BF-8C1B-7B2C-3EB61154A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3468688"/>
            <a:ext cx="142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04" name="Picture 98" descr=" ">
            <a:extLst>
              <a:ext uri="{FF2B5EF4-FFF2-40B4-BE49-F238E27FC236}">
                <a16:creationId xmlns:a16="http://schemas.microsoft.com/office/drawing/2014/main" id="{9B5A559A-B2EF-DCC9-E83F-92FCB9F79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3986213"/>
            <a:ext cx="142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05" name="Picture 99" descr=" ">
            <a:extLst>
              <a:ext uri="{FF2B5EF4-FFF2-40B4-BE49-F238E27FC236}">
                <a16:creationId xmlns:a16="http://schemas.microsoft.com/office/drawing/2014/main" id="{C7E36E97-62BF-D9D0-B559-5B01F84FD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3986213"/>
            <a:ext cx="142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06" name="Picture 100" descr=" ">
            <a:extLst>
              <a:ext uri="{FF2B5EF4-FFF2-40B4-BE49-F238E27FC236}">
                <a16:creationId xmlns:a16="http://schemas.microsoft.com/office/drawing/2014/main" id="{0572C1EA-2E0E-8D02-1260-5CBD8DEC2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4503738"/>
            <a:ext cx="142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07" name="Picture 101" descr=" ">
            <a:extLst>
              <a:ext uri="{FF2B5EF4-FFF2-40B4-BE49-F238E27FC236}">
                <a16:creationId xmlns:a16="http://schemas.microsoft.com/office/drawing/2014/main" id="{86ED9C3E-6681-226E-7D65-636DA7021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4870450"/>
            <a:ext cx="142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08" name="Picture 102" descr=" ">
            <a:extLst>
              <a:ext uri="{FF2B5EF4-FFF2-40B4-BE49-F238E27FC236}">
                <a16:creationId xmlns:a16="http://schemas.microsoft.com/office/drawing/2014/main" id="{1460C3B8-2DF4-4147-79D5-DDF0D13FC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5237163"/>
            <a:ext cx="142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09" name="Picture 103" descr=" ">
            <a:extLst>
              <a:ext uri="{FF2B5EF4-FFF2-40B4-BE49-F238E27FC236}">
                <a16:creationId xmlns:a16="http://schemas.microsoft.com/office/drawing/2014/main" id="{32035D35-860A-64D4-0696-FC71B7E26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25" y="5237163"/>
            <a:ext cx="142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0" name="Picture 104" descr=" ">
            <a:extLst>
              <a:ext uri="{FF2B5EF4-FFF2-40B4-BE49-F238E27FC236}">
                <a16:creationId xmlns:a16="http://schemas.microsoft.com/office/drawing/2014/main" id="{44243A03-55D7-A460-EE9F-5169CCD74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5754688"/>
            <a:ext cx="142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1" name="Picture 105" descr=" ">
            <a:extLst>
              <a:ext uri="{FF2B5EF4-FFF2-40B4-BE49-F238E27FC236}">
                <a16:creationId xmlns:a16="http://schemas.microsoft.com/office/drawing/2014/main" id="{91B50BB2-F215-4E39-BCB8-3684AFA6B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25" y="5754688"/>
            <a:ext cx="142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2" name="Picture 106" descr=" ">
            <a:extLst>
              <a:ext uri="{FF2B5EF4-FFF2-40B4-BE49-F238E27FC236}">
                <a16:creationId xmlns:a16="http://schemas.microsoft.com/office/drawing/2014/main" id="{1C463982-DBFA-139C-D923-2F30A8F6C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6638925"/>
            <a:ext cx="142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3" name="Picture 107" descr=" ">
            <a:extLst>
              <a:ext uri="{FF2B5EF4-FFF2-40B4-BE49-F238E27FC236}">
                <a16:creationId xmlns:a16="http://schemas.microsoft.com/office/drawing/2014/main" id="{2585C7BE-C110-3AA9-EF28-9AB845C71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6638925"/>
            <a:ext cx="142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4" name="Picture 108" descr=" ">
            <a:extLst>
              <a:ext uri="{FF2B5EF4-FFF2-40B4-BE49-F238E27FC236}">
                <a16:creationId xmlns:a16="http://schemas.microsoft.com/office/drawing/2014/main" id="{1EC366C8-AC04-D943-FB8D-ECDA6481F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25" y="6638925"/>
            <a:ext cx="142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5" name="Picture 109" descr=" ">
            <a:extLst>
              <a:ext uri="{FF2B5EF4-FFF2-40B4-BE49-F238E27FC236}">
                <a16:creationId xmlns:a16="http://schemas.microsoft.com/office/drawing/2014/main" id="{EEB567B9-2126-A6A6-1C81-E9F23CC10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7156450"/>
            <a:ext cx="142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6" name="Picture 110" descr=" ">
            <a:extLst>
              <a:ext uri="{FF2B5EF4-FFF2-40B4-BE49-F238E27FC236}">
                <a16:creationId xmlns:a16="http://schemas.microsoft.com/office/drawing/2014/main" id="{4E0DC7FB-8FCF-B607-9605-8F33A6F17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25" y="7156450"/>
            <a:ext cx="142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7" name="Picture 111" descr=" ">
            <a:extLst>
              <a:ext uri="{FF2B5EF4-FFF2-40B4-BE49-F238E27FC236}">
                <a16:creationId xmlns:a16="http://schemas.microsoft.com/office/drawing/2014/main" id="{8CD9A67B-AD34-4075-BC51-6029410AA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7673975"/>
            <a:ext cx="142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8" name="Picture 112" descr=" ">
            <a:extLst>
              <a:ext uri="{FF2B5EF4-FFF2-40B4-BE49-F238E27FC236}">
                <a16:creationId xmlns:a16="http://schemas.microsoft.com/office/drawing/2014/main" id="{19E132DB-0CBA-90C2-3AB5-27046942A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8040688"/>
            <a:ext cx="1428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19" name="Picture 113" descr=" --">
            <a:extLst>
              <a:ext uri="{FF2B5EF4-FFF2-40B4-BE49-F238E27FC236}">
                <a16:creationId xmlns:a16="http://schemas.microsoft.com/office/drawing/2014/main" id="{CDE11B28-F403-6470-0D28-C590A1C9B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-1835150"/>
            <a:ext cx="85725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620" name="Text Box 4">
            <a:extLst>
              <a:ext uri="{FF2B5EF4-FFF2-40B4-BE49-F238E27FC236}">
                <a16:creationId xmlns:a16="http://schemas.microsoft.com/office/drawing/2014/main" id="{6E005152-DD19-9105-DA6E-DCCEFC07C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64621" name="Text Box 4">
            <a:extLst>
              <a:ext uri="{FF2B5EF4-FFF2-40B4-BE49-F238E27FC236}">
                <a16:creationId xmlns:a16="http://schemas.microsoft.com/office/drawing/2014/main" id="{BCBED532-2434-960E-9C5A-BB7819DDF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CAF20114-4823-7D5D-5881-77C7AE541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7475" y="30163"/>
            <a:ext cx="2455863" cy="401637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600" b="1" dirty="0">
                <a:solidFill>
                  <a:schemeClr val="accent5"/>
                </a:solidFill>
              </a:rPr>
              <a:t>- </a:t>
            </a:r>
            <a:r>
              <a:rPr lang="pt-BR" altLang="en-US" sz="2000" b="1" dirty="0">
                <a:solidFill>
                  <a:schemeClr val="accent5"/>
                </a:solidFill>
              </a:rPr>
              <a:t>Transposons</a:t>
            </a:r>
          </a:p>
        </p:txBody>
      </p:sp>
      <p:sp>
        <p:nvSpPr>
          <p:cNvPr id="64623" name="Rectangle 4">
            <a:extLst>
              <a:ext uri="{FF2B5EF4-FFF2-40B4-BE49-F238E27FC236}">
                <a16:creationId xmlns:a16="http://schemas.microsoft.com/office/drawing/2014/main" id="{FD1814AA-5E98-C7E4-1C98-8B29C4434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038" y="50800"/>
            <a:ext cx="3200400" cy="366713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ch13f10">
            <a:extLst>
              <a:ext uri="{FF2B5EF4-FFF2-40B4-BE49-F238E27FC236}">
                <a16:creationId xmlns:a16="http://schemas.microsoft.com/office/drawing/2014/main" id="{C343A621-D158-5315-C835-504D6F56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88" y="1608138"/>
            <a:ext cx="6194425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Rectangle 3">
            <a:extLst>
              <a:ext uri="{FF2B5EF4-FFF2-40B4-BE49-F238E27FC236}">
                <a16:creationId xmlns:a16="http://schemas.microsoft.com/office/drawing/2014/main" id="{06D5D48D-8A5F-3955-6FBF-00ACD601B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3450" y="5449888"/>
            <a:ext cx="7596188" cy="641350"/>
          </a:xfrm>
          <a:prstGeom prst="rect">
            <a:avLst/>
          </a:prstGeom>
          <a:solidFill>
            <a:srgbClr val="FAFCC8"/>
          </a:solidFill>
          <a:ln w="9525">
            <a:solidFill>
              <a:srgbClr val="0432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/>
              <a:t>Participação dos </a:t>
            </a:r>
            <a:r>
              <a:rPr lang="pt-BR" altLang="en-US" sz="1800" b="1"/>
              <a:t>elementos transponíveis</a:t>
            </a:r>
            <a:r>
              <a:rPr lang="pt-BR" altLang="en-US" sz="1800"/>
              <a:t> na evolução dos plasmídeos que conferem às bactérias resistência  a múltiplos antibióticos </a:t>
            </a:r>
          </a:p>
        </p:txBody>
      </p:sp>
      <p:sp>
        <p:nvSpPr>
          <p:cNvPr id="65539" name="Text Box 4">
            <a:extLst>
              <a:ext uri="{FF2B5EF4-FFF2-40B4-BE49-F238E27FC236}">
                <a16:creationId xmlns:a16="http://schemas.microsoft.com/office/drawing/2014/main" id="{CA8ED9C8-77DA-4E0A-6CA4-7D9C1CFD5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65540" name="Text Box 4">
            <a:extLst>
              <a:ext uri="{FF2B5EF4-FFF2-40B4-BE49-F238E27FC236}">
                <a16:creationId xmlns:a16="http://schemas.microsoft.com/office/drawing/2014/main" id="{6EABCF6D-8CA5-5301-213A-64EC25F79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190B1F4-4986-BC3E-64D3-6A4BBFE93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5" y="819150"/>
            <a:ext cx="6913563" cy="400050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600" b="1" dirty="0">
                <a:solidFill>
                  <a:schemeClr val="accent5"/>
                </a:solidFill>
              </a:rPr>
              <a:t>- </a:t>
            </a:r>
            <a:r>
              <a:rPr lang="pt-BR" altLang="en-US" sz="2000" b="1" dirty="0">
                <a:solidFill>
                  <a:schemeClr val="accent5"/>
                </a:solidFill>
              </a:rPr>
              <a:t>Transposons</a:t>
            </a:r>
          </a:p>
        </p:txBody>
      </p:sp>
      <p:sp>
        <p:nvSpPr>
          <p:cNvPr id="65542" name="Rectangle 4">
            <a:extLst>
              <a:ext uri="{FF2B5EF4-FFF2-40B4-BE49-F238E27FC236}">
                <a16:creationId xmlns:a16="http://schemas.microsoft.com/office/drawing/2014/main" id="{62E2A7B0-2881-16E6-A559-056C54F4F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963" y="407988"/>
            <a:ext cx="8321675" cy="366712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3">
            <a:extLst>
              <a:ext uri="{FF2B5EF4-FFF2-40B4-BE49-F238E27FC236}">
                <a16:creationId xmlns:a16="http://schemas.microsoft.com/office/drawing/2014/main" id="{7D43DBA4-37C6-24E9-20A0-BF8FD2C8B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225" y="5156200"/>
            <a:ext cx="8616950" cy="863600"/>
          </a:xfrm>
          <a:prstGeom prst="rect">
            <a:avLst/>
          </a:prstGeom>
          <a:solidFill>
            <a:srgbClr val="FAFCC8"/>
          </a:solidFill>
          <a:ln w="9525">
            <a:solidFill>
              <a:srgbClr val="0432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800">
                <a:latin typeface="Calibri" panose="020F0502020204030204" pitchFamily="34" charset="0"/>
                <a:cs typeface="Calibri" panose="020F0502020204030204" pitchFamily="34" charset="0"/>
              </a:rPr>
              <a:t>O plasmídeo </a:t>
            </a:r>
            <a:r>
              <a:rPr lang="pt-BR" altLang="pt-BR" sz="1800" b="1">
                <a:latin typeface="Calibri" panose="020F0502020204030204" pitchFamily="34" charset="0"/>
                <a:cs typeface="Calibri" panose="020F0502020204030204" pitchFamily="34" charset="0"/>
              </a:rPr>
              <a:t>RP4</a:t>
            </a:r>
            <a:r>
              <a:rPr lang="pt-BR" altLang="pt-BR" sz="1800">
                <a:latin typeface="Calibri" panose="020F0502020204030204" pitchFamily="34" charset="0"/>
                <a:cs typeface="Calibri" panose="020F0502020204030204" pitchFamily="34" charset="0"/>
              </a:rPr>
              <a:t>, derivado do Fator R de </a:t>
            </a:r>
            <a:r>
              <a:rPr lang="pt-BR" altLang="pt-BR" sz="1800" i="1">
                <a:latin typeface="Calibri" panose="020F0502020204030204" pitchFamily="34" charset="0"/>
                <a:cs typeface="Calibri" panose="020F0502020204030204" pitchFamily="34" charset="0"/>
              </a:rPr>
              <a:t>Pseudomonas aeruginosa,</a:t>
            </a:r>
            <a:r>
              <a:rPr lang="pt-BR" altLang="pt-BR" sz="180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-BR" altLang="en-US" sz="1800">
                <a:latin typeface="Calibri" panose="020F0502020204030204" pitchFamily="34" charset="0"/>
                <a:cs typeface="Calibri" panose="020F0502020204030204" pitchFamily="34" charset="0"/>
              </a:rPr>
              <a:t>confere às bactérias Gram-negativas resistência a múltiplos antibióticos: </a:t>
            </a:r>
            <a:r>
              <a:rPr lang="pt-BR" altLang="pt-BR" sz="1800">
                <a:latin typeface="Calibri" panose="020F0502020204030204" pitchFamily="34" charset="0"/>
                <a:cs typeface="Calibri" panose="020F0502020204030204" pitchFamily="34" charset="0"/>
              </a:rPr>
              <a:t>Carbenicilina, Neomicina, Canamicina e Tetraciclina.</a:t>
            </a:r>
            <a:r>
              <a:rPr lang="pt-BR" altLang="en-US" sz="1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6562" name="Text Box 4">
            <a:extLst>
              <a:ext uri="{FF2B5EF4-FFF2-40B4-BE49-F238E27FC236}">
                <a16:creationId xmlns:a16="http://schemas.microsoft.com/office/drawing/2014/main" id="{36486547-230E-2798-BDBA-EFCBE38BA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66563" name="Text Box 4">
            <a:extLst>
              <a:ext uri="{FF2B5EF4-FFF2-40B4-BE49-F238E27FC236}">
                <a16:creationId xmlns:a16="http://schemas.microsoft.com/office/drawing/2014/main" id="{7C0594EE-7878-0400-5593-657D2F84A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977A3018-9C78-4CF5-083E-280DF2E99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5" y="819150"/>
            <a:ext cx="6913563" cy="400050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600" b="1" dirty="0">
                <a:solidFill>
                  <a:schemeClr val="accent5"/>
                </a:solidFill>
              </a:rPr>
              <a:t>- </a:t>
            </a:r>
            <a:r>
              <a:rPr lang="pt-BR" altLang="en-US" sz="2000" b="1" dirty="0">
                <a:solidFill>
                  <a:schemeClr val="accent5"/>
                </a:solidFill>
              </a:rPr>
              <a:t>Transposons</a:t>
            </a:r>
          </a:p>
        </p:txBody>
      </p:sp>
      <p:sp>
        <p:nvSpPr>
          <p:cNvPr id="66565" name="Rectangle 4">
            <a:extLst>
              <a:ext uri="{FF2B5EF4-FFF2-40B4-BE49-F238E27FC236}">
                <a16:creationId xmlns:a16="http://schemas.microsoft.com/office/drawing/2014/main" id="{604566FA-736A-BB1D-DF8F-3D18B0E09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963" y="407988"/>
            <a:ext cx="8321675" cy="366712"/>
          </a:xfrm>
          <a:prstGeom prst="rect">
            <a:avLst/>
          </a:prstGeom>
          <a:solidFill>
            <a:srgbClr val="043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   4.2. Recombinação</a:t>
            </a:r>
            <a:endParaRPr lang="pt-BR" altLang="en-US" sz="1800"/>
          </a:p>
        </p:txBody>
      </p:sp>
      <p:pic>
        <p:nvPicPr>
          <p:cNvPr id="66566" name="Picture 6">
            <a:extLst>
              <a:ext uri="{FF2B5EF4-FFF2-40B4-BE49-F238E27FC236}">
                <a16:creationId xmlns:a16="http://schemas.microsoft.com/office/drawing/2014/main" id="{B66E0866-2160-970D-1D45-334ABED09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801813"/>
            <a:ext cx="468788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8B5BE5-2614-07F4-4D59-F4273D290A53}"/>
              </a:ext>
            </a:extLst>
          </p:cNvPr>
          <p:cNvSpPr/>
          <p:nvPr/>
        </p:nvSpPr>
        <p:spPr>
          <a:xfrm>
            <a:off x="6981825" y="2794000"/>
            <a:ext cx="3816350" cy="18161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sz="1400" b="1" dirty="0">
                <a:solidFill>
                  <a:srgbClr val="000000"/>
                </a:solidFill>
              </a:rPr>
              <a:t>Plasmídeos </a:t>
            </a:r>
            <a:r>
              <a:rPr lang="pt-BR" sz="1400" b="1" dirty="0" err="1">
                <a:solidFill>
                  <a:srgbClr val="000000"/>
                </a:solidFill>
              </a:rPr>
              <a:t>R</a:t>
            </a:r>
            <a:r>
              <a:rPr lang="pt-BR" sz="1400" dirty="0">
                <a:solidFill>
                  <a:srgbClr val="000000"/>
                </a:solidFill>
              </a:rPr>
              <a:t>: Os  </a:t>
            </a:r>
            <a:r>
              <a:rPr lang="pt-BR" sz="1400" dirty="0">
                <a:solidFill>
                  <a:srgbClr val="FF0000"/>
                </a:solidFill>
              </a:rPr>
              <a:t>determinantes-</a:t>
            </a:r>
            <a:r>
              <a:rPr lang="pt-BR" sz="1400" b="1" dirty="0" err="1">
                <a:solidFill>
                  <a:srgbClr val="FF0000"/>
                </a:solidFill>
              </a:rPr>
              <a:t>r</a:t>
            </a:r>
            <a:r>
              <a:rPr lang="pt-BR" sz="1400" dirty="0">
                <a:solidFill>
                  <a:srgbClr val="000000"/>
                </a:solidFill>
              </a:rPr>
              <a:t> neste diagrama são:  </a:t>
            </a:r>
          </a:p>
          <a:p>
            <a:pPr algn="just">
              <a:defRPr/>
            </a:pPr>
            <a:r>
              <a:rPr lang="pt-BR" sz="1400" dirty="0">
                <a:solidFill>
                  <a:srgbClr val="000000"/>
                </a:solidFill>
              </a:rPr>
              <a:t>- </a:t>
            </a:r>
            <a:r>
              <a:rPr lang="pt-BR" sz="1400" dirty="0" err="1">
                <a:solidFill>
                  <a:srgbClr val="000000"/>
                </a:solidFill>
              </a:rPr>
              <a:t>Tc</a:t>
            </a:r>
            <a:r>
              <a:rPr lang="pt-BR" sz="1400" dirty="0">
                <a:solidFill>
                  <a:srgbClr val="000000"/>
                </a:solidFill>
              </a:rPr>
              <a:t>, tetraciclina; </a:t>
            </a:r>
          </a:p>
          <a:p>
            <a:pPr algn="just">
              <a:defRPr/>
            </a:pPr>
            <a:r>
              <a:rPr lang="pt-BR" sz="1400" dirty="0">
                <a:solidFill>
                  <a:srgbClr val="000000"/>
                </a:solidFill>
              </a:rPr>
              <a:t>- </a:t>
            </a:r>
            <a:r>
              <a:rPr lang="pt-BR" sz="1400" dirty="0" err="1">
                <a:solidFill>
                  <a:srgbClr val="000000"/>
                </a:solidFill>
              </a:rPr>
              <a:t>Kan</a:t>
            </a:r>
            <a:r>
              <a:rPr lang="pt-BR" sz="1400" dirty="0">
                <a:solidFill>
                  <a:srgbClr val="000000"/>
                </a:solidFill>
              </a:rPr>
              <a:t>, Canamicina; </a:t>
            </a:r>
          </a:p>
          <a:p>
            <a:pPr algn="just">
              <a:defRPr/>
            </a:pPr>
            <a:r>
              <a:rPr lang="pt-BR" sz="1400" dirty="0">
                <a:solidFill>
                  <a:srgbClr val="000000"/>
                </a:solidFill>
              </a:rPr>
              <a:t>- </a:t>
            </a:r>
            <a:r>
              <a:rPr lang="pt-BR" sz="1400" dirty="0" err="1">
                <a:solidFill>
                  <a:srgbClr val="000000"/>
                </a:solidFill>
              </a:rPr>
              <a:t>Sm</a:t>
            </a:r>
            <a:r>
              <a:rPr lang="pt-BR" sz="1400" dirty="0">
                <a:solidFill>
                  <a:srgbClr val="000000"/>
                </a:solidFill>
              </a:rPr>
              <a:t>, estreptomicina; </a:t>
            </a:r>
          </a:p>
          <a:p>
            <a:pPr algn="just">
              <a:defRPr/>
            </a:pPr>
            <a:r>
              <a:rPr lang="pt-BR" sz="1400" dirty="0">
                <a:solidFill>
                  <a:srgbClr val="000000"/>
                </a:solidFill>
              </a:rPr>
              <a:t>- </a:t>
            </a:r>
            <a:r>
              <a:rPr lang="pt-BR" sz="1400" dirty="0" err="1">
                <a:solidFill>
                  <a:srgbClr val="000000"/>
                </a:solidFill>
              </a:rPr>
              <a:t>Su</a:t>
            </a:r>
            <a:r>
              <a:rPr lang="pt-BR" sz="1400" dirty="0">
                <a:solidFill>
                  <a:srgbClr val="000000"/>
                </a:solidFill>
              </a:rPr>
              <a:t>, sulfonamida; </a:t>
            </a:r>
          </a:p>
          <a:p>
            <a:pPr algn="just">
              <a:defRPr/>
            </a:pPr>
            <a:r>
              <a:rPr lang="pt-BR" sz="1400" dirty="0">
                <a:solidFill>
                  <a:srgbClr val="000000"/>
                </a:solidFill>
              </a:rPr>
              <a:t>- Amp, ampicilina; e </a:t>
            </a:r>
          </a:p>
          <a:p>
            <a:pPr algn="just">
              <a:defRPr/>
            </a:pPr>
            <a:r>
              <a:rPr lang="pt-BR" sz="1400" dirty="0">
                <a:solidFill>
                  <a:srgbClr val="000000"/>
                </a:solidFill>
              </a:rPr>
              <a:t>- Hg, mercúrio.</a:t>
            </a:r>
            <a:endParaRPr lang="pt-BR" sz="14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1FBD41-E0C1-E6E2-6DA3-71661504D785}"/>
              </a:ext>
            </a:extLst>
          </p:cNvPr>
          <p:cNvSpPr/>
          <p:nvPr/>
        </p:nvSpPr>
        <p:spPr>
          <a:xfrm>
            <a:off x="192088" y="952500"/>
            <a:ext cx="6191250" cy="5846763"/>
          </a:xfrm>
          <a:prstGeom prst="rect">
            <a:avLst/>
          </a:prstGeom>
          <a:solidFill>
            <a:srgbClr val="F8FFDB"/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O nome completo de </a:t>
            </a:r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CRISPR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 é tão complicado que é mencionado abreviadamente, vem do  inglês ”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Clustered Regularly Interspaced Short Palindromic Repeats</a:t>
            </a:r>
            <a:r>
              <a:rPr lang="pt-BR" sz="1200" i="1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 ou seja, </a:t>
            </a:r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Repetições Palindrômicas Curtas 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que estão </a:t>
            </a:r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Agrupadas   </a:t>
            </a:r>
            <a:r>
              <a:rPr lang="pt-BR" sz="1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   Regularmente Inter-espaçadas.</a:t>
            </a:r>
          </a:p>
          <a:p>
            <a:pPr algn="just">
              <a:defRPr/>
            </a:pPr>
            <a:endParaRPr lang="pt-BR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endParaRPr lang="pt-BR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pt-BR" sz="12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Isto ajudou?   Bem vamos....vamos lá:</a:t>
            </a:r>
            <a:endParaRPr lang="pt-BR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A </a:t>
            </a:r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CRISPR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 é na verdade um </a:t>
            </a:r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mecanismo de defesa antigo e natural encontrado em diversas bactérias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>
              <a:spcAft>
                <a:spcPts val="600"/>
              </a:spcAft>
              <a:defRPr/>
            </a:pP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Nos </a:t>
            </a:r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anos 1980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, cientistas observaram um padrão estranho em alguns genomas bacterianos. Uma sequência de DNA poderia ser repetida diversas vezes, com sequências únicas entre as repetições. </a:t>
            </a:r>
          </a:p>
          <a:p>
            <a:pPr algn="just">
              <a:spcAft>
                <a:spcPts val="600"/>
              </a:spcAft>
              <a:defRPr/>
            </a:pP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Eles chamaram essa configuração estranha de “</a:t>
            </a:r>
            <a:r>
              <a:rPr lang="pt-B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agrupados de</a:t>
            </a:r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2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curtas repetições palindrômica</a:t>
            </a:r>
            <a:r>
              <a:rPr lang="pt-BR" sz="1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pt-BR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regularmente Inter-espaçadas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”, ou </a:t>
            </a:r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CRISPR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, na sigla em inglês.</a:t>
            </a:r>
          </a:p>
          <a:p>
            <a:pPr algn="just">
              <a:spcAft>
                <a:spcPts val="600"/>
              </a:spcAft>
              <a:defRPr/>
            </a:pP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Isso era um enigma até cientistas perceberem que as </a:t>
            </a:r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sequências únicas </a:t>
            </a:r>
            <a:r>
              <a:rPr lang="pt-BR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entre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as repetições 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combinavam com o DNA de </a:t>
            </a:r>
            <a:r>
              <a:rPr lang="pt-B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bacteriófagos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>
              <a:spcAft>
                <a:spcPts val="600"/>
              </a:spcAft>
              <a:defRPr/>
            </a:pP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Assim, </a:t>
            </a:r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CRISPR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 seria como um </a:t>
            </a:r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“sistema imunológico” 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bacteriano, </a:t>
            </a:r>
            <a:r>
              <a:rPr lang="pt-BR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mantém partes de </a:t>
            </a:r>
            <a:r>
              <a:rPr lang="pt-B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vírus</a:t>
            </a:r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“perigosos” 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ao redor </a:t>
            </a:r>
            <a:r>
              <a:rPr lang="pt-BR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para poder </a:t>
            </a:r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reconhecer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oferecer defesa 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às ameaças nos ataques seguintes. </a:t>
            </a:r>
          </a:p>
          <a:p>
            <a:pPr algn="just">
              <a:spcAft>
                <a:spcPts val="600"/>
              </a:spcAft>
              <a:defRPr/>
            </a:pPr>
            <a:endParaRPr lang="pt-B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A segunda parte desse mecanismo de defesa é um conjunto de enzimas chamadas </a:t>
            </a:r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Cas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proteínas associadas à CRISPR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), que </a:t>
            </a:r>
            <a:r>
              <a:rPr lang="pt-BR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podem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cortar precisamente o DNA 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pt-BR" sz="1200" b="1" dirty="0">
                <a:latin typeface="Calibri" panose="020F0502020204030204" pitchFamily="34" charset="0"/>
                <a:cs typeface="Calibri" panose="020F0502020204030204" pitchFamily="34" charset="0"/>
              </a:rPr>
              <a:t>eliminar </a:t>
            </a:r>
            <a:r>
              <a:rPr lang="pt-BR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vírus invasores</a:t>
            </a:r>
            <a:r>
              <a:rPr lang="pt-BR" sz="1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pt-BR" sz="120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pt-BR" sz="1200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Convenientemente, os genes que codificam  </a:t>
            </a:r>
            <a:r>
              <a:rPr lang="pt-BR" sz="1200" b="1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</a:t>
            </a:r>
            <a:r>
              <a:rPr lang="pt-BR" sz="1200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estão sempre próximos às sequências </a:t>
            </a:r>
            <a:r>
              <a:rPr lang="pt-BR" sz="1200" b="1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CRISPR</a:t>
            </a:r>
            <a:r>
              <a:rPr lang="pt-BR" sz="1200" dirty="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Aft>
                <a:spcPts val="600"/>
              </a:spcAft>
              <a:defRPr/>
            </a:pPr>
            <a:endParaRPr lang="pt-BR" sz="120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pt-BR" sz="1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Existem diversas enzimas </a:t>
            </a:r>
            <a:r>
              <a:rPr lang="pt-BR" sz="12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</a:t>
            </a:r>
            <a:r>
              <a:rPr lang="pt-BR" sz="1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mas a mais conhecida é chamada </a:t>
            </a:r>
            <a:r>
              <a:rPr lang="pt-BR" sz="12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Cas9</a:t>
            </a:r>
            <a:r>
              <a:rPr lang="pt-BR" sz="1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Ela vem da bactéria </a:t>
            </a:r>
            <a:r>
              <a:rPr lang="pt-BR" sz="1200" b="1" i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Streptococcus pyogenes</a:t>
            </a:r>
            <a:r>
              <a:rPr lang="pt-BR" sz="1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que é conhecida por causar infecção na garganta. Juntos, eles formam o sistema </a:t>
            </a:r>
            <a:r>
              <a:rPr lang="pt-BR" sz="12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CRISPR/Cas9</a:t>
            </a:r>
            <a:r>
              <a:rPr lang="pt-BR" sz="1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frequentemente abreviado para apenas </a:t>
            </a:r>
            <a:r>
              <a:rPr lang="pt-BR" sz="12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CRISPR</a:t>
            </a:r>
            <a:r>
              <a:rPr lang="pt-BR" sz="1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15C482A0-3294-B848-1B98-4D2F66981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" y="446088"/>
            <a:ext cx="9074150" cy="400050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altLang="en-BR" sz="20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pt-BR" altLang="en-BR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</a:t>
            </a:r>
            <a:r>
              <a:rPr lang="pt-BR" altLang="en-BR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“CRISPR/Cas9”, </a:t>
            </a:r>
            <a:r>
              <a:rPr lang="pt-BR" altLang="en-BR" sz="14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 simplesmente,  </a:t>
            </a:r>
            <a:r>
              <a:rPr lang="pt-BR" altLang="en-BR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CRISPR – </a:t>
            </a:r>
            <a:r>
              <a:rPr lang="pt-BR" altLang="en-BR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Você sabe o que  é isto? </a:t>
            </a:r>
            <a:endParaRPr lang="pt-BR" altLang="en-BR" sz="1600" dirty="0">
              <a:solidFill>
                <a:schemeClr val="accent5"/>
              </a:solidFill>
            </a:endParaRPr>
          </a:p>
        </p:txBody>
      </p:sp>
      <p:sp>
        <p:nvSpPr>
          <p:cNvPr id="67587" name="Rectangle 4">
            <a:extLst>
              <a:ext uri="{FF2B5EF4-FFF2-40B4-BE49-F238E27FC236}">
                <a16:creationId xmlns:a16="http://schemas.microsoft.com/office/drawing/2014/main" id="{026FE055-D092-E49C-73A7-8DE025F8C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984250"/>
            <a:ext cx="4240213" cy="2616200"/>
          </a:xfrm>
          <a:prstGeom prst="rect">
            <a:avLst/>
          </a:prstGeom>
          <a:solidFill>
            <a:srgbClr val="CCFFD0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Conforme a região </a:t>
            </a:r>
            <a:r>
              <a:rPr lang="pt-BR" altLang="pt-BR" sz="1200" b="1">
                <a:latin typeface="Calibri" panose="020F0502020204030204" pitchFamily="34" charset="0"/>
                <a:cs typeface="Calibri" panose="020F0502020204030204" pitchFamily="34" charset="0"/>
              </a:rPr>
              <a:t>CRISPR</a:t>
            </a: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 se enche com o DNA de bacteriófagos, ela se torna uma galeria das moléculas mais procuradas, representando os inimigos que a bactéria encontrou.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A bactéria pode então usar esse DNA viral para transformar as enzimas </a:t>
            </a:r>
            <a:r>
              <a:rPr lang="pt-BR" altLang="pt-BR" sz="1200" b="1">
                <a:latin typeface="Calibri" panose="020F0502020204030204" pitchFamily="34" charset="0"/>
                <a:cs typeface="Calibri" panose="020F0502020204030204" pitchFamily="34" charset="0"/>
              </a:rPr>
              <a:t>Cas</a:t>
            </a: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 em armas guiadas com precisão. 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Depois, a bactéria copia o material genético em cada espaçador e o coloca em moléculas RNA. 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As enzimas </a:t>
            </a:r>
            <a:r>
              <a:rPr lang="pt-BR" altLang="pt-BR" sz="1200" b="1">
                <a:latin typeface="Calibri" panose="020F0502020204030204" pitchFamily="34" charset="0"/>
                <a:cs typeface="Calibri" panose="020F0502020204030204" pitchFamily="34" charset="0"/>
              </a:rPr>
              <a:t>Cas</a:t>
            </a: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 deslizam pela célula e, se encontrarem material genético de um vírus que corresponde à um </a:t>
            </a:r>
            <a:r>
              <a:rPr lang="pt-BR" altLang="pt-BR" sz="1200" b="1">
                <a:latin typeface="Calibri" panose="020F0502020204030204" pitchFamily="34" charset="0"/>
                <a:cs typeface="Calibri" panose="020F0502020204030204" pitchFamily="34" charset="0"/>
              </a:rPr>
              <a:t>RNA CRISPR</a:t>
            </a: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, o RNA o se liga a ele. Então, as enzimas Cas cortam o DNA em dois, impedindo a replicação desse vírus.    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pt-BR" sz="1200">
                <a:latin typeface="Calibri" panose="020F0502020204030204" pitchFamily="34" charset="0"/>
                <a:cs typeface="Calibri" panose="020F0502020204030204" pitchFamily="34" charset="0"/>
              </a:rPr>
              <a:t>Fonte: Carl Zimmer </a:t>
            </a:r>
            <a:endParaRPr lang="pt-BR" altLang="pt-BR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5F3778-B07B-3584-D03A-6922C2FC7CA7}"/>
              </a:ext>
            </a:extLst>
          </p:cNvPr>
          <p:cNvSpPr/>
          <p:nvPr/>
        </p:nvSpPr>
        <p:spPr>
          <a:xfrm>
            <a:off x="6610350" y="5575300"/>
            <a:ext cx="3497263" cy="1092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pt-BR" sz="1100" b="1" dirty="0">
                <a:latin typeface="+mj-lt"/>
              </a:rPr>
              <a:t>Potencial Biotecnológico:</a:t>
            </a:r>
          </a:p>
          <a:p>
            <a:pPr>
              <a:spcAft>
                <a:spcPts val="600"/>
              </a:spcAft>
              <a:defRPr/>
            </a:pPr>
            <a:r>
              <a:rPr lang="pt-BR" sz="1100" b="1" dirty="0"/>
              <a:t>vídeo:</a:t>
            </a:r>
            <a:r>
              <a:rPr lang="en-US" sz="1100" dirty="0"/>
              <a:t>Genome Editing with CRISPR-Cas9</a:t>
            </a:r>
            <a:r>
              <a:rPr lang="pt-BR" sz="1100" b="1" dirty="0"/>
              <a:t> </a:t>
            </a:r>
            <a:r>
              <a:rPr lang="pt-BR" sz="1100" b="1" dirty="0">
                <a:hlinkClick r:id="rId3"/>
              </a:rPr>
              <a:t>https://youtu.be/2pp17E4E-O8</a:t>
            </a:r>
            <a:r>
              <a:rPr lang="pt-BR" sz="1100" b="1" dirty="0"/>
              <a:t> </a:t>
            </a:r>
            <a:endParaRPr lang="pt-BR" sz="1100" dirty="0">
              <a:solidFill>
                <a:srgbClr val="0432FF"/>
              </a:solidFill>
            </a:endParaRPr>
          </a:p>
          <a:p>
            <a:pPr>
              <a:spcAft>
                <a:spcPts val="600"/>
              </a:spcAft>
              <a:defRPr/>
            </a:pPr>
            <a:r>
              <a:rPr lang="pt-BR" sz="1100" dirty="0">
                <a:latin typeface="+mj-lt"/>
              </a:rPr>
              <a:t>O sistema CRISPR permite edição de genomas de bactérias, de leveduras e até mesmo  de humanos. </a:t>
            </a:r>
          </a:p>
        </p:txBody>
      </p:sp>
      <p:pic>
        <p:nvPicPr>
          <p:cNvPr id="67589" name="Picture 7">
            <a:extLst>
              <a:ext uri="{FF2B5EF4-FFF2-40B4-BE49-F238E27FC236}">
                <a16:creationId xmlns:a16="http://schemas.microsoft.com/office/drawing/2014/main" id="{A32BF1E5-3058-05D0-7418-B8C86B88C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6" t="1927" r="1038" b="-1927"/>
          <a:stretch>
            <a:fillRect/>
          </a:stretch>
        </p:blipFill>
        <p:spPr bwMode="auto">
          <a:xfrm>
            <a:off x="6630988" y="3833813"/>
            <a:ext cx="3063875" cy="1741487"/>
          </a:xfrm>
          <a:prstGeom prst="rect">
            <a:avLst/>
          </a:prstGeom>
          <a:noFill/>
          <a:ln w="9525">
            <a:solidFill>
              <a:srgbClr val="0432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2pp17E4E-O8?feature=oembed" descr="Genome Editing with CRISPR-Cas9">
            <a:hlinkClick r:id="" action="ppaction://media"/>
            <a:extLst>
              <a:ext uri="{FF2B5EF4-FFF2-40B4-BE49-F238E27FC236}">
                <a16:creationId xmlns:a16="http://schemas.microsoft.com/office/drawing/2014/main" id="{721ECDFA-5836-B42A-F6E7-A154A4EA826D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63" y="4595813"/>
            <a:ext cx="989012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Text Box 4">
            <a:extLst>
              <a:ext uri="{FF2B5EF4-FFF2-40B4-BE49-F238E27FC236}">
                <a16:creationId xmlns:a16="http://schemas.microsoft.com/office/drawing/2014/main" id="{E580C43E-224F-2FC0-03A2-D8AF2FA51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67592" name="Text Box 4">
            <a:extLst>
              <a:ext uri="{FF2B5EF4-FFF2-40B4-BE49-F238E27FC236}">
                <a16:creationId xmlns:a16="http://schemas.microsoft.com/office/drawing/2014/main" id="{EA7F9FC8-8EBC-5AEA-C24E-408130DFE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>
            <a:extLst>
              <a:ext uri="{FF2B5EF4-FFF2-40B4-BE49-F238E27FC236}">
                <a16:creationId xmlns:a16="http://schemas.microsoft.com/office/drawing/2014/main" id="{E6931E16-04B9-AFC4-6264-2D0BA2762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r="4898" b="15874"/>
          <a:stretch>
            <a:fillRect/>
          </a:stretch>
        </p:blipFill>
        <p:spPr bwMode="auto">
          <a:xfrm>
            <a:off x="1733550" y="771525"/>
            <a:ext cx="7897813" cy="43307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0" name="Rectangle 2">
            <a:extLst>
              <a:ext uri="{FF2B5EF4-FFF2-40B4-BE49-F238E27FC236}">
                <a16:creationId xmlns:a16="http://schemas.microsoft.com/office/drawing/2014/main" id="{BCCE43F7-8754-207A-1625-7C974DD05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5102225"/>
            <a:ext cx="7861300" cy="1200150"/>
          </a:xfrm>
          <a:prstGeom prst="rect">
            <a:avLst/>
          </a:prstGeom>
          <a:solidFill>
            <a:srgbClr val="FBFFB3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200" b="1">
                <a:solidFill>
                  <a:srgbClr val="211E1E"/>
                </a:solidFill>
                <a:cs typeface="Times New Roman" panose="02020603050405020304" pitchFamily="18" charset="0"/>
              </a:rPr>
              <a:t>A operação do sistema CRISPR: </a:t>
            </a:r>
            <a:r>
              <a:rPr lang="pt-BR" altLang="en-US" sz="1200">
                <a:solidFill>
                  <a:srgbClr val="211E1E"/>
                </a:solidFill>
                <a:cs typeface="Times New Roman" panose="02020603050405020304" pitchFamily="18" charset="0"/>
              </a:rPr>
              <a:t>A região CRISPR no cromossomo bacteriano é transcrito em longas moléculas de RNA que depois são processadas em segmentos por algumas das proteínas </a:t>
            </a:r>
            <a:r>
              <a:rPr lang="pt-BR" altLang="en-US" sz="1200" b="1">
                <a:solidFill>
                  <a:srgbClr val="211E1E"/>
                </a:solidFill>
                <a:cs typeface="Times New Roman" panose="02020603050405020304" pitchFamily="18" charset="0"/>
              </a:rPr>
              <a:t>Cas</a:t>
            </a:r>
            <a:r>
              <a:rPr lang="pt-BR" altLang="en-US" sz="1200">
                <a:solidFill>
                  <a:srgbClr val="211E1E"/>
                </a:solidFill>
                <a:cs typeface="Times New Roman" panose="02020603050405020304" pitchFamily="18" charset="0"/>
              </a:rPr>
              <a:t>. Cada segmento espaçador corresponde a encontros anteriores com ácidos nucleicos exógenos que entraram na célula. Se uma dessas pequenas moléculas de RNA CRISPR (correspondendo a um espaçador) reconhece e pareia suas bases com o ácido nucleico adquiridos por transdução ou por conjugação, outras proteínas </a:t>
            </a:r>
            <a:r>
              <a:rPr lang="pt-BR" altLang="en-US" sz="1200" b="1">
                <a:solidFill>
                  <a:srgbClr val="211E1E"/>
                </a:solidFill>
                <a:cs typeface="Times New Roman" panose="02020603050405020304" pitchFamily="18" charset="0"/>
              </a:rPr>
              <a:t>Cas</a:t>
            </a:r>
            <a:r>
              <a:rPr lang="pt-BR" altLang="en-US" sz="1200">
                <a:solidFill>
                  <a:srgbClr val="211E1E"/>
                </a:solidFill>
                <a:cs typeface="Times New Roman" panose="02020603050405020304" pitchFamily="18" charset="0"/>
              </a:rPr>
              <a:t> destroem o ácido nucleico exógeno. </a:t>
            </a:r>
            <a:endParaRPr lang="pt-BR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AD1ED7AD-A6B9-E4FF-1413-E25E9B853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0850" y="6207125"/>
            <a:ext cx="2232025" cy="276225"/>
          </a:xfrm>
          <a:prstGeom prst="rect">
            <a:avLst/>
          </a:prstGeom>
          <a:solidFill>
            <a:srgbClr val="FFFEF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200">
                <a:solidFill>
                  <a:srgbClr val="211E1E"/>
                </a:solidFill>
                <a:cs typeface="Times New Roman" panose="02020603050405020304" pitchFamily="18" charset="0"/>
              </a:rPr>
              <a:t>Fonte: Brock. 2016, 14ª ed</a:t>
            </a:r>
            <a:endParaRPr lang="en-US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12" name="Text Box 4">
            <a:extLst>
              <a:ext uri="{FF2B5EF4-FFF2-40B4-BE49-F238E27FC236}">
                <a16:creationId xmlns:a16="http://schemas.microsoft.com/office/drawing/2014/main" id="{D974C28C-9023-1FF8-F6BA-31BCB5C5D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68613" name="Text Box 4">
            <a:extLst>
              <a:ext uri="{FF2B5EF4-FFF2-40B4-BE49-F238E27FC236}">
                <a16:creationId xmlns:a16="http://schemas.microsoft.com/office/drawing/2014/main" id="{05BDB911-A395-514C-C578-DE1E2FFD1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CF0C012-E8CF-6ED2-3D7C-BCBE417A3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0850" y="333375"/>
            <a:ext cx="7904163" cy="369888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altLang="en-BR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Sistema</a:t>
            </a:r>
            <a:r>
              <a:rPr lang="pt-BR" altLang="en-BR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“CRISPR/Cas9”, </a:t>
            </a:r>
            <a:r>
              <a:rPr lang="pt-BR" altLang="en-BR" sz="14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 simplesmente,  </a:t>
            </a:r>
            <a:r>
              <a:rPr lang="pt-BR" altLang="en-BR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CRISPR – </a:t>
            </a:r>
            <a:r>
              <a:rPr lang="pt-BR" altLang="en-BR" sz="16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Você sabe o que  é isto?  </a:t>
            </a:r>
            <a:r>
              <a:rPr lang="pt-BR" altLang="en-BR" sz="10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(continuação)  </a:t>
            </a:r>
            <a:endParaRPr lang="pt-BR" altLang="en-BR" sz="1000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age1image19835664.jpg" descr="page1image19835664.jpg">
            <a:extLst>
              <a:ext uri="{FF2B5EF4-FFF2-40B4-BE49-F238E27FC236}">
                <a16:creationId xmlns:a16="http://schemas.microsoft.com/office/drawing/2014/main" id="{61900CD6-B02B-83DC-1AF7-04FFC4BFA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74613"/>
            <a:ext cx="238918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9634" name="Instituto de Ciências Biomédicas USP">
            <a:extLst>
              <a:ext uri="{FF2B5EF4-FFF2-40B4-BE49-F238E27FC236}">
                <a16:creationId xmlns:a16="http://schemas.microsoft.com/office/drawing/2014/main" id="{F03D2CF4-102E-DDDC-2633-F90C8CB81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841500"/>
            <a:ext cx="1843087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>
            <a:lvl1pPr defTabSz="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2857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285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285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285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2857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pt-BR" altLang="pt-BR" sz="1600" b="1"/>
              <a:t>Instituto de Ciências Biomédicas USP</a:t>
            </a:r>
          </a:p>
        </p:txBody>
      </p:sp>
      <p:sp>
        <p:nvSpPr>
          <p:cNvPr id="69635" name="Rectangle 11">
            <a:extLst>
              <a:ext uri="{FF2B5EF4-FFF2-40B4-BE49-F238E27FC236}">
                <a16:creationId xmlns:a16="http://schemas.microsoft.com/office/drawing/2014/main" id="{A4484495-491B-A8C3-A9E7-BEDC7CF2D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0"/>
            <a:ext cx="15065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000" b="1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000" b="1">
                <a:solidFill>
                  <a:srgbClr val="0432FF"/>
                </a:solidFill>
                <a:sym typeface="Wingdings" pitchFamily="2" charset="2"/>
              </a:rPr>
              <a:t> ICB/USP</a:t>
            </a:r>
            <a:endParaRPr lang="pt-BR" altLang="pt-BR" sz="1000" b="1"/>
          </a:p>
        </p:txBody>
      </p:sp>
      <p:sp>
        <p:nvSpPr>
          <p:cNvPr id="69636" name="Rectangle 1">
            <a:extLst>
              <a:ext uri="{FF2B5EF4-FFF2-40B4-BE49-F238E27FC236}">
                <a16:creationId xmlns:a16="http://schemas.microsoft.com/office/drawing/2014/main" id="{6EFA4FD7-47C8-B87C-A3C3-87599591C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8575" y="663575"/>
            <a:ext cx="9793288" cy="6124575"/>
          </a:xfrm>
          <a:prstGeom prst="rect">
            <a:avLst/>
          </a:prstGeom>
          <a:solidFill>
            <a:srgbClr val="FFFEE6"/>
          </a:solidFill>
          <a:ln w="9525">
            <a:solidFill>
              <a:srgbClr val="00919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As mutações em bactérias podem ocorrer por qual dos seguintes mecanismos?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(A)  Substituição de bases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(B)  Deleções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(C)  Inserções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(D)  Rearranjos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(E)  Todas as alternativas anteriores 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2. A forma de troca genética na qual o DNA doado é introduzido no receptor por um vírus bacteriano é: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(A)  Transformação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(B)  Conjugação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(C)  Transfecção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(D)  Transdução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(E)  Transferência horizontal 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3. A forma de troca genética em bactérias mais suscetíveis à atividade de desoxirribonuclease durante o processo de captação do DNA é: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(A) Transformação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(B) Conjugação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(C) Transfecção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(D) Transdução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(E) Todas as alternativas anteriores 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4. Qual é o elemento genético que para sua transferência, intra-espécie ou interespécie, requer interação  física das bactérias viáveis participantes ?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(A)  Bacteriófago de DNA de fita simples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(B)  Bacteriófago de DNA de fita dupla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(C)  Bacteriófago de RNA de fita simples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(D)  Plasmídeo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(E)  Transposon 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5. A formação de um cruzamento durante o processo de conjugação genética em </a:t>
            </a:r>
            <a:r>
              <a:rPr lang="pt-BR" altLang="pt-BR" sz="1200" i="1">
                <a:latin typeface="Calibri" panose="020F0502020204030204" pitchFamily="34" charset="0"/>
                <a:cs typeface="Calibri" panose="020F0502020204030204" pitchFamily="34" charset="0"/>
              </a:rPr>
              <a:t>Escherichia coli</a:t>
            </a: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 requer: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(A) A lise do doador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(B) Um pilus sexual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(C)  A transferência das duas fitas do DNA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(D) Uma endonuclease de restrição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200">
                <a:latin typeface="Calibri" panose="020F0502020204030204" pitchFamily="34" charset="0"/>
                <a:cs typeface="Calibri" panose="020F0502020204030204" pitchFamily="34" charset="0"/>
              </a:rPr>
              <a:t>(E) A integração de um transposon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09C57E-56D1-4FAE-51DF-132126A4D95B}"/>
              </a:ext>
            </a:extLst>
          </p:cNvPr>
          <p:cNvSpPr/>
          <p:nvPr/>
        </p:nvSpPr>
        <p:spPr>
          <a:xfrm>
            <a:off x="4333875" y="230188"/>
            <a:ext cx="6183313" cy="369887"/>
          </a:xfrm>
          <a:prstGeom prst="rect">
            <a:avLst/>
          </a:prstGeom>
          <a:solidFill>
            <a:srgbClr val="0432FF"/>
          </a:solidFill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pt-BR" b="1" dirty="0">
                <a:solidFill>
                  <a:schemeClr val="accent5"/>
                </a:solidFill>
                <a:latin typeface="Helvetica" pitchFamily="2" charset="0"/>
              </a:rPr>
              <a:t>6. Questões simples para Estudo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2C9DE543-19D0-DD79-48F1-380D09933F65}"/>
              </a:ext>
            </a:extLst>
          </p:cNvPr>
          <p:cNvSpPr txBox="1">
            <a:spLocks noChangeArrowheads="1"/>
          </p:cNvSpPr>
          <p:nvPr/>
        </p:nvSpPr>
        <p:spPr bwMode="auto">
          <a:xfrm rot="21029866">
            <a:off x="207963" y="5040313"/>
            <a:ext cx="1866900" cy="1600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t-BR" altLang="en-US" sz="1400" i="1" dirty="0">
                <a:solidFill>
                  <a:srgbClr val="7030A0"/>
                </a:solidFill>
              </a:rPr>
              <a:t>Obrigada</a:t>
            </a:r>
            <a:r>
              <a:rPr lang="pt-BR" altLang="en-US" sz="1400" dirty="0">
                <a:solidFill>
                  <a:srgbClr val="7030A0"/>
                </a:solidFill>
              </a:rPr>
              <a:t>!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t-BR" altLang="en-US" sz="1400" b="1" i="1" dirty="0">
                <a:solidFill>
                  <a:srgbClr val="7030A0"/>
                </a:solidFill>
              </a:rPr>
              <a:t>Elisabete Vicente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t-BR" altLang="en-US" sz="1400" i="1" dirty="0" err="1">
                <a:solidFill>
                  <a:srgbClr val="7030A0"/>
                </a:solidFill>
              </a:rPr>
              <a:t>EJV</a:t>
            </a:r>
            <a:r>
              <a:rPr lang="pt-BR" altLang="en-US" sz="1400" i="1" dirty="0">
                <a:solidFill>
                  <a:srgbClr val="7030A0"/>
                </a:solidFill>
              </a:rPr>
              <a:t> _USP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t-BR" altLang="en-US" sz="1400" dirty="0">
                <a:solidFill>
                  <a:srgbClr val="7030A0"/>
                </a:solidFill>
                <a:hlinkClick r:id="rId4"/>
              </a:rPr>
              <a:t>bevicent@usp.br</a:t>
            </a:r>
            <a:endParaRPr lang="pt-BR" altLang="en-US" sz="1400" dirty="0">
              <a:solidFill>
                <a:srgbClr val="7030A0"/>
              </a:solidFill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pt-BR" altLang="en-US" sz="1400" dirty="0">
                <a:solidFill>
                  <a:srgbClr val="7030A0"/>
                </a:solidFill>
              </a:rPr>
              <a:t>(2023)</a:t>
            </a:r>
          </a:p>
        </p:txBody>
      </p:sp>
      <p:pic>
        <p:nvPicPr>
          <p:cNvPr id="69639" name="Picture 1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057BD08-AA3D-1E2E-A4DC-51EB5F423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13100"/>
            <a:ext cx="174625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7B6104E4-D8B2-F339-D7DE-03188E0FFF1C}"/>
              </a:ext>
            </a:extLst>
          </p:cNvPr>
          <p:cNvSpPr txBox="1">
            <a:spLocks noChangeArrowheads="1"/>
          </p:cNvSpPr>
          <p:nvPr/>
        </p:nvSpPr>
        <p:spPr bwMode="auto">
          <a:xfrm rot="21026869">
            <a:off x="9291638" y="6054725"/>
            <a:ext cx="1901825" cy="368300"/>
          </a:xfrm>
          <a:custGeom>
            <a:avLst/>
            <a:gdLst>
              <a:gd name="connsiteX0" fmla="*/ 0 w 1901825"/>
              <a:gd name="connsiteY0" fmla="*/ 0 h 368300"/>
              <a:gd name="connsiteX1" fmla="*/ 456438 w 1901825"/>
              <a:gd name="connsiteY1" fmla="*/ 0 h 368300"/>
              <a:gd name="connsiteX2" fmla="*/ 931894 w 1901825"/>
              <a:gd name="connsiteY2" fmla="*/ 0 h 368300"/>
              <a:gd name="connsiteX3" fmla="*/ 1407351 w 1901825"/>
              <a:gd name="connsiteY3" fmla="*/ 0 h 368300"/>
              <a:gd name="connsiteX4" fmla="*/ 1901825 w 1901825"/>
              <a:gd name="connsiteY4" fmla="*/ 0 h 368300"/>
              <a:gd name="connsiteX5" fmla="*/ 1901825 w 1901825"/>
              <a:gd name="connsiteY5" fmla="*/ 368300 h 368300"/>
              <a:gd name="connsiteX6" fmla="*/ 1426369 w 1901825"/>
              <a:gd name="connsiteY6" fmla="*/ 368300 h 368300"/>
              <a:gd name="connsiteX7" fmla="*/ 988949 w 1901825"/>
              <a:gd name="connsiteY7" fmla="*/ 368300 h 368300"/>
              <a:gd name="connsiteX8" fmla="*/ 551529 w 1901825"/>
              <a:gd name="connsiteY8" fmla="*/ 368300 h 368300"/>
              <a:gd name="connsiteX9" fmla="*/ 0 w 1901825"/>
              <a:gd name="connsiteY9" fmla="*/ 368300 h 368300"/>
              <a:gd name="connsiteX10" fmla="*/ 0 w 1901825"/>
              <a:gd name="connsiteY10" fmla="*/ 0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01825" h="368300" fill="none" extrusionOk="0">
                <a:moveTo>
                  <a:pt x="0" y="0"/>
                </a:moveTo>
                <a:cubicBezTo>
                  <a:pt x="176772" y="-50997"/>
                  <a:pt x="311559" y="50584"/>
                  <a:pt x="456438" y="0"/>
                </a:cubicBezTo>
                <a:cubicBezTo>
                  <a:pt x="601317" y="-50584"/>
                  <a:pt x="729842" y="38408"/>
                  <a:pt x="931894" y="0"/>
                </a:cubicBezTo>
                <a:cubicBezTo>
                  <a:pt x="1133946" y="-38408"/>
                  <a:pt x="1272505" y="4356"/>
                  <a:pt x="1407351" y="0"/>
                </a:cubicBezTo>
                <a:cubicBezTo>
                  <a:pt x="1542197" y="-4356"/>
                  <a:pt x="1693235" y="55802"/>
                  <a:pt x="1901825" y="0"/>
                </a:cubicBezTo>
                <a:cubicBezTo>
                  <a:pt x="1933980" y="99731"/>
                  <a:pt x="1858269" y="227561"/>
                  <a:pt x="1901825" y="368300"/>
                </a:cubicBezTo>
                <a:cubicBezTo>
                  <a:pt x="1751739" y="394797"/>
                  <a:pt x="1656643" y="313795"/>
                  <a:pt x="1426369" y="368300"/>
                </a:cubicBezTo>
                <a:cubicBezTo>
                  <a:pt x="1196095" y="422805"/>
                  <a:pt x="1107134" y="325140"/>
                  <a:pt x="988949" y="368300"/>
                </a:cubicBezTo>
                <a:cubicBezTo>
                  <a:pt x="870764" y="411460"/>
                  <a:pt x="734945" y="323446"/>
                  <a:pt x="551529" y="368300"/>
                </a:cubicBezTo>
                <a:cubicBezTo>
                  <a:pt x="368113" y="413154"/>
                  <a:pt x="265581" y="336433"/>
                  <a:pt x="0" y="368300"/>
                </a:cubicBezTo>
                <a:cubicBezTo>
                  <a:pt x="-35435" y="184869"/>
                  <a:pt x="21297" y="168317"/>
                  <a:pt x="0" y="0"/>
                </a:cubicBezTo>
                <a:close/>
              </a:path>
              <a:path w="1901825" h="368300" stroke="0" extrusionOk="0">
                <a:moveTo>
                  <a:pt x="0" y="0"/>
                </a:moveTo>
                <a:cubicBezTo>
                  <a:pt x="111904" y="-44706"/>
                  <a:pt x="307128" y="52333"/>
                  <a:pt x="456438" y="0"/>
                </a:cubicBezTo>
                <a:cubicBezTo>
                  <a:pt x="605748" y="-52333"/>
                  <a:pt x="736032" y="19063"/>
                  <a:pt x="874839" y="0"/>
                </a:cubicBezTo>
                <a:cubicBezTo>
                  <a:pt x="1013646" y="-19063"/>
                  <a:pt x="1217115" y="52801"/>
                  <a:pt x="1388332" y="0"/>
                </a:cubicBezTo>
                <a:cubicBezTo>
                  <a:pt x="1559549" y="-52801"/>
                  <a:pt x="1746380" y="29698"/>
                  <a:pt x="1901825" y="0"/>
                </a:cubicBezTo>
                <a:cubicBezTo>
                  <a:pt x="1942168" y="182867"/>
                  <a:pt x="1872489" y="291933"/>
                  <a:pt x="1901825" y="368300"/>
                </a:cubicBezTo>
                <a:cubicBezTo>
                  <a:pt x="1751974" y="377780"/>
                  <a:pt x="1601816" y="337900"/>
                  <a:pt x="1464405" y="368300"/>
                </a:cubicBezTo>
                <a:cubicBezTo>
                  <a:pt x="1326994" y="398700"/>
                  <a:pt x="1235847" y="319520"/>
                  <a:pt x="1026986" y="368300"/>
                </a:cubicBezTo>
                <a:cubicBezTo>
                  <a:pt x="818125" y="417080"/>
                  <a:pt x="689348" y="335240"/>
                  <a:pt x="513493" y="368300"/>
                </a:cubicBezTo>
                <a:cubicBezTo>
                  <a:pt x="337638" y="401360"/>
                  <a:pt x="143308" y="319050"/>
                  <a:pt x="0" y="368300"/>
                </a:cubicBezTo>
                <a:cubicBezTo>
                  <a:pt x="-25342" y="211067"/>
                  <a:pt x="5170" y="74108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1800" dirty="0">
                <a:solidFill>
                  <a:srgbClr val="7030A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Até a próxima !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BA1A5700-9B4C-3597-31D9-C43942EFB1FF}"/>
              </a:ext>
            </a:extLst>
          </p:cNvPr>
          <p:cNvSpPr txBox="1">
            <a:spLocks noChangeArrowheads="1"/>
          </p:cNvSpPr>
          <p:nvPr/>
        </p:nvSpPr>
        <p:spPr bwMode="auto">
          <a:xfrm rot="10177419">
            <a:off x="11260138" y="6072188"/>
            <a:ext cx="925512" cy="523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t-BR" altLang="pt-BR" sz="1000" b="1" dirty="0">
                <a:solidFill>
                  <a:schemeClr val="bg1">
                    <a:lumMod val="50000"/>
                  </a:schemeClr>
                </a:solidFill>
                <a:latin typeface="+mn-lt"/>
                <a:cs typeface="FUTURA MEDIUM" panose="020B0602020204020303" pitchFamily="34" charset="-79"/>
              </a:rPr>
              <a:t>Respostas</a:t>
            </a:r>
            <a:r>
              <a:rPr lang="pt-BR" altLang="pt-BR" sz="1000" dirty="0">
                <a:solidFill>
                  <a:schemeClr val="bg1">
                    <a:lumMod val="50000"/>
                  </a:schemeClr>
                </a:solidFill>
                <a:latin typeface="+mn-lt"/>
                <a:cs typeface="Futura Medium" panose="020B0602020204020303" pitchFamily="34" charset="-79"/>
              </a:rPr>
              <a:t>: </a:t>
            </a:r>
            <a:r>
              <a:rPr lang="pt-BR" altLang="pt-BR" sz="900" dirty="0">
                <a:solidFill>
                  <a:schemeClr val="bg1">
                    <a:lumMod val="50000"/>
                  </a:schemeClr>
                </a:solidFill>
                <a:latin typeface="+mn-lt"/>
                <a:cs typeface="Futura Medium" panose="020B0602020204020303" pitchFamily="34" charset="-79"/>
              </a:rPr>
              <a:t>1-E;  2-D; 3-A;  4-D; 5-B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5">
            <a:extLst>
              <a:ext uri="{FF2B5EF4-FFF2-40B4-BE49-F238E27FC236}">
                <a16:creationId xmlns:a16="http://schemas.microsoft.com/office/drawing/2014/main" id="{A087DA8F-99B1-27F6-2415-59DF95D45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8" y="661988"/>
            <a:ext cx="4968875" cy="368300"/>
          </a:xfrm>
          <a:prstGeom prst="rect">
            <a:avLst/>
          </a:prstGeom>
          <a:solidFill>
            <a:srgbClr val="B2D1F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3. Replicação do Material Genético Bacteriano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B2D414-66A7-28DE-B04F-5B3E495FBEBC}"/>
              </a:ext>
            </a:extLst>
          </p:cNvPr>
          <p:cNvSpPr txBox="1"/>
          <p:nvPr/>
        </p:nvSpPr>
        <p:spPr>
          <a:xfrm>
            <a:off x="6213475" y="4511675"/>
            <a:ext cx="4778375" cy="522288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400" dirty="0"/>
              <a:t>Detalhe do processo de replicação do DNA cromossômico bacteriano.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76BF10-32BD-0335-888A-DEC47FD50515}"/>
              </a:ext>
            </a:extLst>
          </p:cNvPr>
          <p:cNvSpPr txBox="1"/>
          <p:nvPr/>
        </p:nvSpPr>
        <p:spPr>
          <a:xfrm>
            <a:off x="5745163" y="5908675"/>
            <a:ext cx="5494337" cy="400050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000" dirty="0"/>
              <a:t>Duplicação bacteriana</a:t>
            </a:r>
          </a:p>
        </p:txBody>
      </p:sp>
      <p:pic>
        <p:nvPicPr>
          <p:cNvPr id="20484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1AE2434-4A8A-0680-1E1A-1A5F01607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1135063"/>
            <a:ext cx="4086225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8">
            <a:extLst>
              <a:ext uri="{FF2B5EF4-FFF2-40B4-BE49-F238E27FC236}">
                <a16:creationId xmlns:a16="http://schemas.microsoft.com/office/drawing/2014/main" id="{3AC6590F-8CD7-E031-070B-13C70F8F3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7425" y="673100"/>
            <a:ext cx="3043238" cy="831850"/>
          </a:xfrm>
          <a:prstGeom prst="rect">
            <a:avLst/>
          </a:prstGeom>
          <a:solidFill>
            <a:srgbClr val="FFF6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200"/>
              <a:t>A partir da </a:t>
            </a:r>
            <a:r>
              <a:rPr lang="pt-BR" altLang="en-US" sz="1200" b="1"/>
              <a:t>origem de replicação </a:t>
            </a:r>
            <a:r>
              <a:rPr lang="pt-BR" altLang="en-US" sz="1200"/>
              <a:t>(ligada ao </a:t>
            </a:r>
            <a:r>
              <a:rPr lang="pt-BR" altLang="en-US" sz="1200" b="1"/>
              <a:t>mesossomo septal </a:t>
            </a:r>
            <a:r>
              <a:rPr lang="pt-BR" altLang="en-US" sz="1200"/>
              <a:t>região na membrana citoplasmática), Inicia-se a duplicação em sentido bidirecional  </a:t>
            </a:r>
          </a:p>
        </p:txBody>
      </p:sp>
      <p:pic>
        <p:nvPicPr>
          <p:cNvPr id="20486" name="Picture 2" descr="A close up of a necklace&#10;&#10;Description automatically generated">
            <a:extLst>
              <a:ext uri="{FF2B5EF4-FFF2-40B4-BE49-F238E27FC236}">
                <a16:creationId xmlns:a16="http://schemas.microsoft.com/office/drawing/2014/main" id="{5E9CEBC4-5C6A-18EA-DDA5-19B7C933F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5" y="1858963"/>
            <a:ext cx="4778375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77EC3DE0-6EB8-F2F3-40AD-E870465B8FB5}"/>
              </a:ext>
            </a:extLst>
          </p:cNvPr>
          <p:cNvSpPr/>
          <p:nvPr/>
        </p:nvSpPr>
        <p:spPr>
          <a:xfrm rot="1659440">
            <a:off x="7018338" y="985838"/>
            <a:ext cx="46037" cy="12144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488" name="Text Box 4">
            <a:extLst>
              <a:ext uri="{FF2B5EF4-FFF2-40B4-BE49-F238E27FC236}">
                <a16:creationId xmlns:a16="http://schemas.microsoft.com/office/drawing/2014/main" id="{1319FEE5-65DC-EEFB-8F43-A1D5E52DC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20489" name="Text Box 4">
            <a:extLst>
              <a:ext uri="{FF2B5EF4-FFF2-40B4-BE49-F238E27FC236}">
                <a16:creationId xmlns:a16="http://schemas.microsoft.com/office/drawing/2014/main" id="{D34DE8A7-D7FF-B71E-9EA5-9C46A1505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BF66BB2-E9BD-5A3D-3222-6C2E29AA577A}"/>
              </a:ext>
            </a:extLst>
          </p:cNvPr>
          <p:cNvSpPr txBox="1"/>
          <p:nvPr/>
        </p:nvSpPr>
        <p:spPr>
          <a:xfrm>
            <a:off x="1846263" y="5810250"/>
            <a:ext cx="3833812" cy="400050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000" dirty="0"/>
              <a:t>Duplicação bacteriana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9638B-3256-CBD9-7936-B9BBAE797C72}"/>
              </a:ext>
            </a:extLst>
          </p:cNvPr>
          <p:cNvSpPr txBox="1"/>
          <p:nvPr/>
        </p:nvSpPr>
        <p:spPr>
          <a:xfrm>
            <a:off x="1565275" y="3468688"/>
            <a:ext cx="4114800" cy="554037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400" dirty="0"/>
              <a:t>Esquema da replicação de bactéria que tem </a:t>
            </a:r>
            <a:r>
              <a:rPr lang="pt-BR" sz="1600" dirty="0"/>
              <a:t>plasmídeo</a:t>
            </a:r>
            <a:r>
              <a:rPr lang="pt-BR" sz="1400" dirty="0"/>
              <a:t> de replicação autônoma.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18739-F848-70B5-9EE2-48673BF67716}"/>
              </a:ext>
            </a:extLst>
          </p:cNvPr>
          <p:cNvSpPr txBox="1"/>
          <p:nvPr/>
        </p:nvSpPr>
        <p:spPr>
          <a:xfrm>
            <a:off x="5859463" y="5251450"/>
            <a:ext cx="5038725" cy="954088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400" dirty="0"/>
              <a:t>Esquema e </a:t>
            </a:r>
            <a:r>
              <a:rPr lang="pt-BR" sz="1400" b="1" dirty="0"/>
              <a:t>M</a:t>
            </a:r>
            <a:r>
              <a:rPr lang="pt-BR" sz="1400" dirty="0"/>
              <a:t>icroscopia </a:t>
            </a:r>
            <a:r>
              <a:rPr lang="pt-BR" sz="1400" b="1" dirty="0"/>
              <a:t>E</a:t>
            </a:r>
            <a:r>
              <a:rPr lang="pt-BR" sz="1400" dirty="0"/>
              <a:t>letrônica de </a:t>
            </a:r>
            <a:r>
              <a:rPr lang="pt-BR" sz="1400" b="1" dirty="0"/>
              <a:t>T</a:t>
            </a:r>
            <a:r>
              <a:rPr lang="pt-BR" sz="1400" dirty="0"/>
              <a:t>ransmissão  (</a:t>
            </a:r>
            <a:r>
              <a:rPr lang="pt-BR" sz="1400" b="1" dirty="0"/>
              <a:t>TEM</a:t>
            </a:r>
            <a:r>
              <a:rPr lang="pt-BR" sz="1400" dirty="0"/>
              <a:t>) mostrando o material genético bacteriano:</a:t>
            </a:r>
          </a:p>
          <a:p>
            <a:pPr>
              <a:defRPr/>
            </a:pPr>
            <a:r>
              <a:rPr lang="pt-BR" sz="1400" dirty="0"/>
              <a:t>- DNA cromossomal, e </a:t>
            </a:r>
          </a:p>
          <a:p>
            <a:pPr>
              <a:defRPr/>
            </a:pPr>
            <a:r>
              <a:rPr lang="pt-BR" sz="1400" dirty="0"/>
              <a:t>- DNA plasmidial de replicação autônoma.</a:t>
            </a:r>
          </a:p>
        </p:txBody>
      </p:sp>
      <p:pic>
        <p:nvPicPr>
          <p:cNvPr id="21508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5905CB3-8326-054F-2178-6390D369E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392238"/>
            <a:ext cx="41148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A1E0527-CE61-89F6-C512-5DA220C21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3" y="993775"/>
            <a:ext cx="503872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5">
            <a:extLst>
              <a:ext uri="{FF2B5EF4-FFF2-40B4-BE49-F238E27FC236}">
                <a16:creationId xmlns:a16="http://schemas.microsoft.com/office/drawing/2014/main" id="{3F1B7C31-0C6F-28E2-5D4B-8F3E0D74E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588" y="447675"/>
            <a:ext cx="6770687" cy="369888"/>
          </a:xfrm>
          <a:prstGeom prst="rect">
            <a:avLst/>
          </a:prstGeom>
          <a:solidFill>
            <a:srgbClr val="B2D1F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/>
              <a:t>3. Replicação do Material Genético Bacteriano </a:t>
            </a:r>
            <a:r>
              <a:rPr lang="pt-BR" altLang="en-US" sz="1000" b="1"/>
              <a:t>(continuação)</a:t>
            </a:r>
            <a:endParaRPr lang="pt-BR" altLang="en-US" sz="1800" b="1"/>
          </a:p>
        </p:txBody>
      </p:sp>
      <p:sp>
        <p:nvSpPr>
          <p:cNvPr id="21511" name="Text Box 4">
            <a:extLst>
              <a:ext uri="{FF2B5EF4-FFF2-40B4-BE49-F238E27FC236}">
                <a16:creationId xmlns:a16="http://schemas.microsoft.com/office/drawing/2014/main" id="{48E54C52-3B1C-ADCD-C02E-092B886AA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21512" name="Text Box 4">
            <a:extLst>
              <a:ext uri="{FF2B5EF4-FFF2-40B4-BE49-F238E27FC236}">
                <a16:creationId xmlns:a16="http://schemas.microsoft.com/office/drawing/2014/main" id="{83698B20-2799-8F76-08DA-3972B46E1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>
            <a:extLst>
              <a:ext uri="{FF2B5EF4-FFF2-40B4-BE49-F238E27FC236}">
                <a16:creationId xmlns:a16="http://schemas.microsoft.com/office/drawing/2014/main" id="{E1098FF3-A474-F73A-4036-61845620F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133600"/>
            <a:ext cx="6037263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pt-BR" altLang="en-US" sz="2800" b="1">
                <a:latin typeface="Verdana" panose="020B0604030504040204" pitchFamily="34" charset="0"/>
              </a:rPr>
              <a:t> Autoperpetuação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endParaRPr lang="pt-BR" altLang="en-US" sz="2800" b="1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pt-BR" altLang="en-US" sz="2800" b="1">
                <a:latin typeface="Verdana" panose="020B0604030504040204" pitchFamily="34" charset="0"/>
              </a:rPr>
              <a:t> Multiplicidade das espécies</a:t>
            </a:r>
          </a:p>
        </p:txBody>
      </p:sp>
      <p:sp>
        <p:nvSpPr>
          <p:cNvPr id="22530" name="AutoShape 3">
            <a:extLst>
              <a:ext uri="{FF2B5EF4-FFF2-40B4-BE49-F238E27FC236}">
                <a16:creationId xmlns:a16="http://schemas.microsoft.com/office/drawing/2014/main" id="{F75B6511-0DE6-306A-2269-DDF697DBB83B}"/>
              </a:ext>
            </a:extLst>
          </p:cNvPr>
          <p:cNvSpPr>
            <a:spLocks/>
          </p:cNvSpPr>
          <p:nvPr/>
        </p:nvSpPr>
        <p:spPr bwMode="auto">
          <a:xfrm>
            <a:off x="8305800" y="1981200"/>
            <a:ext cx="533400" cy="1447800"/>
          </a:xfrm>
          <a:prstGeom prst="rightBrace">
            <a:avLst>
              <a:gd name="adj1" fmla="val 22619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531" name="Text Box 4">
            <a:extLst>
              <a:ext uri="{FF2B5EF4-FFF2-40B4-BE49-F238E27FC236}">
                <a16:creationId xmlns:a16="http://schemas.microsoft.com/office/drawing/2014/main" id="{7654A430-FF30-7075-6B98-4C140F819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1905000"/>
            <a:ext cx="8382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960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18CCF86B-156C-6247-E233-C4A299D92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22533" name="Text Box 4">
            <a:extLst>
              <a:ext uri="{FF2B5EF4-FFF2-40B4-BE49-F238E27FC236}">
                <a16:creationId xmlns:a16="http://schemas.microsoft.com/office/drawing/2014/main" id="{50FC051C-F6D5-123B-B5DD-7ECCA1E8E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>
            <a:extLst>
              <a:ext uri="{FF2B5EF4-FFF2-40B4-BE49-F238E27FC236}">
                <a16:creationId xmlns:a16="http://schemas.microsoft.com/office/drawing/2014/main" id="{CBF704F8-8231-20D7-E270-7B6BA0BD5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588" y="550863"/>
            <a:ext cx="7416800" cy="579437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b="1">
                <a:solidFill>
                  <a:schemeClr val="accent1"/>
                </a:solidFill>
              </a:rPr>
              <a:t>4. Mecanismos de Variação Genética </a:t>
            </a: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CF19FA00-3D9D-059D-43D8-723F8E44B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1576388"/>
            <a:ext cx="1584325" cy="431800"/>
          </a:xfrm>
          <a:prstGeom prst="rect">
            <a:avLst/>
          </a:prstGeom>
          <a:solidFill>
            <a:srgbClr val="0432FF"/>
          </a:solidFill>
          <a:ln w="9525">
            <a:solidFill>
              <a:srgbClr val="0432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sz="2400" b="1" dirty="0">
                <a:solidFill>
                  <a:schemeClr val="accent5"/>
                </a:solidFill>
              </a:rPr>
              <a:t>Mutação</a:t>
            </a:r>
          </a:p>
        </p:txBody>
      </p:sp>
      <p:sp>
        <p:nvSpPr>
          <p:cNvPr id="23555" name="Rectangle 4">
            <a:extLst>
              <a:ext uri="{FF2B5EF4-FFF2-40B4-BE49-F238E27FC236}">
                <a16:creationId xmlns:a16="http://schemas.microsoft.com/office/drawing/2014/main" id="{B3CB29D3-AA76-8710-6A83-BF78FB4A5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2649538"/>
            <a:ext cx="2663825" cy="7207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Recombinação</a:t>
            </a:r>
            <a:r>
              <a:rPr lang="pt-BR" altLang="en-US" sz="1800"/>
              <a:t> </a:t>
            </a:r>
          </a:p>
        </p:txBody>
      </p:sp>
      <p:sp>
        <p:nvSpPr>
          <p:cNvPr id="23556" name="Text Box 5">
            <a:extLst>
              <a:ext uri="{FF2B5EF4-FFF2-40B4-BE49-F238E27FC236}">
                <a16:creationId xmlns:a16="http://schemas.microsoft.com/office/drawing/2014/main" id="{6F066DD3-CD14-B4D4-7EED-5D97D4A39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700" y="3562350"/>
            <a:ext cx="5472113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Conjugação Bacteriana</a:t>
            </a:r>
          </a:p>
        </p:txBody>
      </p:sp>
      <p:sp>
        <p:nvSpPr>
          <p:cNvPr id="23557" name="Text Box 6">
            <a:extLst>
              <a:ext uri="{FF2B5EF4-FFF2-40B4-BE49-F238E27FC236}">
                <a16:creationId xmlns:a16="http://schemas.microsoft.com/office/drawing/2014/main" id="{119C6253-01F4-FA50-900D-2A63C8988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2781300"/>
            <a:ext cx="54721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Transformação</a:t>
            </a:r>
          </a:p>
        </p:txBody>
      </p:sp>
      <p:sp>
        <p:nvSpPr>
          <p:cNvPr id="23558" name="Text Box 7">
            <a:extLst>
              <a:ext uri="{FF2B5EF4-FFF2-40B4-BE49-F238E27FC236}">
                <a16:creationId xmlns:a16="http://schemas.microsoft.com/office/drawing/2014/main" id="{73A3F49C-946A-F346-16A8-64E00B32A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4343400"/>
            <a:ext cx="54721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Transdução</a:t>
            </a:r>
          </a:p>
        </p:txBody>
      </p:sp>
      <p:sp>
        <p:nvSpPr>
          <p:cNvPr id="23559" name="Text Box 8">
            <a:extLst>
              <a:ext uri="{FF2B5EF4-FFF2-40B4-BE49-F238E27FC236}">
                <a16:creationId xmlns:a16="http://schemas.microsoft.com/office/drawing/2014/main" id="{41B3B832-9BF3-85F2-C940-882D95036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5126038"/>
            <a:ext cx="5472112" cy="8302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chemeClr val="accent1"/>
                </a:solidFill>
              </a:rPr>
              <a:t>Elementos Transponíveis - Transposons</a:t>
            </a:r>
          </a:p>
        </p:txBody>
      </p:sp>
      <p:sp>
        <p:nvSpPr>
          <p:cNvPr id="23560" name="Text Box 4">
            <a:extLst>
              <a:ext uri="{FF2B5EF4-FFF2-40B4-BE49-F238E27FC236}">
                <a16:creationId xmlns:a16="http://schemas.microsoft.com/office/drawing/2014/main" id="{C65ED66E-DD8C-231E-E95B-F272642AA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79500" cy="246062"/>
          </a:xfrm>
          <a:prstGeom prst="rect">
            <a:avLst/>
          </a:prstGeom>
          <a:solidFill>
            <a:srgbClr val="E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>
                <a:latin typeface="Comic Sans MS" panose="030F0902030302020204" pitchFamily="66" charset="0"/>
                <a:cs typeface="Biome" panose="020B0503030204020804" pitchFamily="34" charset="0"/>
              </a:rPr>
              <a:t>EJV</a:t>
            </a:r>
            <a:r>
              <a:rPr lang="pt-BR" altLang="en-US" sz="1000" b="1">
                <a:latin typeface="Biome" panose="020B0503030204020804" pitchFamily="34" charset="0"/>
                <a:cs typeface="Biome" panose="020B0503030204020804" pitchFamily="34" charset="0"/>
              </a:rPr>
              <a:t> _ ICB/USP</a:t>
            </a:r>
          </a:p>
        </p:txBody>
      </p:sp>
      <p:sp>
        <p:nvSpPr>
          <p:cNvPr id="23561" name="Text Box 4">
            <a:extLst>
              <a:ext uri="{FF2B5EF4-FFF2-40B4-BE49-F238E27FC236}">
                <a16:creationId xmlns:a16="http://schemas.microsoft.com/office/drawing/2014/main" id="{863BB106-7241-4AE9-297E-E7E5AAFDE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450" y="26988"/>
            <a:ext cx="1944688" cy="24606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b="1"/>
              <a:t>GENÉTICA    BACTERIANA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4277</TotalTime>
  <Words>3509</Words>
  <Application>Microsoft Macintosh PowerPoint</Application>
  <PresentationFormat>Widescreen</PresentationFormat>
  <Paragraphs>727</Paragraphs>
  <Slides>57</Slides>
  <Notes>4</Notes>
  <HiddenSlides>0</HiddenSlides>
  <MMClips>1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71" baseType="lpstr">
      <vt:lpstr>Arial</vt:lpstr>
      <vt:lpstr>Arial Black</vt:lpstr>
      <vt:lpstr>Arial Narrow</vt:lpstr>
      <vt:lpstr>Biome</vt:lpstr>
      <vt:lpstr>Calibri</vt:lpstr>
      <vt:lpstr>Comic Sans MS</vt:lpstr>
      <vt:lpstr>Futura Medium</vt:lpstr>
      <vt:lpstr>Helvetica</vt:lpstr>
      <vt:lpstr>Helvetica Neue Medium</vt:lpstr>
      <vt:lpstr>HelveticaNeueLTStd</vt:lpstr>
      <vt:lpstr>Times New Roman</vt:lpstr>
      <vt:lpstr>Verdana</vt:lpstr>
      <vt:lpstr>Wingdings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RUV (radiação ultravioleta)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Teste de Ames  (Salmonella typhimurium – gene umuCD)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ICB II - USP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Elisabete Jose Vicente</dc:creator>
  <cp:lastModifiedBy>Elisabete José Vicente</cp:lastModifiedBy>
  <cp:revision>138</cp:revision>
  <dcterms:created xsi:type="dcterms:W3CDTF">2004-05-12T14:43:54Z</dcterms:created>
  <dcterms:modified xsi:type="dcterms:W3CDTF">2024-03-22T14:22:35Z</dcterms:modified>
</cp:coreProperties>
</file>