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6" r:id="rId1"/>
  </p:sldMasterIdLst>
  <p:notesMasterIdLst>
    <p:notesMasterId r:id="rId64"/>
  </p:notesMasterIdLst>
  <p:sldIdLst>
    <p:sldId id="256" r:id="rId2"/>
    <p:sldId id="426" r:id="rId3"/>
    <p:sldId id="428" r:id="rId4"/>
    <p:sldId id="427" r:id="rId5"/>
    <p:sldId id="429" r:id="rId6"/>
    <p:sldId id="430" r:id="rId7"/>
    <p:sldId id="448" r:id="rId8"/>
    <p:sldId id="449" r:id="rId9"/>
    <p:sldId id="450" r:id="rId10"/>
    <p:sldId id="451" r:id="rId11"/>
    <p:sldId id="452" r:id="rId12"/>
    <p:sldId id="453" r:id="rId13"/>
    <p:sldId id="454" r:id="rId14"/>
    <p:sldId id="455" r:id="rId15"/>
    <p:sldId id="456" r:id="rId16"/>
    <p:sldId id="457" r:id="rId17"/>
    <p:sldId id="458" r:id="rId18"/>
    <p:sldId id="459" r:id="rId19"/>
    <p:sldId id="460" r:id="rId20"/>
    <p:sldId id="461" r:id="rId21"/>
    <p:sldId id="462" r:id="rId22"/>
    <p:sldId id="463" r:id="rId23"/>
    <p:sldId id="464" r:id="rId24"/>
    <p:sldId id="465" r:id="rId25"/>
    <p:sldId id="466" r:id="rId26"/>
    <p:sldId id="467" r:id="rId27"/>
    <p:sldId id="468" r:id="rId28"/>
    <p:sldId id="469" r:id="rId29"/>
    <p:sldId id="470" r:id="rId30"/>
    <p:sldId id="471" r:id="rId31"/>
    <p:sldId id="472" r:id="rId32"/>
    <p:sldId id="473" r:id="rId33"/>
    <p:sldId id="474" r:id="rId34"/>
    <p:sldId id="475" r:id="rId35"/>
    <p:sldId id="476" r:id="rId36"/>
    <p:sldId id="477" r:id="rId37"/>
    <p:sldId id="478" r:id="rId38"/>
    <p:sldId id="479" r:id="rId39"/>
    <p:sldId id="480" r:id="rId40"/>
    <p:sldId id="481" r:id="rId41"/>
    <p:sldId id="482" r:id="rId42"/>
    <p:sldId id="483" r:id="rId43"/>
    <p:sldId id="484" r:id="rId44"/>
    <p:sldId id="485" r:id="rId45"/>
    <p:sldId id="486" r:id="rId46"/>
    <p:sldId id="487" r:id="rId47"/>
    <p:sldId id="488" r:id="rId48"/>
    <p:sldId id="489" r:id="rId49"/>
    <p:sldId id="490" r:id="rId50"/>
    <p:sldId id="491" r:id="rId51"/>
    <p:sldId id="492" r:id="rId52"/>
    <p:sldId id="493" r:id="rId53"/>
    <p:sldId id="494" r:id="rId54"/>
    <p:sldId id="495" r:id="rId55"/>
    <p:sldId id="496" r:id="rId56"/>
    <p:sldId id="371" r:id="rId57"/>
    <p:sldId id="372" r:id="rId58"/>
    <p:sldId id="373" r:id="rId59"/>
    <p:sldId id="374" r:id="rId60"/>
    <p:sldId id="497" r:id="rId61"/>
    <p:sldId id="498" r:id="rId62"/>
    <p:sldId id="411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C5456-7C97-42B9-915E-1A9ABF88ED36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974D4-4599-4C7D-A95E-69181E90850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5132" y="3887812"/>
            <a:ext cx="9146751" cy="607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44269"/>
            <a:ext cx="8534400" cy="6675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E496-909E-47AC-942B-A45F7B7B6168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0F94A-0A49-4C87-8D52-318D34A2D34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84509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E496-909E-47AC-942B-A45F7B7B6168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0F94A-0A49-4C87-8D52-318D34A2D34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40191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8F82E496-909E-47AC-942B-A45F7B7B6168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C1C0F94A-0A49-4C87-8D52-318D34A2D34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336981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E496-909E-47AC-942B-A45F7B7B6168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0F94A-0A49-4C87-8D52-318D34A2D34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230822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5132" y="3887812"/>
            <a:ext cx="9146751" cy="607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851528"/>
            <a:ext cx="7886700" cy="66967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82E496-909E-47AC-942B-A45F7B7B6168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C0F94A-0A49-4C87-8D52-318D34A2D34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756506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E496-909E-47AC-942B-A45F7B7B6168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0F94A-0A49-4C87-8D52-318D34A2D34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54237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E496-909E-47AC-942B-A45F7B7B6168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0F94A-0A49-4C87-8D52-318D34A2D34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024726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E496-909E-47AC-942B-A45F7B7B6168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0F94A-0A49-4C87-8D52-318D34A2D34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63301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E496-909E-47AC-942B-A45F7B7B6168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0F94A-0A49-4C87-8D52-318D34A2D34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45052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E496-909E-47AC-942B-A45F7B7B6168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0F94A-0A49-4C87-8D52-318D34A2D34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084070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E496-909E-47AC-942B-A45F7B7B6168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0F94A-0A49-4C87-8D52-318D34A2D34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75669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8F82E496-909E-47AC-942B-A45F7B7B6168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C1C0F94A-0A49-4C87-8D52-318D34A2D34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063483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CC828AE3-FA58-43DF-B083-6AA3C102AF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82601" y="1124744"/>
            <a:ext cx="8178799" cy="2474259"/>
          </a:xfrm>
        </p:spPr>
        <p:txBody>
          <a:bodyPr>
            <a:normAutofit/>
          </a:bodyPr>
          <a:lstStyle/>
          <a:p>
            <a:r>
              <a:rPr lang="pt-B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Noções de integração sensorial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4AF9CD9-31C2-43D9-9F5C-A0E097262D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572000"/>
            <a:ext cx="9146751" cy="228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4572000"/>
            <a:ext cx="6858000" cy="1803399"/>
          </a:xfrm>
        </p:spPr>
        <p:txBody>
          <a:bodyPr anchor="ctr">
            <a:noAutofit/>
          </a:bodyPr>
          <a:lstStyle/>
          <a:p>
            <a:r>
              <a:rPr lang="en-GB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Danila Petian Alonso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200" dirty="0" err="1">
                <a:latin typeface="+mj-lt"/>
                <a:cs typeface="Times New Roman" pitchFamily="18" charset="0"/>
              </a:rPr>
              <a:t>Fisioterapeuta</a:t>
            </a:r>
            <a:r>
              <a:rPr lang="en-GB" sz="1200" dirty="0">
                <a:latin typeface="+mj-lt"/>
                <a:cs typeface="Times New Roman" pitchFamily="18" charset="0"/>
              </a:rPr>
              <a:t> CIR-</a:t>
            </a:r>
            <a:r>
              <a:rPr lang="en-GB" sz="1200" dirty="0" err="1">
                <a:latin typeface="+mj-lt"/>
                <a:cs typeface="Times New Roman" pitchFamily="18" charset="0"/>
              </a:rPr>
              <a:t>HERibeirão</a:t>
            </a:r>
            <a:endParaRPr lang="en-GB" sz="1200" dirty="0">
              <a:latin typeface="+mj-lt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200" dirty="0" err="1">
                <a:latin typeface="+mj-lt"/>
                <a:cs typeface="Times New Roman" pitchFamily="18" charset="0"/>
              </a:rPr>
              <a:t>Área</a:t>
            </a:r>
            <a:r>
              <a:rPr lang="en-GB" sz="1200" dirty="0">
                <a:latin typeface="+mj-lt"/>
                <a:cs typeface="Times New Roman" pitchFamily="18" charset="0"/>
              </a:rPr>
              <a:t> de </a:t>
            </a:r>
            <a:r>
              <a:rPr lang="en-GB" sz="1200" dirty="0" err="1">
                <a:latin typeface="+mj-lt"/>
                <a:cs typeface="Times New Roman" pitchFamily="18" charset="0"/>
              </a:rPr>
              <a:t>Infância</a:t>
            </a:r>
            <a:r>
              <a:rPr lang="en-GB" sz="1200" dirty="0">
                <a:latin typeface="+mj-lt"/>
                <a:cs typeface="Times New Roman" pitchFamily="18" charset="0"/>
              </a:rPr>
              <a:t> e </a:t>
            </a:r>
            <a:r>
              <a:rPr lang="en-GB" sz="1200" dirty="0" err="1">
                <a:latin typeface="+mj-lt"/>
                <a:cs typeface="Times New Roman" pitchFamily="18" charset="0"/>
              </a:rPr>
              <a:t>Adolescência</a:t>
            </a:r>
            <a:endParaRPr lang="en-GB" sz="1200" dirty="0">
              <a:latin typeface="+mj-lt"/>
              <a:cs typeface="Times New Roman" pitchFamily="18" charset="0"/>
            </a:endParaRPr>
          </a:p>
          <a:p>
            <a:endParaRPr lang="en-GB" sz="1200" dirty="0">
              <a:latin typeface="+mj-lt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200" dirty="0" err="1">
                <a:latin typeface="+mj-lt"/>
                <a:cs typeface="Times New Roman" pitchFamily="18" charset="0"/>
              </a:rPr>
              <a:t>Especialista</a:t>
            </a:r>
            <a:r>
              <a:rPr lang="en-GB" sz="1200" dirty="0">
                <a:latin typeface="+mj-lt"/>
                <a:cs typeface="Times New Roman" pitchFamily="18" charset="0"/>
              </a:rPr>
              <a:t> </a:t>
            </a:r>
            <a:r>
              <a:rPr lang="en-GB" sz="1200" dirty="0" err="1">
                <a:latin typeface="+mj-lt"/>
                <a:cs typeface="Times New Roman" pitchFamily="18" charset="0"/>
              </a:rPr>
              <a:t>em</a:t>
            </a:r>
            <a:r>
              <a:rPr lang="en-GB" sz="1200" dirty="0">
                <a:latin typeface="+mj-lt"/>
                <a:cs typeface="Times New Roman" pitchFamily="18" charset="0"/>
              </a:rPr>
              <a:t> </a:t>
            </a:r>
            <a:r>
              <a:rPr lang="en-GB" sz="1200" dirty="0" err="1">
                <a:latin typeface="+mj-lt"/>
                <a:cs typeface="Times New Roman" pitchFamily="18" charset="0"/>
              </a:rPr>
              <a:t>Fisioterapia</a:t>
            </a:r>
            <a:r>
              <a:rPr lang="en-GB" sz="1200" dirty="0">
                <a:latin typeface="+mj-lt"/>
                <a:cs typeface="Times New Roman" pitchFamily="18" charset="0"/>
              </a:rPr>
              <a:t> </a:t>
            </a:r>
            <a:r>
              <a:rPr lang="en-GB" sz="1200" dirty="0" err="1">
                <a:latin typeface="+mj-lt"/>
                <a:cs typeface="Times New Roman" pitchFamily="18" charset="0"/>
              </a:rPr>
              <a:t>Aplicada</a:t>
            </a:r>
            <a:r>
              <a:rPr lang="en-GB" sz="1200" dirty="0">
                <a:latin typeface="+mj-lt"/>
                <a:cs typeface="Times New Roman" pitchFamily="18" charset="0"/>
              </a:rPr>
              <a:t> à </a:t>
            </a:r>
            <a:r>
              <a:rPr lang="en-GB" sz="1200" dirty="0" err="1">
                <a:latin typeface="+mj-lt"/>
                <a:cs typeface="Times New Roman" pitchFamily="18" charset="0"/>
              </a:rPr>
              <a:t>Neuropediatria</a:t>
            </a:r>
            <a:r>
              <a:rPr lang="en-GB" sz="1200" dirty="0">
                <a:latin typeface="+mj-lt"/>
                <a:cs typeface="Times New Roman" pitchFamily="18" charset="0"/>
              </a:rPr>
              <a:t> (UFSCAR)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latin typeface="+mj-lt"/>
                <a:cs typeface="Times New Roman" pitchFamily="18" charset="0"/>
              </a:rPr>
              <a:t>Mestre </a:t>
            </a:r>
            <a:r>
              <a:rPr lang="en-GB" sz="1200" dirty="0" err="1">
                <a:latin typeface="+mj-lt"/>
                <a:cs typeface="Times New Roman" pitchFamily="18" charset="0"/>
              </a:rPr>
              <a:t>em</a:t>
            </a:r>
            <a:r>
              <a:rPr lang="en-GB" sz="1200" dirty="0">
                <a:latin typeface="+mj-lt"/>
                <a:cs typeface="Times New Roman" pitchFamily="18" charset="0"/>
              </a:rPr>
              <a:t> </a:t>
            </a:r>
            <a:r>
              <a:rPr lang="en-GB" sz="1200" dirty="0" err="1">
                <a:latin typeface="+mj-lt"/>
                <a:cs typeface="Times New Roman" pitchFamily="18" charset="0"/>
              </a:rPr>
              <a:t>Ciências</a:t>
            </a:r>
            <a:r>
              <a:rPr lang="en-GB" sz="1200" dirty="0">
                <a:latin typeface="+mj-lt"/>
                <a:cs typeface="Times New Roman" pitchFamily="18" charset="0"/>
              </a:rPr>
              <a:t> (FFCLRP – USP)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0A57A26-ECBF-4A8A-B307-41F0BDD94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375400"/>
            <a:ext cx="9146751" cy="48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36511" y="-99392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Princípios da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007832"/>
            <a:ext cx="8208912" cy="4517512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estímulos sensoriais controlados podem ser usados para eliciar uma resposta adaptativa – resposta com sucesso a uma demanda ambiental;</a:t>
            </a:r>
          </a:p>
          <a:p>
            <a:pPr>
              <a:buFontTx/>
              <a:buChar char="-"/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uma resposta adaptativa contribui para o desenvolvimento da integração sensorial – conhecimento de respostas anteriores para orientação sensorial futura;</a:t>
            </a:r>
          </a:p>
          <a:p>
            <a:pPr>
              <a:buFontTx/>
              <a:buChar char="-"/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quanto mais auto dirigida a atividade maior é o potencial das atividades em aprimorar a organização neural – motivação direcionando busca de atividades que proporcionem a organização cerebral;</a:t>
            </a:r>
          </a:p>
          <a:p>
            <a:pPr>
              <a:buFontTx/>
              <a:buChar char="-"/>
            </a:pPr>
            <a:r>
              <a:rPr lang="pt-BR" dirty="0"/>
              <a:t>padrões mais amadurecidos e complexos de comportamento são compostos pela consolidação de comportamentos mais primitivos – ações aprendidas previamente para respostas adaptativas mais maduras;</a:t>
            </a:r>
          </a:p>
          <a:p>
            <a:pPr marL="895350" indent="-27305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850446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36511" y="-99392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Princípios da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007832"/>
            <a:ext cx="8208912" cy="4517512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estímulos sensoriais controlados podem ser usados para eliciar uma resposta adaptativa – resposta com sucesso a uma demanda ambiental;</a:t>
            </a:r>
          </a:p>
          <a:p>
            <a:pPr>
              <a:buFontTx/>
              <a:buChar char="-"/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uma resposta adaptativa contribui para o desenvolvimento da integração sensorial – conhecimento de respostas anteriores para orientação sensorial futura;</a:t>
            </a:r>
          </a:p>
          <a:p>
            <a:pPr>
              <a:buFontTx/>
              <a:buChar char="-"/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quanto mais auto dirigida a atividade maior é o potencial das atividades em aprimorar a organização neural – motivação direcionando busca de atividades que proporcionem a organização cerebral;</a:t>
            </a:r>
          </a:p>
          <a:p>
            <a:pPr>
              <a:buFontTx/>
              <a:buChar char="-"/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padrões mais amadurecidos e complexos de comportamento são compostos pela consolidação de comportamentos mais primitivos – ações aprendidas previamente para respostas adaptativas mais maduras;</a:t>
            </a:r>
          </a:p>
          <a:p>
            <a:pPr>
              <a:buFontTx/>
              <a:buChar char="-"/>
            </a:pPr>
            <a:r>
              <a:rPr lang="pt-BR" dirty="0"/>
              <a:t>a melhor organização de respostas adaptativas intensificará a organização do comportamento geral da criança – respostas simples X sequenciamento e coordenação temporal da atividade motora;</a:t>
            </a:r>
          </a:p>
          <a:p>
            <a:pPr marL="900113" indent="-900113">
              <a:buNone/>
            </a:pPr>
            <a:r>
              <a:rPr lang="pt-BR" dirty="0"/>
              <a:t>	</a:t>
            </a:r>
          </a:p>
          <a:p>
            <a:pPr marL="895350" indent="-27305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799505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36511" y="-99392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Princípios da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007832"/>
            <a:ext cx="8208912" cy="4517512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-"/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estímulos sensoriais controlados podem ser usados para eliciar uma resposta adaptativa – resposta com sucesso a uma demanda ambiental;</a:t>
            </a:r>
          </a:p>
          <a:p>
            <a:pPr>
              <a:buFontTx/>
              <a:buChar char="-"/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uma resposta adaptativa contribui para o desenvolvimento da integração sensorial – conhecimento de respostas anteriores para orientação sensorial futura;</a:t>
            </a:r>
          </a:p>
          <a:p>
            <a:pPr>
              <a:buFontTx/>
              <a:buChar char="-"/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quanto mais auto dirigida a atividade maior é o potencial das atividades em aprimorar a organização neural – motivação direcionando busca de atividades que proporcionem a organização cerebral;</a:t>
            </a:r>
          </a:p>
          <a:p>
            <a:pPr>
              <a:buFontTx/>
              <a:buChar char="-"/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padrões mais amadurecidos e complexos de comportamento são compostos pela consolidação de comportamentos mais primitivos – ações aprendidas previamente para respostas adaptativas mais maduras;</a:t>
            </a:r>
          </a:p>
          <a:p>
            <a:pPr>
              <a:buFontTx/>
              <a:buChar char="-"/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a melhor organização de respostas adaptativas intensificará a organização do comportamento geral da criança – respostas simples X sequenciamento e coordenação temporal da atividade motora;</a:t>
            </a:r>
          </a:p>
          <a:p>
            <a:pPr>
              <a:buFontTx/>
              <a:buChar char="-"/>
            </a:pPr>
            <a:r>
              <a:rPr lang="pt-BR" dirty="0"/>
              <a:t>é necessário o registro dos estímulos sensoriais significativos antes da resposta poder ser dada – se o estímulo não é percebido ele não é registrado e a resposta adaptativa não é adequada.</a:t>
            </a:r>
          </a:p>
          <a:p>
            <a:pPr marL="895350" indent="-27305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167749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-135396"/>
            <a:ext cx="9304684" cy="7128792"/>
          </a:xfrm>
          <a:prstGeom prst="rect">
            <a:avLst/>
          </a:prstGeom>
        </p:spPr>
      </p:pic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xmlns="" id="{E9598D67-5073-4C29-9D2D-9B48B0CB1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2276872"/>
            <a:ext cx="6770712" cy="41764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200" dirty="0"/>
              <a:t>APRENDIZAGEM </a:t>
            </a:r>
          </a:p>
          <a:p>
            <a:pPr algn="ctr"/>
            <a:endParaRPr lang="pt-BR" sz="3200" dirty="0"/>
          </a:p>
          <a:p>
            <a:pPr marL="0" indent="0" algn="ctr">
              <a:buNone/>
            </a:pPr>
            <a:r>
              <a:rPr lang="pt-BR" sz="3200" dirty="0"/>
              <a:t>X </a:t>
            </a:r>
          </a:p>
          <a:p>
            <a:pPr algn="ctr"/>
            <a:endParaRPr lang="pt-BR" sz="3200" dirty="0"/>
          </a:p>
          <a:p>
            <a:pPr marL="0" indent="0" algn="ctr">
              <a:buNone/>
            </a:pPr>
            <a:r>
              <a:rPr lang="pt-BR" sz="3200" dirty="0"/>
              <a:t>DESENVOLVIMENTO MOTOR TÍPICO</a:t>
            </a:r>
          </a:p>
        </p:txBody>
      </p:sp>
    </p:spTree>
    <p:extLst>
      <p:ext uri="{BB962C8B-B14F-4D97-AF65-F5344CB8AC3E}">
        <p14:creationId xmlns:p14="http://schemas.microsoft.com/office/powerpoint/2010/main" xmlns="" val="799805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36511" y="-99392"/>
            <a:ext cx="9304684" cy="712879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9E3F15FA-7252-4C8F-B56C-F08AFB54F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0323"/>
          <a:stretch>
            <a:fillRect/>
          </a:stretch>
        </p:blipFill>
        <p:spPr bwMode="auto">
          <a:xfrm>
            <a:off x="179512" y="1981201"/>
            <a:ext cx="2676641" cy="36080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utoShape 7">
            <a:extLst>
              <a:ext uri="{FF2B5EF4-FFF2-40B4-BE49-F238E27FC236}">
                <a16:creationId xmlns:a16="http://schemas.microsoft.com/office/drawing/2014/main" xmlns="" id="{5692CB1D-0DBC-43DB-9703-829DE0796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752" y="188640"/>
            <a:ext cx="6207224" cy="1944216"/>
          </a:xfrm>
          <a:prstGeom prst="cloudCallout">
            <a:avLst>
              <a:gd name="adj1" fmla="val -43750"/>
              <a:gd name="adj2" fmla="val 7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endParaRPr lang="pt-BR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pt-B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organizar   integrar</a:t>
            </a:r>
          </a:p>
          <a:p>
            <a:pPr algn="ctr"/>
            <a:r>
              <a:rPr lang="pt-B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selecionar</a:t>
            </a:r>
          </a:p>
          <a:p>
            <a:pPr algn="ctr"/>
            <a:r>
              <a:rPr lang="pt-B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registrar   localizar</a:t>
            </a:r>
          </a:p>
          <a:p>
            <a:pPr algn="ctr"/>
            <a:endParaRPr lang="pt-BR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8CB44870-ED69-4BF3-83A2-F3B0A36D7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22430"/>
          <a:stretch>
            <a:fillRect/>
          </a:stretch>
        </p:blipFill>
        <p:spPr bwMode="auto">
          <a:xfrm>
            <a:off x="3650124" y="4191001"/>
            <a:ext cx="5098340" cy="24783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utoShape 9">
            <a:extLst>
              <a:ext uri="{FF2B5EF4-FFF2-40B4-BE49-F238E27FC236}">
                <a16:creationId xmlns:a16="http://schemas.microsoft.com/office/drawing/2014/main" xmlns="" id="{D7118DA9-3247-46C7-A28A-954A0B9E989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408587" y="2944813"/>
            <a:ext cx="1546225" cy="381000"/>
          </a:xfrm>
          <a:prstGeom prst="rightArrow">
            <a:avLst>
              <a:gd name="adj1" fmla="val 50000"/>
              <a:gd name="adj2" fmla="val 101458"/>
            </a:avLst>
          </a:prstGeom>
          <a:solidFill>
            <a:schemeClr val="accent1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45154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36511" y="-99392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Disfunções na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1988840"/>
            <a:ext cx="6624736" cy="3941448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Sistemas não funcionam adequadamente;</a:t>
            </a:r>
          </a:p>
          <a:p>
            <a:endParaRPr lang="pt-BR" dirty="0"/>
          </a:p>
          <a:p>
            <a:r>
              <a:rPr lang="pt-BR" dirty="0"/>
              <a:t>Criança desorganizada sensorialmente;</a:t>
            </a:r>
          </a:p>
          <a:p>
            <a:endParaRPr lang="pt-BR" dirty="0"/>
          </a:p>
          <a:p>
            <a:r>
              <a:rPr lang="pt-BR" dirty="0"/>
              <a:t>Não produz comportamentos adaptativos;</a:t>
            </a:r>
          </a:p>
          <a:p>
            <a:endParaRPr lang="pt-BR" dirty="0"/>
          </a:p>
          <a:p>
            <a:r>
              <a:rPr lang="pt-BR" dirty="0"/>
              <a:t>Não é uma situação patológica;</a:t>
            </a:r>
          </a:p>
          <a:p>
            <a:pPr>
              <a:buNone/>
            </a:pPr>
            <a:endParaRPr lang="pt-BR" dirty="0"/>
          </a:p>
          <a:p>
            <a:r>
              <a:rPr lang="pt-BR" dirty="0"/>
              <a:t>Difícil observação.</a:t>
            </a:r>
          </a:p>
          <a:p>
            <a:pPr marL="895350" indent="-27305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972760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36511" y="-99392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Disfunções na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208912" cy="4176464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None/>
            </a:pPr>
            <a:r>
              <a:rPr lang="pt-BR" sz="2200" b="1" u="sng" dirty="0"/>
              <a:t>Sinais da disfunção</a:t>
            </a:r>
            <a:r>
              <a:rPr lang="pt-BR" sz="2200" dirty="0"/>
              <a:t>:</a:t>
            </a:r>
          </a:p>
          <a:p>
            <a:pPr>
              <a:buFontTx/>
              <a:buNone/>
            </a:pPr>
            <a:endParaRPr lang="pt-BR" dirty="0"/>
          </a:p>
          <a:p>
            <a:r>
              <a:rPr lang="pt-BR" dirty="0"/>
              <a:t>Criança descoordenada;</a:t>
            </a:r>
          </a:p>
          <a:p>
            <a:pPr>
              <a:buNone/>
            </a:pPr>
            <a:endParaRPr lang="pt-BR" dirty="0"/>
          </a:p>
          <a:p>
            <a:r>
              <a:rPr lang="pt-BR" dirty="0"/>
              <a:t>Dificuldade de atenção;</a:t>
            </a:r>
          </a:p>
          <a:p>
            <a:endParaRPr lang="pt-BR" dirty="0"/>
          </a:p>
          <a:p>
            <a:r>
              <a:rPr lang="pt-BR" dirty="0"/>
              <a:t>Se frustram com facilidade;</a:t>
            </a:r>
          </a:p>
          <a:p>
            <a:endParaRPr lang="pt-BR" dirty="0"/>
          </a:p>
          <a:p>
            <a:r>
              <a:rPr lang="pt-BR" dirty="0"/>
              <a:t>Não registram as informações;</a:t>
            </a:r>
          </a:p>
          <a:p>
            <a:endParaRPr lang="pt-BR" dirty="0"/>
          </a:p>
          <a:p>
            <a:r>
              <a:rPr lang="pt-BR" dirty="0"/>
              <a:t>Funções de vigilância e alerta ficam perturbados.</a:t>
            </a:r>
          </a:p>
          <a:p>
            <a:pPr marL="895350" indent="-273050">
              <a:buNone/>
            </a:pPr>
            <a:endParaRPr lang="pt-BR" dirty="0"/>
          </a:p>
        </p:txBody>
      </p:sp>
      <p:pic>
        <p:nvPicPr>
          <p:cNvPr id="5" name="Picture 4" descr="sem55_47">
            <a:extLst>
              <a:ext uri="{FF2B5EF4-FFF2-40B4-BE49-F238E27FC236}">
                <a16:creationId xmlns:a16="http://schemas.microsoft.com/office/drawing/2014/main" xmlns="" id="{AA6333CB-91B8-47BF-A6FC-3E02D79C2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4872" y="2420888"/>
            <a:ext cx="2679576" cy="3173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66036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36511" y="-99392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Disfunções na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208912" cy="4176464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pt-BR" sz="2000" b="1" u="sng" dirty="0"/>
              <a:t>Principais tipos de disfunção</a:t>
            </a:r>
            <a:r>
              <a:rPr lang="pt-BR" sz="2000" dirty="0"/>
              <a:t>:</a:t>
            </a:r>
          </a:p>
          <a:p>
            <a:pPr>
              <a:buFontTx/>
              <a:buNone/>
            </a:pPr>
            <a:endParaRPr lang="pt-BR" sz="2000" dirty="0"/>
          </a:p>
          <a:p>
            <a:endParaRPr lang="pt-BR" sz="2000" u="sng" dirty="0"/>
          </a:p>
          <a:p>
            <a:pPr>
              <a:buNone/>
            </a:pPr>
            <a:r>
              <a:rPr lang="pt-BR" dirty="0"/>
              <a:t>	* </a:t>
            </a:r>
            <a:r>
              <a:rPr lang="pt-BR" u="sng" dirty="0"/>
              <a:t>Disfunção de modulação</a:t>
            </a:r>
          </a:p>
          <a:p>
            <a:endParaRPr lang="pt-BR" u="sng" dirty="0"/>
          </a:p>
          <a:p>
            <a:endParaRPr lang="pt-BR" dirty="0"/>
          </a:p>
          <a:p>
            <a:endParaRPr lang="pt-BR" dirty="0"/>
          </a:p>
          <a:p>
            <a:pPr>
              <a:buNone/>
            </a:pPr>
            <a:r>
              <a:rPr lang="pt-BR" dirty="0"/>
              <a:t>	* </a:t>
            </a:r>
            <a:r>
              <a:rPr lang="pt-BR" u="sng" dirty="0"/>
              <a:t>Disfunção de discriminação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789042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36511" y="-99392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Disfunções na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208912" cy="417646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b="1" dirty="0"/>
              <a:t>* Disfunção de Modulação </a:t>
            </a:r>
            <a:r>
              <a:rPr lang="pt-BR" b="1" dirty="0">
                <a:sym typeface="Wingdings" pitchFamily="2" charset="2"/>
              </a:rPr>
              <a:t> </a:t>
            </a:r>
            <a:r>
              <a:rPr lang="pt-BR" dirty="0">
                <a:sym typeface="Wingdings" pitchFamily="2" charset="2"/>
              </a:rPr>
              <a:t>é</a:t>
            </a:r>
            <a:r>
              <a:rPr lang="pt-BR" dirty="0"/>
              <a:t> o resultado de problemas no ajuste e processamento das mensagens neurais que carregam informações sobre a intensidade, frequência, duração, complexidade e novidade dos estímulos sensoriais.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pt-BR" dirty="0"/>
              <a:t>- Registro</a:t>
            </a:r>
          </a:p>
          <a:p>
            <a:pPr marL="0" indent="0">
              <a:buFontTx/>
              <a:buAutoNum type="alphaLcParenR"/>
            </a:pPr>
            <a:endParaRPr lang="pt-BR" dirty="0"/>
          </a:p>
          <a:p>
            <a:pPr marL="0" indent="0">
              <a:buNone/>
            </a:pPr>
            <a:r>
              <a:rPr lang="pt-BR" dirty="0"/>
              <a:t>	- </a:t>
            </a:r>
            <a:r>
              <a:rPr lang="pt-BR" dirty="0" err="1"/>
              <a:t>Hiporreação</a:t>
            </a:r>
            <a:r>
              <a:rPr lang="pt-BR" dirty="0"/>
              <a:t> aos estímulos</a:t>
            </a:r>
          </a:p>
          <a:p>
            <a:pPr marL="0" indent="0">
              <a:buFontTx/>
              <a:buAutoNum type="alphaLcParenR"/>
            </a:pPr>
            <a:endParaRPr lang="pt-BR" dirty="0"/>
          </a:p>
          <a:p>
            <a:pPr marL="0" indent="0">
              <a:buNone/>
            </a:pPr>
            <a:r>
              <a:rPr lang="pt-BR" dirty="0"/>
              <a:t>	- </a:t>
            </a:r>
            <a:r>
              <a:rPr lang="pt-BR" dirty="0" err="1"/>
              <a:t>Hiperreação</a:t>
            </a:r>
            <a:r>
              <a:rPr lang="pt-BR" dirty="0"/>
              <a:t> aos estímulos</a:t>
            </a:r>
          </a:p>
          <a:p>
            <a:pPr>
              <a:buFontTx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222590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36511" y="-99392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Disfunções na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208912" cy="41764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b="1" dirty="0"/>
              <a:t>- Registro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endParaRPr lang="pt-BR" dirty="0"/>
          </a:p>
          <a:p>
            <a:pPr marL="900113" indent="-900113">
              <a:buNone/>
            </a:pPr>
            <a:r>
              <a:rPr lang="pt-BR" dirty="0"/>
              <a:t>		* Há uma falha no registro de estímulos relevantes do ambiente;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endParaRPr lang="pt-BR" dirty="0"/>
          </a:p>
          <a:p>
            <a:pPr marL="900113" indent="-900113">
              <a:buNone/>
            </a:pPr>
            <a:r>
              <a:rPr lang="pt-BR" dirty="0"/>
              <a:t>		* Não reage à estímulos relativos a dor, </a:t>
            </a:r>
            <a:r>
              <a:rPr lang="pt-BR" dirty="0" err="1"/>
              <a:t>T°</a:t>
            </a:r>
            <a:r>
              <a:rPr lang="pt-BR" dirty="0"/>
              <a:t>, estímulos táteis, movimento, som, cheiros, sabores...</a:t>
            </a:r>
          </a:p>
          <a:p>
            <a:pPr marL="0" indent="0" algn="just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742640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36511" y="-99392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TEORIA DA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383" y="1988840"/>
            <a:ext cx="6591985" cy="3777622"/>
          </a:xfrm>
        </p:spPr>
        <p:txBody>
          <a:bodyPr/>
          <a:lstStyle/>
          <a:p>
            <a:r>
              <a:rPr lang="pt-BR" dirty="0"/>
              <a:t>Jean Ayres (década 60) – investigação desordens em crianças que interferiam com a aprendizagem e o comportamento.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Abordagens sensório-motoras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742173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-2716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Disfunções na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5976664" cy="41764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b="1" dirty="0"/>
              <a:t>- </a:t>
            </a:r>
            <a:r>
              <a:rPr lang="pt-BR" b="1" dirty="0" err="1"/>
              <a:t>Hiporreação</a:t>
            </a:r>
            <a:r>
              <a:rPr lang="pt-BR" b="1" dirty="0"/>
              <a:t> aos estímulos sensoriais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endParaRPr lang="pt-BR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pt-BR" dirty="0"/>
              <a:t>São crianças que fazem o registro, mas precisam de muitos estímulos sensoriais - vestibulares, proprioceptivos, táteis;</a:t>
            </a:r>
          </a:p>
          <a:p>
            <a:pPr marL="0" indent="0" algn="just">
              <a:buNone/>
            </a:pPr>
            <a:endParaRPr lang="pt-BR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pt-BR" dirty="0"/>
              <a:t>São crianças muito ativas motoramente.</a:t>
            </a:r>
          </a:p>
        </p:txBody>
      </p:sp>
      <p:pic>
        <p:nvPicPr>
          <p:cNvPr id="5" name="Picture 4" descr="0210">
            <a:extLst>
              <a:ext uri="{FF2B5EF4-FFF2-40B4-BE49-F238E27FC236}">
                <a16:creationId xmlns:a16="http://schemas.microsoft.com/office/drawing/2014/main" xmlns="" id="{D71FEB04-A4EE-482B-B5B9-AC01FC65C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3641"/>
          <a:stretch>
            <a:fillRect/>
          </a:stretch>
        </p:blipFill>
        <p:spPr bwMode="auto">
          <a:xfrm>
            <a:off x="6816044" y="3489175"/>
            <a:ext cx="2076436" cy="31081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22484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-2716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Disfunções na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136904" cy="4176464"/>
          </a:xfrm>
        </p:spPr>
        <p:txBody>
          <a:bodyPr>
            <a:normAutofit fontScale="92500"/>
          </a:bodyPr>
          <a:lstStyle/>
          <a:p>
            <a:pPr marL="263525" indent="-263525">
              <a:buNone/>
            </a:pPr>
            <a:r>
              <a:rPr lang="pt-BR" b="1" dirty="0"/>
              <a:t>- </a:t>
            </a:r>
            <a:r>
              <a:rPr lang="pt-BR" b="1" dirty="0" err="1"/>
              <a:t>Hiperreação</a:t>
            </a:r>
            <a:r>
              <a:rPr lang="pt-BR" b="1" dirty="0"/>
              <a:t> aos estímulos sensoriais	</a:t>
            </a:r>
          </a:p>
          <a:p>
            <a:pPr marL="609600" indent="-609600">
              <a:buNone/>
            </a:pPr>
            <a:endParaRPr lang="pt-BR" u="sng" dirty="0"/>
          </a:p>
          <a:p>
            <a:pPr marL="900113" indent="-900113">
              <a:buNone/>
            </a:pPr>
            <a:r>
              <a:rPr lang="pt-BR" dirty="0"/>
              <a:t>		* </a:t>
            </a:r>
            <a:r>
              <a:rPr lang="pt-BR" u="sng" dirty="0"/>
              <a:t>Defensividade tátil</a:t>
            </a:r>
            <a:r>
              <a:rPr lang="pt-BR" dirty="0"/>
              <a:t> : reação aversiva  e intensa à estímulos táteis;</a:t>
            </a:r>
          </a:p>
          <a:p>
            <a:pPr marL="900113" indent="-900113">
              <a:buNone/>
            </a:pPr>
            <a:endParaRPr lang="pt-BR" dirty="0"/>
          </a:p>
          <a:p>
            <a:pPr marL="609600" indent="-609600">
              <a:buNone/>
            </a:pPr>
            <a:r>
              <a:rPr lang="pt-BR" dirty="0"/>
              <a:t>			Crianças são distraídas, ansiosas;</a:t>
            </a:r>
          </a:p>
          <a:p>
            <a:pPr marL="609600" indent="-609600">
              <a:buNone/>
            </a:pPr>
            <a:r>
              <a:rPr lang="pt-BR" dirty="0"/>
              <a:t>			Não gostam de serem tocadas.</a:t>
            </a:r>
          </a:p>
          <a:p>
            <a:pPr marL="609600" indent="-609600">
              <a:buFontTx/>
              <a:buNone/>
            </a:pPr>
            <a:endParaRPr lang="pt-BR" dirty="0"/>
          </a:p>
          <a:p>
            <a:pPr marL="900113" indent="-900113">
              <a:buFontTx/>
              <a:buNone/>
            </a:pPr>
            <a:r>
              <a:rPr lang="pt-BR" dirty="0"/>
              <a:t>		* </a:t>
            </a:r>
            <a:r>
              <a:rPr lang="pt-BR" u="sng" dirty="0"/>
              <a:t>Intolerância ao movimento</a:t>
            </a:r>
            <a:r>
              <a:rPr lang="pt-BR" dirty="0"/>
              <a:t>: apresentam reações de </a:t>
            </a:r>
            <a:r>
              <a:rPr lang="pt-BR" dirty="0" err="1"/>
              <a:t>enjôo</a:t>
            </a:r>
            <a:r>
              <a:rPr lang="pt-BR" dirty="0"/>
              <a:t>, náuseas, mal-estar à mínimos movimentos lineares e rotatórios.</a:t>
            </a:r>
          </a:p>
          <a:p>
            <a:pPr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201523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-2716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Disfunções na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136904" cy="4176464"/>
          </a:xfrm>
        </p:spPr>
        <p:txBody>
          <a:bodyPr>
            <a:normAutofit fontScale="92500"/>
          </a:bodyPr>
          <a:lstStyle/>
          <a:p>
            <a:pPr marL="263525" indent="-263525">
              <a:buNone/>
            </a:pPr>
            <a:r>
              <a:rPr lang="pt-BR" b="1" dirty="0"/>
              <a:t>- </a:t>
            </a:r>
            <a:r>
              <a:rPr lang="pt-BR" b="1" dirty="0" err="1"/>
              <a:t>Hiperreação</a:t>
            </a:r>
            <a:r>
              <a:rPr lang="pt-BR" b="1" dirty="0"/>
              <a:t> aos estímulos sensoriais	</a:t>
            </a:r>
          </a:p>
          <a:p>
            <a:pPr marL="609600" indent="-609600">
              <a:buNone/>
            </a:pPr>
            <a:endParaRPr lang="pt-BR" u="sng" dirty="0"/>
          </a:p>
          <a:p>
            <a:pPr marL="900113" indent="-900113">
              <a:buFontTx/>
              <a:buNone/>
            </a:pPr>
            <a:r>
              <a:rPr lang="pt-BR" dirty="0"/>
              <a:t>	* </a:t>
            </a:r>
            <a:r>
              <a:rPr lang="pt-BR" u="sng" dirty="0"/>
              <a:t>Insegurança gravitacional</a:t>
            </a:r>
            <a:r>
              <a:rPr lang="pt-BR" dirty="0"/>
              <a:t>:  medo e insegurança ao movimento</a:t>
            </a:r>
          </a:p>
          <a:p>
            <a:pPr>
              <a:buFontTx/>
              <a:buNone/>
            </a:pPr>
            <a:endParaRPr lang="pt-BR" dirty="0"/>
          </a:p>
          <a:p>
            <a:pPr>
              <a:buFontTx/>
              <a:buNone/>
            </a:pPr>
            <a:endParaRPr lang="pt-BR" dirty="0"/>
          </a:p>
          <a:p>
            <a:pPr marL="1441450" indent="-1441450" algn="just">
              <a:buNone/>
            </a:pPr>
            <a:r>
              <a:rPr lang="pt-BR" dirty="0"/>
              <a:t>	Crianças tem medo de ficar de pé e de abaixar nos equipamentos suspensos e instáveis;</a:t>
            </a:r>
          </a:p>
          <a:p>
            <a:pPr marL="1441450" indent="-1441450" algn="just">
              <a:buNone/>
            </a:pPr>
            <a:endParaRPr lang="pt-BR" dirty="0"/>
          </a:p>
          <a:p>
            <a:pPr marL="1344613" indent="-1344613" algn="just">
              <a:buNone/>
            </a:pPr>
            <a:r>
              <a:rPr lang="pt-BR" dirty="0"/>
              <a:t>	São mais lentas, experimentam pouco as possibilidades de movimento.</a:t>
            </a:r>
          </a:p>
          <a:p>
            <a:pPr marL="900113" indent="-900113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71602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-2716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Disfunções na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136904" cy="4176464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pt-BR" b="1" dirty="0"/>
              <a:t>* Disfunção de Discriminação </a:t>
            </a:r>
            <a:r>
              <a:rPr lang="pt-BR" b="1" dirty="0">
                <a:sym typeface="Wingdings" pitchFamily="2" charset="2"/>
              </a:rPr>
              <a:t></a:t>
            </a:r>
            <a:r>
              <a:rPr lang="pt-BR" dirty="0">
                <a:sym typeface="Wingdings" pitchFamily="2" charset="2"/>
              </a:rPr>
              <a:t> é a </a:t>
            </a:r>
            <a:r>
              <a:rPr lang="pt-BR" dirty="0"/>
              <a:t>diminuição na habilidade em discriminar toques, movimentos, força e posições do corpo, devido a um déficit no processamento central das informações sensoriais.</a:t>
            </a:r>
          </a:p>
          <a:p>
            <a:pPr marL="609600" indent="-609600">
              <a:buFontTx/>
              <a:buNone/>
            </a:pPr>
            <a:endParaRPr lang="pt-BR" dirty="0"/>
          </a:p>
          <a:p>
            <a:pPr marL="609600" indent="-609600">
              <a:buFontTx/>
              <a:buNone/>
            </a:pPr>
            <a:endParaRPr lang="pt-BR" dirty="0"/>
          </a:p>
          <a:p>
            <a:pPr marL="609600" indent="-609600">
              <a:buNone/>
            </a:pPr>
            <a:r>
              <a:rPr lang="pt-BR" dirty="0"/>
              <a:t>	- Déficit de discriminação tátil;</a:t>
            </a:r>
          </a:p>
          <a:p>
            <a:pPr marL="609600" indent="-609600">
              <a:buNone/>
            </a:pPr>
            <a:endParaRPr lang="pt-BR" dirty="0"/>
          </a:p>
          <a:p>
            <a:pPr marL="609600" indent="-609600">
              <a:buNone/>
            </a:pPr>
            <a:r>
              <a:rPr lang="pt-BR" dirty="0"/>
              <a:t>	- Déficit do movimento postural- ocular;</a:t>
            </a:r>
          </a:p>
          <a:p>
            <a:pPr marL="609600" indent="-609600">
              <a:buNone/>
            </a:pPr>
            <a:endParaRPr lang="pt-BR" dirty="0"/>
          </a:p>
          <a:p>
            <a:pPr marL="609600" indent="-609600">
              <a:buNone/>
            </a:pPr>
            <a:r>
              <a:rPr lang="pt-BR" dirty="0"/>
              <a:t>	- Déficit de integração bilateral e sequenciamento;</a:t>
            </a:r>
          </a:p>
          <a:p>
            <a:pPr marL="609600" indent="-609600">
              <a:buNone/>
            </a:pPr>
            <a:endParaRPr lang="pt-BR" dirty="0"/>
          </a:p>
          <a:p>
            <a:pPr marL="609600" indent="-609600">
              <a:buNone/>
            </a:pPr>
            <a:r>
              <a:rPr lang="pt-BR" dirty="0"/>
              <a:t>	- Déficit no planejamento motor.</a:t>
            </a:r>
          </a:p>
          <a:p>
            <a:pPr marL="900113" indent="-900113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012438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-2716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Disfunções na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008" y="1988840"/>
            <a:ext cx="8204448" cy="44763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t-BR" b="1" dirty="0"/>
              <a:t>- Déficit na discriminação tátil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/>
              <a:t>	* Alterações na percepção tátil;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/>
              <a:t>	* Não conseguem identificar no tempo e no espaço os estímulos táteis;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/>
              <a:t>	* Dificuldades em discriminar onde foram tocadas;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/>
              <a:t>	* </a:t>
            </a:r>
            <a:r>
              <a:rPr lang="pt-BR" dirty="0" err="1"/>
              <a:t>Esterognosia</a:t>
            </a:r>
            <a:r>
              <a:rPr lang="pt-BR" dirty="0"/>
              <a:t> – forma.</a:t>
            </a:r>
          </a:p>
          <a:p>
            <a:pPr marL="900113" indent="-900113">
              <a:buNone/>
            </a:pPr>
            <a:endParaRPr lang="pt-BR" dirty="0"/>
          </a:p>
        </p:txBody>
      </p:sp>
      <p:pic>
        <p:nvPicPr>
          <p:cNvPr id="5" name="Picture 4" descr="msem02_50">
            <a:extLst>
              <a:ext uri="{FF2B5EF4-FFF2-40B4-BE49-F238E27FC236}">
                <a16:creationId xmlns:a16="http://schemas.microsoft.com/office/drawing/2014/main" xmlns="" id="{F787A7E1-7D99-47E4-A347-22721F375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5283464"/>
            <a:ext cx="2736304" cy="14228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0284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-2716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Disfunções na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988840"/>
            <a:ext cx="8064896" cy="468052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t-BR" sz="2000" b="1" dirty="0"/>
              <a:t>- Déficit do movimento postural ocular</a:t>
            </a:r>
          </a:p>
          <a:p>
            <a:pPr>
              <a:buNone/>
            </a:pPr>
            <a:endParaRPr lang="pt-BR" dirty="0"/>
          </a:p>
          <a:p>
            <a:pPr>
              <a:spcBef>
                <a:spcPts val="0"/>
              </a:spcBef>
              <a:buNone/>
            </a:pPr>
            <a:r>
              <a:rPr lang="pt-BR" dirty="0"/>
              <a:t>	* Pobre controle postural e ocular;</a:t>
            </a:r>
          </a:p>
          <a:p>
            <a:pPr>
              <a:spcBef>
                <a:spcPts val="0"/>
              </a:spcBef>
              <a:buNone/>
            </a:pPr>
            <a:endParaRPr lang="pt-BR" dirty="0"/>
          </a:p>
          <a:p>
            <a:pPr>
              <a:spcBef>
                <a:spcPts val="0"/>
              </a:spcBef>
              <a:buNone/>
            </a:pPr>
            <a:r>
              <a:rPr lang="pt-BR" dirty="0"/>
              <a:t>	* Baixo tônus da musculatura extensora;</a:t>
            </a:r>
          </a:p>
          <a:p>
            <a:pPr>
              <a:spcBef>
                <a:spcPts val="0"/>
              </a:spcBef>
              <a:buNone/>
            </a:pPr>
            <a:endParaRPr lang="pt-BR" dirty="0"/>
          </a:p>
          <a:p>
            <a:pPr>
              <a:spcBef>
                <a:spcPts val="0"/>
              </a:spcBef>
              <a:buNone/>
            </a:pPr>
            <a:r>
              <a:rPr lang="pt-BR" dirty="0"/>
              <a:t>	* Pobre estabilidade proximal;</a:t>
            </a:r>
          </a:p>
          <a:p>
            <a:pPr>
              <a:spcBef>
                <a:spcPts val="0"/>
              </a:spcBef>
              <a:buNone/>
            </a:pPr>
            <a:endParaRPr lang="pt-BR" dirty="0"/>
          </a:p>
          <a:p>
            <a:pPr>
              <a:spcBef>
                <a:spcPts val="0"/>
              </a:spcBef>
              <a:buNone/>
            </a:pPr>
            <a:r>
              <a:rPr lang="pt-BR" dirty="0"/>
              <a:t>	* Dificuldade em usar os dois lados do corpo de maneira coordenada;</a:t>
            </a:r>
          </a:p>
          <a:p>
            <a:pPr>
              <a:spcBef>
                <a:spcPts val="0"/>
              </a:spcBef>
              <a:buNone/>
            </a:pPr>
            <a:endParaRPr lang="pt-BR" dirty="0"/>
          </a:p>
          <a:p>
            <a:pPr>
              <a:spcBef>
                <a:spcPts val="0"/>
              </a:spcBef>
              <a:buNone/>
            </a:pPr>
            <a:r>
              <a:rPr lang="pt-BR" dirty="0"/>
              <a:t>	* Dificuldades em saltos;</a:t>
            </a:r>
          </a:p>
          <a:p>
            <a:pPr>
              <a:spcBef>
                <a:spcPts val="0"/>
              </a:spcBef>
              <a:buNone/>
            </a:pPr>
            <a:endParaRPr lang="pt-BR" dirty="0"/>
          </a:p>
          <a:p>
            <a:pPr>
              <a:spcBef>
                <a:spcPts val="0"/>
              </a:spcBef>
              <a:buNone/>
            </a:pPr>
            <a:r>
              <a:rPr lang="pt-BR" dirty="0"/>
              <a:t>	* Reações de equilíbrio e </a:t>
            </a:r>
            <a:r>
              <a:rPr lang="pt-BR" dirty="0" err="1"/>
              <a:t>endireitamento</a:t>
            </a:r>
            <a:r>
              <a:rPr lang="pt-BR" dirty="0"/>
              <a:t> deficitárias.</a:t>
            </a:r>
          </a:p>
          <a:p>
            <a:pPr>
              <a:buNone/>
            </a:pPr>
            <a:endParaRPr lang="pt-BR" dirty="0"/>
          </a:p>
        </p:txBody>
      </p:sp>
      <p:pic>
        <p:nvPicPr>
          <p:cNvPr id="6" name="Picture 4" descr="0137">
            <a:extLst>
              <a:ext uri="{FF2B5EF4-FFF2-40B4-BE49-F238E27FC236}">
                <a16:creationId xmlns:a16="http://schemas.microsoft.com/office/drawing/2014/main" xmlns="" id="{A25973C3-523C-4700-B525-7E7EF4A6C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5942"/>
          <a:stretch>
            <a:fillRect/>
          </a:stretch>
        </p:blipFill>
        <p:spPr bwMode="auto">
          <a:xfrm>
            <a:off x="7092280" y="4901029"/>
            <a:ext cx="1854206" cy="18040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86754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-2716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Disfunções na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136904" cy="468052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t-BR" b="1" dirty="0"/>
              <a:t>- Déficit de integração bilateral e sequenciamento</a:t>
            </a:r>
          </a:p>
          <a:p>
            <a:pPr marL="895350" indent="-273050">
              <a:buNone/>
            </a:pPr>
            <a:endParaRPr lang="pt-BR" dirty="0"/>
          </a:p>
          <a:p>
            <a:pPr marL="908050" indent="-285750">
              <a:buFont typeface="Arial" panose="020B0604020202020204" pitchFamily="34" charset="0"/>
              <a:buChar char="•"/>
            </a:pPr>
            <a:r>
              <a:rPr lang="pt-BR" dirty="0"/>
              <a:t>Muitas vezes se funde com déficit do movimento postural – ocular;</a:t>
            </a:r>
          </a:p>
          <a:p>
            <a:pPr marL="622300" indent="0">
              <a:buNone/>
            </a:pPr>
            <a:endParaRPr lang="pt-BR" dirty="0"/>
          </a:p>
          <a:p>
            <a:pPr marL="908050" indent="-285750">
              <a:buFont typeface="Arial" panose="020B0604020202020204" pitchFamily="34" charset="0"/>
              <a:buChar char="•"/>
            </a:pPr>
            <a:r>
              <a:rPr lang="pt-BR" dirty="0"/>
              <a:t>Incapacidade de usar os 2 hemicorpos de maneira coordenada;</a:t>
            </a:r>
          </a:p>
          <a:p>
            <a:pPr marL="622300" indent="0">
              <a:buNone/>
            </a:pPr>
            <a:endParaRPr lang="pt-BR" dirty="0"/>
          </a:p>
          <a:p>
            <a:pPr marL="908050" indent="-285750">
              <a:buFont typeface="Arial" panose="020B0604020202020204" pitchFamily="34" charset="0"/>
              <a:buChar char="•"/>
            </a:pPr>
            <a:r>
              <a:rPr lang="pt-BR" dirty="0"/>
              <a:t>Confusão entre direita e esquerda (lateralidade);</a:t>
            </a:r>
          </a:p>
          <a:p>
            <a:pPr marL="622300" indent="0">
              <a:buNone/>
            </a:pPr>
            <a:endParaRPr lang="pt-BR" dirty="0"/>
          </a:p>
          <a:p>
            <a:pPr marL="908050" indent="-285750">
              <a:buFont typeface="Arial" panose="020B0604020202020204" pitchFamily="34" charset="0"/>
              <a:buChar char="•"/>
            </a:pPr>
            <a:r>
              <a:rPr lang="pt-BR" dirty="0"/>
              <a:t>Dificuldade no sequenciamento das ações.</a:t>
            </a:r>
          </a:p>
          <a:p>
            <a:pPr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117773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-2716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Disfunções na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208912" cy="468052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pt-BR" b="1" dirty="0"/>
              <a:t>- Déficit no planejamento motor</a:t>
            </a:r>
          </a:p>
          <a:p>
            <a:pPr>
              <a:buFontTx/>
              <a:buNone/>
            </a:pPr>
            <a:endParaRPr lang="pt-BR" dirty="0"/>
          </a:p>
          <a:p>
            <a:pPr>
              <a:buFontTx/>
              <a:buNone/>
            </a:pPr>
            <a:endParaRPr lang="pt-BR" dirty="0"/>
          </a:p>
          <a:p>
            <a:pPr marL="900113" indent="-900113" algn="just">
              <a:buFontTx/>
              <a:buNone/>
            </a:pPr>
            <a:r>
              <a:rPr lang="pt-B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	</a:t>
            </a:r>
            <a:r>
              <a:rPr lang="pt-BR" dirty="0"/>
              <a:t>* </a:t>
            </a:r>
            <a:r>
              <a:rPr lang="pt-BR" dirty="0" err="1"/>
              <a:t>Praxia</a:t>
            </a:r>
            <a:r>
              <a:rPr lang="pt-BR" dirty="0"/>
              <a:t>: capacidade para planificar ou levar a efeito uma atividade pouco habitual, que implica a realização de uma sequência de ações para atingir um fim ou um resultado.</a:t>
            </a:r>
          </a:p>
          <a:p>
            <a:pPr marL="900113" indent="-900113" algn="just">
              <a:buFontTx/>
              <a:buNone/>
            </a:pPr>
            <a:r>
              <a:rPr lang="pt-BR" sz="11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(AYRES, 1982)</a:t>
            </a:r>
          </a:p>
          <a:p>
            <a:pPr>
              <a:buFontTx/>
              <a:buNone/>
            </a:pPr>
            <a:endParaRPr lang="pt-BR" sz="1100" dirty="0"/>
          </a:p>
          <a:p>
            <a:pPr marL="803275" indent="-803275" algn="just">
              <a:buFontTx/>
              <a:buNone/>
            </a:pPr>
            <a:r>
              <a:rPr lang="pt-B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	</a:t>
            </a:r>
            <a:r>
              <a:rPr lang="pt-BR" dirty="0"/>
              <a:t>* </a:t>
            </a:r>
            <a:r>
              <a:rPr lang="pt-BR" dirty="0" err="1"/>
              <a:t>Dispraxia</a:t>
            </a:r>
            <a:r>
              <a:rPr lang="pt-BR" dirty="0"/>
              <a:t>: deficiência na habilidade para idealizar, planejar e executar um ato motor habitual na sequência correta.</a:t>
            </a:r>
          </a:p>
          <a:p>
            <a:pPr>
              <a:buFontTx/>
              <a:buNone/>
            </a:pPr>
            <a:r>
              <a:rPr lang="pt-BR" sz="1100" dirty="0"/>
              <a:t>                                                                                                                                                                                                                                            (PURVES et. al., 2010)</a:t>
            </a:r>
            <a:endParaRPr lang="pt-BR" dirty="0"/>
          </a:p>
          <a:p>
            <a:pPr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632753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-2716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Resumidamente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136904" cy="3888432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None/>
            </a:pPr>
            <a:r>
              <a:rPr lang="pt-BR" dirty="0"/>
              <a:t>	* Crianças com baixo desempenho nas AVD’S e atividades lúdicas;</a:t>
            </a:r>
          </a:p>
          <a:p>
            <a:pPr>
              <a:lnSpc>
                <a:spcPct val="80000"/>
              </a:lnSpc>
            </a:pPr>
            <a:endParaRPr lang="pt-BR" dirty="0"/>
          </a:p>
          <a:p>
            <a:pPr>
              <a:lnSpc>
                <a:spcPct val="80000"/>
              </a:lnSpc>
              <a:buNone/>
            </a:pPr>
            <a:r>
              <a:rPr lang="pt-BR" dirty="0"/>
              <a:t>	* Apresentam lentidão nas atividades motoras;</a:t>
            </a:r>
          </a:p>
          <a:p>
            <a:pPr>
              <a:lnSpc>
                <a:spcPct val="80000"/>
              </a:lnSpc>
            </a:pPr>
            <a:endParaRPr lang="pt-BR" dirty="0"/>
          </a:p>
          <a:p>
            <a:pPr>
              <a:lnSpc>
                <a:spcPct val="80000"/>
              </a:lnSpc>
              <a:buNone/>
            </a:pPr>
            <a:r>
              <a:rPr lang="pt-BR" dirty="0"/>
              <a:t>	* Dificuldade em conceitos de lateralidade, em cima em baixo;</a:t>
            </a:r>
          </a:p>
          <a:p>
            <a:pPr>
              <a:lnSpc>
                <a:spcPct val="80000"/>
              </a:lnSpc>
            </a:pPr>
            <a:endParaRPr lang="pt-BR" dirty="0"/>
          </a:p>
          <a:p>
            <a:pPr>
              <a:lnSpc>
                <a:spcPct val="80000"/>
              </a:lnSpc>
              <a:buNone/>
            </a:pPr>
            <a:r>
              <a:rPr lang="pt-BR" dirty="0"/>
              <a:t>	* Caem, tropeçam com frequência;</a:t>
            </a:r>
          </a:p>
          <a:p>
            <a:pPr>
              <a:lnSpc>
                <a:spcPct val="80000"/>
              </a:lnSpc>
            </a:pPr>
            <a:endParaRPr lang="pt-BR" dirty="0"/>
          </a:p>
          <a:p>
            <a:pPr>
              <a:lnSpc>
                <a:spcPct val="80000"/>
              </a:lnSpc>
              <a:buNone/>
            </a:pPr>
            <a:r>
              <a:rPr lang="pt-BR" dirty="0"/>
              <a:t>	* Podem apresentar má postura.</a:t>
            </a:r>
          </a:p>
          <a:p>
            <a:pPr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617605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-2716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Avaliação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2276872"/>
            <a:ext cx="6914728" cy="388843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t-BR" dirty="0"/>
              <a:t>	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429A36FD-49B0-4C48-BC9F-9D52193B204C}"/>
              </a:ext>
            </a:extLst>
          </p:cNvPr>
          <p:cNvSpPr/>
          <p:nvPr/>
        </p:nvSpPr>
        <p:spPr>
          <a:xfrm>
            <a:off x="467544" y="2001029"/>
            <a:ext cx="820891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1. Anamnese</a:t>
            </a:r>
          </a:p>
          <a:p>
            <a:pPr algn="just">
              <a:buNone/>
            </a:pPr>
            <a:endParaRPr lang="pt-BR" dirty="0"/>
          </a:p>
          <a:p>
            <a:pPr algn="just">
              <a:buNone/>
            </a:pPr>
            <a:r>
              <a:rPr lang="pt-BR" dirty="0"/>
              <a:t>		* desenvolvimento motor pregresso e atual</a:t>
            </a:r>
          </a:p>
          <a:p>
            <a:pPr algn="just">
              <a:buNone/>
            </a:pPr>
            <a:endParaRPr lang="pt-BR" dirty="0"/>
          </a:p>
          <a:p>
            <a:pPr algn="just">
              <a:buNone/>
            </a:pPr>
            <a:endParaRPr lang="pt-BR" dirty="0"/>
          </a:p>
          <a:p>
            <a:pPr algn="just"/>
            <a:r>
              <a:rPr lang="pt-BR" dirty="0"/>
              <a:t>2. Observação clínica: desempenho neuromuscular e comportamento.</a:t>
            </a:r>
          </a:p>
          <a:p>
            <a:pPr algn="just">
              <a:buNone/>
            </a:pPr>
            <a:endParaRPr lang="pt-BR" dirty="0"/>
          </a:p>
          <a:p>
            <a:pPr marL="900113" indent="-900113" algn="just">
              <a:buNone/>
            </a:pPr>
            <a:r>
              <a:rPr lang="pt-BR" dirty="0"/>
              <a:t>		* tônus, coordenação motora grossa, coordenação motora fina, interação com movimento, texturas...</a:t>
            </a:r>
          </a:p>
          <a:p>
            <a:pPr algn="just">
              <a:buNone/>
            </a:pPr>
            <a:endParaRPr lang="pt-BR" dirty="0"/>
          </a:p>
          <a:p>
            <a:pPr algn="just">
              <a:buNone/>
            </a:pPr>
            <a:endParaRPr lang="pt-BR" dirty="0"/>
          </a:p>
          <a:p>
            <a:pPr algn="just"/>
            <a:r>
              <a:rPr lang="pt-BR" dirty="0"/>
              <a:t>3. </a:t>
            </a:r>
            <a:r>
              <a:rPr lang="pt-BR" i="1" dirty="0" err="1"/>
              <a:t>Sensory</a:t>
            </a:r>
            <a:r>
              <a:rPr lang="pt-BR" i="1" dirty="0"/>
              <a:t> Profile</a:t>
            </a:r>
            <a:r>
              <a:rPr lang="pt-BR" dirty="0"/>
              <a:t>: avaliar habilidades no processamento sensorial em crianças e analisar o efeito do processamento sensorial nas atividades de vida diária.</a:t>
            </a:r>
          </a:p>
        </p:txBody>
      </p:sp>
    </p:spTree>
    <p:extLst>
      <p:ext uri="{BB962C8B-B14F-4D97-AF65-F5344CB8AC3E}">
        <p14:creationId xmlns:p14="http://schemas.microsoft.com/office/powerpoint/2010/main" xmlns="" val="3997286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36511" y="-99392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TEORIA DA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383" y="1988840"/>
            <a:ext cx="6591985" cy="3777622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pt-BR" sz="2000" dirty="0"/>
              <a:t>“I</a:t>
            </a:r>
            <a:r>
              <a:rPr lang="pt-BR" dirty="0"/>
              <a:t>ntegração sensorial é a organização de informações sensoriais, provenientes de diferentes canais sensoriais e a habilidade de relacionar estímulos de um canal a outro, de forma a emitir uma resposta adaptativa.”</a:t>
            </a:r>
          </a:p>
          <a:p>
            <a:pPr>
              <a:lnSpc>
                <a:spcPct val="90000"/>
              </a:lnSpc>
              <a:buFontTx/>
              <a:buNone/>
            </a:pPr>
            <a:endParaRPr lang="pt-BR" dirty="0"/>
          </a:p>
          <a:p>
            <a:pPr algn="r">
              <a:lnSpc>
                <a:spcPct val="90000"/>
              </a:lnSpc>
              <a:buFontTx/>
              <a:buNone/>
            </a:pPr>
            <a:r>
              <a:rPr lang="pt-BR" sz="1200" dirty="0"/>
              <a:t>(AYRES, J. 1972)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725946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16946" y="0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Avaliação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2276872"/>
            <a:ext cx="6914728" cy="388843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t-BR" dirty="0"/>
              <a:t>	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81B3BAAB-574C-482A-8B5A-B932A075FF80}"/>
              </a:ext>
            </a:extLst>
          </p:cNvPr>
          <p:cNvSpPr/>
          <p:nvPr/>
        </p:nvSpPr>
        <p:spPr>
          <a:xfrm>
            <a:off x="467544" y="2001029"/>
            <a:ext cx="820891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i="1" dirty="0" err="1"/>
              <a:t>Sensory</a:t>
            </a:r>
            <a:r>
              <a:rPr lang="pt-BR" i="1" dirty="0"/>
              <a:t> Profile</a:t>
            </a:r>
            <a:r>
              <a:rPr lang="pt-BR" dirty="0"/>
              <a:t>:</a:t>
            </a:r>
          </a:p>
          <a:p>
            <a:pPr algn="just">
              <a:buNone/>
            </a:pPr>
            <a:endParaRPr lang="pt-BR" dirty="0"/>
          </a:p>
          <a:p>
            <a:pPr marL="900113" indent="-900113" defTabSz="442913">
              <a:buNone/>
            </a:pPr>
            <a:r>
              <a:rPr lang="pt-BR" dirty="0"/>
              <a:t>	* 125 itens divididos em 3 seções:</a:t>
            </a:r>
          </a:p>
          <a:p>
            <a:pPr marL="900113" indent="-900113" defTabSz="442913">
              <a:buNone/>
            </a:pPr>
            <a:endParaRPr lang="pt-BR" dirty="0"/>
          </a:p>
          <a:p>
            <a:pPr marL="1344613" indent="-1344613" defTabSz="442913">
              <a:buNone/>
            </a:pPr>
            <a:r>
              <a:rPr lang="pt-BR" dirty="0"/>
              <a:t>	-  processamento sensorial (resposta processamento dos sistemas: auditivo, visual, vestibular, tátil ...); </a:t>
            </a:r>
          </a:p>
          <a:p>
            <a:pPr marL="900113" indent="-900113" defTabSz="442913">
              <a:buNone/>
            </a:pPr>
            <a:endParaRPr lang="pt-BR" dirty="0"/>
          </a:p>
          <a:p>
            <a:pPr marL="1344613" indent="-1344613" defTabSz="442913">
              <a:buNone/>
            </a:pPr>
            <a:r>
              <a:rPr lang="pt-BR" dirty="0"/>
              <a:t>	- modulação (tônus, movimento e posição corporal, respostas emocionais ...); </a:t>
            </a:r>
          </a:p>
          <a:p>
            <a:pPr marL="900113" indent="-900113" defTabSz="442913">
              <a:buNone/>
            </a:pPr>
            <a:endParaRPr lang="pt-BR" dirty="0"/>
          </a:p>
          <a:p>
            <a:pPr marL="1260475" indent="-900113" defTabSz="442913">
              <a:buNone/>
            </a:pPr>
            <a:r>
              <a:rPr lang="pt-BR" dirty="0"/>
              <a:t>		- respostas comportamentais e emocionais (comportamento da criança como resposta ao processamento sensorial – emocional, social, resposta comportamental ao processamento sensorial e limiar de resposta).</a:t>
            </a:r>
          </a:p>
        </p:txBody>
      </p:sp>
    </p:spTree>
    <p:extLst>
      <p:ext uri="{BB962C8B-B14F-4D97-AF65-F5344CB8AC3E}">
        <p14:creationId xmlns:p14="http://schemas.microsoft.com/office/powerpoint/2010/main" xmlns="" val="2889376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-2716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Terapia de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2276872"/>
            <a:ext cx="6914728" cy="388843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t-BR" dirty="0"/>
              <a:t>	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9BEB2A-F4D7-4E9A-89FE-3F8B22BCE5B3}"/>
              </a:ext>
            </a:extLst>
          </p:cNvPr>
          <p:cNvSpPr/>
          <p:nvPr/>
        </p:nvSpPr>
        <p:spPr>
          <a:xfrm>
            <a:off x="467544" y="1988840"/>
            <a:ext cx="81369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000" dirty="0"/>
              <a:t>	*Promoção de estimulação sensorial controlada por meio de brincadeiras e atividades lúdicas;</a:t>
            </a:r>
          </a:p>
          <a:p>
            <a:pPr algn="just"/>
            <a:endParaRPr lang="pt-BR" sz="2000" dirty="0"/>
          </a:p>
          <a:p>
            <a:pPr algn="just">
              <a:buNone/>
            </a:pPr>
            <a:endParaRPr lang="pt-BR" sz="2000" dirty="0"/>
          </a:p>
          <a:p>
            <a:pPr algn="just">
              <a:buNone/>
            </a:pPr>
            <a:r>
              <a:rPr lang="pt-BR" sz="2000" dirty="0"/>
              <a:t>	*Organizar a criança e promover respostas adaptativas;</a:t>
            </a:r>
          </a:p>
          <a:p>
            <a:pPr algn="just"/>
            <a:endParaRPr lang="pt-BR" sz="2000" dirty="0"/>
          </a:p>
          <a:p>
            <a:pPr algn="just">
              <a:buNone/>
            </a:pPr>
            <a:endParaRPr lang="pt-BR" sz="2000" dirty="0"/>
          </a:p>
          <a:p>
            <a:pPr algn="just">
              <a:buNone/>
            </a:pPr>
            <a:r>
              <a:rPr lang="pt-BR" sz="2000" dirty="0"/>
              <a:t>	*Pode ser agregada a outras técnicas de tratamento – </a:t>
            </a:r>
            <a:r>
              <a:rPr lang="pt-BR" sz="2000" dirty="0" err="1"/>
              <a:t>Bobath</a:t>
            </a:r>
            <a:r>
              <a:rPr lang="pt-BR" sz="2000" dirty="0"/>
              <a:t>, por exemplo.</a:t>
            </a:r>
          </a:p>
        </p:txBody>
      </p:sp>
    </p:spTree>
    <p:extLst>
      <p:ext uri="{BB962C8B-B14F-4D97-AF65-F5344CB8AC3E}">
        <p14:creationId xmlns:p14="http://schemas.microsoft.com/office/powerpoint/2010/main" xmlns="" val="2327693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-2716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Terapia de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2276872"/>
            <a:ext cx="6914728" cy="388843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t-BR" dirty="0"/>
              <a:t>	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9BEB2A-F4D7-4E9A-89FE-3F8B22BCE5B3}"/>
              </a:ext>
            </a:extLst>
          </p:cNvPr>
          <p:cNvSpPr/>
          <p:nvPr/>
        </p:nvSpPr>
        <p:spPr>
          <a:xfrm>
            <a:off x="2286000" y="2471405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000" dirty="0"/>
              <a:t>	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43CA0BFC-FE76-4CBC-AF68-280183EA79F2}"/>
              </a:ext>
            </a:extLst>
          </p:cNvPr>
          <p:cNvSpPr/>
          <p:nvPr/>
        </p:nvSpPr>
        <p:spPr>
          <a:xfrm>
            <a:off x="467544" y="2012062"/>
            <a:ext cx="820891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u="sng" dirty="0"/>
              <a:t>Características da terapia de Integração Sensorial</a:t>
            </a:r>
          </a:p>
          <a:p>
            <a:pPr>
              <a:buNone/>
            </a:pPr>
            <a:endParaRPr lang="pt-BR" b="1" dirty="0"/>
          </a:p>
          <a:p>
            <a:pPr>
              <a:buNone/>
            </a:pPr>
            <a:r>
              <a:rPr lang="pt-BR" dirty="0"/>
              <a:t>	* Ênfase não cognitiva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/>
              <a:t>	* Sequência flexível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/>
              <a:t>	* Exploração e criatividade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/>
              <a:t>	* Centrado na criança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/>
              <a:t>	* Guiado pelo adulto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/>
              <a:t>	* Interação </a:t>
            </a:r>
            <a:r>
              <a:rPr lang="pt-BR" dirty="0" err="1"/>
              <a:t>diática</a:t>
            </a:r>
            <a:endParaRPr lang="pt-BR" dirty="0"/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/>
              <a:t>	* Aprimora o processamento cerebral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/>
              <a:t>	</a:t>
            </a:r>
            <a:r>
              <a:rPr lang="pt-BR" b="1" dirty="0"/>
              <a:t>* </a:t>
            </a:r>
            <a:r>
              <a:rPr lang="pt-BR" b="1" u="sng" dirty="0"/>
              <a:t>Equipamento suspenso é obrigatório!!!!!</a:t>
            </a:r>
          </a:p>
        </p:txBody>
      </p:sp>
    </p:spTree>
    <p:extLst>
      <p:ext uri="{BB962C8B-B14F-4D97-AF65-F5344CB8AC3E}">
        <p14:creationId xmlns:p14="http://schemas.microsoft.com/office/powerpoint/2010/main" xmlns="" val="3419901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-2716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Terapia de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208912" cy="3888432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None/>
            </a:pPr>
            <a:r>
              <a:rPr lang="pt-BR" b="1" u="sng" dirty="0"/>
              <a:t>Sala de integração sensorial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  <a:p>
            <a:pPr>
              <a:lnSpc>
                <a:spcPct val="90000"/>
              </a:lnSpc>
            </a:pPr>
            <a:r>
              <a:rPr lang="pt-BR" dirty="0"/>
              <a:t>Ambiente planejado</a:t>
            </a:r>
          </a:p>
          <a:p>
            <a:pPr>
              <a:lnSpc>
                <a:spcPct val="90000"/>
              </a:lnSpc>
            </a:pPr>
            <a:endParaRPr lang="pt-BR" dirty="0"/>
          </a:p>
          <a:p>
            <a:pPr>
              <a:lnSpc>
                <a:spcPct val="90000"/>
              </a:lnSpc>
            </a:pPr>
            <a:endParaRPr lang="pt-BR" dirty="0"/>
          </a:p>
          <a:p>
            <a:pPr>
              <a:lnSpc>
                <a:spcPct val="90000"/>
              </a:lnSpc>
            </a:pPr>
            <a:r>
              <a:rPr lang="pt-BR" dirty="0"/>
              <a:t>Espaços amplos</a:t>
            </a:r>
          </a:p>
          <a:p>
            <a:pPr>
              <a:lnSpc>
                <a:spcPct val="90000"/>
              </a:lnSpc>
              <a:buNone/>
            </a:pPr>
            <a:endParaRPr lang="pt-BR" dirty="0"/>
          </a:p>
          <a:p>
            <a:pPr>
              <a:lnSpc>
                <a:spcPct val="90000"/>
              </a:lnSpc>
            </a:pPr>
            <a:endParaRPr lang="pt-BR" dirty="0"/>
          </a:p>
          <a:p>
            <a:pPr>
              <a:lnSpc>
                <a:spcPct val="90000"/>
              </a:lnSpc>
            </a:pPr>
            <a:r>
              <a:rPr lang="pt-BR" dirty="0"/>
              <a:t>Equipamentos suspensos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9BEB2A-F4D7-4E9A-89FE-3F8B22BCE5B3}"/>
              </a:ext>
            </a:extLst>
          </p:cNvPr>
          <p:cNvSpPr/>
          <p:nvPr/>
        </p:nvSpPr>
        <p:spPr>
          <a:xfrm>
            <a:off x="2286000" y="2471405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000" dirty="0"/>
              <a:t>	</a:t>
            </a:r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xmlns="" id="{0F9DA446-D3F9-4D63-90E6-CD555A956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5157192"/>
            <a:ext cx="3528392" cy="1008112"/>
          </a:xfrm>
          <a:prstGeom prst="ellipse">
            <a:avLst/>
          </a:prstGeom>
          <a:noFill/>
          <a:ln w="9525" algn="ctr">
            <a:solidFill>
              <a:schemeClr val="accent1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53946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7067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Terapia de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208912" cy="41764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t-BR" b="1" u="sng" dirty="0"/>
              <a:t>Sala de integração sensorial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  <a:p>
            <a:pPr>
              <a:lnSpc>
                <a:spcPct val="80000"/>
              </a:lnSpc>
              <a:buNone/>
            </a:pPr>
            <a:r>
              <a:rPr lang="pt-BR" dirty="0"/>
              <a:t>Estrutura: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9BEB2A-F4D7-4E9A-89FE-3F8B22BCE5B3}"/>
              </a:ext>
            </a:extLst>
          </p:cNvPr>
          <p:cNvSpPr/>
          <p:nvPr/>
        </p:nvSpPr>
        <p:spPr>
          <a:xfrm>
            <a:off x="2286000" y="2471405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000" dirty="0"/>
              <a:t>	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DFB97CB0-B270-4FDD-B9F6-4A0B8BFEC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786028" y="2871515"/>
            <a:ext cx="5034444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826016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10464" y="16006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Terapia de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208912" cy="41764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t-BR" b="1" u="sng" dirty="0"/>
              <a:t>Sala de integração sensorial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  <a:p>
            <a:pPr>
              <a:lnSpc>
                <a:spcPct val="80000"/>
              </a:lnSpc>
              <a:buNone/>
            </a:pPr>
            <a:r>
              <a:rPr lang="pt-BR" dirty="0"/>
              <a:t>Estrutura: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9BEB2A-F4D7-4E9A-89FE-3F8B22BCE5B3}"/>
              </a:ext>
            </a:extLst>
          </p:cNvPr>
          <p:cNvSpPr/>
          <p:nvPr/>
        </p:nvSpPr>
        <p:spPr>
          <a:xfrm>
            <a:off x="2286000" y="2471405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000" dirty="0"/>
              <a:t>	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1D0C20E7-489D-43E8-859C-06C77FC3B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885098" y="2924944"/>
            <a:ext cx="5034444" cy="37782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630138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9542" y="0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Terapia de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208912" cy="41764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t-BR" b="1" u="sng" dirty="0"/>
              <a:t>Sala de integração sensorial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  <a:p>
            <a:pPr>
              <a:lnSpc>
                <a:spcPct val="80000"/>
              </a:lnSpc>
              <a:buNone/>
            </a:pPr>
            <a:r>
              <a:rPr lang="pt-BR" dirty="0"/>
              <a:t>Estrutura: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9BEB2A-F4D7-4E9A-89FE-3F8B22BCE5B3}"/>
              </a:ext>
            </a:extLst>
          </p:cNvPr>
          <p:cNvSpPr/>
          <p:nvPr/>
        </p:nvSpPr>
        <p:spPr>
          <a:xfrm>
            <a:off x="2286000" y="2471405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000" dirty="0"/>
              <a:t>	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4536682-3E80-487C-B90D-6EAD79C6C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851920" y="3077510"/>
            <a:ext cx="5133710" cy="362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06008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-2716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Terapia de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208912" cy="41764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t-BR" b="1" u="sng" dirty="0"/>
              <a:t>Sala de integração sensorial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  <a:p>
            <a:pPr>
              <a:lnSpc>
                <a:spcPct val="80000"/>
              </a:lnSpc>
              <a:buNone/>
            </a:pPr>
            <a:r>
              <a:rPr lang="pt-BR" dirty="0"/>
              <a:t>Materiais: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9BEB2A-F4D7-4E9A-89FE-3F8B22BCE5B3}"/>
              </a:ext>
            </a:extLst>
          </p:cNvPr>
          <p:cNvSpPr/>
          <p:nvPr/>
        </p:nvSpPr>
        <p:spPr>
          <a:xfrm>
            <a:off x="2286000" y="2471405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000" dirty="0"/>
              <a:t>	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FB7DB318-4EE2-416A-96D3-72190D490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771800" y="3140968"/>
            <a:ext cx="5590079" cy="330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57089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-2716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Terapia de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066856" cy="41764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t-BR" b="1" u="sng" dirty="0"/>
              <a:t>Sala de integração sensorial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  <a:p>
            <a:pPr>
              <a:lnSpc>
                <a:spcPct val="80000"/>
              </a:lnSpc>
              <a:buNone/>
            </a:pPr>
            <a:r>
              <a:rPr lang="pt-BR" dirty="0"/>
              <a:t>Materiais: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9BEB2A-F4D7-4E9A-89FE-3F8B22BCE5B3}"/>
              </a:ext>
            </a:extLst>
          </p:cNvPr>
          <p:cNvSpPr/>
          <p:nvPr/>
        </p:nvSpPr>
        <p:spPr>
          <a:xfrm>
            <a:off x="2286000" y="2471405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000" dirty="0"/>
              <a:t>	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C0E2E577-C98E-4506-9D65-26C258774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67944" y="3008737"/>
            <a:ext cx="4851598" cy="364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233629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-2716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Terapia de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208912" cy="41764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t-BR" b="1" u="sng" dirty="0"/>
              <a:t>Sala de integração sensorial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  <a:p>
            <a:pPr>
              <a:lnSpc>
                <a:spcPct val="80000"/>
              </a:lnSpc>
              <a:buNone/>
            </a:pPr>
            <a:r>
              <a:rPr lang="pt-BR" dirty="0"/>
              <a:t>Materiais: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9BEB2A-F4D7-4E9A-89FE-3F8B22BCE5B3}"/>
              </a:ext>
            </a:extLst>
          </p:cNvPr>
          <p:cNvSpPr/>
          <p:nvPr/>
        </p:nvSpPr>
        <p:spPr>
          <a:xfrm>
            <a:off x="2286000" y="2471405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000" dirty="0"/>
              <a:t>	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0EDFC113-17EC-4DE2-9BE8-7A55E8271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55576" y="3541750"/>
            <a:ext cx="3783682" cy="283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AE17FE7D-EAEA-430B-9F0A-802E055D5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76056" y="3789040"/>
            <a:ext cx="3760036" cy="282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78041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36511" y="-99392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TEORIA DA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1988840"/>
            <a:ext cx="6591985" cy="2697502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pt-BR" dirty="0"/>
              <a:t>Permite a compreensão do processo  através do sentido da criança, ou seja, o que ela sente, memoriza, integra, age e aprende normalmente.</a:t>
            </a:r>
          </a:p>
          <a:p>
            <a:pPr lvl="4" algn="r">
              <a:buFontTx/>
              <a:buNone/>
            </a:pPr>
            <a:r>
              <a:rPr lang="pt-BR" dirty="0"/>
              <a:t>                                                     </a:t>
            </a:r>
          </a:p>
          <a:p>
            <a:pPr lvl="4" algn="r">
              <a:buFontTx/>
              <a:buNone/>
            </a:pPr>
            <a:r>
              <a:rPr lang="pt-BR" dirty="0"/>
              <a:t> (AYRES, J. ,1972)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0895877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-2716"/>
            <a:ext cx="9304684" cy="7128792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Terapia de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208912" cy="41764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t-BR" b="1" u="sng" dirty="0"/>
              <a:t>Sala de integração sensorial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  <a:p>
            <a:pPr>
              <a:lnSpc>
                <a:spcPct val="80000"/>
              </a:lnSpc>
              <a:buNone/>
            </a:pPr>
            <a:r>
              <a:rPr lang="pt-BR" dirty="0"/>
              <a:t>Materiais: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9BEB2A-F4D7-4E9A-89FE-3F8B22BCE5B3}"/>
              </a:ext>
            </a:extLst>
          </p:cNvPr>
          <p:cNvSpPr/>
          <p:nvPr/>
        </p:nvSpPr>
        <p:spPr>
          <a:xfrm>
            <a:off x="2286000" y="2471405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000" dirty="0"/>
              <a:t>	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2E4D21BC-DE8C-48C7-B6F5-C3E1756A7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95936" y="2985945"/>
            <a:ext cx="4071351" cy="3587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958169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-29879"/>
            <a:ext cx="9304684" cy="7128792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Terapia de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208912" cy="41764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t-BR" b="1" u="sng" dirty="0"/>
              <a:t>Sala de integração sensorial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  <a:p>
            <a:pPr>
              <a:lnSpc>
                <a:spcPct val="80000"/>
              </a:lnSpc>
              <a:buNone/>
            </a:pPr>
            <a:r>
              <a:rPr lang="pt-BR" dirty="0"/>
              <a:t>Materiais: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9BEB2A-F4D7-4E9A-89FE-3F8B22BCE5B3}"/>
              </a:ext>
            </a:extLst>
          </p:cNvPr>
          <p:cNvSpPr/>
          <p:nvPr/>
        </p:nvSpPr>
        <p:spPr>
          <a:xfrm>
            <a:off x="2286000" y="2471405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000" dirty="0"/>
              <a:t>	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7C78ABD8-0E0D-45DF-8019-0E3B5B191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491880" y="2995248"/>
            <a:ext cx="5259700" cy="3629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947670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6767" y="0"/>
            <a:ext cx="9304684" cy="7128792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Terapia de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136904" cy="41764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t-BR" b="1" u="sng" dirty="0"/>
              <a:t>Sala de integração sensorial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  <a:p>
            <a:pPr>
              <a:lnSpc>
                <a:spcPct val="80000"/>
              </a:lnSpc>
              <a:buNone/>
            </a:pPr>
            <a:r>
              <a:rPr lang="pt-BR" dirty="0"/>
              <a:t>Materiais: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9BEB2A-F4D7-4E9A-89FE-3F8B22BCE5B3}"/>
              </a:ext>
            </a:extLst>
          </p:cNvPr>
          <p:cNvSpPr/>
          <p:nvPr/>
        </p:nvSpPr>
        <p:spPr>
          <a:xfrm>
            <a:off x="2286000" y="2471405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000" dirty="0"/>
              <a:t>	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DE5BB9E9-7FB9-42B9-8541-2E76F2E72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67944" y="3060593"/>
            <a:ext cx="4818420" cy="3616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139872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07504" y="-2467"/>
            <a:ext cx="9304684" cy="7128792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Terapia de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208912" cy="41764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t-BR" b="1" u="sng" dirty="0"/>
              <a:t>Sala de integração sensorial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  <a:p>
            <a:pPr>
              <a:lnSpc>
                <a:spcPct val="80000"/>
              </a:lnSpc>
              <a:buNone/>
            </a:pPr>
            <a:r>
              <a:rPr lang="pt-BR" dirty="0"/>
              <a:t>Materiais: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9BEB2A-F4D7-4E9A-89FE-3F8B22BCE5B3}"/>
              </a:ext>
            </a:extLst>
          </p:cNvPr>
          <p:cNvSpPr/>
          <p:nvPr/>
        </p:nvSpPr>
        <p:spPr>
          <a:xfrm>
            <a:off x="2286000" y="2471405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000" dirty="0"/>
              <a:t>	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D718A378-1900-4851-9340-D559A6427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139952" y="3056485"/>
            <a:ext cx="4787974" cy="359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398479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6767" y="0"/>
            <a:ext cx="9304684" cy="7128792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Terapia de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853" y="1988840"/>
            <a:ext cx="8162294" cy="41764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t-BR" b="1" u="sng" dirty="0"/>
              <a:t>Sala de integração sensorial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  <a:p>
            <a:pPr>
              <a:lnSpc>
                <a:spcPct val="80000"/>
              </a:lnSpc>
              <a:buNone/>
            </a:pPr>
            <a:r>
              <a:rPr lang="pt-BR" dirty="0"/>
              <a:t>Materiais: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9BEB2A-F4D7-4E9A-89FE-3F8B22BCE5B3}"/>
              </a:ext>
            </a:extLst>
          </p:cNvPr>
          <p:cNvSpPr/>
          <p:nvPr/>
        </p:nvSpPr>
        <p:spPr>
          <a:xfrm>
            <a:off x="2286000" y="2471405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000" dirty="0"/>
              <a:t>	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5938EFC7-2846-4859-B5FE-F7311289E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84168" y="2992678"/>
            <a:ext cx="2568979" cy="3569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E175B7C7-DD0D-47BC-AC23-228E2A5E7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673393" y="3843522"/>
            <a:ext cx="3666292" cy="275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648264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80342" y="0"/>
            <a:ext cx="9304684" cy="7128792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Terapia de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208912" cy="41764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t-BR" b="1" u="sng" dirty="0"/>
              <a:t>Sala de integração sensorial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  <a:p>
            <a:pPr>
              <a:lnSpc>
                <a:spcPct val="80000"/>
              </a:lnSpc>
              <a:buNone/>
            </a:pPr>
            <a:r>
              <a:rPr lang="pt-BR" dirty="0"/>
              <a:t>Materiais: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9BEB2A-F4D7-4E9A-89FE-3F8B22BCE5B3}"/>
              </a:ext>
            </a:extLst>
          </p:cNvPr>
          <p:cNvSpPr/>
          <p:nvPr/>
        </p:nvSpPr>
        <p:spPr>
          <a:xfrm>
            <a:off x="2286000" y="2471405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000" dirty="0"/>
              <a:t>	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DED0F682-5929-4EB1-910B-EA5052A8E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56176" y="2977536"/>
            <a:ext cx="2623552" cy="358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E7EC7197-2AAB-400A-BB75-462575776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605970" y="4077072"/>
            <a:ext cx="3212400" cy="241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711180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6767" y="0"/>
            <a:ext cx="9304684" cy="7128792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Terapia de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208912" cy="41764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t-BR" b="1" u="sng" dirty="0"/>
              <a:t>Sala de integração sensorial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  <a:p>
            <a:pPr>
              <a:lnSpc>
                <a:spcPct val="80000"/>
              </a:lnSpc>
              <a:buNone/>
            </a:pPr>
            <a:r>
              <a:rPr lang="pt-BR" dirty="0"/>
              <a:t>Materiais: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9BEB2A-F4D7-4E9A-89FE-3F8B22BCE5B3}"/>
              </a:ext>
            </a:extLst>
          </p:cNvPr>
          <p:cNvSpPr/>
          <p:nvPr/>
        </p:nvSpPr>
        <p:spPr>
          <a:xfrm>
            <a:off x="2286000" y="2471405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000" dirty="0"/>
              <a:t>	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23B05087-2907-4E38-8AB1-6110114F2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355976" y="3222260"/>
            <a:ext cx="4571950" cy="343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474105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6767" y="0"/>
            <a:ext cx="9304684" cy="7128792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Terapia de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208912" cy="41764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t-BR" b="1" u="sng" dirty="0"/>
              <a:t>Sala de integração sensorial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  <a:p>
            <a:pPr>
              <a:lnSpc>
                <a:spcPct val="80000"/>
              </a:lnSpc>
              <a:buNone/>
            </a:pPr>
            <a:r>
              <a:rPr lang="pt-BR" dirty="0"/>
              <a:t>Materiais: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9BEB2A-F4D7-4E9A-89FE-3F8B22BCE5B3}"/>
              </a:ext>
            </a:extLst>
          </p:cNvPr>
          <p:cNvSpPr/>
          <p:nvPr/>
        </p:nvSpPr>
        <p:spPr>
          <a:xfrm>
            <a:off x="2286000" y="2471405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000" dirty="0"/>
              <a:t>	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76B48CDB-6997-48E6-8827-C0C9F8C1A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60032" y="2968379"/>
            <a:ext cx="2452723" cy="368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489444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6767" y="0"/>
            <a:ext cx="9304684" cy="7128792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Terapia de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136904" cy="41764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t-BR" b="1" u="sng" dirty="0"/>
              <a:t>Sala de integração sensorial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  <a:p>
            <a:pPr>
              <a:lnSpc>
                <a:spcPct val="80000"/>
              </a:lnSpc>
              <a:buNone/>
            </a:pPr>
            <a:r>
              <a:rPr lang="pt-BR" dirty="0"/>
              <a:t>Materiais: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9BEB2A-F4D7-4E9A-89FE-3F8B22BCE5B3}"/>
              </a:ext>
            </a:extLst>
          </p:cNvPr>
          <p:cNvSpPr/>
          <p:nvPr/>
        </p:nvSpPr>
        <p:spPr>
          <a:xfrm>
            <a:off x="2286000" y="2471405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000" dirty="0"/>
              <a:t>	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DF25C019-DB18-4DA5-AA54-AE4C3AB8B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95936" y="2977305"/>
            <a:ext cx="4821642" cy="361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924429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0"/>
            <a:ext cx="9304684" cy="7128792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Terapia de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136904" cy="41764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t-BR" b="1" u="sng" dirty="0"/>
              <a:t>Sala de integração sensorial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  <a:p>
            <a:pPr>
              <a:lnSpc>
                <a:spcPct val="80000"/>
              </a:lnSpc>
              <a:buNone/>
            </a:pPr>
            <a:r>
              <a:rPr lang="pt-BR" dirty="0"/>
              <a:t>Materiais: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9BEB2A-F4D7-4E9A-89FE-3F8B22BCE5B3}"/>
              </a:ext>
            </a:extLst>
          </p:cNvPr>
          <p:cNvSpPr/>
          <p:nvPr/>
        </p:nvSpPr>
        <p:spPr>
          <a:xfrm>
            <a:off x="2286000" y="2471405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000" dirty="0"/>
              <a:t>	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69CC836D-563E-48E5-ADEA-A26DB2D07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32040" y="2965711"/>
            <a:ext cx="2759263" cy="3682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44590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36511" y="-99392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TEORIA DA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020" y="1988840"/>
            <a:ext cx="7772400" cy="424847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pt-BR" dirty="0"/>
              <a:t>O que seria aprender normalmente?</a:t>
            </a:r>
          </a:p>
          <a:p>
            <a:pPr>
              <a:lnSpc>
                <a:spcPct val="90000"/>
              </a:lnSpc>
              <a:buFontTx/>
              <a:buNone/>
            </a:pPr>
            <a:endParaRPr lang="pt-BR" dirty="0"/>
          </a:p>
          <a:p>
            <a:pPr>
              <a:lnSpc>
                <a:spcPct val="90000"/>
              </a:lnSpc>
              <a:buFontTx/>
              <a:buNone/>
            </a:pPr>
            <a:endParaRPr lang="pt-BR" dirty="0"/>
          </a:p>
          <a:p>
            <a:pPr>
              <a:lnSpc>
                <a:spcPct val="90000"/>
              </a:lnSpc>
              <a:buFontTx/>
              <a:buNone/>
            </a:pPr>
            <a:endParaRPr lang="pt-BR" dirty="0"/>
          </a:p>
          <a:p>
            <a:pPr>
              <a:lnSpc>
                <a:spcPct val="90000"/>
              </a:lnSpc>
              <a:buFontTx/>
              <a:buNone/>
            </a:pPr>
            <a:endParaRPr lang="pt-BR" dirty="0"/>
          </a:p>
          <a:p>
            <a:pPr>
              <a:lnSpc>
                <a:spcPct val="90000"/>
              </a:lnSpc>
              <a:buFontTx/>
              <a:buNone/>
            </a:pPr>
            <a:endParaRPr lang="pt-BR" dirty="0"/>
          </a:p>
          <a:p>
            <a:pPr algn="ctr">
              <a:lnSpc>
                <a:spcPct val="90000"/>
              </a:lnSpc>
              <a:buFontTx/>
              <a:buNone/>
            </a:pPr>
            <a:endParaRPr lang="pt-BR" dirty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pt-BR" dirty="0"/>
              <a:t>Ajuste perfeito entre o corpo e o cérebro (SNC e periférico) → o comportamento</a:t>
            </a:r>
          </a:p>
          <a:p>
            <a:endParaRPr lang="pt-BR" dirty="0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29001258-1FA3-4984-A8C4-3F8D6425891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347864" y="3356992"/>
            <a:ext cx="2160240" cy="864096"/>
          </a:xfrm>
          <a:prstGeom prst="notchedRightArrow">
            <a:avLst>
              <a:gd name="adj1" fmla="val 50000"/>
              <a:gd name="adj2" fmla="val 65618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328691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6767" y="0"/>
            <a:ext cx="9304684" cy="7128792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Terapia de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208912" cy="41764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t-BR" b="1" u="sng" dirty="0"/>
              <a:t>Sala de integração sensorial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  <a:p>
            <a:pPr>
              <a:lnSpc>
                <a:spcPct val="80000"/>
              </a:lnSpc>
              <a:buNone/>
            </a:pPr>
            <a:r>
              <a:rPr lang="pt-BR" dirty="0"/>
              <a:t>Materiais: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9BEB2A-F4D7-4E9A-89FE-3F8B22BCE5B3}"/>
              </a:ext>
            </a:extLst>
          </p:cNvPr>
          <p:cNvSpPr/>
          <p:nvPr/>
        </p:nvSpPr>
        <p:spPr>
          <a:xfrm>
            <a:off x="2286000" y="2471405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000" dirty="0"/>
              <a:t>	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ECEEE158-0A7F-41B9-B140-1C1F1083D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99991" y="2939706"/>
            <a:ext cx="2706867" cy="370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334625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6767" y="0"/>
            <a:ext cx="9304684" cy="7128792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Terapia de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208912" cy="41764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t-BR" b="1" u="sng" dirty="0"/>
              <a:t>Sala de integração sensorial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  <a:p>
            <a:pPr>
              <a:lnSpc>
                <a:spcPct val="80000"/>
              </a:lnSpc>
              <a:buNone/>
            </a:pPr>
            <a:r>
              <a:rPr lang="pt-BR" dirty="0"/>
              <a:t>Materiais: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3739DE35-5346-4441-AB01-CDA1C8C56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55576" y="3534209"/>
            <a:ext cx="2349358" cy="313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EF6F7898-C42E-4589-9873-98CEB9C3B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63888" y="3259004"/>
            <a:ext cx="2447666" cy="326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EAC1599E-AC20-4526-A8D0-E374F792C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516216" y="3403020"/>
            <a:ext cx="2447666" cy="326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193988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80342" y="22308"/>
            <a:ext cx="9304684" cy="7128792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Terapia de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208912" cy="41764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t-BR" b="1" u="sng" dirty="0"/>
              <a:t>Sala de integração sensorial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  <a:p>
            <a:pPr>
              <a:lnSpc>
                <a:spcPct val="80000"/>
              </a:lnSpc>
              <a:buNone/>
            </a:pPr>
            <a:r>
              <a:rPr lang="pt-BR" dirty="0"/>
              <a:t>Materiais: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9BEB2A-F4D7-4E9A-89FE-3F8B22BCE5B3}"/>
              </a:ext>
            </a:extLst>
          </p:cNvPr>
          <p:cNvSpPr/>
          <p:nvPr/>
        </p:nvSpPr>
        <p:spPr>
          <a:xfrm>
            <a:off x="2286000" y="2471405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000" dirty="0"/>
              <a:t>	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982C8A65-5DCA-43E5-A093-2164A5AFF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68793" y="3148239"/>
            <a:ext cx="3131599" cy="349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116775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25897"/>
            <a:ext cx="9304684" cy="7128792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Terapia de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208912" cy="41764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t-BR" b="1" u="sng" dirty="0"/>
              <a:t>Sala de integração sensorial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  <a:p>
            <a:pPr>
              <a:lnSpc>
                <a:spcPct val="80000"/>
              </a:lnSpc>
              <a:buNone/>
            </a:pPr>
            <a:r>
              <a:rPr lang="pt-BR" dirty="0"/>
              <a:t>Materiais: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9BEB2A-F4D7-4E9A-89FE-3F8B22BCE5B3}"/>
              </a:ext>
            </a:extLst>
          </p:cNvPr>
          <p:cNvSpPr/>
          <p:nvPr/>
        </p:nvSpPr>
        <p:spPr>
          <a:xfrm>
            <a:off x="2286000" y="2471405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000" dirty="0"/>
              <a:t>	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6E07A273-766A-43C2-8156-A76B2B06E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118842" y="3140968"/>
            <a:ext cx="4557613" cy="341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707950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0"/>
            <a:ext cx="9304684" cy="7128792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Terapia de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208912" cy="41764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t-BR" b="1" u="sng" dirty="0"/>
              <a:t>Sala de integração sensorial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  <a:p>
            <a:pPr>
              <a:lnSpc>
                <a:spcPct val="80000"/>
              </a:lnSpc>
              <a:buNone/>
            </a:pPr>
            <a:r>
              <a:rPr lang="pt-BR" dirty="0"/>
              <a:t>Materiais: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9BEB2A-F4D7-4E9A-89FE-3F8B22BCE5B3}"/>
              </a:ext>
            </a:extLst>
          </p:cNvPr>
          <p:cNvSpPr/>
          <p:nvPr/>
        </p:nvSpPr>
        <p:spPr>
          <a:xfrm>
            <a:off x="2286000" y="2471405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000" dirty="0"/>
              <a:t>	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796AA023-BC7D-436E-8FE9-858AC5075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27984" y="3356992"/>
            <a:ext cx="4250432" cy="320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559477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25897"/>
            <a:ext cx="9304684" cy="7128792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Terapia de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208912" cy="41764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t-BR" b="1" u="sng" dirty="0"/>
              <a:t>Sala de integração sensorial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  <a:p>
            <a:pPr>
              <a:lnSpc>
                <a:spcPct val="80000"/>
              </a:lnSpc>
              <a:buNone/>
            </a:pPr>
            <a:r>
              <a:rPr lang="pt-BR" dirty="0"/>
              <a:t>Materiais:</a:t>
            </a:r>
          </a:p>
          <a:p>
            <a:pPr>
              <a:lnSpc>
                <a:spcPct val="80000"/>
              </a:lnSpc>
              <a:buNone/>
            </a:pPr>
            <a:endParaRPr lang="pt-BR" b="1" u="sng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9BEB2A-F4D7-4E9A-89FE-3F8B22BCE5B3}"/>
              </a:ext>
            </a:extLst>
          </p:cNvPr>
          <p:cNvSpPr/>
          <p:nvPr/>
        </p:nvSpPr>
        <p:spPr>
          <a:xfrm>
            <a:off x="2286000" y="2471405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000" dirty="0"/>
              <a:t>	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4933BBCF-1351-4B41-9446-C627A9E04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11960" y="3356992"/>
            <a:ext cx="4226772" cy="317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021509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3" cstate="print"/>
          <a:srcRect b="16190"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7831" name="Picture 7" descr="Imagem025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2463" y="3429000"/>
            <a:ext cx="4681537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Imagem02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81538" cy="6858000"/>
          </a:xfrm>
          <a:prstGeom prst="rect">
            <a:avLst/>
          </a:prstGeom>
          <a:noFill/>
        </p:spPr>
      </p:pic>
      <p:pic>
        <p:nvPicPr>
          <p:cNvPr id="78853" name="Picture 5" descr="Imagem02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657600"/>
          </a:xfrm>
          <a:prstGeom prst="rect">
            <a:avLst/>
          </a:prstGeom>
          <a:noFill/>
        </p:spPr>
      </p:pic>
      <p:pic>
        <p:nvPicPr>
          <p:cNvPr id="78854" name="Picture 6" descr="Imagem02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81400"/>
            <a:ext cx="4572000" cy="327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Imagem0254"/>
          <p:cNvPicPr>
            <a:picLocks noChangeAspect="1" noChangeArrowheads="1"/>
          </p:cNvPicPr>
          <p:nvPr/>
        </p:nvPicPr>
        <p:blipFill>
          <a:blip r:embed="rId2" cstate="print"/>
          <a:srcRect r="28125" b="6250"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pic>
        <p:nvPicPr>
          <p:cNvPr id="79877" name="Picture 5" descr="Imagem02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</p:spPr>
      </p:pic>
      <p:pic>
        <p:nvPicPr>
          <p:cNvPr id="79878" name="Picture 6" descr="Imagem023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40113"/>
            <a:ext cx="4572000" cy="3417887"/>
          </a:xfrm>
          <a:prstGeom prst="rect">
            <a:avLst/>
          </a:prstGeom>
          <a:noFill/>
        </p:spPr>
      </p:pic>
      <p:pic>
        <p:nvPicPr>
          <p:cNvPr id="798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80902" name="Picture 6" descr="Imagem02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pic>
        <p:nvPicPr>
          <p:cNvPr id="80903" name="Picture 7" descr="Imagem02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92412E21-4951-416A-88C2-8F2E49FCEB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25897"/>
            <a:ext cx="9304684" cy="7128792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EEE55370-06B2-43DC-9488-E495B32DAA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52400" y="178297"/>
            <a:ext cx="9304684" cy="7128792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9844" y="-99392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TEORIA DA INTEGRAÇÃO SENSORIAL</a:t>
            </a: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xmlns="" id="{EDADEC41-DC75-42B6-8C81-4C350580F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544" y="3268960"/>
            <a:ext cx="2514600" cy="1600200"/>
          </a:xfrm>
          <a:prstGeom prst="flowChartExtra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xmlns="" id="{FEF99F99-E7CF-49CC-A1AD-F968D98E3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3152" y="2492896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>
                <a:effectLst/>
              </a:rPr>
              <a:t>TÁTIL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xmlns="" id="{38AAC9A4-F58B-4439-AFAC-591E2184E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3763888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>
                <a:effectLst/>
              </a:rPr>
              <a:t>VESTIBULAR</a:t>
            </a:r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xmlns="" id="{57E90636-F0D0-4AE8-BC2D-EB297D8E0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104" y="5051648"/>
            <a:ext cx="304800" cy="609600"/>
          </a:xfrm>
          <a:prstGeom prst="upDownArrow">
            <a:avLst>
              <a:gd name="adj1" fmla="val 50000"/>
              <a:gd name="adj2" fmla="val 40000"/>
            </a:avLst>
          </a:prstGeom>
          <a:solidFill>
            <a:schemeClr val="accent4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xmlns="" id="{E97A83A1-6626-43BD-B8A7-D21252F21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984" y="5051648"/>
            <a:ext cx="304800" cy="609600"/>
          </a:xfrm>
          <a:prstGeom prst="upDownArrow">
            <a:avLst>
              <a:gd name="adj1" fmla="val 50000"/>
              <a:gd name="adj2" fmla="val 40000"/>
            </a:avLst>
          </a:prstGeom>
          <a:solidFill>
            <a:schemeClr val="accent6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xmlns="" id="{444C48BD-0663-4820-A063-47ED5C01E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112" y="5051648"/>
            <a:ext cx="304800" cy="609600"/>
          </a:xfrm>
          <a:prstGeom prst="upDownArrow">
            <a:avLst>
              <a:gd name="adj1" fmla="val 50000"/>
              <a:gd name="adj2" fmla="val 40000"/>
            </a:avLst>
          </a:prstGeom>
          <a:solidFill>
            <a:srgbClr val="7030A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xmlns="" id="{443C7D46-EAA9-4B46-90F5-0405EEB57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5780112"/>
            <a:ext cx="63246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>
                <a:effectLst/>
              </a:rPr>
              <a:t>olfato    visão   audição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75B25977-14FA-4463-9822-8894DC1F717E}"/>
              </a:ext>
            </a:extLst>
          </p:cNvPr>
          <p:cNvSpPr txBox="1"/>
          <p:nvPr/>
        </p:nvSpPr>
        <p:spPr>
          <a:xfrm>
            <a:off x="6225480" y="3789040"/>
            <a:ext cx="281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PROPRIOCEPTIVO</a:t>
            </a:r>
          </a:p>
        </p:txBody>
      </p:sp>
    </p:spTree>
    <p:extLst>
      <p:ext uri="{BB962C8B-B14F-4D97-AF65-F5344CB8AC3E}">
        <p14:creationId xmlns:p14="http://schemas.microsoft.com/office/powerpoint/2010/main" xmlns="" val="21673498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25897"/>
            <a:ext cx="9304684" cy="7128792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9BEB2A-F4D7-4E9A-89FE-3F8B22BCE5B3}"/>
              </a:ext>
            </a:extLst>
          </p:cNvPr>
          <p:cNvSpPr/>
          <p:nvPr/>
        </p:nvSpPr>
        <p:spPr>
          <a:xfrm>
            <a:off x="2286000" y="2471405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000" dirty="0"/>
              <a:t>	</a:t>
            </a:r>
          </a:p>
        </p:txBody>
      </p:sp>
      <p:graphicFrame>
        <p:nvGraphicFramePr>
          <p:cNvPr id="11" name="Group 46">
            <a:extLst>
              <a:ext uri="{FF2B5EF4-FFF2-40B4-BE49-F238E27FC236}">
                <a16:creationId xmlns:a16="http://schemas.microsoft.com/office/drawing/2014/main" xmlns="" id="{06A82073-DA97-47D0-ACD3-A1B564ADC2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92978112"/>
              </p:ext>
            </p:extLst>
          </p:nvPr>
        </p:nvGraphicFramePr>
        <p:xfrm>
          <a:off x="755576" y="620688"/>
          <a:ext cx="7632847" cy="5832648"/>
        </p:xfrm>
        <a:graphic>
          <a:graphicData uri="http://schemas.openxmlformats.org/drawingml/2006/table">
            <a:tbl>
              <a:tblPr/>
              <a:tblGrid>
                <a:gridCol w="24923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740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663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252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TIPO DE ESTÍMULO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AUMENTA O ALERTA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REDUZ O ALERTA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136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Proprioceptivo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Sensação de contração e força nos músculos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Pular na cama elástica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Fazer atividade na bola de terapia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Fazer atividades com resistência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Pressão firme sobre os ombros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929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Tátil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Contato leve ou com pressão sobre a pele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Brincar com texturas variadas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Pressão firme, massagem compressiva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Deitas sob almofadas pesadas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008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Vestibular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Sensação de movimento, deslocamento da cabeça no espaço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Balançar rapidamente ou sem ritmo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Brincadeiras de correr, pular, rodar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Balançar lentamente na rede normal ou de lycra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Balanceio rítmico na cadeira de balanço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726899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25897"/>
            <a:ext cx="9304684" cy="7128792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9BEB2A-F4D7-4E9A-89FE-3F8B22BCE5B3}"/>
              </a:ext>
            </a:extLst>
          </p:cNvPr>
          <p:cNvSpPr/>
          <p:nvPr/>
        </p:nvSpPr>
        <p:spPr>
          <a:xfrm>
            <a:off x="2286000" y="2471405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000" dirty="0"/>
              <a:t>	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5A012708-4E98-41CF-A152-C4D20B9F6AA9}"/>
              </a:ext>
            </a:extLst>
          </p:cNvPr>
          <p:cNvSpPr/>
          <p:nvPr/>
        </p:nvSpPr>
        <p:spPr>
          <a:xfrm>
            <a:off x="1403648" y="2447396"/>
            <a:ext cx="6336704" cy="1701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/>
              <a:t>A terapia de Integração Sensorial é mais uma opção dentro de um conjunto de estratégias de intervenção centradas na necessidade da criança e de sua família.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058A80-1E3C-4A9B-947F-6832AB748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1432" y="4581128"/>
            <a:ext cx="1798960" cy="171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8979698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2.bp.blogspot.com/-jYVUZluJQoE/T2YD_Uq95-I/AAAAAAAAEQA/8k3FRPNXrqM/s1600/tatil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1095" y="1411957"/>
            <a:ext cx="5991225" cy="410527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5796136" y="6012577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OBRIGADA!!!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36511" y="-99392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Princípios da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020" y="1988840"/>
            <a:ext cx="7772400" cy="2697502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- estímulos sensoriais controlados podem ser usados para eliciar uma resposta adaptativa – resposta com sucesso a uma demanda ambiental;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897382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36511" y="-99392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Princípios da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364" y="1955634"/>
            <a:ext cx="8076092" cy="269750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estímulos sensoriais controlados podem ser usados para eliciar uma resposta adaptativa – resposta com sucesso a uma demanda ambiental;</a:t>
            </a:r>
          </a:p>
          <a:p>
            <a:pPr>
              <a:buFontTx/>
              <a:buChar char="-"/>
            </a:pPr>
            <a:r>
              <a:rPr lang="pt-BR" dirty="0"/>
              <a:t>uma resposta adaptativa contribui para o desenvolvimento da integração sensorial – conhecimento de respostas anteriores para orientação sensorial futura;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208327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D570205-634E-48D8-AAF3-AA689DF0F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36511" y="-99392"/>
            <a:ext cx="9304684" cy="7128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AA86-C0B3-48CA-BD11-C2EDA580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Princípios da Integração Sensorial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E8A504-B828-46CF-B28A-D593C961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5" y="2007832"/>
            <a:ext cx="8208912" cy="451751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estímulos sensoriais controlados podem ser usados para eliciar uma resposta adaptativa – resposta com sucesso a uma demanda ambiental;</a:t>
            </a:r>
          </a:p>
          <a:p>
            <a:pPr>
              <a:buFontTx/>
              <a:buChar char="-"/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uma resposta adaptativa contribui para o desenvolvimento da integração sensorial – conhecimento de respostas anteriores para orientação sensorial futura;</a:t>
            </a:r>
          </a:p>
          <a:p>
            <a:pPr>
              <a:buFontTx/>
              <a:buChar char="-"/>
            </a:pPr>
            <a:r>
              <a:rPr lang="pt-BR" dirty="0"/>
              <a:t>quanto mais auto dirigida a atividade maior é o potencial das atividades em aprimorar a organização neural – motivação direcionando busca de atividades que proporcionem a organização cerebral;</a:t>
            </a:r>
          </a:p>
          <a:p>
            <a:pPr marL="895350" indent="-273050">
              <a:buNone/>
            </a:pPr>
            <a:r>
              <a:rPr lang="pt-BR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xmlns="" val="1514706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m Tiras">
  <a:themeElements>
    <a:clrScheme name="Em Tiras">
      <a:dk1>
        <a:srgbClr val="2C2C2C"/>
      </a:dk1>
      <a:lt1>
        <a:srgbClr val="FFFFFF"/>
      </a:lt1>
      <a:dk2>
        <a:srgbClr val="606060"/>
      </a:dk2>
      <a:lt2>
        <a:srgbClr val="EDEDED"/>
      </a:lt2>
      <a:accent1>
        <a:srgbClr val="FFC000"/>
      </a:accent1>
      <a:accent2>
        <a:srgbClr val="A5D028"/>
      </a:accent2>
      <a:accent3>
        <a:srgbClr val="08CC78"/>
      </a:accent3>
      <a:accent4>
        <a:srgbClr val="099BDD"/>
      </a:accent4>
      <a:accent5>
        <a:srgbClr val="828288"/>
      </a:accent5>
      <a:accent6>
        <a:srgbClr val="F56617"/>
      </a:accent6>
      <a:hlink>
        <a:srgbClr val="FF9933"/>
      </a:hlink>
      <a:folHlink>
        <a:srgbClr val="B2B2B2"/>
      </a:folHlink>
    </a:clrScheme>
    <a:fontScheme name="Em Tira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m Tiras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nded" id="{98DFF888-2449-4D28-977C-6306C017633E}" vid="{B1D2DA32-AC8B-4194-BF85-FF4A5B40EB50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1371</Words>
  <Application>Microsoft Office PowerPoint</Application>
  <PresentationFormat>Apresentação na tela (4:3)</PresentationFormat>
  <Paragraphs>413</Paragraphs>
  <Slides>62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62</vt:i4>
      </vt:variant>
    </vt:vector>
  </HeadingPairs>
  <TitlesOfParts>
    <vt:vector size="63" baseType="lpstr">
      <vt:lpstr>Em Tiras</vt:lpstr>
      <vt:lpstr>Noções de integração sensorial</vt:lpstr>
      <vt:lpstr>TEORIA DA INTEGRAÇÃO SENSORIAL</vt:lpstr>
      <vt:lpstr>TEORIA DA INTEGRAÇÃO SENSORIAL</vt:lpstr>
      <vt:lpstr>TEORIA DA INTEGRAÇÃO SENSORIAL</vt:lpstr>
      <vt:lpstr>TEORIA DA INTEGRAÇÃO SENSORIAL</vt:lpstr>
      <vt:lpstr>TEORIA DA INTEGRAÇÃO SENSORIAL</vt:lpstr>
      <vt:lpstr>Princípios da Integração Sensorial</vt:lpstr>
      <vt:lpstr>Princípios da Integração Sensorial</vt:lpstr>
      <vt:lpstr>Princípios da Integração Sensorial</vt:lpstr>
      <vt:lpstr>Princípios da Integração Sensorial</vt:lpstr>
      <vt:lpstr>Princípios da Integração Sensorial</vt:lpstr>
      <vt:lpstr>Princípios da Integração Sensorial</vt:lpstr>
      <vt:lpstr>Slide 13</vt:lpstr>
      <vt:lpstr>Slide 14</vt:lpstr>
      <vt:lpstr>Disfunções na Integração Sensorial</vt:lpstr>
      <vt:lpstr>Disfunções na Integração Sensorial</vt:lpstr>
      <vt:lpstr>Disfunções na Integração Sensorial</vt:lpstr>
      <vt:lpstr>Disfunções na Integração Sensorial</vt:lpstr>
      <vt:lpstr>Disfunções na Integração Sensorial</vt:lpstr>
      <vt:lpstr>Disfunções na Integração Sensorial</vt:lpstr>
      <vt:lpstr>Disfunções na Integração Sensorial</vt:lpstr>
      <vt:lpstr>Disfunções na Integração Sensorial</vt:lpstr>
      <vt:lpstr>Disfunções na Integração Sensorial</vt:lpstr>
      <vt:lpstr>Disfunções na Integração Sensorial</vt:lpstr>
      <vt:lpstr>Disfunções na Integração Sensorial</vt:lpstr>
      <vt:lpstr>Disfunções na Integração Sensorial</vt:lpstr>
      <vt:lpstr>Disfunções na Integração Sensorial</vt:lpstr>
      <vt:lpstr>Resumidamente</vt:lpstr>
      <vt:lpstr>Avaliação</vt:lpstr>
      <vt:lpstr>Avaliação</vt:lpstr>
      <vt:lpstr>Terapia de Integração Sensorial</vt:lpstr>
      <vt:lpstr>Terapia de Integração Sensorial</vt:lpstr>
      <vt:lpstr>Terapia de Integração Sensorial</vt:lpstr>
      <vt:lpstr>Terapia de Integração Sensorial</vt:lpstr>
      <vt:lpstr>Terapia de Integração Sensorial</vt:lpstr>
      <vt:lpstr>Terapia de Integração Sensorial</vt:lpstr>
      <vt:lpstr>Terapia de Integração Sensorial</vt:lpstr>
      <vt:lpstr>Terapia de Integração Sensorial</vt:lpstr>
      <vt:lpstr>Terapia de Integração Sensorial</vt:lpstr>
      <vt:lpstr>Terapia de Integração Sensorial</vt:lpstr>
      <vt:lpstr>Terapia de Integração Sensorial</vt:lpstr>
      <vt:lpstr>Terapia de Integração Sensorial</vt:lpstr>
      <vt:lpstr>Terapia de Integração Sensorial</vt:lpstr>
      <vt:lpstr>Terapia de Integração Sensorial</vt:lpstr>
      <vt:lpstr>Terapia de Integração Sensorial</vt:lpstr>
      <vt:lpstr>Terapia de Integração Sensorial</vt:lpstr>
      <vt:lpstr>Terapia de Integração Sensorial</vt:lpstr>
      <vt:lpstr>Terapia de Integração Sensorial</vt:lpstr>
      <vt:lpstr>Terapia de Integração Sensorial</vt:lpstr>
      <vt:lpstr>Terapia de Integração Sensorial</vt:lpstr>
      <vt:lpstr>Terapia de Integração Sensorial</vt:lpstr>
      <vt:lpstr>Terapia de Integração Sensorial</vt:lpstr>
      <vt:lpstr>Terapia de Integração Sensorial</vt:lpstr>
      <vt:lpstr>Terapia de Integração Sensorial</vt:lpstr>
      <vt:lpstr>Terapia de Integração Sensorial</vt:lpstr>
      <vt:lpstr>Slide 56</vt:lpstr>
      <vt:lpstr>Slide 57</vt:lpstr>
      <vt:lpstr>Slide 58</vt:lpstr>
      <vt:lpstr>Slide 59</vt:lpstr>
      <vt:lpstr>Slide 60</vt:lpstr>
      <vt:lpstr>Slide 61</vt:lpstr>
      <vt:lpstr>Slide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Noções de integração sensorial</dc:title>
  <dc:creator>Danila Alonso</dc:creator>
  <cp:lastModifiedBy>Ana Claudia</cp:lastModifiedBy>
  <cp:revision>6</cp:revision>
  <dcterms:created xsi:type="dcterms:W3CDTF">2020-05-13T00:36:05Z</dcterms:created>
  <dcterms:modified xsi:type="dcterms:W3CDTF">2020-05-14T13:32:50Z</dcterms:modified>
</cp:coreProperties>
</file>