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5" r:id="rId3"/>
    <p:sldId id="323" r:id="rId4"/>
    <p:sldId id="319" r:id="rId5"/>
    <p:sldId id="320" r:id="rId6"/>
    <p:sldId id="321" r:id="rId7"/>
    <p:sldId id="317" r:id="rId8"/>
    <p:sldId id="316" r:id="rId9"/>
    <p:sldId id="31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AEC"/>
    <a:srgbClr val="C3CFD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660"/>
  </p:normalViewPr>
  <p:slideViewPr>
    <p:cSldViewPr>
      <p:cViewPr varScale="1">
        <p:scale>
          <a:sx n="108" d="100"/>
          <a:sy n="108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3CB38F-3509-46C8-A579-6B974B32E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2BFD5-13DC-413B-9246-0EA3B69DED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31596A-550E-4F12-AF7E-ACE0FC713BD3}" type="datetime1">
              <a:rPr lang="pt-BR"/>
              <a:pPr>
                <a:defRPr/>
              </a:pPr>
              <a:t>02/04/2019</a:t>
            </a:fld>
            <a:endParaRPr lang="pt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BCF56-1AB9-41A9-857B-A24ED9FC22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ED840-801B-41F0-B28D-E13A0A69F4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223D12-DA3B-461D-A629-E0969D808FC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DCE1F-43D3-4929-9ABB-46FAF42DE9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7D5F6-A3C6-40B4-A6AA-C87B4FC4E9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7EF592-2365-4528-8377-B4D31CC6AF15}" type="datetime1">
              <a:rPr lang="pt-BR"/>
              <a:pPr>
                <a:defRPr/>
              </a:pPr>
              <a:t>02/04/2019</a:t>
            </a:fld>
            <a:endParaRPr lang="pt-BR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A36C8E9-15F2-453A-B547-25E08A1F4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82D9B8-ED06-4259-81DD-27AE36088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92A8E-6D3C-4D2C-8EFF-9A52D37A50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DD2D7-9670-4202-811D-E97B8A835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9EC647-039F-4A18-B95B-7FBA10316D1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60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3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6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0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3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8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2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8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0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7227E58-68ED-4B2F-BAB8-7B9F9FA407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6953250" cy="2151094"/>
          </a:xfrm>
        </p:spPr>
        <p:txBody>
          <a:bodyPr>
            <a:normAutofit fontScale="90000"/>
          </a:bodyPr>
          <a:lstStyle/>
          <a:p>
            <a:r>
              <a:rPr lang="en-US" alt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Fundamentos e princípios do direito empresarial </a:t>
            </a:r>
            <a:r>
              <a:rPr lang="pt-BR" sz="2700" dirty="0"/>
              <a:t>(DCO0221)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en-US" altLang="pt-BR" sz="2200" dirty="0">
                <a:ea typeface="ＭＳ Ｐゴシック" panose="020B0600070205080204" pitchFamily="34" charset="-128"/>
              </a:rPr>
              <a:t> 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dirty="0">
                <a:ea typeface="ＭＳ Ｐゴシック" panose="020B0600070205080204" pitchFamily="34" charset="-128"/>
              </a:rPr>
              <a:t>AULA 12: 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b="1" dirty="0">
                <a:ea typeface="ＭＳ Ｐゴシック" panose="020B0600070205080204" pitchFamily="34" charset="-128"/>
              </a:rPr>
              <a:t>Mercado e empresa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3CBA5D-C8D7-4089-B754-CEF7027E1B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53000" y="5181600"/>
            <a:ext cx="3447585" cy="1044529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pt-BR" sz="10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Carlos Portugal Gouvêa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Universidade de São Paulo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B005E-C5E7-4FEA-BB61-C0487297E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81000"/>
            <a:ext cx="5864478" cy="1188720"/>
          </a:xfrm>
        </p:spPr>
        <p:txBody>
          <a:bodyPr/>
          <a:lstStyle/>
          <a:p>
            <a:r>
              <a:rPr lang="pt-BR" dirty="0"/>
              <a:t>1. Mercado e empresa na teoria econômica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7E569B-6C7E-427D-82EE-590AB8DCC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848600" cy="3149228"/>
          </a:xfrm>
        </p:spPr>
        <p:txBody>
          <a:bodyPr>
            <a:normAutofit/>
          </a:bodyPr>
          <a:lstStyle/>
          <a:p>
            <a:r>
              <a:rPr lang="pt-BR" sz="2400" dirty="0"/>
              <a:t>Por que empresas existem? (Coase,1937)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0FBAAC-9AA7-4315-B62B-7D74042905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3763" t="4987" r="3763" b="6904"/>
          <a:stretch/>
        </p:blipFill>
        <p:spPr>
          <a:xfrm>
            <a:off x="1085850" y="2409159"/>
            <a:ext cx="6991350" cy="430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6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B005E-C5E7-4FEA-BB61-C0487297E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81000"/>
            <a:ext cx="5864478" cy="1188720"/>
          </a:xfrm>
        </p:spPr>
        <p:txBody>
          <a:bodyPr/>
          <a:lstStyle/>
          <a:p>
            <a:r>
              <a:rPr lang="pt-BR" dirty="0"/>
              <a:t>1. Mercado e empresa na teoria econômica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7E569B-6C7E-427D-82EE-590AB8DCC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7" y="1752600"/>
            <a:ext cx="8305800" cy="3149228"/>
          </a:xfrm>
        </p:spPr>
        <p:txBody>
          <a:bodyPr>
            <a:normAutofit/>
          </a:bodyPr>
          <a:lstStyle/>
          <a:p>
            <a:r>
              <a:rPr lang="pt-BR" sz="2200" dirty="0"/>
              <a:t>Custos de transação e estruturas de governança (Williamson, 1979)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7C4665D-8C0A-4702-911D-57AA6D9D0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2286000"/>
            <a:ext cx="5724525" cy="447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4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68D51-2652-49D4-81DF-A2243FA9B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369" y="381000"/>
            <a:ext cx="5937755" cy="1188720"/>
          </a:xfrm>
        </p:spPr>
        <p:txBody>
          <a:bodyPr/>
          <a:lstStyle/>
          <a:p>
            <a:r>
              <a:rPr lang="pt-BR" dirty="0"/>
              <a:t>2. Informação e disfunções de mercados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B1D407-B13C-473D-BC93-F9FE7685D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9" y="1828800"/>
            <a:ext cx="8468223" cy="1188720"/>
          </a:xfrm>
        </p:spPr>
        <p:txBody>
          <a:bodyPr>
            <a:normAutofit/>
          </a:bodyPr>
          <a:lstStyle/>
          <a:p>
            <a:r>
              <a:rPr lang="pt-BR" sz="2000" dirty="0"/>
              <a:t>Especulações financeiras podem ser o resultado de assimetrias informacionais.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E5A64A8-3EF4-4660-ACEB-B0FEE5D68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77432"/>
              </p:ext>
            </p:extLst>
          </p:nvPr>
        </p:nvGraphicFramePr>
        <p:xfrm>
          <a:off x="1676400" y="2590800"/>
          <a:ext cx="5981702" cy="3692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90851">
                  <a:extLst>
                    <a:ext uri="{9D8B030D-6E8A-4147-A177-3AD203B41FA5}">
                      <a16:colId xmlns:a16="http://schemas.microsoft.com/office/drawing/2014/main" val="1468202692"/>
                    </a:ext>
                  </a:extLst>
                </a:gridCol>
                <a:gridCol w="2990851">
                  <a:extLst>
                    <a:ext uri="{9D8B030D-6E8A-4147-A177-3AD203B41FA5}">
                      <a16:colId xmlns:a16="http://schemas.microsoft.com/office/drawing/2014/main" val="526496120"/>
                    </a:ext>
                  </a:extLst>
                </a:gridCol>
              </a:tblGrid>
              <a:tr h="577642">
                <a:tc>
                  <a:txBody>
                    <a:bodyPr/>
                    <a:lstStyle/>
                    <a:p>
                      <a:pPr algn="just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EVENTO ESPECULATIVO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RESPOSTA REGULATÓRIA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60868"/>
                  </a:ext>
                </a:extLst>
              </a:tr>
              <a:tr h="5776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BR" dirty="0"/>
                        <a:t>Bolha das Tulipas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BR" dirty="0"/>
                        <a:t>(1636-1637)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dirty="0"/>
                        <a:t>Controle de preços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81160"/>
                  </a:ext>
                </a:extLst>
              </a:tr>
              <a:tr h="5776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BR" dirty="0"/>
                        <a:t>Bolha dos Mares do Sul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BR" dirty="0"/>
                        <a:t>(1719-1722)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i="1" dirty="0"/>
                        <a:t>The Bubble Act </a:t>
                      </a:r>
                      <a:r>
                        <a:rPr lang="pt-BR" dirty="0"/>
                        <a:t>(1720)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93987"/>
                  </a:ext>
                </a:extLst>
              </a:tr>
              <a:tr h="8252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BR" dirty="0"/>
                        <a:t>Crise de 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Securities Act</a:t>
                      </a:r>
                      <a:r>
                        <a:rPr lang="pt-B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(1933)</a:t>
                      </a:r>
                      <a:br>
                        <a:rPr lang="pt-B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Securities Exchange Act </a:t>
                      </a:r>
                      <a:r>
                        <a:rPr lang="pt-B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(1934)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174188"/>
                  </a:ext>
                </a:extLst>
              </a:tr>
              <a:tr h="3374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BR" dirty="0"/>
                        <a:t>Crise de 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Dodd</a:t>
                      </a:r>
                      <a:r>
                        <a:rPr lang="pt-B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-Frank Act 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(2010)</a:t>
                      </a:r>
                      <a:endParaRPr lang="pt-BR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221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7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id="{65041AB2-A9B4-4D3F-B120-38E7860A8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250" y="804334"/>
            <a:ext cx="7937499" cy="524933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61831AD-15F8-4DC7-9AE5-1F07E1903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44508" y="1124712"/>
            <a:ext cx="6654984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7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041AB2-A9B4-4D3F-B120-38E7860A8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250" y="804334"/>
            <a:ext cx="7937499" cy="524933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0C23CDC-0BD7-4BD3-A19B-1BECCFB75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89341" y="1124712"/>
            <a:ext cx="6165318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8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385F0-95E9-43F5-B9D8-B028F2480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685800"/>
            <a:ext cx="5937755" cy="1188720"/>
          </a:xfrm>
        </p:spPr>
        <p:txBody>
          <a:bodyPr/>
          <a:lstStyle/>
          <a:p>
            <a:r>
              <a:rPr lang="pt-BR" dirty="0"/>
              <a:t>3. Assimetria informacional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FA792E-0201-488B-8A8E-2595F0F6C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57400"/>
            <a:ext cx="8077199" cy="44958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/>
              <a:t>Assimetria informacional no mercado de capitais (ou de crédito) de países em desenvolvimento.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A insuficiência da perspectiva econômica clássica.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/>
              <a:t>“Custos econômicos da desonestidade”</a:t>
            </a:r>
            <a:r>
              <a:rPr lang="pt-BR" sz="2400" dirty="0"/>
              <a:t> (Akerlof): </a:t>
            </a:r>
          </a:p>
          <a:p>
            <a:pPr lvl="1" algn="just">
              <a:lnSpc>
                <a:spcPct val="150000"/>
              </a:lnSpc>
            </a:pPr>
            <a:r>
              <a:rPr lang="pt-BR" sz="2400" dirty="0"/>
              <a:t>Seleção adversa</a:t>
            </a:r>
          </a:p>
          <a:p>
            <a:pPr lvl="1" algn="just">
              <a:lnSpc>
                <a:spcPct val="150000"/>
              </a:lnSpc>
            </a:pPr>
            <a:r>
              <a:rPr lang="pt-BR" sz="2400" dirty="0"/>
              <a:t>Risco moral (</a:t>
            </a:r>
            <a:r>
              <a:rPr lang="pt-BR" sz="2400" i="1" dirty="0"/>
              <a:t>moral hazard</a:t>
            </a:r>
            <a:r>
              <a:rPr lang="pt-BR" sz="2400" dirty="0"/>
              <a:t>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/>
              <a:t>“Teoria econômica da informação” (Akerlof, Spence e Stiglitz) vs. “Teoria matemática da informação” (Shannon).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Assimetria informacional cognitiva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4868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38ED6-A623-43F8-B5FC-A1DD8353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533400"/>
            <a:ext cx="5937755" cy="1188720"/>
          </a:xfrm>
        </p:spPr>
        <p:txBody>
          <a:bodyPr/>
          <a:lstStyle/>
          <a:p>
            <a:r>
              <a:rPr lang="pt-BR" dirty="0"/>
              <a:t>4. A RELAÇÃO ENTRE DIREITO E MERCADO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3A38B6-77A9-4888-9A35-1BA5B2F0A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0"/>
            <a:ext cx="7924799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/>
              <a:t>“Orientação naturalista” vs. “Orientação político-jurídica” (Irti).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Sistema econômico: natural ou artificial?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Função conformadora do direito. 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Economia de mercado: artificial, política e histórica.</a:t>
            </a:r>
          </a:p>
          <a:p>
            <a:pPr marL="685800" lvl="3" indent="0" algn="just">
              <a:lnSpc>
                <a:spcPct val="120000"/>
              </a:lnSpc>
              <a:buNone/>
            </a:pPr>
            <a:r>
              <a:rPr lang="pt-BR" sz="1800" dirty="0"/>
              <a:t>“A economia de mercado é um entre os possíveis conteúdos da decisão política e da escolha legislativa” (Irti).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O mercado e seus pressupostos devem ser objeto de análise crítica pelo direito (Salomão Filho).</a:t>
            </a:r>
          </a:p>
        </p:txBody>
      </p:sp>
    </p:spTree>
    <p:extLst>
      <p:ext uri="{BB962C8B-B14F-4D97-AF65-F5344CB8AC3E}">
        <p14:creationId xmlns:p14="http://schemas.microsoft.com/office/powerpoint/2010/main" val="297795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12CD1-82F2-454B-B382-662148D9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861859"/>
            <a:ext cx="5937755" cy="1188720"/>
          </a:xfrm>
        </p:spPr>
        <p:txBody>
          <a:bodyPr/>
          <a:lstStyle/>
          <a:p>
            <a:r>
              <a:rPr lang="pt-BR" dirty="0"/>
              <a:t>5.</a:t>
            </a:r>
            <a:r>
              <a:rPr lang="pt-BR" i="1" dirty="0"/>
              <a:t> Insider trading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F62973-4D9C-4DE2-9553-247C776EA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62201"/>
            <a:ext cx="8001001" cy="3657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b="1" dirty="0"/>
              <a:t>Conceito</a:t>
            </a:r>
            <a:r>
              <a:rPr lang="pt-BR" dirty="0"/>
              <a:t>: “O uso indevido de informação privilegiada ou </a:t>
            </a:r>
            <a:r>
              <a:rPr lang="pt-BR" i="1" dirty="0"/>
              <a:t>insider trading </a:t>
            </a:r>
            <a:r>
              <a:rPr lang="pt-BR" dirty="0"/>
              <a:t>ocorre quando alguém utiliza informação relevante de que tenha ciência e que ainda não tenha sido levada ao conhecimento dos investidores, com o fim de obter, para si ou para outrem, algum tipo de vantagem na negociação com valores imobiliários” (CVM).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Deveres de </a:t>
            </a:r>
            <a:r>
              <a:rPr lang="pt-BR" i="1" dirty="0"/>
              <a:t>disclosure </a:t>
            </a:r>
            <a:r>
              <a:rPr lang="pt-BR" dirty="0"/>
              <a:t>no contexto do Novo Mercado.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56767969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339</Words>
  <Application>Microsoft Office PowerPoint</Application>
  <PresentationFormat>Apresentação na tela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Gill Sans MT</vt:lpstr>
      <vt:lpstr>Wingdings</vt:lpstr>
      <vt:lpstr>Pacote</vt:lpstr>
      <vt:lpstr>Fundamentos e princípios do direito empresarial (DCO0221)   AULA 12:  Mercado e empresa</vt:lpstr>
      <vt:lpstr>1. Mercado e empresa na teoria econômica</vt:lpstr>
      <vt:lpstr>1. Mercado e empresa na teoria econômica</vt:lpstr>
      <vt:lpstr>2. Informação e disfunções de mercados</vt:lpstr>
      <vt:lpstr>Apresentação do PowerPoint</vt:lpstr>
      <vt:lpstr>Apresentação do PowerPoint</vt:lpstr>
      <vt:lpstr>3. Assimetria informacional</vt:lpstr>
      <vt:lpstr>4. A RELAÇÃO ENTRE DIREITO E MERCADO</vt:lpstr>
      <vt:lpstr>5. Insider trading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e princípios do direito empresarial (DCO0221)   AULA 12:  Mercado e empresa</dc:title>
  <dc:creator>Yasmin Saba Relvas</dc:creator>
  <cp:lastModifiedBy>Yasmin Saba Relvas</cp:lastModifiedBy>
  <cp:revision>16</cp:revision>
  <dcterms:created xsi:type="dcterms:W3CDTF">2019-04-02T20:00:39Z</dcterms:created>
  <dcterms:modified xsi:type="dcterms:W3CDTF">2019-04-02T21:20:38Z</dcterms:modified>
</cp:coreProperties>
</file>