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0"/>
    <p:restoredTop sz="94691"/>
  </p:normalViewPr>
  <p:slideViewPr>
    <p:cSldViewPr snapToGrid="0" snapToObjects="1">
      <p:cViewPr>
        <p:scale>
          <a:sx n="99" d="100"/>
          <a:sy n="99" d="100"/>
        </p:scale>
        <p:origin x="1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454F-2E73-AC48-9274-815F8D00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Regimes internacionais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6CF50-A24D-634C-9173-B633F45EF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Cristiane Lucena</a:t>
            </a:r>
          </a:p>
        </p:txBody>
      </p:sp>
    </p:spTree>
    <p:extLst>
      <p:ext uri="{BB962C8B-B14F-4D97-AF65-F5344CB8AC3E}">
        <p14:creationId xmlns:p14="http://schemas.microsoft.com/office/powerpoint/2010/main" val="3360176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F3CD5B-4F6A-8F45-BD95-45234D00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t-BR" sz="3200" dirty="0"/>
            </a:br>
            <a:r>
              <a:rPr lang="pt-BR" sz="3200" dirty="0"/>
              <a:t>“</a:t>
            </a:r>
            <a:r>
              <a:rPr lang="pt-BR" sz="3200" dirty="0" err="1"/>
              <a:t>Cap</a:t>
            </a:r>
            <a:r>
              <a:rPr lang="pt-BR" sz="3200" dirty="0"/>
              <a:t>-</a:t>
            </a:r>
            <a:r>
              <a:rPr lang="pt-BR" sz="3200" dirty="0" err="1"/>
              <a:t>and</a:t>
            </a:r>
            <a:r>
              <a:rPr lang="pt-BR" sz="3200" dirty="0"/>
              <a:t>-trade </a:t>
            </a:r>
            <a:r>
              <a:rPr lang="pt-BR" sz="3200" dirty="0" err="1"/>
              <a:t>program</a:t>
            </a:r>
            <a:r>
              <a:rPr lang="pt-BR" sz="3200" dirty="0"/>
              <a:t>”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166C57-388E-BB44-8E0A-0FA75D80C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03219" y="688975"/>
            <a:ext cx="4318000" cy="51689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F887BE-E794-F44C-9A0F-C8611A0AC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dirty="0"/>
              <a:t>O estado da Califórnia inova, com um regime de incentivos para o controle da emissão de CO2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dirty="0" err="1"/>
              <a:t>https</a:t>
            </a:r>
            <a:r>
              <a:rPr lang="pt-BR" sz="2000" dirty="0"/>
              <a:t>://ww2.arb.ca.gov/</a:t>
            </a:r>
            <a:r>
              <a:rPr lang="pt-BR" sz="2000" dirty="0" err="1"/>
              <a:t>our-work</a:t>
            </a:r>
            <a:r>
              <a:rPr lang="pt-BR" sz="2000" dirty="0"/>
              <a:t>/</a:t>
            </a:r>
            <a:r>
              <a:rPr lang="pt-BR" sz="2000" dirty="0" err="1"/>
              <a:t>programs</a:t>
            </a:r>
            <a:r>
              <a:rPr lang="pt-BR" sz="2000" dirty="0"/>
              <a:t>/</a:t>
            </a:r>
            <a:r>
              <a:rPr lang="pt-BR" sz="2000" dirty="0" err="1"/>
              <a:t>cap</a:t>
            </a:r>
            <a:r>
              <a:rPr lang="pt-BR" sz="2000" dirty="0"/>
              <a:t>-</a:t>
            </a:r>
            <a:r>
              <a:rPr lang="pt-BR" sz="2000" dirty="0" err="1"/>
              <a:t>and</a:t>
            </a:r>
            <a:r>
              <a:rPr lang="pt-BR" sz="2000" dirty="0"/>
              <a:t>-trade-</a:t>
            </a:r>
            <a:r>
              <a:rPr lang="pt-BR" sz="2000" dirty="0" err="1"/>
              <a:t>program</a:t>
            </a:r>
            <a:endParaRPr lang="pt-BR" sz="2000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B2D21F-555D-ED42-A296-FB0373433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122" y="1377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463CC9-9426-7240-AD48-CBF74FB2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i="1" dirty="0"/>
              <a:t>Private </a:t>
            </a:r>
            <a:r>
              <a:rPr lang="pt-BR" sz="4000" i="1" dirty="0" err="1"/>
              <a:t>Sutainability</a:t>
            </a:r>
            <a:r>
              <a:rPr lang="pt-BR" sz="4000" i="1" dirty="0"/>
              <a:t> </a:t>
            </a:r>
            <a:r>
              <a:rPr lang="pt-BR" sz="4000" i="1" dirty="0" err="1"/>
              <a:t>Governance</a:t>
            </a:r>
            <a:endParaRPr lang="pt-BR" sz="4000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464E03-BAD3-9D47-83A6-6A89F292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Características e limites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Surgimento de maneira descentralizada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Motivação: falhas de governança pública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Mentalidade empresarial, busca por soluções “</a:t>
            </a:r>
            <a:r>
              <a:rPr lang="pt-BR" sz="2400" dirty="0" err="1"/>
              <a:t>win-win</a:t>
            </a:r>
            <a:r>
              <a:rPr lang="pt-BR" sz="2400" dirty="0"/>
              <a:t>”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Predominância dos mecanismos de mercado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Enfraquecimento da pressão regulatória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Desafios para a democracia, na sua forma tradicional</a:t>
            </a:r>
          </a:p>
          <a:p>
            <a:pPr marL="1044702" lvl="1" indent="-514350">
              <a:buFont typeface="+mj-lt"/>
              <a:buAutoNum type="alphaLcPeriod"/>
            </a:pPr>
            <a:r>
              <a:rPr lang="pt-BR" sz="2400" dirty="0"/>
              <a:t>Presença de um “complexo de governança” fragmentado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EED1C6-4F7F-8241-8910-916F21553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1144" y="1358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EE9F-58E6-8449-AF49-93784EBB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Pergunta!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98A7A-A7DF-4B4B-AFC1-52004714B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800" dirty="0"/>
          </a:p>
          <a:p>
            <a:r>
              <a:rPr lang="pt-BR" sz="2800" dirty="0"/>
              <a:t>Na sua opinião, as iniciativas de governança privada comprometem as qualidades </a:t>
            </a:r>
            <a:r>
              <a:rPr lang="pt-BR" sz="2800"/>
              <a:t>democráticas do </a:t>
            </a:r>
            <a:r>
              <a:rPr lang="pt-BR" sz="2800" dirty="0"/>
              <a:t>sistema internacional?</a:t>
            </a:r>
          </a:p>
          <a:p>
            <a:r>
              <a:rPr lang="pt-BR" sz="2800" dirty="0"/>
              <a:t>As mesmas iniciativas de governança privada estariam relacionadas com a crise contemporânea do multilateralismo?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EE28D4-83CA-8D43-A8D9-7AD4C0E82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0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8251-BD64-CC40-9BF9-181DE1EA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C844A-A9A8-ED41-AB8C-93F58E4B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/>
              <a:t>Veiga e </a:t>
            </a:r>
            <a:r>
              <a:rPr lang="pt-BR" sz="2400" dirty="0" err="1"/>
              <a:t>Zacareli</a:t>
            </a:r>
            <a:r>
              <a:rPr lang="pt-BR" sz="2400" dirty="0"/>
              <a:t> (2015)</a:t>
            </a:r>
          </a:p>
          <a:p>
            <a:pPr lvl="1"/>
            <a:r>
              <a:rPr lang="pt-BR" sz="2400" dirty="0"/>
              <a:t>“Regimes Internacionais: Do Intergovernamental Público às Arenas Transnacionais Público-Privadas.”</a:t>
            </a:r>
          </a:p>
          <a:p>
            <a:endParaRPr lang="pt-BR" dirty="0"/>
          </a:p>
          <a:p>
            <a:r>
              <a:rPr lang="pt-BR" sz="2400" dirty="0"/>
              <a:t>Kenneth </a:t>
            </a:r>
            <a:r>
              <a:rPr lang="pt-BR" sz="2400" dirty="0" err="1"/>
              <a:t>Abbott</a:t>
            </a:r>
            <a:r>
              <a:rPr lang="pt-BR" sz="2400" dirty="0"/>
              <a:t> (2012)</a:t>
            </a:r>
          </a:p>
          <a:p>
            <a:pPr lvl="1"/>
            <a:r>
              <a:rPr lang="pt-BR" sz="2400" dirty="0"/>
              <a:t>“</a:t>
            </a:r>
            <a:r>
              <a:rPr lang="pt-BR" sz="2400" dirty="0" err="1"/>
              <a:t>Engaging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Public</a:t>
            </a:r>
            <a:r>
              <a:rPr lang="pt-BR" sz="2400" dirty="0"/>
              <a:t> </a:t>
            </a:r>
            <a:r>
              <a:rPr lang="pt-BR" sz="2400" dirty="0" err="1"/>
              <a:t>and</a:t>
            </a:r>
            <a:r>
              <a:rPr lang="pt-BR" sz="2400" dirty="0"/>
              <a:t> </a:t>
            </a:r>
            <a:r>
              <a:rPr lang="pt-BR" sz="2400" dirty="0" err="1"/>
              <a:t>the</a:t>
            </a:r>
            <a:r>
              <a:rPr lang="pt-BR" sz="2400" dirty="0"/>
              <a:t> Private in Global </a:t>
            </a:r>
            <a:r>
              <a:rPr lang="pt-BR" sz="2400" dirty="0" err="1"/>
              <a:t>Sustainability</a:t>
            </a:r>
            <a:r>
              <a:rPr lang="pt-BR" sz="2400" dirty="0"/>
              <a:t> </a:t>
            </a:r>
            <a:r>
              <a:rPr lang="pt-BR" sz="2400" dirty="0" err="1"/>
              <a:t>Governance</a:t>
            </a:r>
            <a:r>
              <a:rPr lang="pt-BR" sz="2400" dirty="0"/>
              <a:t>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A81137-D5E5-0A4E-98A7-BE700EAB7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9714" y="147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DE07-869D-F04A-8023-5B03D36A9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João Paulo Veiga e Murilo </a:t>
            </a:r>
            <a:r>
              <a:rPr lang="pt-BR" sz="4000" dirty="0" err="1"/>
              <a:t>Zacareli</a:t>
            </a:r>
            <a:br>
              <a:rPr lang="pt-BR" sz="4000" dirty="0"/>
            </a:br>
            <a:r>
              <a:rPr lang="pt-BR" sz="3200" dirty="0"/>
              <a:t>Regimes Internacionais: Conceito Obsoleto?</a:t>
            </a:r>
            <a:endParaRPr lang="pt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FAE5-AC07-9A46-BE89-856CF4F5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r>
              <a:rPr lang="pt-BR" sz="2800" dirty="0"/>
              <a:t>Trajetória dos paradigmas teóricos em relações internacionais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Esse</a:t>
            </a:r>
            <a:r>
              <a:rPr lang="en-US" dirty="0"/>
              <a:t> novo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institucional</a:t>
            </a:r>
            <a:r>
              <a:rPr lang="en-US" dirty="0"/>
              <a:t> de ‘</a:t>
            </a:r>
            <a:r>
              <a:rPr lang="en-US" dirty="0" err="1"/>
              <a:t>interdependência</a:t>
            </a:r>
            <a:r>
              <a:rPr lang="en-US" dirty="0"/>
              <a:t> </a:t>
            </a:r>
            <a:r>
              <a:rPr lang="en-US" dirty="0" err="1"/>
              <a:t>complexa</a:t>
            </a:r>
            <a:r>
              <a:rPr lang="en-US" dirty="0"/>
              <a:t>’ </a:t>
            </a:r>
            <a:r>
              <a:rPr lang="en-US" dirty="0" err="1"/>
              <a:t>jogou</a:t>
            </a:r>
            <a:r>
              <a:rPr lang="en-US" dirty="0"/>
              <a:t> </a:t>
            </a:r>
            <a:r>
              <a:rPr lang="en-US" dirty="0" err="1"/>
              <a:t>água</a:t>
            </a:r>
            <a:r>
              <a:rPr lang="en-US" dirty="0"/>
              <a:t> no </a:t>
            </a:r>
            <a:r>
              <a:rPr lang="en-US" dirty="0" err="1"/>
              <a:t>moinho</a:t>
            </a:r>
            <a:r>
              <a:rPr lang="en-US" dirty="0"/>
              <a:t> dos </a:t>
            </a:r>
            <a:r>
              <a:rPr lang="en-US" dirty="0" err="1"/>
              <a:t>liberais</a:t>
            </a:r>
            <a:r>
              <a:rPr lang="en-US" dirty="0"/>
              <a:t> que </a:t>
            </a:r>
            <a:r>
              <a:rPr lang="en-US" dirty="0" err="1"/>
              <a:t>passaram</a:t>
            </a:r>
            <a:r>
              <a:rPr lang="en-US" dirty="0"/>
              <a:t> a </a:t>
            </a:r>
            <a:r>
              <a:rPr lang="en-US" dirty="0" err="1"/>
              <a:t>desenvolver</a:t>
            </a:r>
            <a:r>
              <a:rPr lang="en-US" dirty="0"/>
              <a:t> </a:t>
            </a:r>
            <a:r>
              <a:rPr lang="en-US" dirty="0" err="1"/>
              <a:t>novas</a:t>
            </a:r>
            <a:r>
              <a:rPr lang="en-US" dirty="0"/>
              <a:t> ferramentas de </a:t>
            </a:r>
            <a:r>
              <a:rPr lang="en-US" dirty="0" err="1"/>
              <a:t>análise</a:t>
            </a:r>
            <a:r>
              <a:rPr lang="en-US" dirty="0"/>
              <a:t>. O </a:t>
            </a:r>
            <a:r>
              <a:rPr lang="en-US" dirty="0" err="1"/>
              <a:t>conceito</a:t>
            </a:r>
            <a:r>
              <a:rPr lang="en-US" dirty="0"/>
              <a:t> de regime </a:t>
            </a:r>
            <a:r>
              <a:rPr lang="en-US" dirty="0" err="1"/>
              <a:t>internacional</a:t>
            </a:r>
            <a:r>
              <a:rPr lang="en-US" dirty="0"/>
              <a:t> surge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</a:t>
            </a:r>
            <a:r>
              <a:rPr lang="en-US" dirty="0" err="1"/>
              <a:t>instrumento</a:t>
            </a:r>
            <a:r>
              <a:rPr lang="en-US" dirty="0"/>
              <a:t> </a:t>
            </a:r>
            <a:r>
              <a:rPr lang="en-US" dirty="0" err="1"/>
              <a:t>explicativo</a:t>
            </a:r>
            <a:r>
              <a:rPr lang="en-US" dirty="0"/>
              <a:t> para o ‘</a:t>
            </a:r>
            <a:r>
              <a:rPr lang="en-US" dirty="0" err="1"/>
              <a:t>transbordamento</a:t>
            </a:r>
            <a:r>
              <a:rPr lang="en-US" dirty="0"/>
              <a:t>’ das </a:t>
            </a:r>
            <a:r>
              <a:rPr lang="en-US" dirty="0" err="1"/>
              <a:t>relações</a:t>
            </a:r>
            <a:r>
              <a:rPr lang="en-US" dirty="0"/>
              <a:t> </a:t>
            </a:r>
            <a:r>
              <a:rPr lang="en-US" dirty="0" err="1"/>
              <a:t>internacionais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o </a:t>
            </a:r>
            <a:r>
              <a:rPr lang="en-US" dirty="0" err="1"/>
              <a:t>fenômeno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que </a:t>
            </a:r>
            <a:r>
              <a:rPr lang="en-US" dirty="0" err="1"/>
              <a:t>atores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estatais</a:t>
            </a:r>
            <a:r>
              <a:rPr lang="en-US" dirty="0"/>
              <a:t> </a:t>
            </a:r>
            <a:r>
              <a:rPr lang="en-US" dirty="0" err="1"/>
              <a:t>passam</a:t>
            </a:r>
            <a:r>
              <a:rPr lang="en-US" dirty="0"/>
              <a:t> a </a:t>
            </a:r>
            <a:r>
              <a:rPr lang="en-US" dirty="0" err="1"/>
              <a:t>participar</a:t>
            </a:r>
            <a:r>
              <a:rPr lang="en-US" dirty="0"/>
              <a:t> do </a:t>
            </a:r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decisório</a:t>
            </a:r>
            <a:r>
              <a:rPr lang="en-US" dirty="0"/>
              <a:t>, </a:t>
            </a:r>
            <a:r>
              <a:rPr lang="en-US" dirty="0" err="1"/>
              <a:t>direta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indiretamente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arenas </a:t>
            </a:r>
            <a:r>
              <a:rPr lang="en-US" dirty="0" err="1"/>
              <a:t>constituídas</a:t>
            </a:r>
            <a:r>
              <a:rPr lang="en-US" dirty="0"/>
              <a:t> entre o </a:t>
            </a:r>
            <a:r>
              <a:rPr lang="en-US" dirty="0" err="1"/>
              <a:t>doméstico</a:t>
            </a:r>
            <a:r>
              <a:rPr lang="en-US" dirty="0"/>
              <a:t> (</a:t>
            </a:r>
            <a:r>
              <a:rPr lang="en-US" dirty="0" err="1"/>
              <a:t>nacional</a:t>
            </a:r>
            <a:r>
              <a:rPr lang="en-US" dirty="0"/>
              <a:t>) e o </a:t>
            </a:r>
            <a:r>
              <a:rPr lang="en-US" dirty="0" err="1"/>
              <a:t>internacional</a:t>
            </a:r>
            <a:r>
              <a:rPr lang="en-US" dirty="0"/>
              <a:t>,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último</a:t>
            </a:r>
            <a:r>
              <a:rPr lang="en-US" dirty="0"/>
              <a:t> </a:t>
            </a:r>
            <a:r>
              <a:rPr lang="en-US" dirty="0" err="1"/>
              <a:t>considerado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espaço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excelência</a:t>
            </a:r>
            <a:r>
              <a:rPr lang="en-US" dirty="0"/>
              <a:t> de </a:t>
            </a:r>
            <a:r>
              <a:rPr lang="en-US" dirty="0" err="1"/>
              <a:t>governos</a:t>
            </a:r>
            <a:r>
              <a:rPr lang="en-US" dirty="0"/>
              <a:t> e OIs (</a:t>
            </a:r>
            <a:r>
              <a:rPr lang="en-US" dirty="0" err="1"/>
              <a:t>Veiga</a:t>
            </a:r>
            <a:r>
              <a:rPr lang="en-US" dirty="0"/>
              <a:t> e </a:t>
            </a:r>
            <a:r>
              <a:rPr lang="en-US" dirty="0" err="1"/>
              <a:t>Zacareli</a:t>
            </a:r>
            <a:r>
              <a:rPr lang="en-US" dirty="0"/>
              <a:t> 2015: 304).”</a:t>
            </a:r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5792FD-BEE8-2D4D-A393-E474C1863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6469" y="1428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5A31-2D50-5140-91F1-A27430F1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err="1"/>
              <a:t>Desfuncionalidade</a:t>
            </a:r>
            <a:r>
              <a:rPr lang="pt-BR" sz="4000" dirty="0"/>
              <a:t> do Conceito de Regimes Internacionais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8363-8950-6743-A954-EBDE18DB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 marL="514350" indent="-514350">
              <a:buFont typeface="+mj-lt"/>
              <a:buAutoNum type="arabicParenR"/>
            </a:pPr>
            <a:r>
              <a:rPr lang="pt-BR" sz="2600" dirty="0"/>
              <a:t>Ascensão dos atores não estatais</a:t>
            </a:r>
          </a:p>
          <a:p>
            <a:pPr marL="514350" indent="-514350">
              <a:buFont typeface="+mj-lt"/>
              <a:buAutoNum type="arabicParenR"/>
            </a:pPr>
            <a:r>
              <a:rPr lang="pt-BR" sz="2600" dirty="0"/>
              <a:t>Constituição de arenas transnacionais</a:t>
            </a:r>
          </a:p>
          <a:p>
            <a:pPr marL="514350" indent="-514350">
              <a:buFont typeface="+mj-lt"/>
              <a:buAutoNum type="arabicParenR"/>
            </a:pPr>
            <a:r>
              <a:rPr lang="pt-BR" sz="2600" dirty="0"/>
              <a:t>Processos de tomada de decisão mais complexos e opacos</a:t>
            </a:r>
            <a:endParaRPr lang="pt-BR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335248-F0C1-584D-BCCB-50BB3AC37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6651" y="187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8138-978F-D244-AD41-F0BF82FD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Influência do Conceito de Regimes Internacionais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04F00-0D58-8C4F-B8B9-E13CF28D1B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sz="2800" dirty="0"/>
              <a:t>Maior destaque</a:t>
            </a:r>
          </a:p>
          <a:p>
            <a:endParaRPr lang="pt-BR" dirty="0"/>
          </a:p>
          <a:p>
            <a:pPr lvl="1"/>
            <a:r>
              <a:rPr lang="pt-BR" dirty="0"/>
              <a:t>Economia política internacional</a:t>
            </a:r>
          </a:p>
          <a:p>
            <a:pPr lvl="1"/>
            <a:r>
              <a:rPr lang="pt-BR" dirty="0"/>
              <a:t>Proteção ambiental</a:t>
            </a:r>
          </a:p>
          <a:p>
            <a:pPr marL="987552" lvl="2" indent="0">
              <a:buNone/>
            </a:pPr>
            <a:r>
              <a:rPr lang="pt-BR" dirty="0"/>
              <a:t>(</a:t>
            </a:r>
            <a:r>
              <a:rPr lang="en-US" dirty="0" err="1"/>
              <a:t>poluição</a:t>
            </a:r>
            <a:r>
              <a:rPr lang="en-US" dirty="0"/>
              <a:t> </a:t>
            </a:r>
            <a:r>
              <a:rPr lang="en-US" dirty="0" err="1"/>
              <a:t>atmosférica</a:t>
            </a:r>
            <a:r>
              <a:rPr lang="en-US" dirty="0"/>
              <a:t>, </a:t>
            </a:r>
            <a:r>
              <a:rPr lang="en-US" dirty="0" err="1"/>
              <a:t>camada</a:t>
            </a:r>
            <a:r>
              <a:rPr lang="en-US" dirty="0"/>
              <a:t> de </a:t>
            </a:r>
            <a:r>
              <a:rPr lang="en-US" dirty="0" err="1"/>
              <a:t>ozônio</a:t>
            </a:r>
            <a:r>
              <a:rPr lang="en-US" dirty="0"/>
              <a:t>, </a:t>
            </a:r>
            <a:r>
              <a:rPr lang="en-US" dirty="0" err="1"/>
              <a:t>mudança</a:t>
            </a:r>
            <a:r>
              <a:rPr lang="en-US" dirty="0"/>
              <a:t> </a:t>
            </a:r>
            <a:r>
              <a:rPr lang="en-US" dirty="0" err="1"/>
              <a:t>climática</a:t>
            </a:r>
            <a:r>
              <a:rPr lang="en-US" dirty="0"/>
              <a:t>, </a:t>
            </a:r>
            <a:r>
              <a:rPr lang="en-US" dirty="0" err="1"/>
              <a:t>lixo</a:t>
            </a:r>
            <a:r>
              <a:rPr lang="en-US" dirty="0"/>
              <a:t> </a:t>
            </a:r>
            <a:r>
              <a:rPr lang="en-US" dirty="0" err="1"/>
              <a:t>tóxico</a:t>
            </a:r>
            <a:r>
              <a:rPr lang="en-US" dirty="0"/>
              <a:t>, </a:t>
            </a:r>
            <a:r>
              <a:rPr lang="en-US" dirty="0" err="1"/>
              <a:t>agentes</a:t>
            </a:r>
            <a:r>
              <a:rPr lang="en-US" dirty="0"/>
              <a:t> </a:t>
            </a:r>
            <a:r>
              <a:rPr lang="en-US" dirty="0" err="1"/>
              <a:t>químicos</a:t>
            </a:r>
            <a:r>
              <a:rPr lang="en-US" dirty="0"/>
              <a:t>, a </a:t>
            </a:r>
            <a:r>
              <a:rPr lang="en-US" dirty="0" err="1"/>
              <a:t>mortalidade</a:t>
            </a:r>
            <a:r>
              <a:rPr lang="en-US" dirty="0"/>
              <a:t> de </a:t>
            </a:r>
            <a:r>
              <a:rPr lang="en-US" dirty="0" err="1"/>
              <a:t>baleias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pt-B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63924-5FA9-1A4F-B870-B8856BD559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z="2800" dirty="0"/>
              <a:t>Menor destaque</a:t>
            </a:r>
          </a:p>
          <a:p>
            <a:endParaRPr lang="pt-BR" dirty="0"/>
          </a:p>
          <a:p>
            <a:pPr lvl="1"/>
            <a:r>
              <a:rPr lang="pt-BR" dirty="0"/>
              <a:t>Segurança coletiva</a:t>
            </a:r>
          </a:p>
          <a:p>
            <a:pPr marL="987552" lvl="2" indent="0">
              <a:buNone/>
            </a:pPr>
            <a:r>
              <a:rPr lang="pt-BR" dirty="0"/>
              <a:t>(armas de destruição de massa)</a:t>
            </a:r>
          </a:p>
          <a:p>
            <a:pPr lvl="1"/>
            <a:r>
              <a:rPr lang="pt-BR" dirty="0"/>
              <a:t>Padrões trabalhistas</a:t>
            </a:r>
          </a:p>
          <a:p>
            <a:pPr lvl="1"/>
            <a:r>
              <a:rPr lang="pt-BR" dirty="0"/>
              <a:t>Direitos humanos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68C129-D837-BD4A-ACF3-BD25E512E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2960" y="1009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4C0E-7BA7-2F42-855F-BAF96DA4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Regimes Internacionais e Governança Global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8FD57-31DC-B04B-AAFE-14F6F4AF8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pPr lvl="1"/>
            <a:r>
              <a:rPr lang="pt-BR" sz="2400" dirty="0"/>
              <a:t>Boa governança</a:t>
            </a:r>
          </a:p>
          <a:p>
            <a:pPr lvl="1"/>
            <a:r>
              <a:rPr lang="pt-BR" sz="2400" dirty="0"/>
              <a:t>Governança corporativa</a:t>
            </a:r>
          </a:p>
          <a:p>
            <a:pPr lvl="1"/>
            <a:r>
              <a:rPr lang="pt-BR" sz="2400" dirty="0"/>
              <a:t>Governança privada</a:t>
            </a:r>
          </a:p>
          <a:p>
            <a:pPr lvl="1"/>
            <a:r>
              <a:rPr lang="pt-BR" sz="2400" dirty="0"/>
              <a:t>Governança </a:t>
            </a:r>
            <a:r>
              <a:rPr lang="pt-BR" sz="2400" dirty="0" err="1"/>
              <a:t>multi</a:t>
            </a:r>
            <a:r>
              <a:rPr lang="pt-BR" sz="2400" dirty="0"/>
              <a:t> nível</a:t>
            </a:r>
          </a:p>
          <a:p>
            <a:pPr lvl="1"/>
            <a:r>
              <a:rPr lang="pt-BR" sz="2400" dirty="0"/>
              <a:t>Governança participativa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AE025-CB1C-DB45-8DBF-6DFEF5C4B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3405" y="1009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E42B-A0B4-A74E-89F8-A7ED1A262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Kenneth </a:t>
            </a:r>
            <a:r>
              <a:rPr lang="pt-BR" sz="4000" dirty="0" err="1"/>
              <a:t>Abbott</a:t>
            </a:r>
            <a:br>
              <a:rPr lang="pt-BR" sz="4000" dirty="0"/>
            </a:br>
            <a:r>
              <a:rPr lang="pt-BR" sz="3200" i="1" dirty="0"/>
              <a:t>The </a:t>
            </a:r>
            <a:r>
              <a:rPr lang="pt-BR" sz="3200" i="1" dirty="0" err="1"/>
              <a:t>Notion</a:t>
            </a:r>
            <a:r>
              <a:rPr lang="pt-BR" sz="3200" i="1" dirty="0"/>
              <a:t> </a:t>
            </a:r>
            <a:r>
              <a:rPr lang="pt-BR" sz="3200" i="1" dirty="0" err="1"/>
              <a:t>of</a:t>
            </a:r>
            <a:r>
              <a:rPr lang="pt-BR" sz="3200" i="1" dirty="0"/>
              <a:t> Private </a:t>
            </a:r>
            <a:r>
              <a:rPr lang="pt-BR" sz="3200" i="1" dirty="0" err="1"/>
              <a:t>Sustainability</a:t>
            </a:r>
            <a:r>
              <a:rPr lang="pt-BR" sz="3200" i="1" dirty="0"/>
              <a:t> </a:t>
            </a:r>
            <a:r>
              <a:rPr lang="pt-BR" sz="3200" i="1" dirty="0" err="1"/>
              <a:t>Governance</a:t>
            </a:r>
            <a:endParaRPr lang="pt-BR" sz="40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20E7-3523-734D-B208-4E972AD70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sz="2800" dirty="0"/>
          </a:p>
          <a:p>
            <a:r>
              <a:rPr lang="pt-BR" sz="2800" dirty="0"/>
              <a:t>Contexto da Rio + 20</a:t>
            </a:r>
          </a:p>
          <a:p>
            <a:r>
              <a:rPr lang="pt-BR" sz="2800" dirty="0"/>
              <a:t>Retórica em defesa da parceria público-privada</a:t>
            </a:r>
          </a:p>
          <a:p>
            <a:pPr lvl="1"/>
            <a:r>
              <a:rPr lang="pt-BR" sz="2400" dirty="0"/>
              <a:t>Defesa de uma abordagem “transversal,” nas arenas de comércio internacional e segurança (ou):</a:t>
            </a:r>
          </a:p>
          <a:p>
            <a:pPr lvl="1"/>
            <a:r>
              <a:rPr lang="pt-BR" sz="2400" dirty="0"/>
              <a:t>“</a:t>
            </a:r>
            <a:r>
              <a:rPr lang="pt-BR" sz="2400" dirty="0" err="1"/>
              <a:t>Transnationalization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environmental</a:t>
            </a:r>
            <a:r>
              <a:rPr lang="pt-BR" sz="2400" dirty="0"/>
              <a:t> </a:t>
            </a:r>
            <a:r>
              <a:rPr lang="pt-BR" sz="2400" dirty="0" err="1"/>
              <a:t>governance</a:t>
            </a:r>
            <a:r>
              <a:rPr lang="pt-BR" sz="2400" dirty="0"/>
              <a:t>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F5294C-6523-284F-81D7-64EFFC230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0" y="615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1ADEF3-49BA-8347-B1E8-BD7726A2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BR" sz="3200" dirty="0"/>
            </a:br>
            <a:r>
              <a:rPr lang="pt-BR" sz="3200" dirty="0" err="1"/>
              <a:t>Verified</a:t>
            </a:r>
            <a:r>
              <a:rPr lang="pt-BR" sz="3200" dirty="0"/>
              <a:t> </a:t>
            </a:r>
            <a:r>
              <a:rPr lang="pt-BR" sz="3200" dirty="0" err="1"/>
              <a:t>Carbon</a:t>
            </a:r>
            <a:r>
              <a:rPr lang="pt-BR" sz="3200" dirty="0"/>
              <a:t> Standards</a:t>
            </a:r>
            <a:br>
              <a:rPr lang="pt-BR" sz="3200" dirty="0"/>
            </a:br>
            <a:r>
              <a:rPr lang="pt-BR" sz="3200" dirty="0"/>
              <a:t>VCS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31BA0D0-8C61-2148-9C4E-5F02D64071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-76519" t="-33728" r="-6307" b="-46034"/>
          <a:stretch/>
        </p:blipFill>
        <p:spPr>
          <a:xfrm>
            <a:off x="-233917" y="166070"/>
            <a:ext cx="12605657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A7AEC7-A1E1-D944-BBEE-406E8085E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dirty="0"/>
              <a:t>Produto da colaboração de várias associações empresariais com o </a:t>
            </a:r>
            <a:r>
              <a:rPr lang="pt-BR" sz="2000" i="1" dirty="0"/>
              <a:t>World </a:t>
            </a:r>
            <a:r>
              <a:rPr lang="pt-BR" sz="2000" i="1" dirty="0" err="1"/>
              <a:t>Economic</a:t>
            </a:r>
            <a:r>
              <a:rPr lang="pt-BR" sz="2000" i="1" dirty="0"/>
              <a:t> </a:t>
            </a:r>
            <a:r>
              <a:rPr lang="pt-BR" sz="2000" i="1" dirty="0" err="1"/>
              <a:t>Forum</a:t>
            </a:r>
            <a:endParaRPr lang="pt-BR" sz="2000" i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t-BR" sz="2000" dirty="0" err="1"/>
              <a:t>Verra.org</a:t>
            </a:r>
            <a:endParaRPr lang="pt-BR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pt-BR" sz="2000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CAA255-E309-8044-B0AC-41FDBF930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2209" y="279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DD2684-28D9-DC4F-ADEC-9C64B8E0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Ruby </a:t>
            </a:r>
            <a:r>
              <a:rPr lang="pt-BR" sz="4000" dirty="0" err="1"/>
              <a:t>Woodside</a:t>
            </a:r>
            <a:r>
              <a:rPr lang="pt-BR" sz="4000" dirty="0"/>
              <a:t> (2016)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6E9006-1D37-C547-937D-47B06096F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1600" y="2351313"/>
            <a:ext cx="9456057" cy="432525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934FAA-10E1-D545-A04B-688C362DE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0" y="1219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8900</TotalTime>
  <Words>444</Words>
  <Application>Microsoft Macintosh PowerPoint</Application>
  <PresentationFormat>Widescreen</PresentationFormat>
  <Paragraphs>66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Courier New</vt:lpstr>
      <vt:lpstr>Franklin Gothic Book</vt:lpstr>
      <vt:lpstr>Crop</vt:lpstr>
      <vt:lpstr>Regimes internacionais</vt:lpstr>
      <vt:lpstr>Roteiro</vt:lpstr>
      <vt:lpstr>João Paulo Veiga e Murilo Zacareli Regimes Internacionais: Conceito Obsoleto?</vt:lpstr>
      <vt:lpstr>Desfuncionalidade do Conceito de Regimes Internacionais</vt:lpstr>
      <vt:lpstr>Influência do Conceito de Regimes Internacionais</vt:lpstr>
      <vt:lpstr>Regimes Internacionais e Governança Global</vt:lpstr>
      <vt:lpstr>Kenneth Abbott The Notion of Private Sustainability Governance</vt:lpstr>
      <vt:lpstr> Verified Carbon Standards VCS</vt:lpstr>
      <vt:lpstr>Ruby Woodside (2016)</vt:lpstr>
      <vt:lpstr> “Cap-and-trade program”</vt:lpstr>
      <vt:lpstr>Private Sutainability Governance</vt:lpstr>
      <vt:lpstr>Pergunta!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Regimes internacionais</dc:title>
  <dc:creator>Cristiane</dc:creator>
  <cp:lastModifiedBy>Cristiane</cp:lastModifiedBy>
  <cp:revision>114</cp:revision>
  <dcterms:created xsi:type="dcterms:W3CDTF">2020-08-05T16:20:54Z</dcterms:created>
  <dcterms:modified xsi:type="dcterms:W3CDTF">2020-10-18T19:17:28Z</dcterms:modified>
</cp:coreProperties>
</file>