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Proxima Nova"/>
      <p:regular r:id="rId20"/>
      <p:bold r:id="rId21"/>
      <p:italic r:id="rId22"/>
      <p:boldItalic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PT Sans Narrow"/>
      <p:regular r:id="rId28"/>
      <p:bold r:id="rId29"/>
    </p:embeddedFont>
    <p:embeddedFont>
      <p:font typeface="Alfa Slab One"/>
      <p:regular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regular.fntdata"/><Relationship Id="rId22" Type="http://schemas.openxmlformats.org/officeDocument/2006/relationships/font" Target="fonts/ProximaNova-italic.fntdata"/><Relationship Id="rId21" Type="http://schemas.openxmlformats.org/officeDocument/2006/relationships/font" Target="fonts/ProximaNova-bold.fntdata"/><Relationship Id="rId24" Type="http://schemas.openxmlformats.org/officeDocument/2006/relationships/font" Target="fonts/Roboto-regular.fntdata"/><Relationship Id="rId23" Type="http://schemas.openxmlformats.org/officeDocument/2006/relationships/font" Target="fonts/ProximaNova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PTSansNarrow-regular.fntdata"/><Relationship Id="rId27" Type="http://schemas.openxmlformats.org/officeDocument/2006/relationships/font" Target="fonts/Robot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TSansNarrow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regular.fntdata"/><Relationship Id="rId30" Type="http://schemas.openxmlformats.org/officeDocument/2006/relationships/font" Target="fonts/AlfaSlabOne-regular.fntdata"/><Relationship Id="rId11" Type="http://schemas.openxmlformats.org/officeDocument/2006/relationships/slide" Target="slides/slide5.xml"/><Relationship Id="rId33" Type="http://schemas.openxmlformats.org/officeDocument/2006/relationships/font" Target="fonts/OpenSans-italic.fntdata"/><Relationship Id="rId10" Type="http://schemas.openxmlformats.org/officeDocument/2006/relationships/slide" Target="slides/slide4.xml"/><Relationship Id="rId32" Type="http://schemas.openxmlformats.org/officeDocument/2006/relationships/font" Target="fonts/OpenSans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fb6aab4a7_4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7fb6aab4a7_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fb6aab4a7_0_6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fb6aab4a7_0_6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fb6aab4a7_0_5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7fb6aab4a7_0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3c3cfa7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3c3cfa7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fb6aab4a7_0_2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7fb6aab4a7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fb6aab4a7_0_2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7fb6aab4a7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fb6aab4a7_0_2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7fb6aab4a7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fb6aab4a7_0_2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7fb6aab4a7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fb6aab4a7_0_4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7fb6aab4a7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fb6aab4a7_0_4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7fb6aab4a7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fb6aab4a7_0_4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7fb6aab4a7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fb6aab4a7_0_3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7fb6aab4a7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14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" name="Google Shape;58;p14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9" name="Google Shape;59;p14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60" name="Google Shape;60;p14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" name="Google Shape;61;p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62" name="Google Shape;62;p14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63" name="Google Shape;63;p14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" name="Google Shape;64;p14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5" name="Google Shape;65;p14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6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1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" name="Google Shape;85;p1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6" name="Google Shape;86;p18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9" name="Google Shape;99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0" name="Google Shape;10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3" name="Google Shape;10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106" name="Google Shape;10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Estudo de Caso: </a:t>
            </a:r>
            <a:r>
              <a:rPr lang="en" sz="4800"/>
              <a:t>Hamburgueria Sliders</a:t>
            </a:r>
            <a:endParaRPr sz="4800"/>
          </a:p>
        </p:txBody>
      </p:sp>
      <p:sp>
        <p:nvSpPr>
          <p:cNvPr id="114" name="Google Shape;114;p25"/>
          <p:cNvSpPr txBox="1"/>
          <p:nvPr>
            <p:ph idx="1" type="subTitle"/>
          </p:nvPr>
        </p:nvSpPr>
        <p:spPr>
          <a:xfrm>
            <a:off x="311700" y="2963900"/>
            <a:ext cx="8520600" cy="19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PHA3513 - Sustentabilidade no Setor Produtivo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Profa. Dra. Amarílis Gallardo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Conrado Alarcon, José Marcolino Neto, Maria Cecília Bennini e Pedro Brigide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p34"/>
          <p:cNvSpPr txBox="1"/>
          <p:nvPr>
            <p:ph type="title"/>
          </p:nvPr>
        </p:nvSpPr>
        <p:spPr>
          <a:xfrm>
            <a:off x="311700" y="183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Fluxograma Principal</a:t>
            </a:r>
            <a:endParaRPr/>
          </a:p>
        </p:txBody>
      </p:sp>
      <p:sp>
        <p:nvSpPr>
          <p:cNvPr id="197" name="Google Shape;197;p34"/>
          <p:cNvSpPr/>
          <p:nvPr/>
        </p:nvSpPr>
        <p:spPr>
          <a:xfrm>
            <a:off x="616500" y="1658500"/>
            <a:ext cx="1380600" cy="5760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Fornecedores</a:t>
            </a:r>
            <a:endParaRPr b="1"/>
          </a:p>
        </p:txBody>
      </p:sp>
      <p:sp>
        <p:nvSpPr>
          <p:cNvPr id="198" name="Google Shape;198;p34"/>
          <p:cNvSpPr/>
          <p:nvPr/>
        </p:nvSpPr>
        <p:spPr>
          <a:xfrm>
            <a:off x="3328100" y="1658500"/>
            <a:ext cx="1289400" cy="5760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Estoque</a:t>
            </a:r>
            <a:endParaRPr b="1"/>
          </a:p>
        </p:txBody>
      </p:sp>
      <p:sp>
        <p:nvSpPr>
          <p:cNvPr id="199" name="Google Shape;199;p34"/>
          <p:cNvSpPr/>
          <p:nvPr/>
        </p:nvSpPr>
        <p:spPr>
          <a:xfrm>
            <a:off x="6109525" y="1658500"/>
            <a:ext cx="1289400" cy="5760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Qualidade</a:t>
            </a:r>
            <a:endParaRPr b="1"/>
          </a:p>
        </p:txBody>
      </p:sp>
      <p:sp>
        <p:nvSpPr>
          <p:cNvPr id="200" name="Google Shape;200;p34"/>
          <p:cNvSpPr/>
          <p:nvPr/>
        </p:nvSpPr>
        <p:spPr>
          <a:xfrm>
            <a:off x="6120575" y="3563500"/>
            <a:ext cx="1289400" cy="5760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Cocção</a:t>
            </a:r>
            <a:endParaRPr b="1"/>
          </a:p>
        </p:txBody>
      </p:sp>
      <p:sp>
        <p:nvSpPr>
          <p:cNvPr id="201" name="Google Shape;201;p34"/>
          <p:cNvSpPr/>
          <p:nvPr/>
        </p:nvSpPr>
        <p:spPr>
          <a:xfrm>
            <a:off x="3351900" y="3639700"/>
            <a:ext cx="1289400" cy="5760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Atendimento</a:t>
            </a:r>
            <a:endParaRPr b="1"/>
          </a:p>
        </p:txBody>
      </p:sp>
      <p:sp>
        <p:nvSpPr>
          <p:cNvPr id="202" name="Google Shape;202;p34"/>
          <p:cNvSpPr/>
          <p:nvPr/>
        </p:nvSpPr>
        <p:spPr>
          <a:xfrm>
            <a:off x="2233075" y="1807400"/>
            <a:ext cx="832200" cy="283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4"/>
          <p:cNvSpPr/>
          <p:nvPr/>
        </p:nvSpPr>
        <p:spPr>
          <a:xfrm rot="10800000">
            <a:off x="4900075" y="3788600"/>
            <a:ext cx="832200" cy="283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4"/>
          <p:cNvSpPr/>
          <p:nvPr/>
        </p:nvSpPr>
        <p:spPr>
          <a:xfrm rot="5400000">
            <a:off x="6347875" y="2798000"/>
            <a:ext cx="832200" cy="283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4"/>
          <p:cNvSpPr/>
          <p:nvPr/>
        </p:nvSpPr>
        <p:spPr>
          <a:xfrm>
            <a:off x="4900075" y="1807400"/>
            <a:ext cx="832200" cy="283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6" name="Google Shape;206;p34"/>
          <p:cNvCxnSpPr/>
          <p:nvPr/>
        </p:nvCxnSpPr>
        <p:spPr>
          <a:xfrm flipH="1" rot="-1625067">
            <a:off x="3356856" y="1155390"/>
            <a:ext cx="192399" cy="37486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7" name="Google Shape;207;p34"/>
          <p:cNvSpPr txBox="1"/>
          <p:nvPr/>
        </p:nvSpPr>
        <p:spPr>
          <a:xfrm>
            <a:off x="2883575" y="710175"/>
            <a:ext cx="11091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Energia 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(Luz/Geladeira)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8" name="Google Shape;208;p34"/>
          <p:cNvSpPr txBox="1"/>
          <p:nvPr/>
        </p:nvSpPr>
        <p:spPr>
          <a:xfrm>
            <a:off x="2273975" y="1472175"/>
            <a:ext cx="832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Insumos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9" name="Google Shape;209;p34"/>
          <p:cNvSpPr txBox="1"/>
          <p:nvPr/>
        </p:nvSpPr>
        <p:spPr>
          <a:xfrm>
            <a:off x="3950375" y="710175"/>
            <a:ext cx="11091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Água (higienização)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10" name="Google Shape;210;p34"/>
          <p:cNvCxnSpPr/>
          <p:nvPr/>
        </p:nvCxnSpPr>
        <p:spPr>
          <a:xfrm flipH="1" rot="-1625067">
            <a:off x="4271256" y="1155390"/>
            <a:ext cx="192399" cy="37486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1" name="Google Shape;211;p34"/>
          <p:cNvCxnSpPr/>
          <p:nvPr/>
        </p:nvCxnSpPr>
        <p:spPr>
          <a:xfrm flipH="1" rot="-1625067">
            <a:off x="3737856" y="2374590"/>
            <a:ext cx="192399" cy="37486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2" name="Google Shape;212;p34"/>
          <p:cNvSpPr txBox="1"/>
          <p:nvPr/>
        </p:nvSpPr>
        <p:spPr>
          <a:xfrm>
            <a:off x="3797975" y="2538975"/>
            <a:ext cx="11091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Materiais descartados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13" name="Google Shape;213;p34"/>
          <p:cNvCxnSpPr/>
          <p:nvPr/>
        </p:nvCxnSpPr>
        <p:spPr>
          <a:xfrm flipH="1" rot="-7025067">
            <a:off x="7700256" y="1536390"/>
            <a:ext cx="192399" cy="37486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4" name="Google Shape;214;p34"/>
          <p:cNvCxnSpPr/>
          <p:nvPr/>
        </p:nvCxnSpPr>
        <p:spPr>
          <a:xfrm flipH="1" rot="-7025067">
            <a:off x="7700256" y="1993590"/>
            <a:ext cx="192399" cy="37486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5" name="Google Shape;215;p34"/>
          <p:cNvSpPr txBox="1"/>
          <p:nvPr/>
        </p:nvSpPr>
        <p:spPr>
          <a:xfrm>
            <a:off x="7379375" y="2234175"/>
            <a:ext cx="18600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Embalagens e outros materiais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6" name="Google Shape;216;p34"/>
          <p:cNvSpPr txBox="1"/>
          <p:nvPr/>
        </p:nvSpPr>
        <p:spPr>
          <a:xfrm>
            <a:off x="7912775" y="3453375"/>
            <a:ext cx="11091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Energia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17" name="Google Shape;217;p34"/>
          <p:cNvCxnSpPr/>
          <p:nvPr/>
        </p:nvCxnSpPr>
        <p:spPr>
          <a:xfrm flipH="1" rot="3774933">
            <a:off x="7776456" y="3441390"/>
            <a:ext cx="192399" cy="37486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8" name="Google Shape;218;p34"/>
          <p:cNvCxnSpPr/>
          <p:nvPr/>
        </p:nvCxnSpPr>
        <p:spPr>
          <a:xfrm flipH="1" rot="3774933">
            <a:off x="7776456" y="3669990"/>
            <a:ext cx="192399" cy="37486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9" name="Google Shape;219;p34"/>
          <p:cNvCxnSpPr/>
          <p:nvPr/>
        </p:nvCxnSpPr>
        <p:spPr>
          <a:xfrm flipH="1" rot="3774933">
            <a:off x="7776456" y="3898590"/>
            <a:ext cx="192399" cy="37486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0" name="Google Shape;220;p34"/>
          <p:cNvSpPr txBox="1"/>
          <p:nvPr/>
        </p:nvSpPr>
        <p:spPr>
          <a:xfrm>
            <a:off x="7912775" y="1472175"/>
            <a:ext cx="11091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Alimentos Estragados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1" name="Google Shape;221;p34"/>
          <p:cNvSpPr txBox="1"/>
          <p:nvPr/>
        </p:nvSpPr>
        <p:spPr>
          <a:xfrm>
            <a:off x="7836575" y="3681975"/>
            <a:ext cx="11091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Gás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2" name="Google Shape;222;p34"/>
          <p:cNvSpPr txBox="1"/>
          <p:nvPr/>
        </p:nvSpPr>
        <p:spPr>
          <a:xfrm>
            <a:off x="7836575" y="3910575"/>
            <a:ext cx="11091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Água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23" name="Google Shape;223;p34"/>
          <p:cNvCxnSpPr/>
          <p:nvPr/>
        </p:nvCxnSpPr>
        <p:spPr>
          <a:xfrm flipH="1" rot="-1625067">
            <a:off x="6100056" y="4279590"/>
            <a:ext cx="192399" cy="37486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4" name="Google Shape;224;p34"/>
          <p:cNvSpPr txBox="1"/>
          <p:nvPr/>
        </p:nvSpPr>
        <p:spPr>
          <a:xfrm>
            <a:off x="5550575" y="4672575"/>
            <a:ext cx="11091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Sobras de Alimentos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25" name="Google Shape;225;p34"/>
          <p:cNvCxnSpPr/>
          <p:nvPr/>
        </p:nvCxnSpPr>
        <p:spPr>
          <a:xfrm flipH="1" rot="-1625067">
            <a:off x="7319256" y="4279590"/>
            <a:ext cx="192399" cy="37486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6" name="Google Shape;226;p34"/>
          <p:cNvSpPr txBox="1"/>
          <p:nvPr/>
        </p:nvSpPr>
        <p:spPr>
          <a:xfrm>
            <a:off x="6998375" y="4672575"/>
            <a:ext cx="9600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Óleo Coletado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27" name="Google Shape;227;p34"/>
          <p:cNvCxnSpPr/>
          <p:nvPr/>
        </p:nvCxnSpPr>
        <p:spPr>
          <a:xfrm flipH="1" rot="-1625067">
            <a:off x="6709656" y="4279590"/>
            <a:ext cx="192399" cy="37486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8" name="Google Shape;228;p34"/>
          <p:cNvSpPr txBox="1"/>
          <p:nvPr/>
        </p:nvSpPr>
        <p:spPr>
          <a:xfrm>
            <a:off x="6464975" y="4672575"/>
            <a:ext cx="7404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Água Utilizada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9" name="Google Shape;229;p34"/>
          <p:cNvSpPr txBox="1"/>
          <p:nvPr/>
        </p:nvSpPr>
        <p:spPr>
          <a:xfrm>
            <a:off x="1588175" y="3453375"/>
            <a:ext cx="11091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Água (higienização)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0" name="Google Shape;230;p34"/>
          <p:cNvSpPr txBox="1"/>
          <p:nvPr/>
        </p:nvSpPr>
        <p:spPr>
          <a:xfrm>
            <a:off x="1588175" y="3910575"/>
            <a:ext cx="11091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Energia 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(Iuminação)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31" name="Google Shape;231;p34"/>
          <p:cNvCxnSpPr/>
          <p:nvPr/>
        </p:nvCxnSpPr>
        <p:spPr>
          <a:xfrm flipH="1" rot="-7025067">
            <a:off x="2823456" y="3593790"/>
            <a:ext cx="192399" cy="37486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2" name="Google Shape;232;p34"/>
          <p:cNvCxnSpPr/>
          <p:nvPr/>
        </p:nvCxnSpPr>
        <p:spPr>
          <a:xfrm flipH="1" rot="-7025067">
            <a:off x="2823456" y="3974790"/>
            <a:ext cx="192399" cy="37486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3" name="Google Shape;233;p34"/>
          <p:cNvCxnSpPr/>
          <p:nvPr/>
        </p:nvCxnSpPr>
        <p:spPr>
          <a:xfrm flipH="1" rot="-1625067">
            <a:off x="3204456" y="4355790"/>
            <a:ext cx="192399" cy="37486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4" name="Google Shape;234;p34"/>
          <p:cNvSpPr txBox="1"/>
          <p:nvPr/>
        </p:nvSpPr>
        <p:spPr>
          <a:xfrm>
            <a:off x="2578775" y="4672575"/>
            <a:ext cx="11091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Sobras de Alimentos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35" name="Google Shape;235;p34"/>
          <p:cNvCxnSpPr/>
          <p:nvPr/>
        </p:nvCxnSpPr>
        <p:spPr>
          <a:xfrm flipH="1" rot="-1625067">
            <a:off x="3814056" y="4355790"/>
            <a:ext cx="192399" cy="37486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6" name="Google Shape;236;p34"/>
          <p:cNvCxnSpPr/>
          <p:nvPr/>
        </p:nvCxnSpPr>
        <p:spPr>
          <a:xfrm flipH="1" rot="-1625067">
            <a:off x="4423656" y="4355790"/>
            <a:ext cx="192399" cy="37486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7" name="Google Shape;237;p34"/>
          <p:cNvSpPr txBox="1"/>
          <p:nvPr/>
        </p:nvSpPr>
        <p:spPr>
          <a:xfrm>
            <a:off x="3569375" y="4672575"/>
            <a:ext cx="7404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Água Utilizada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8" name="Google Shape;238;p34"/>
          <p:cNvSpPr txBox="1"/>
          <p:nvPr/>
        </p:nvSpPr>
        <p:spPr>
          <a:xfrm>
            <a:off x="4255175" y="4672575"/>
            <a:ext cx="12345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Materiais Usados no Consumo 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/>
          <p:nvPr>
            <p:ph idx="1" type="body"/>
          </p:nvPr>
        </p:nvSpPr>
        <p:spPr>
          <a:xfrm>
            <a:off x="311700" y="908500"/>
            <a:ext cx="3999900" cy="40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Papelão: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As caixas são deixadas na calçada da esquina próxima ao estabelecimento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Informalmente recolhido por catadores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Óleo de Cozinha: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 A maior parte do óleo produzido é recolhido e guardado em um tanque de armazenamento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Posteriormente, esse óleo é doado para empresas que o utilizam como matéria prima, e em troca recebem produtos finais como sabonete</a:t>
            </a:r>
            <a:endParaRPr/>
          </a:p>
        </p:txBody>
      </p:sp>
      <p:sp>
        <p:nvSpPr>
          <p:cNvPr id="244" name="Google Shape;244;p35"/>
          <p:cNvSpPr txBox="1"/>
          <p:nvPr>
            <p:ph idx="2" type="body"/>
          </p:nvPr>
        </p:nvSpPr>
        <p:spPr>
          <a:xfrm>
            <a:off x="4832400" y="939750"/>
            <a:ext cx="3999900" cy="39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Resíduos Mistos: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Todos os outros resíduos gerados tanto no salão dos clientes quanto na cozinha possuem a mesma destinação como lixo comum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No entanto, há no meio desses resíduos uma quantidade considerável de descartáveis que poderiam ser reciclados, por exemplo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Os restos de alimentos, principalmente da cozinha, também não possuem nenhum tipo de separação, sendo que poderiam ser destinados, por exemplo, para compostagem</a:t>
            </a:r>
            <a:endParaRPr/>
          </a:p>
        </p:txBody>
      </p:sp>
      <p:sp>
        <p:nvSpPr>
          <p:cNvPr id="245" name="Google Shape;245;p35"/>
          <p:cNvSpPr txBox="1"/>
          <p:nvPr>
            <p:ph type="title"/>
          </p:nvPr>
        </p:nvSpPr>
        <p:spPr>
          <a:xfrm>
            <a:off x="311700" y="259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Gerenciamento Atual dos Resíduos</a:t>
            </a:r>
            <a:endParaRPr/>
          </a:p>
        </p:txBody>
      </p:sp>
      <p:sp>
        <p:nvSpPr>
          <p:cNvPr id="246" name="Google Shape;24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2" name="Google Shape;252;p36"/>
          <p:cNvSpPr/>
          <p:nvPr/>
        </p:nvSpPr>
        <p:spPr>
          <a:xfrm rot="-3202301">
            <a:off x="3857882" y="2245730"/>
            <a:ext cx="1465753" cy="14858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3" name="Google Shape;253;p36"/>
          <p:cNvGrpSpPr/>
          <p:nvPr/>
        </p:nvGrpSpPr>
        <p:grpSpPr>
          <a:xfrm>
            <a:off x="4153107" y="1848159"/>
            <a:ext cx="3379146" cy="3593549"/>
            <a:chOff x="4184863" y="1520198"/>
            <a:chExt cx="2958454" cy="3298347"/>
          </a:xfrm>
        </p:grpSpPr>
        <p:sp>
          <p:nvSpPr>
            <p:cNvPr id="254" name="Google Shape;254;p36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rect b="b" l="l" r="r" t="t"/>
              <a:pathLst>
                <a:path extrusionOk="0" h="187" w="492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6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rect b="b" l="l" r="r" t="t"/>
              <a:pathLst>
                <a:path extrusionOk="0" h="194" w="44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6"/>
            <p:cNvSpPr txBox="1"/>
            <p:nvPr/>
          </p:nvSpPr>
          <p:spPr>
            <a:xfrm rot="-3779206">
              <a:off x="4753046" y="2836991"/>
              <a:ext cx="1577952" cy="5632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Unificar o delivery e o pedido no local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7" name="Google Shape;257;p36"/>
          <p:cNvGrpSpPr/>
          <p:nvPr/>
        </p:nvGrpSpPr>
        <p:grpSpPr>
          <a:xfrm>
            <a:off x="2637257" y="114187"/>
            <a:ext cx="3761923" cy="3511367"/>
            <a:chOff x="2857731" y="-71332"/>
            <a:chExt cx="3293577" cy="3222916"/>
          </a:xfrm>
        </p:grpSpPr>
        <p:sp>
          <p:nvSpPr>
            <p:cNvPr id="258" name="Google Shape;258;p36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rect b="b" l="l" r="r" t="t"/>
              <a:pathLst>
                <a:path extrusionOk="0" h="384" w="338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6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rect b="b" l="l" r="r" t="t"/>
              <a:pathLst>
                <a:path extrusionOk="0" h="352" w="288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6"/>
            <p:cNvSpPr txBox="1"/>
            <p:nvPr/>
          </p:nvSpPr>
          <p:spPr>
            <a:xfrm>
              <a:off x="3714842" y="1258575"/>
              <a:ext cx="1706400" cy="563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Falta de espaço para colocar lixeiras variadas</a:t>
              </a:r>
              <a:endPara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61" name="Google Shape;261;p36"/>
          <p:cNvSpPr txBox="1"/>
          <p:nvPr/>
        </p:nvSpPr>
        <p:spPr>
          <a:xfrm>
            <a:off x="3957462" y="2560700"/>
            <a:ext cx="1266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Preço  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e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Legislação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62" name="Google Shape;262;p36"/>
          <p:cNvGrpSpPr/>
          <p:nvPr/>
        </p:nvGrpSpPr>
        <p:grpSpPr>
          <a:xfrm>
            <a:off x="1611739" y="2027352"/>
            <a:ext cx="3911388" cy="3401723"/>
            <a:chOff x="1959887" y="1684671"/>
            <a:chExt cx="3424433" cy="3122279"/>
          </a:xfrm>
        </p:grpSpPr>
        <p:sp>
          <p:nvSpPr>
            <p:cNvPr id="263" name="Google Shape;263;p36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rect b="b" l="l" r="r" t="t"/>
              <a:pathLst>
                <a:path extrusionOk="0" h="470" w="251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6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rect b="b" l="l" r="r" t="t"/>
              <a:pathLst>
                <a:path extrusionOk="0" h="411" w="254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6"/>
            <p:cNvSpPr txBox="1"/>
            <p:nvPr/>
          </p:nvSpPr>
          <p:spPr>
            <a:xfrm flipH="1" rot="3725110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Falta de espaço para armazenamento </a:t>
              </a:r>
              <a:endPara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66" name="Google Shape;266;p36"/>
          <p:cNvSpPr txBox="1"/>
          <p:nvPr/>
        </p:nvSpPr>
        <p:spPr>
          <a:xfrm>
            <a:off x="311700" y="259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Dificuldades Encontradas: Resíduos</a:t>
            </a:r>
            <a:endParaRPr sz="3000">
              <a:solidFill>
                <a:srgbClr val="FF5722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67" name="Google Shape;26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2425" y="901665"/>
            <a:ext cx="1366222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6"/>
          <p:cNvPicPr preferRelativeResize="0"/>
          <p:nvPr/>
        </p:nvPicPr>
        <p:blipFill rotWithShape="1">
          <a:blip r:embed="rId4">
            <a:alphaModFix/>
          </a:blip>
          <a:srcRect b="14030" l="0" r="0" t="16476"/>
          <a:stretch/>
        </p:blipFill>
        <p:spPr>
          <a:xfrm>
            <a:off x="7124880" y="3008463"/>
            <a:ext cx="1481329" cy="182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581" y="3008475"/>
            <a:ext cx="13716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9580" y="832300"/>
            <a:ext cx="13716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7"/>
          <p:cNvSpPr txBox="1"/>
          <p:nvPr>
            <p:ph idx="1" type="body"/>
          </p:nvPr>
        </p:nvSpPr>
        <p:spPr>
          <a:xfrm>
            <a:off x="311700" y="908500"/>
            <a:ext cx="8520600" cy="40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Reutilização da água utilizada na lava louças para limpeza geral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Redução do consumo de energia elétrica pela substituição de lâmpadas fluorescentes por LED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Otimização do uso do gás e análise da substituição dos equipamentos pelos equivalentes elétricos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7"/>
          <p:cNvSpPr txBox="1"/>
          <p:nvPr>
            <p:ph type="title"/>
          </p:nvPr>
        </p:nvSpPr>
        <p:spPr>
          <a:xfrm>
            <a:off x="311700" y="259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Identificação de Oportunidades de P+L</a:t>
            </a:r>
            <a:endParaRPr/>
          </a:p>
        </p:txBody>
      </p:sp>
      <p:sp>
        <p:nvSpPr>
          <p:cNvPr id="277" name="Google Shape;27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>
            <p:ph type="title"/>
          </p:nvPr>
        </p:nvSpPr>
        <p:spPr>
          <a:xfrm>
            <a:off x="311700" y="259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Local: Hamburgueria Sliders</a:t>
            </a:r>
            <a:endParaRPr/>
          </a:p>
        </p:txBody>
      </p:sp>
      <p:sp>
        <p:nvSpPr>
          <p:cNvPr id="120" name="Google Shape;120;p26"/>
          <p:cNvSpPr txBox="1"/>
          <p:nvPr>
            <p:ph idx="1" type="body"/>
          </p:nvPr>
        </p:nvSpPr>
        <p:spPr>
          <a:xfrm>
            <a:off x="311700" y="1013175"/>
            <a:ext cx="4685400" cy="40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en"/>
              <a:t>Inaugurada em </a:t>
            </a:r>
            <a:r>
              <a:rPr b="1" lang="en"/>
              <a:t>Maio/2018</a:t>
            </a:r>
            <a:endParaRPr b="1"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en"/>
              <a:t>3 unidades</a:t>
            </a:r>
            <a:r>
              <a:rPr lang="en"/>
              <a:t>: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</a:pPr>
            <a:r>
              <a:rPr lang="en"/>
              <a:t>Rua Haddock Lobo 893, na região central, próximo às Avs. </a:t>
            </a:r>
            <a:r>
              <a:rPr b="1" lang="en"/>
              <a:t>Paulista</a:t>
            </a:r>
            <a:r>
              <a:rPr lang="en"/>
              <a:t> e Rebouças;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Rua Gomes de Carvalho, 1146, na região Vila Olímpia;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Rua Major Sertório 764, na Vila Buarque;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en"/>
              <a:t>O espaço físico de todas as unidades é muito </a:t>
            </a:r>
            <a:r>
              <a:rPr b="1" lang="en"/>
              <a:t>compacto/reduzido</a:t>
            </a:r>
            <a:endParaRPr b="1"/>
          </a:p>
          <a:p>
            <a:pPr indent="-285750" lvl="0" marL="2857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Os insumos e descartáveis para comer no</a:t>
            </a:r>
            <a:r>
              <a:rPr b="1" lang="en"/>
              <a:t> local e delivery</a:t>
            </a:r>
            <a:r>
              <a:rPr lang="en"/>
              <a:t> são os mesmos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en"/>
              <a:t>Todos os seus </a:t>
            </a:r>
            <a:r>
              <a:rPr b="1" lang="en"/>
              <a:t>fundadores são politécnicos</a:t>
            </a:r>
            <a:r>
              <a:rPr lang="en"/>
              <a:t>, um deles é conhecido de uma integrante do grupo, o que facilitou o contato, o diálogo e a abertura para mudanças</a:t>
            </a:r>
            <a:endParaRPr/>
          </a:p>
          <a:p>
            <a:pPr indent="-196850" lvl="0" marL="28575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Open Sans"/>
              <a:buNone/>
            </a:pPr>
            <a:r>
              <a:t/>
            </a:r>
            <a:endParaRPr/>
          </a:p>
        </p:txBody>
      </p:sp>
      <p:sp>
        <p:nvSpPr>
          <p:cNvPr id="121" name="Google Shape;12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2" name="Google Shape;122;p26"/>
          <p:cNvGrpSpPr/>
          <p:nvPr/>
        </p:nvGrpSpPr>
        <p:grpSpPr>
          <a:xfrm>
            <a:off x="5188200" y="1013163"/>
            <a:ext cx="3644101" cy="3469187"/>
            <a:chOff x="5108900" y="804675"/>
            <a:chExt cx="3644101" cy="3469187"/>
          </a:xfrm>
        </p:grpSpPr>
        <p:pic>
          <p:nvPicPr>
            <p:cNvPr id="123" name="Google Shape;123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108900" y="869638"/>
              <a:ext cx="3644101" cy="3404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26"/>
            <p:cNvSpPr/>
            <p:nvPr/>
          </p:nvSpPr>
          <p:spPr>
            <a:xfrm>
              <a:off x="6574450" y="1661550"/>
              <a:ext cx="343800" cy="347100"/>
            </a:xfrm>
            <a:prstGeom prst="ellipse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chemeClr val="accent4"/>
                </a:highlight>
              </a:endParaRPr>
            </a:p>
          </p:txBody>
        </p:sp>
        <p:sp>
          <p:nvSpPr>
            <p:cNvPr id="125" name="Google Shape;125;p26"/>
            <p:cNvSpPr/>
            <p:nvPr/>
          </p:nvSpPr>
          <p:spPr>
            <a:xfrm>
              <a:off x="7222925" y="804675"/>
              <a:ext cx="343800" cy="347100"/>
            </a:xfrm>
            <a:prstGeom prst="ellipse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chemeClr val="accent4"/>
                </a:highlight>
              </a:endParaRPr>
            </a:p>
          </p:txBody>
        </p:sp>
        <p:sp>
          <p:nvSpPr>
            <p:cNvPr id="126" name="Google Shape;126;p26"/>
            <p:cNvSpPr/>
            <p:nvPr/>
          </p:nvSpPr>
          <p:spPr>
            <a:xfrm>
              <a:off x="5479700" y="3873750"/>
              <a:ext cx="343800" cy="347100"/>
            </a:xfrm>
            <a:prstGeom prst="ellipse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chemeClr val="accent4"/>
                </a:highlight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2" name="Google Shape;13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1125" y="565050"/>
            <a:ext cx="2260050" cy="432175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7"/>
          <p:cNvSpPr txBox="1"/>
          <p:nvPr>
            <p:ph idx="1" type="body"/>
          </p:nvPr>
        </p:nvSpPr>
        <p:spPr>
          <a:xfrm>
            <a:off x="311700" y="832300"/>
            <a:ext cx="4685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Para propósitos deste projeto, foram disponibilizadas a planta e as informações de funcionamento da unidade localizada na 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rPr lang="en"/>
              <a:t>R. Haddock Lobo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t/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Croqui do estabelecimento e dimensões principais: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Cozinha: 3m x 3,5m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Atendimento: 2m x 1,8m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Salão: 2,8m x 2m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Área externa: 5m x 2,8m</a:t>
            </a:r>
            <a:endParaRPr/>
          </a:p>
          <a:p>
            <a:pPr indent="-196850" lvl="0" marL="28575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Open Sans"/>
              <a:buNone/>
            </a:pPr>
            <a:r>
              <a:t/>
            </a:r>
            <a:endParaRPr/>
          </a:p>
        </p:txBody>
      </p:sp>
      <p:sp>
        <p:nvSpPr>
          <p:cNvPr id="134" name="Google Shape;134;p27"/>
          <p:cNvSpPr txBox="1"/>
          <p:nvPr>
            <p:ph type="title"/>
          </p:nvPr>
        </p:nvSpPr>
        <p:spPr>
          <a:xfrm>
            <a:off x="311700" y="259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Local: Hamburgueria Sliders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8025" y="953298"/>
            <a:ext cx="2967951" cy="370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1720" y="1265325"/>
            <a:ext cx="2314330" cy="3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8"/>
          <p:cNvPicPr preferRelativeResize="0"/>
          <p:nvPr/>
        </p:nvPicPr>
        <p:blipFill rotWithShape="1">
          <a:blip r:embed="rId5">
            <a:alphaModFix/>
          </a:blip>
          <a:srcRect b="12712" l="0" r="0" t="17132"/>
          <a:stretch/>
        </p:blipFill>
        <p:spPr>
          <a:xfrm>
            <a:off x="155275" y="1237938"/>
            <a:ext cx="2517000" cy="31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8"/>
          <p:cNvSpPr txBox="1"/>
          <p:nvPr>
            <p:ph type="title"/>
          </p:nvPr>
        </p:nvSpPr>
        <p:spPr>
          <a:xfrm>
            <a:off x="311700" y="259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Local: Hamburgueria Sliders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type="title"/>
          </p:nvPr>
        </p:nvSpPr>
        <p:spPr>
          <a:xfrm>
            <a:off x="311700" y="259600"/>
            <a:ext cx="42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Fluxo de Pessoas</a:t>
            </a:r>
            <a:endParaRPr/>
          </a:p>
        </p:txBody>
      </p:sp>
      <p:sp>
        <p:nvSpPr>
          <p:cNvPr id="149" name="Google Shape;149;p29"/>
          <p:cNvSpPr txBox="1"/>
          <p:nvPr>
            <p:ph idx="1" type="body"/>
          </p:nvPr>
        </p:nvSpPr>
        <p:spPr>
          <a:xfrm>
            <a:off x="311700" y="832293"/>
            <a:ext cx="3999900" cy="16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en"/>
              <a:t>Os horários de funcionamento são: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3ª a 5ª : 12h às 16h e 18h às 23h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6ª: 12h às 16h e 18h à 00h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○"/>
            </a:pPr>
            <a:r>
              <a:rPr lang="en"/>
              <a:t>Sábado:  12h à 00h</a:t>
            </a:r>
            <a:endParaRPr/>
          </a:p>
        </p:txBody>
      </p:sp>
      <p:sp>
        <p:nvSpPr>
          <p:cNvPr id="150" name="Google Shape;15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113" y="2508100"/>
            <a:ext cx="4071074" cy="245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9"/>
          <p:cNvSpPr txBox="1"/>
          <p:nvPr>
            <p:ph idx="2" type="body"/>
          </p:nvPr>
        </p:nvSpPr>
        <p:spPr>
          <a:xfrm>
            <a:off x="216150" y="2474150"/>
            <a:ext cx="4191000" cy="39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/>
              <a:t>Fluxo de pessoas conforme dia de funcionamento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29"/>
          <p:cNvSpPr txBox="1"/>
          <p:nvPr>
            <p:ph type="title"/>
          </p:nvPr>
        </p:nvSpPr>
        <p:spPr>
          <a:xfrm>
            <a:off x="4572000" y="259600"/>
            <a:ext cx="42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Vendas</a:t>
            </a:r>
            <a:endParaRPr/>
          </a:p>
        </p:txBody>
      </p:sp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4572000" y="832300"/>
            <a:ext cx="3999900" cy="16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en"/>
              <a:t>São vendidos aproximadamente </a:t>
            </a:r>
            <a:r>
              <a:rPr b="1" lang="en"/>
              <a:t>1.000</a:t>
            </a:r>
            <a:r>
              <a:rPr lang="en"/>
              <a:t> hambúrgueres por semana</a:t>
            </a:r>
            <a:endParaRPr b="1"/>
          </a:p>
          <a:p>
            <a:pPr indent="-285750" lvl="0" marL="28575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-"/>
            </a:pPr>
            <a:r>
              <a:rPr lang="en"/>
              <a:t>O movimento tende a ser maior no final da semana</a:t>
            </a:r>
            <a:endParaRPr/>
          </a:p>
        </p:txBody>
      </p:sp>
      <p:pic>
        <p:nvPicPr>
          <p:cNvPr id="155" name="Google Shape;15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6625" y="2508111"/>
            <a:ext cx="4071050" cy="245111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9"/>
          <p:cNvSpPr txBox="1"/>
          <p:nvPr>
            <p:ph idx="2" type="body"/>
          </p:nvPr>
        </p:nvSpPr>
        <p:spPr>
          <a:xfrm>
            <a:off x="4582200" y="2235150"/>
            <a:ext cx="4191000" cy="67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b="1" lang="en"/>
              <a:t>Distribuição aproximada das vendas de hambúrguer conforme o dia de funcionamento: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30"/>
          <p:cNvSpPr txBox="1"/>
          <p:nvPr>
            <p:ph type="title"/>
          </p:nvPr>
        </p:nvSpPr>
        <p:spPr>
          <a:xfrm>
            <a:off x="311700" y="259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Lista de Insumos Mensais</a:t>
            </a:r>
            <a:endParaRPr/>
          </a:p>
        </p:txBody>
      </p:sp>
      <p:pic>
        <p:nvPicPr>
          <p:cNvPr id="163" name="Google Shape;16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32300"/>
            <a:ext cx="8839201" cy="3255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0"/>
          <p:cNvPicPr preferRelativeResize="0"/>
          <p:nvPr/>
        </p:nvPicPr>
        <p:blipFill rotWithShape="1">
          <a:blip r:embed="rId4">
            <a:alphaModFix/>
          </a:blip>
          <a:srcRect b="67411" l="0" r="0" t="0"/>
          <a:stretch/>
        </p:blipFill>
        <p:spPr>
          <a:xfrm>
            <a:off x="152400" y="4087775"/>
            <a:ext cx="8839199" cy="84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31"/>
          <p:cNvSpPr txBox="1"/>
          <p:nvPr>
            <p:ph type="title"/>
          </p:nvPr>
        </p:nvSpPr>
        <p:spPr>
          <a:xfrm>
            <a:off x="311700" y="259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Lista de Insumos Mensais</a:t>
            </a:r>
            <a:endParaRPr/>
          </a:p>
        </p:txBody>
      </p:sp>
      <p:pic>
        <p:nvPicPr>
          <p:cNvPr id="171" name="Google Shape;171;p31"/>
          <p:cNvPicPr preferRelativeResize="0"/>
          <p:nvPr/>
        </p:nvPicPr>
        <p:blipFill rotWithShape="1">
          <a:blip r:embed="rId3">
            <a:alphaModFix/>
          </a:blip>
          <a:srcRect b="87909" l="0" r="0" t="0"/>
          <a:stretch/>
        </p:blipFill>
        <p:spPr>
          <a:xfrm>
            <a:off x="152400" y="832300"/>
            <a:ext cx="8839201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1"/>
          <p:cNvPicPr preferRelativeResize="0"/>
          <p:nvPr/>
        </p:nvPicPr>
        <p:blipFill rotWithShape="1">
          <a:blip r:embed="rId4">
            <a:alphaModFix/>
          </a:blip>
          <a:srcRect b="0" l="0" r="0" t="31986"/>
          <a:stretch/>
        </p:blipFill>
        <p:spPr>
          <a:xfrm>
            <a:off x="152400" y="1225912"/>
            <a:ext cx="8839199" cy="175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1"/>
          <p:cNvPicPr preferRelativeResize="0"/>
          <p:nvPr/>
        </p:nvPicPr>
        <p:blipFill rotWithShape="1">
          <a:blip r:embed="rId5">
            <a:alphaModFix/>
          </a:blip>
          <a:srcRect b="33572" l="0" r="0" t="0"/>
          <a:stretch/>
        </p:blipFill>
        <p:spPr>
          <a:xfrm>
            <a:off x="152400" y="2981100"/>
            <a:ext cx="8839201" cy="187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9" name="Google Shape;179;p32"/>
          <p:cNvSpPr txBox="1"/>
          <p:nvPr>
            <p:ph type="title"/>
          </p:nvPr>
        </p:nvSpPr>
        <p:spPr>
          <a:xfrm>
            <a:off x="311700" y="259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Lista de Insumos Mensais</a:t>
            </a:r>
            <a:endParaRPr/>
          </a:p>
        </p:txBody>
      </p:sp>
      <p:pic>
        <p:nvPicPr>
          <p:cNvPr id="180" name="Google Shape;180;p32"/>
          <p:cNvPicPr preferRelativeResize="0"/>
          <p:nvPr/>
        </p:nvPicPr>
        <p:blipFill rotWithShape="1">
          <a:blip r:embed="rId3">
            <a:alphaModFix/>
          </a:blip>
          <a:srcRect b="87909" l="0" r="0" t="0"/>
          <a:stretch/>
        </p:blipFill>
        <p:spPr>
          <a:xfrm>
            <a:off x="152400" y="832300"/>
            <a:ext cx="8839201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2"/>
          <p:cNvPicPr preferRelativeResize="0"/>
          <p:nvPr/>
        </p:nvPicPr>
        <p:blipFill rotWithShape="1">
          <a:blip r:embed="rId4">
            <a:alphaModFix/>
          </a:blip>
          <a:srcRect b="0" l="0" r="0" t="66026"/>
          <a:stretch/>
        </p:blipFill>
        <p:spPr>
          <a:xfrm>
            <a:off x="152400" y="1225900"/>
            <a:ext cx="8839201" cy="96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187075"/>
            <a:ext cx="8839200" cy="2575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idx="1" type="body"/>
          </p:nvPr>
        </p:nvSpPr>
        <p:spPr>
          <a:xfrm>
            <a:off x="311700" y="1023350"/>
            <a:ext cx="42603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en"/>
              <a:t>O tamanho da cozinha é muito restritivo, </a:t>
            </a:r>
            <a:r>
              <a:rPr b="1" lang="en"/>
              <a:t>não permitindo a lavagem e a reutilização</a:t>
            </a:r>
            <a:r>
              <a:rPr lang="en"/>
              <a:t> de pratos, talheres e copos pois não há espaço para lavar, secar e armazenar as louças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Desta forma, a solução encontrada pelos sócios foi a de utilizar principalmente </a:t>
            </a:r>
            <a:r>
              <a:rPr b="1" lang="en"/>
              <a:t>descartáveis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en"/>
              <a:t>Todo espaço é otimizado e reinventado: </a:t>
            </a:r>
            <a:r>
              <a:rPr b="1" lang="en"/>
              <a:t>armários suspensos superiores</a:t>
            </a:r>
            <a:r>
              <a:rPr lang="en"/>
              <a:t> no salão são utilizados para estocagem de insumos secos e descartáveis</a:t>
            </a:r>
            <a:endParaRPr/>
          </a:p>
        </p:txBody>
      </p:sp>
      <p:sp>
        <p:nvSpPr>
          <p:cNvPr id="188" name="Google Shape;18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9" name="Google Shape;1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4425" y="865275"/>
            <a:ext cx="2714124" cy="361885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3"/>
          <p:cNvSpPr txBox="1"/>
          <p:nvPr>
            <p:ph type="title"/>
          </p:nvPr>
        </p:nvSpPr>
        <p:spPr>
          <a:xfrm>
            <a:off x="311700" y="259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Espaço Limitado e Uso de Descartáveis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