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7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3D35B-792C-4152-80DD-414117213516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FD22-C090-4930-BC9E-E6A3FF8F52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51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FD22-C090-4930-BC9E-E6A3FF8F522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154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32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15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81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53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73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73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67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31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99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78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EEB0-3712-4989-A6B8-ECDA838BED5F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52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BEEB0-3712-4989-A6B8-ECDA838BED5F}" type="datetimeFigureOut">
              <a:rPr lang="pt-BR" smtClean="0"/>
              <a:t>23/06/2023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DF9C-2A00-4564-969B-D8F8406394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79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r>
              <a:rPr lang="pt-BR" u="sng" dirty="0"/>
              <a:t>A Integral Indefinida!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744416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A primeira coisa que temos que ter em mente é que:</a:t>
            </a:r>
          </a:p>
          <a:p>
            <a:r>
              <a:rPr lang="pt-BR" b="1" i="1" dirty="0">
                <a:solidFill>
                  <a:schemeClr val="tx1"/>
                </a:solidFill>
              </a:rPr>
              <a:t>Integração e Diferenciação </a:t>
            </a:r>
          </a:p>
          <a:p>
            <a:r>
              <a:rPr lang="pt-BR" b="1" i="1" dirty="0">
                <a:solidFill>
                  <a:schemeClr val="tx1"/>
                </a:solidFill>
              </a:rPr>
              <a:t>são processos inversos!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Você aprendeu bem “derivadas”? </a:t>
            </a:r>
          </a:p>
        </p:txBody>
      </p:sp>
    </p:spTree>
    <p:extLst>
      <p:ext uri="{BB962C8B-B14F-4D97-AF65-F5344CB8AC3E}">
        <p14:creationId xmlns:p14="http://schemas.microsoft.com/office/powerpoint/2010/main" val="2155529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b="0" i="0" dirty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  Note que neste caso (</a:t>
                </a:r>
                <a:r>
                  <a:rPr lang="pt-BR" dirty="0">
                    <a:solidFill>
                      <a:srgbClr val="FF0000"/>
                    </a:solidFill>
                  </a:rPr>
                  <a:t>n= -1</a:t>
                </a:r>
                <a:r>
                  <a:rPr lang="pt-BR" dirty="0">
                    <a:solidFill>
                      <a:schemeClr val="tx1"/>
                    </a:solidFill>
                  </a:rPr>
                  <a:t>) não podemos usar a regra em 1)</a:t>
                </a:r>
              </a:p>
              <a:p>
                <a:pPr algn="just"/>
                <a:r>
                  <a:rPr lang="pt-BR" dirty="0">
                    <a:solidFill>
                      <a:srgbClr val="FF0000"/>
                    </a:solidFill>
                  </a:rPr>
                  <a:t>Mas,</a:t>
                </a:r>
              </a:p>
              <a:p>
                <a:pPr algn="just"/>
                <a:r>
                  <a:rPr lang="pt-BR" dirty="0">
                    <a:solidFill>
                      <a:schemeClr val="tx1"/>
                    </a:solidFill>
                  </a:rPr>
                  <a:t>Qual a função que ao ser derivada, resulta na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? </a:t>
                </a: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879" t="-1308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60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b="0" i="0" dirty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  Note que neste caso (n= -1) não podemos usar a regra em 1)</a:t>
                </a:r>
              </a:p>
              <a:p>
                <a:pPr algn="just"/>
                <a:r>
                  <a:rPr lang="pt-BR" dirty="0">
                    <a:solidFill>
                      <a:srgbClr val="FF0000"/>
                    </a:solidFill>
                  </a:rPr>
                  <a:t>Mas,</a:t>
                </a:r>
              </a:p>
              <a:p>
                <a:pPr algn="just"/>
                <a:r>
                  <a:rPr lang="pt-BR" dirty="0">
                    <a:solidFill>
                      <a:schemeClr val="tx1"/>
                    </a:solidFill>
                  </a:rPr>
                  <a:t>Qual a função que ao ser derivada, resulta na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? </a:t>
                </a:r>
              </a:p>
              <a:p>
                <a:pPr algn="just"/>
                <a:r>
                  <a:rPr lang="pt-BR" dirty="0">
                    <a:solidFill>
                      <a:schemeClr val="tx1"/>
                    </a:solidFill>
                  </a:rPr>
                  <a:t>Resposta:    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ln</m:t>
                    </m:r>
                    <m:d>
                      <m:dPr>
                        <m:begChr m:val="|"/>
                        <m:endChr m:val="|"/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algn="just"/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879" t="-1308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271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b="0" i="0" dirty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ln</m:t>
                    </m:r>
                    <m:d>
                      <m:dPr>
                        <m:begChr m:val="|"/>
                        <m:endChr m:val="|"/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a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algn="just"/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880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b="0" i="0" dirty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ln</m:t>
                    </m:r>
                    <m:d>
                      <m:dPr>
                        <m:begChr m:val="|"/>
                        <m:endChr m:val="|"/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a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(2)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algn="just"/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96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b="0" i="0" dirty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ln</m:t>
                    </m:r>
                    <m:d>
                      <m:dPr>
                        <m:begChr m:val="|"/>
                        <m:endChr m:val="|"/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a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(2)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e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d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e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e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e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lvl="1" algn="just"/>
                <a:endParaRPr lang="pt-BR" dirty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algn="just"/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16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>
                    <a:solidFill>
                      <a:schemeClr val="tx1"/>
                    </a:solidFill>
                  </a:rPr>
                  <a:t>Propriedades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:r>
                  <a:rPr lang="pt-BR" dirty="0">
                    <a:solidFill>
                      <a:schemeClr val="tx1"/>
                    </a:solidFill>
                  </a:rPr>
                  <a:t>Dado que </a:t>
                </a:r>
                <a:endParaRPr lang="pt-BR" dirty="0">
                  <a:solidFill>
                    <a:schemeClr val="tx1"/>
                  </a:solidFill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ℂ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e </a:t>
                </a:r>
              </a:p>
              <a:p>
                <a:pPr lvl="1">
                  <a:tabLst>
                    <a:tab pos="2601913" algn="l"/>
                  </a:tabLst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ℂ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>
                    <a:solidFill>
                      <a:schemeClr val="tx1"/>
                    </a:solidFill>
                    <a:latin typeface="Cambria Math"/>
                  </a:rPr>
                  <a:t>,</a:t>
                </a:r>
              </a:p>
              <a:p>
                <a:pPr lvl="1" algn="just">
                  <a:tabLst>
                    <a:tab pos="2601913" algn="l"/>
                  </a:tabLst>
                </a:pPr>
                <a:r>
                  <a:rPr lang="pt-BR" dirty="0">
                    <a:solidFill>
                      <a:schemeClr val="tx1"/>
                    </a:solidFill>
                    <a:latin typeface="Cambria Math"/>
                  </a:rPr>
                  <a:t>Então</a:t>
                </a:r>
              </a:p>
              <a:p>
                <a:pPr lvl="1" algn="just">
                  <a:tabLst>
                    <a:tab pos="2601913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pt-BR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pt-BR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pt-BR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pt-BR" b="0" dirty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>
                  <a:tabLst>
                    <a:tab pos="2601913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ℂ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ℂ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>
                  <a:tabLst>
                    <a:tab pos="2601913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pt-BR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ℂ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/>
                <a:endParaRPr lang="pt-BR" dirty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algn="just"/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210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>
                    <a:solidFill>
                      <a:schemeClr val="tx1"/>
                    </a:solidFill>
                  </a:rPr>
                  <a:t>Propriedades</a:t>
                </a:r>
              </a:p>
              <a:p>
                <a:pPr marL="971550" lvl="1" indent="-514350" algn="just">
                  <a:buFont typeface="+mj-lt"/>
                  <a:buAutoNum type="arabicParenR" startAt="2"/>
                </a:pPr>
                <a:r>
                  <a:rPr lang="pt-BR" dirty="0">
                    <a:solidFill>
                      <a:schemeClr val="tx1"/>
                    </a:solidFill>
                  </a:rPr>
                  <a:t>Dado que k é uma constante real e</a:t>
                </a:r>
                <a:endParaRPr lang="pt-BR" dirty="0">
                  <a:solidFill>
                    <a:schemeClr val="tx1"/>
                  </a:solidFill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ℂ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 </a:t>
                </a:r>
              </a:p>
              <a:p>
                <a:pPr lvl="1" algn="just">
                  <a:tabLst>
                    <a:tab pos="2601913" algn="l"/>
                  </a:tabLst>
                </a:pPr>
                <a:r>
                  <a:rPr lang="pt-BR" dirty="0">
                    <a:solidFill>
                      <a:schemeClr val="tx1"/>
                    </a:solidFill>
                    <a:latin typeface="Cambria Math"/>
                  </a:rPr>
                  <a:t>Então</a:t>
                </a:r>
              </a:p>
              <a:p>
                <a:pPr lvl="1" algn="just">
                  <a:tabLst>
                    <a:tab pos="2601913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pt-BR" b="0" i="1" dirty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>
                  <a:tabLst>
                    <a:tab pos="2601913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ℂ</m:t>
                              </m:r>
                            </m:e>
                            <m:sub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dirty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>
                  <a:tabLst>
                    <a:tab pos="2601913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ℂ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pt-BR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ℂ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  <a:latin typeface="Cambria Math"/>
                </a:endParaRPr>
              </a:p>
              <a:p>
                <a:pPr lvl="1" algn="just"/>
                <a:endParaRPr lang="pt-BR" dirty="0">
                  <a:solidFill>
                    <a:schemeClr val="tx1"/>
                  </a:solidFill>
                </a:endParaRPr>
              </a:p>
              <a:p>
                <a:pPr marL="1428750" lvl="2" indent="-514350" algn="just">
                  <a:buFont typeface="+mj-lt"/>
                  <a:buAutoNum type="alphaL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marL="971550" lvl="1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algn="just"/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275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975" y="465137"/>
            <a:ext cx="8440489" cy="6060207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b="1" dirty="0">
                <a:solidFill>
                  <a:schemeClr val="tx1"/>
                </a:solidFill>
              </a:rPr>
              <a:t>Exemplos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b="1" dirty="0">
                <a:solidFill>
                  <a:schemeClr val="tx1"/>
                </a:solidFill>
              </a:rPr>
              <a:t>Exercícios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269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>
                    <a:solidFill>
                      <a:schemeClr val="tx1"/>
                    </a:solidFill>
                  </a:rPr>
                  <a:t>Exercícios</a:t>
                </a: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pt-BR" sz="3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9</m:t>
                            </m:r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e>
                        </m:d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3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pt-BR" sz="3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3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b="0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3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3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pt-BR" sz="30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pt-BR" sz="3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t-BR" sz="3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e>
                        </m:d>
                        <m:r>
                          <a:rPr lang="pt-BR" sz="3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pt-BR" sz="3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3000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algn="just"/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517" t="-201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107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pt-BR" b="1" dirty="0">
                    <a:solidFill>
                      <a:schemeClr val="tx1"/>
                    </a:solidFill>
                  </a:rPr>
                  <a:t>Técnicas de Integração</a:t>
                </a:r>
              </a:p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>
                    <a:solidFill>
                      <a:schemeClr val="tx1"/>
                    </a:solidFill>
                  </a:rPr>
                  <a:t>Integração por substituição: é equivalente à “Regra da Cadeia” na derivação, ou seja, é a técnica  que se usa para fazer a integração de Funções Compostas.</a:t>
                </a:r>
              </a:p>
              <a:p>
                <a:pPr marL="457200" indent="-457200" algn="just">
                  <a:buFont typeface="Arial" pitchFamily="34" charset="0"/>
                  <a:buChar char="•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lvl="1" indent="-457200" algn="just">
                  <a:buFont typeface="Arial" pitchFamily="34" charset="0"/>
                  <a:buChar char="•"/>
                </a:pPr>
                <a:r>
                  <a:rPr lang="pt-BR" dirty="0">
                    <a:solidFill>
                      <a:schemeClr val="tx1"/>
                    </a:solidFill>
                  </a:rPr>
                  <a:t>Sabemos que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pt-BR" dirty="0">
                    <a:solidFill>
                      <a:schemeClr val="tx1"/>
                    </a:solidFill>
                  </a:rPr>
                  <a:t> Mas e se precisamos resolver a seguintes integral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pt-BR" dirty="0">
                    <a:solidFill>
                      <a:schemeClr val="tx1"/>
                    </a:solidFill>
                  </a:rPr>
                  <a:t>Em que </a:t>
                </a:r>
                <a:r>
                  <a:rPr lang="pt-BR" i="1" dirty="0">
                    <a:solidFill>
                      <a:schemeClr val="tx1"/>
                    </a:solidFill>
                  </a:rPr>
                  <a:t>u</a:t>
                </a:r>
                <a:r>
                  <a:rPr lang="pt-BR" dirty="0">
                    <a:solidFill>
                      <a:schemeClr val="tx1"/>
                    </a:solidFill>
                  </a:rPr>
                  <a:t> é uma função de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, ou seja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𝑢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?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algn="just"/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879" t="-2113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26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r>
              <a:rPr lang="pt-BR" u="sng" dirty="0"/>
              <a:t>A Integral Indefinida!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836737"/>
            <a:ext cx="6400800" cy="4184551"/>
          </a:xfrm>
        </p:spPr>
        <p:txBody>
          <a:bodyPr>
            <a:normAutofit/>
          </a:bodyPr>
          <a:lstStyle/>
          <a:p>
            <a:r>
              <a:rPr lang="pt-BR" b="1" i="1" dirty="0">
                <a:solidFill>
                  <a:schemeClr val="tx1"/>
                </a:solidFill>
              </a:rPr>
              <a:t>Integração e Diferenciação </a:t>
            </a:r>
          </a:p>
          <a:p>
            <a:r>
              <a:rPr lang="pt-BR" b="1" i="1" dirty="0">
                <a:solidFill>
                  <a:schemeClr val="tx1"/>
                </a:solidFill>
              </a:rPr>
              <a:t>são processos inversos!</a:t>
            </a:r>
          </a:p>
          <a:p>
            <a:endParaRPr lang="pt-BR" b="1" i="1" dirty="0">
              <a:solidFill>
                <a:schemeClr val="tx1"/>
              </a:solidFill>
            </a:endParaRPr>
          </a:p>
          <a:p>
            <a:endParaRPr lang="pt-BR" b="1" i="1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va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65" y="386104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itro le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622922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24" descr="Image result for queijo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58" name="Picture 34" descr="https://encrypted-tbn0.gstatic.com/images?q=tbn:ANd9GcTJdc8ZokI1Y9zrmb_M40GsbBCrghwK1qG-W8T5brTzv2_1anTz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1703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eta para a direita 17"/>
          <p:cNvSpPr/>
          <p:nvPr/>
        </p:nvSpPr>
        <p:spPr>
          <a:xfrm>
            <a:off x="2627390" y="4437112"/>
            <a:ext cx="1368546" cy="3514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a direita 21"/>
          <p:cNvSpPr/>
          <p:nvPr/>
        </p:nvSpPr>
        <p:spPr>
          <a:xfrm>
            <a:off x="5147670" y="4437112"/>
            <a:ext cx="1368546" cy="3514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a direita 22"/>
          <p:cNvSpPr/>
          <p:nvPr/>
        </p:nvSpPr>
        <p:spPr>
          <a:xfrm rot="10800000">
            <a:off x="2627390" y="5197476"/>
            <a:ext cx="1368546" cy="3514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para a direita 23"/>
          <p:cNvSpPr/>
          <p:nvPr/>
        </p:nvSpPr>
        <p:spPr>
          <a:xfrm rot="10800000">
            <a:off x="5138790" y="5174135"/>
            <a:ext cx="1368546" cy="3514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1128936" y="3717032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936" y="3717032"/>
                <a:ext cx="10668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ângulo 19"/>
              <p:cNvSpPr/>
              <p:nvPr/>
            </p:nvSpPr>
            <p:spPr>
              <a:xfrm>
                <a:off x="4153519" y="3429000"/>
                <a:ext cx="85052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𝑓</m:t>
                      </m:r>
                      <m:r>
                        <a:rPr lang="pt-BR" sz="28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0" name="Retâ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519" y="3429000"/>
                <a:ext cx="85052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7162513" y="3409091"/>
                <a:ext cx="85052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𝑓</m:t>
                      </m:r>
                      <m:r>
                        <a:rPr lang="pt-BR" sz="2800" b="0" i="1" smtClean="0">
                          <a:latin typeface="Cambria Math"/>
                        </a:rPr>
                        <m:t>′′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513" y="3409091"/>
                <a:ext cx="850529" cy="523220"/>
              </a:xfrm>
              <a:prstGeom prst="rect">
                <a:avLst/>
              </a:prstGeom>
              <a:blipFill rotWithShape="1">
                <a:blip r:embed="rId7"/>
                <a:stretch>
                  <a:fillRect r="-1007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aixaDeTexto 20"/>
          <p:cNvSpPr txBox="1"/>
          <p:nvPr/>
        </p:nvSpPr>
        <p:spPr>
          <a:xfrm>
            <a:off x="2555776" y="40770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diferenciação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004048" y="408077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diferenciação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3858702" y="5733256"/>
            <a:ext cx="186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Integração</a:t>
            </a:r>
          </a:p>
        </p:txBody>
      </p:sp>
    </p:spTree>
    <p:extLst>
      <p:ext uri="{BB962C8B-B14F-4D97-AF65-F5344CB8AC3E}">
        <p14:creationId xmlns:p14="http://schemas.microsoft.com/office/powerpoint/2010/main" val="1457629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800529" cy="6060207"/>
              </a:xfrm>
            </p:spPr>
            <p:txBody>
              <a:bodyPr>
                <a:normAutofit/>
              </a:bodyPr>
              <a:lstStyle/>
              <a:p>
                <a:r>
                  <a:rPr lang="pt-BR" b="1" dirty="0">
                    <a:solidFill>
                      <a:schemeClr val="tx1"/>
                    </a:solidFill>
                  </a:rPr>
                  <a:t>Técnicas de Integração</a:t>
                </a:r>
              </a:p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>
                    <a:solidFill>
                      <a:schemeClr val="tx1"/>
                    </a:solidFill>
                  </a:rPr>
                  <a:t>Exemplo: </a:t>
                </a:r>
              </a:p>
              <a:p>
                <a:pPr algn="just"/>
                <a:endParaRPr lang="pt-BR" i="1" dirty="0">
                  <a:solidFill>
                    <a:schemeClr val="tx1"/>
                  </a:solidFill>
                  <a:latin typeface="Cambria Math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d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m:rPr>
                          <m:sty m:val="p"/>
                        </m:rPr>
                        <a:rPr lang="pt-BR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d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f>
                        <m:fPr>
                          <m:ctrlPr>
                            <a:rPr lang="pt-B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pt-BR" sz="2400">
                          <a:solidFill>
                            <a:schemeClr val="tx1"/>
                          </a:solidFill>
                          <a:latin typeface="Cambria Math"/>
                        </a:rPr>
                        <m:t>d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pt-BR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pt-B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ℂ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pt-BR" dirty="0">
                    <a:solidFill>
                      <a:schemeClr val="tx1"/>
                    </a:solidFill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pt-BR" sz="2400" b="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pt-BR" sz="2400" b="0" dirty="0">
                    <a:solidFill>
                      <a:schemeClr val="tx1"/>
                    </a:solidFill>
                  </a:rPr>
                  <a:t>	               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𝑢</m:t>
                    </m:r>
                    <m:d>
                      <m:dPr>
                        <m:ctrlP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+1</m:t>
                    </m:r>
                  </m:oMath>
                </a14:m>
                <a:endParaRPr lang="pt-BR" sz="2400" dirty="0">
                  <a:solidFill>
                    <a:schemeClr val="tx1"/>
                  </a:solidFill>
                </a:endParaRPr>
              </a:p>
              <a:p>
                <a:pPr algn="just"/>
                <a:endParaRPr lang="pt-BR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algn="just"/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800529" cy="6060207"/>
              </a:xfrm>
              <a:blipFill rotWithShape="1">
                <a:blip r:embed="rId3"/>
                <a:stretch>
                  <a:fillRect l="-1594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Chave esquerda 1"/>
          <p:cNvSpPr/>
          <p:nvPr/>
        </p:nvSpPr>
        <p:spPr>
          <a:xfrm>
            <a:off x="1984375" y="3238129"/>
            <a:ext cx="306760" cy="910951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539552" y="3471391"/>
                <a:ext cx="16795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471391"/>
                <a:ext cx="1679575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have direita 17"/>
          <p:cNvSpPr/>
          <p:nvPr/>
        </p:nvSpPr>
        <p:spPr>
          <a:xfrm rot="5400000">
            <a:off x="1018877" y="2373612"/>
            <a:ext cx="457199" cy="1271834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742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 numCol="2"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>
                    <a:solidFill>
                      <a:schemeClr val="tx1"/>
                    </a:solidFill>
                  </a:rPr>
                  <a:t>Exercícios (Substituição)</a:t>
                </a: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x</m:t>
                            </m:r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+10)</m:t>
                            </m:r>
                          </m:e>
                          <m: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dx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pt-BR" sz="2800" i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x</m:t>
                                </m:r>
                                <m:r>
                                  <a:rPr lang="pt-BR" sz="2800" i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pt-BR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2800" i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pt-BR" sz="2800" i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4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dx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x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pt-BR" sz="2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pt-BR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pt-BR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x</m:t>
                                    </m:r>
                                  </m:e>
                                  <m:sup>
                                    <m:r>
                                      <a:rPr lang="pt-BR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+1</m:t>
                                </m:r>
                              </m:e>
                            </m:rad>
                          </m:den>
                        </m:f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dx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y</m:t>
                        </m:r>
                        <m:sSup>
                          <m:sSupPr>
                            <m:ctrlPr>
                              <a:rPr lang="pt-BR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pt-B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pt-BR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y</m:t>
                                    </m:r>
                                  </m:e>
                                  <m:sup>
                                    <m:r>
                                      <a:rPr lang="pt-BR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+5</m:t>
                                </m:r>
                              </m:e>
                            </m:d>
                          </m:e>
                          <m: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8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dy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fPr>
                          <m:num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pt-BR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4−</m:t>
                                </m:r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y</m:t>
                                </m:r>
                              </m:e>
                            </m:rad>
                          </m:den>
                        </m:f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dy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x</m:t>
                        </m:r>
                        <m:sSup>
                          <m:sSupPr>
                            <m:ctrlPr>
                              <a:rPr lang="pt-BR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(−</m:t>
                            </m:r>
                            <m:sSup>
                              <m:sSupPr>
                                <m:ctrlPr>
                                  <a:rPr lang="pt-BR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x</m:t>
                                </m:r>
                              </m:e>
                              <m:sup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)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dx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pt-BR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t-BR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+1)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dt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endParaRPr lang="pt-BR" sz="2800" b="0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r</m:t>
                        </m:r>
                        <m:rad>
                          <m:radPr>
                            <m:degHide m:val="on"/>
                            <m:ctrlPr>
                              <a:rPr lang="pt-B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r</m:t>
                            </m:r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²+1</m:t>
                            </m:r>
                          </m:e>
                        </m:rad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dr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pt-BR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pt-BR" sz="2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ln</m:t>
                                </m:r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⁡(</m:t>
                                </m:r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z</m:t>
                                </m:r>
                                <m: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)</m:t>
                                </m:r>
                              </m:e>
                            </m:d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²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z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dz</m:t>
                        </m:r>
                      </m:e>
                    </m:nary>
                    <m:r>
                      <a:rPr lang="pt-BR" sz="2800" b="0" i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endParaRPr lang="pt-BR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x</m:t>
                            </m:r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x</m:t>
                            </m:r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²+2</m:t>
                            </m:r>
                            <m:r>
                              <m:rPr>
                                <m:sty m:val="p"/>
                              </m:rP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x</m:t>
                            </m:r>
                            <m:r>
                              <a:rPr lang="pt-BR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+19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dx</m:t>
                        </m:r>
                        <m: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</m:e>
                    </m:nary>
                  </m:oMath>
                </a14:m>
                <a:endParaRPr lang="pt-BR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e</m:t>
                                </m:r>
                              </m:e>
                              <m:sup>
                                <m:rad>
                                  <m:radPr>
                                    <m:degHide m:val="on"/>
                                    <m:ctrlPr>
                                      <a:rPr lang="pt-BR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pt-BR" sz="2800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y</m:t>
                                    </m:r>
                                  </m:e>
                                </m:rad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pt-BR" sz="2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m:rPr>
                                    <m:sty m:val="p"/>
                                  </m:rPr>
                                  <a:rPr lang="pt-BR" sz="28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y</m:t>
                                </m:r>
                              </m:e>
                            </m:rad>
                          </m:den>
                        </m:f>
                        <m:r>
                          <m:rPr>
                            <m:sty m:val="p"/>
                          </m:rP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dy</m:t>
                        </m:r>
                        <m:r>
                          <a:rPr lang="pt-BR" sz="2800" b="0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</m:e>
                    </m:nary>
                  </m:oMath>
                </a14:m>
                <a:endParaRPr lang="pt-BR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marL="514350" indent="-514350" algn="just">
                  <a:buFont typeface="+mj-lt"/>
                  <a:buAutoNum type="arabicParenR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 algn="just"/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08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r>
              <a:rPr lang="pt-BR" u="sng" dirty="0"/>
              <a:t>A Integral Indefinida!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1836737"/>
                <a:ext cx="8440489" cy="46886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>
                    <a:solidFill>
                      <a:schemeClr val="tx1"/>
                    </a:solidFill>
                  </a:rPr>
                  <a:t>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é chamada </a:t>
                </a:r>
                <a:r>
                  <a:rPr lang="pt-BR" dirty="0" err="1">
                    <a:solidFill>
                      <a:schemeClr val="tx1"/>
                    </a:solidFill>
                  </a:rPr>
                  <a:t>antiderivada</a:t>
                </a:r>
                <a:r>
                  <a:rPr lang="pt-BR" dirty="0">
                    <a:solidFill>
                      <a:schemeClr val="tx1"/>
                    </a:solidFill>
                  </a:rPr>
                  <a:t> (ou primitiva) da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, no intervalo [a, b] se</a:t>
                </a:r>
              </a:p>
              <a:p>
                <a:pPr algn="l"/>
                <a:endParaRPr lang="pt-BR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∀ 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∈[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𝑏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 </a:t>
                </a:r>
              </a:p>
              <a:p>
                <a:endParaRPr lang="pt-BR" b="1" i="1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1836737"/>
                <a:ext cx="8440489" cy="4688607"/>
              </a:xfrm>
              <a:blipFill rotWithShape="1">
                <a:blip r:embed="rId2"/>
                <a:stretch>
                  <a:fillRect l="-1662" t="-1560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24" descr="Image result for queijo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1" name="Picture 2" descr="Image result for va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56" y="4780700"/>
            <a:ext cx="1711075" cy="171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Image result for litro le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590580"/>
            <a:ext cx="1391674" cy="209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Seta para a direita 32"/>
          <p:cNvSpPr/>
          <p:nvPr/>
        </p:nvSpPr>
        <p:spPr>
          <a:xfrm rot="10800000">
            <a:off x="2771800" y="5608287"/>
            <a:ext cx="1091845" cy="28062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/>
              <p:cNvSpPr txBox="1"/>
              <p:nvPr/>
            </p:nvSpPr>
            <p:spPr>
              <a:xfrm>
                <a:off x="1406421" y="4626240"/>
                <a:ext cx="8511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421" y="4626240"/>
                <a:ext cx="85110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tângulo 34"/>
              <p:cNvSpPr/>
              <p:nvPr/>
            </p:nvSpPr>
            <p:spPr>
              <a:xfrm>
                <a:off x="3440630" y="4725144"/>
                <a:ext cx="6785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5" name="Retâ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630" y="4725144"/>
                <a:ext cx="678564" cy="523220"/>
              </a:xfrm>
              <a:prstGeom prst="rect">
                <a:avLst/>
              </a:prstGeom>
              <a:blipFill rotWithShape="1">
                <a:blip r:embed="rId6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aixaDeTexto 35"/>
          <p:cNvSpPr txBox="1"/>
          <p:nvPr/>
        </p:nvSpPr>
        <p:spPr>
          <a:xfrm>
            <a:off x="2585915" y="6057159"/>
            <a:ext cx="1728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Integração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217279" y="4216355"/>
            <a:ext cx="1381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err="1"/>
              <a:t>A</a:t>
            </a:r>
            <a:r>
              <a:rPr lang="pt-BR" dirty="0" err="1">
                <a:solidFill>
                  <a:schemeClr val="tx1"/>
                </a:solidFill>
              </a:rPr>
              <a:t>ntiderivada</a:t>
            </a:r>
            <a:endParaRPr lang="pt-BR" dirty="0"/>
          </a:p>
        </p:txBody>
      </p:sp>
      <p:cxnSp>
        <p:nvCxnSpPr>
          <p:cNvPr id="28" name="Conector de seta reta 27"/>
          <p:cNvCxnSpPr>
            <a:endCxn id="34" idx="1"/>
          </p:cNvCxnSpPr>
          <p:nvPr/>
        </p:nvCxnSpPr>
        <p:spPr>
          <a:xfrm>
            <a:off x="612775" y="4590580"/>
            <a:ext cx="793646" cy="297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25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>
                    <a:solidFill>
                      <a:schemeClr val="tx1"/>
                    </a:solidFill>
                  </a:rPr>
                  <a:t>Exemplo: </a:t>
                </a:r>
              </a:p>
              <a:p>
                <a:pPr algn="just"/>
                <a:r>
                  <a:rPr lang="pt-BR" dirty="0">
                    <a:solidFill>
                      <a:schemeClr val="tx1"/>
                    </a:solidFill>
                  </a:rPr>
                  <a:t>Considere 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³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just"/>
                <a:r>
                  <a:rPr lang="pt-BR" dirty="0">
                    <a:solidFill>
                      <a:schemeClr val="tx1"/>
                    </a:solidFill>
                  </a:rPr>
                  <a:t>Qual 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, que ao ser derivada, resulta na função</a:t>
                </a:r>
                <a:r>
                  <a:rPr lang="pt-BR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³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?</a:t>
                </a:r>
              </a:p>
              <a:p>
                <a:pPr algn="l"/>
                <a:endParaRPr lang="pt-BR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pt-BR" dirty="0">
                    <a:solidFill>
                      <a:schemeClr val="tx1"/>
                    </a:solidFill>
                  </a:rPr>
                  <a:t>São várias......</a:t>
                </a:r>
              </a:p>
              <a:p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2"/>
                <a:stretch>
                  <a:fillRect l="-1879" t="-1308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24" descr="Image result for queijo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0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>
                    <a:solidFill>
                      <a:schemeClr val="tx1"/>
                    </a:solidFill>
                  </a:rPr>
                  <a:t>Exemplo: </a:t>
                </a:r>
              </a:p>
              <a:p>
                <a:pPr algn="just"/>
                <a:r>
                  <a:rPr lang="pt-BR" dirty="0">
                    <a:solidFill>
                      <a:schemeClr val="tx1"/>
                    </a:solidFill>
                  </a:rPr>
                  <a:t>Considere 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³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just"/>
                <a:r>
                  <a:rPr lang="pt-BR" dirty="0">
                    <a:solidFill>
                      <a:schemeClr val="tx1"/>
                    </a:solidFill>
                  </a:rPr>
                  <a:t>Qual 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, que ao ser derivada, resulta na função</a:t>
                </a:r>
                <a:r>
                  <a:rPr lang="pt-BR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³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?</a:t>
                </a:r>
              </a:p>
              <a:p>
                <a:pPr algn="l"/>
                <a:endParaRPr lang="pt-BR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pt-BR" dirty="0">
                    <a:solidFill>
                      <a:schemeClr val="tx1"/>
                    </a:solidFill>
                  </a:rPr>
                  <a:t>São várias......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pt-BR" b="0" dirty="0">
                  <a:solidFill>
                    <a:schemeClr val="tx1"/>
                  </a:solidFill>
                  <a:ea typeface="Cambria Math"/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1   </m:t>
                      </m:r>
                      <m:r>
                        <a:rPr lang="pt-BR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pt-BR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−</m:t>
                      </m:r>
                      <m:r>
                        <a:rPr lang="pt-BR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10  </m:t>
                      </m:r>
                      <m:r>
                        <a:rPr lang="pt-BR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pt-BR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2"/>
                <a:stretch>
                  <a:fillRect l="-1879" t="-1308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24" descr="Image result for queijo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880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>
                    <a:solidFill>
                      <a:schemeClr val="tx1"/>
                    </a:solidFill>
                  </a:rPr>
                  <a:t>Definição: </a:t>
                </a:r>
              </a:p>
              <a:p>
                <a:pPr algn="just"/>
                <a:r>
                  <a:rPr lang="pt-BR" dirty="0">
                    <a:solidFill>
                      <a:schemeClr val="tx1"/>
                    </a:solidFill>
                  </a:rPr>
                  <a:t>Se 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é uma primitiva de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, então a expressão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é a integral indefinida da função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e é denotada por:</a:t>
                </a:r>
              </a:p>
              <a:p>
                <a:pPr algn="just"/>
                <a:endParaRPr lang="pt-BR" dirty="0">
                  <a:solidFill>
                    <a:schemeClr val="tx1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nary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ℂ</m:t>
                      </m:r>
                    </m:oMath>
                  </m:oMathPara>
                </a14:m>
                <a:endParaRPr lang="pt-BR" b="0" dirty="0">
                  <a:solidFill>
                    <a:schemeClr val="tx1"/>
                  </a:solidFill>
                  <a:ea typeface="Cambria Math"/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879" t="-1308" r="-18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24" descr="Image result for queijo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cxnSp>
        <p:nvCxnSpPr>
          <p:cNvPr id="18" name="Conector de seta reta 17"/>
          <p:cNvCxnSpPr/>
          <p:nvPr/>
        </p:nvCxnSpPr>
        <p:spPr>
          <a:xfrm flipH="1">
            <a:off x="1679575" y="4149080"/>
            <a:ext cx="1020218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899592" y="4581128"/>
            <a:ext cx="1845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Sinal da integral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2795737" y="4149080"/>
            <a:ext cx="1266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Integrando</a:t>
            </a:r>
          </a:p>
        </p:txBody>
      </p:sp>
      <p:sp>
        <p:nvSpPr>
          <p:cNvPr id="23" name="Chave esquerda 22"/>
          <p:cNvSpPr/>
          <p:nvPr/>
        </p:nvSpPr>
        <p:spPr>
          <a:xfrm rot="16200000">
            <a:off x="3262146" y="3631312"/>
            <a:ext cx="252253" cy="783284"/>
          </a:xfrm>
          <a:prstGeom prst="leftBrac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2915816" y="2924944"/>
            <a:ext cx="250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Elemento de integração</a:t>
            </a:r>
          </a:p>
        </p:txBody>
      </p:sp>
      <p:sp>
        <p:nvSpPr>
          <p:cNvPr id="25" name="Chave esquerda 24"/>
          <p:cNvSpPr/>
          <p:nvPr/>
        </p:nvSpPr>
        <p:spPr>
          <a:xfrm rot="16200000">
            <a:off x="5461565" y="3429000"/>
            <a:ext cx="306146" cy="1440160"/>
          </a:xfrm>
          <a:prstGeom prst="leftBrace">
            <a:avLst>
              <a:gd name="adj1" fmla="val 8333"/>
              <a:gd name="adj2" fmla="val 51849"/>
            </a:avLst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4716016" y="4397620"/>
            <a:ext cx="1894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Integral indefinida</a:t>
            </a:r>
          </a:p>
        </p:txBody>
      </p:sp>
      <p:cxnSp>
        <p:nvCxnSpPr>
          <p:cNvPr id="27" name="Conector de seta reta 26"/>
          <p:cNvCxnSpPr/>
          <p:nvPr/>
        </p:nvCxnSpPr>
        <p:spPr>
          <a:xfrm flipH="1">
            <a:off x="5431045" y="2893586"/>
            <a:ext cx="1020218" cy="61671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6444208" y="2636912"/>
            <a:ext cx="1845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Primitiva</a:t>
            </a:r>
          </a:p>
        </p:txBody>
      </p:sp>
      <p:sp>
        <p:nvSpPr>
          <p:cNvPr id="30" name="Chave esquerda 29"/>
          <p:cNvSpPr/>
          <p:nvPr/>
        </p:nvSpPr>
        <p:spPr>
          <a:xfrm rot="5400000">
            <a:off x="3482823" y="2708779"/>
            <a:ext cx="306146" cy="1440160"/>
          </a:xfrm>
          <a:prstGeom prst="leftBrace">
            <a:avLst>
              <a:gd name="adj1" fmla="val 8333"/>
              <a:gd name="adj2" fmla="val 51849"/>
            </a:avLst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47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dirty="0">
                  <a:solidFill>
                    <a:srgbClr val="FF0000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>
                    <a:solidFill>
                      <a:schemeClr val="tx1"/>
                    </a:solidFill>
                  </a:rPr>
                  <a:t>Exemplos:</a:t>
                </a:r>
              </a:p>
              <a:p>
                <a:pPr marL="514350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r>
                  <a:rPr lang="pt-BR" dirty="0">
                    <a:solidFill>
                      <a:schemeClr val="tx1"/>
                    </a:solidFill>
                  </a:rPr>
                  <a:t>Conferindo:</a:t>
                </a:r>
              </a:p>
              <a:p>
                <a:r>
                  <a:rPr lang="pt-BR" b="0" dirty="0">
                    <a:solidFill>
                      <a:schemeClr val="tx1"/>
                    </a:solidFill>
                  </a:rPr>
                  <a:t>Se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então</a:t>
                </a:r>
                <a:r>
                  <a:rPr lang="pt-BR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81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dx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dirty="0">
                  <a:solidFill>
                    <a:srgbClr val="FF0000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>
                    <a:solidFill>
                      <a:schemeClr val="tx1"/>
                    </a:solidFill>
                  </a:rPr>
                  <a:t>Exemplos:</a:t>
                </a:r>
              </a:p>
              <a:p>
                <a:pPr marL="514350" indent="-514350" algn="just">
                  <a:buFont typeface="+mj-lt"/>
                  <a:buAutoNum type="arabicParenR" startAt="2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r>
                  <a:rPr lang="pt-BR" dirty="0">
                    <a:solidFill>
                      <a:schemeClr val="tx1"/>
                    </a:solidFill>
                  </a:rPr>
                  <a:t>Conferindo:</a:t>
                </a:r>
              </a:p>
              <a:p>
                <a:r>
                  <a:rPr lang="pt-BR" b="0" dirty="0">
                    <a:solidFill>
                      <a:schemeClr val="tx1"/>
                    </a:solidFill>
                  </a:rPr>
                  <a:t>Se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então</a:t>
                </a:r>
                <a:r>
                  <a:rPr lang="pt-BR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²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050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</p:spPr>
            <p:txBody>
              <a:bodyPr>
                <a:normAutofit/>
              </a:bodyPr>
              <a:lstStyle/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b="1" dirty="0">
                    <a:solidFill>
                      <a:schemeClr val="tx1"/>
                    </a:solidFill>
                  </a:rPr>
                  <a:t>Tabela Básica de Integrais </a:t>
                </a:r>
              </a:p>
              <a:p>
                <a:pPr marL="971550" lvl="1" indent="-51435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n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n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pt-BR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n</m:t>
                    </m:r>
                    <m:r>
                      <a:rPr lang="pt-BR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≠−1</m:t>
                    </m:r>
                  </m:oMath>
                </a14:m>
                <a:endParaRPr lang="pt-BR" dirty="0">
                  <a:solidFill>
                    <a:srgbClr val="FF0000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  <a:p>
                <a:pPr marL="457200" indent="-457200" algn="just">
                  <a:buFont typeface="Arial" pitchFamily="34" charset="0"/>
                  <a:buChar char="•"/>
                </a:pPr>
                <a:r>
                  <a:rPr lang="pt-BR" dirty="0">
                    <a:solidFill>
                      <a:schemeClr val="tx1"/>
                    </a:solidFill>
                  </a:rPr>
                  <a:t>Exemplos:</a:t>
                </a:r>
              </a:p>
              <a:p>
                <a:pPr marL="514350" indent="-514350" algn="just">
                  <a:buFont typeface="+mj-lt"/>
                  <a:buAutoNum type="arabicParenR" startAt="3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t-BR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den>
                        </m:f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pt-B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pt-BR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d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−5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−5</m:t>
                        </m:r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t-BR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r>
                  <a:rPr lang="pt-BR" dirty="0">
                    <a:solidFill>
                      <a:schemeClr val="tx1"/>
                    </a:solidFill>
                  </a:rPr>
                  <a:t>Conferindo:</a:t>
                </a:r>
              </a:p>
              <a:p>
                <a:r>
                  <a:rPr lang="pt-BR" b="0" dirty="0">
                    <a:solidFill>
                      <a:schemeClr val="tx1"/>
                    </a:solidFill>
                  </a:rPr>
                  <a:t>Se </a:t>
                </a:r>
                <a14:m>
                  <m:oMath xmlns:m="http://schemas.openxmlformats.org/officeDocument/2006/math"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pt-BR" dirty="0">
                    <a:solidFill>
                      <a:schemeClr val="tx1"/>
                    </a:solidFill>
                  </a:rPr>
                  <a:t>  então</a:t>
                </a:r>
              </a:p>
              <a:p>
                <a:r>
                  <a:rPr lang="pt-BR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−4</m:t>
                            </m:r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−4</m:t>
                            </m:r>
                            <m:r>
                              <a:rPr lang="pt-BR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r>
                          <a:rPr lang="pt-BR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−5</m:t>
                        </m:r>
                      </m:sup>
                    </m:sSup>
                    <m:r>
                      <a:rPr lang="pt-B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  <a:p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7975" y="465137"/>
                <a:ext cx="8440489" cy="6060207"/>
              </a:xfrm>
              <a:blipFill rotWithShape="1">
                <a:blip r:embed="rId3"/>
                <a:stretch>
                  <a:fillRect l="-1662" t="-1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6" descr="Image result for quei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Image result for queij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Image result for queij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Image result for queij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14" descr="Image result for queij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6" descr="Image result for queij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8" descr="Image result for queij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20" descr="Image result for queij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22" descr="Image result for queij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26" descr="Image result for queijo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28" descr="Image result for queijo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30" descr="Image result for queijo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32" descr="Image result for queijo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63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841</Words>
  <Application>Microsoft Office PowerPoint</Application>
  <PresentationFormat>Apresentação na tela (4:3)</PresentationFormat>
  <Paragraphs>184</Paragraphs>
  <Slides>21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 Math</vt:lpstr>
      <vt:lpstr>Times New Roman</vt:lpstr>
      <vt:lpstr>Tema do Office</vt:lpstr>
      <vt:lpstr>A Integral Indefinida!</vt:lpstr>
      <vt:lpstr>A Integral Indefinida!</vt:lpstr>
      <vt:lpstr>A Integral Indefinida!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Integral Indefinida!</dc:title>
  <dc:creator>***</dc:creator>
  <cp:lastModifiedBy>Heber Lucio Alvarenga</cp:lastModifiedBy>
  <cp:revision>18</cp:revision>
  <dcterms:created xsi:type="dcterms:W3CDTF">2019-06-04T17:16:11Z</dcterms:created>
  <dcterms:modified xsi:type="dcterms:W3CDTF">2023-06-23T16:09:56Z</dcterms:modified>
</cp:coreProperties>
</file>