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0"/>
  </p:notesMasterIdLst>
  <p:handoutMasterIdLst>
    <p:handoutMasterId r:id="rId11"/>
  </p:handoutMasterIdLst>
  <p:sldIdLst>
    <p:sldId id="277" r:id="rId3"/>
    <p:sldId id="289" r:id="rId4"/>
    <p:sldId id="294" r:id="rId5"/>
    <p:sldId id="290" r:id="rId6"/>
    <p:sldId id="291" r:id="rId7"/>
    <p:sldId id="293" r:id="rId8"/>
    <p:sldId id="263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Slide de título" id="{AE9077E0-62BF-4E98-8242-A51F440E236D}">
          <p14:sldIdLst>
            <p14:sldId id="277"/>
            <p14:sldId id="289"/>
            <p14:sldId id="294"/>
            <p14:sldId id="290"/>
            <p14:sldId id="291"/>
          </p14:sldIdLst>
        </p14:section>
        <p14:section name="Detalhamento" id="{B0DA41A7-3B8E-46BF-9093-82E7AC3E0AAC}">
          <p14:sldIdLst>
            <p14:sldId id="293"/>
          </p14:sldIdLst>
        </p14:section>
        <p14:section name="Saiba mais" id="{CE8F9448-6902-4504-B828-1A172DA87D85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280" autoAdjust="0"/>
  </p:normalViewPr>
  <p:slideViewPr>
    <p:cSldViewPr snapToGrid="0">
      <p:cViewPr varScale="1">
        <p:scale>
          <a:sx n="69" d="100"/>
          <a:sy n="69" d="100"/>
        </p:scale>
        <p:origin x="8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40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Planilha1!$A$2:$A$4</c:f>
              <c:strCache>
                <c:ptCount val="3"/>
                <c:pt idx="0">
                  <c:v>PROCESSOS</c:v>
                </c:pt>
                <c:pt idx="1">
                  <c:v>PROJETOS PARA CLIENTES</c:v>
                </c:pt>
                <c:pt idx="2">
                  <c:v>PROJETOS INTERNOS</c:v>
                </c:pt>
              </c:strCache>
            </c:strRef>
          </c:cat>
          <c:val>
            <c:numRef>
              <c:f>Planilha1!$B$2:$B$4</c:f>
              <c:numCache>
                <c:formatCode>General</c:formatCode>
                <c:ptCount val="3"/>
                <c:pt idx="0">
                  <c:v>70</c:v>
                </c:pt>
                <c:pt idx="1">
                  <c:v>20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93-42CD-9BB6-2533995412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5D740-6A7E-4AE4-809A-1783B6BB9E99}" type="datetimeFigureOut">
              <a:rPr lang="pt-BR" smtClean="0"/>
              <a:pPr/>
              <a:t>09/08/2016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9B08D-A33C-4484-8AF1-3D84552368DF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2384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1451DAF-731B-40C9-94FC-6AFBD168E88F}" type="datetimeFigureOut">
              <a:rPr lang="pt-BR" smtClean="0"/>
              <a:pPr>
                <a:defRPr/>
              </a:pPr>
              <a:t>09/08/2016</a:t>
            </a:fld>
            <a:endParaRPr lang="pt-B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/>
              <a:t>Clique para editar o texto mestre</a:t>
            </a:r>
          </a:p>
          <a:p>
            <a:pPr lvl="1"/>
            <a:r>
              <a:rPr lang="pt-BR" noProof="0" dirty="0"/>
              <a:t>Segundo nível</a:t>
            </a:r>
          </a:p>
          <a:p>
            <a:pPr lvl="2"/>
            <a:r>
              <a:rPr lang="pt-BR" noProof="0" dirty="0"/>
              <a:t>Terceiro nível</a:t>
            </a:r>
          </a:p>
          <a:p>
            <a:pPr lvl="3"/>
            <a:r>
              <a:rPr lang="pt-BR" noProof="0" dirty="0"/>
              <a:t>Quarto nível</a:t>
            </a:r>
          </a:p>
          <a:p>
            <a:pPr lvl="4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79BE180-EDDC-4055-9AFE-2AAA70AA5FC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0582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No modo Apresentação de Slides, clique na seta para entrar no PowerPoint Getting Started Center.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U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71148226-639E-4790-AF07-14892D7F7E51}" type="slidenum">
              <a:rPr lang="en-US">
                <a:solidFill>
                  <a:srgbClr val="000000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7</a:t>
            </a:fld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9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486568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5" name="Retângulo 4"/>
          <p:cNvSpPr/>
          <p:nvPr userDrawn="1"/>
        </p:nvSpPr>
        <p:spPr>
          <a:xfrm>
            <a:off x="0" y="0"/>
            <a:ext cx="12192000" cy="486568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pt-BR" dirty="0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A44AA-C85A-41B3-A077-F5B5655FD9A6}" type="datetimeFigureOut">
              <a:rPr lang="pt-BR" smtClean="0"/>
              <a:pPr>
                <a:defRPr/>
              </a:pPr>
              <a:t>09/08/2016</a:t>
            </a:fld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43680-2E35-4D36-87BE-8FB40741C88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5831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5" name="Retângulo 4"/>
          <p:cNvSpPr/>
          <p:nvPr userDrawn="1"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60129-0B1F-41FE-B76E-0CC64AD2046D}" type="datetimeFigureOut">
              <a:rPr lang="pt-BR" smtClean="0"/>
              <a:pPr>
                <a:defRPr/>
              </a:pPr>
              <a:t>09/08/2016</a:t>
            </a:fld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F573-ADDF-4EC8-9123-1A432C4F050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71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094913" y="0"/>
            <a:ext cx="2097087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5" name="Retângulo 4"/>
          <p:cNvSpPr/>
          <p:nvPr userDrawn="1"/>
        </p:nvSpPr>
        <p:spPr>
          <a:xfrm>
            <a:off x="10094913" y="0"/>
            <a:ext cx="2097087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1B94D-9BEE-4D08-9D39-FA3E64F2DAB9}" type="datetimeFigureOut">
              <a:rPr lang="pt-BR" smtClean="0"/>
              <a:pPr>
                <a:defRPr/>
              </a:pPr>
              <a:t>09/08/2016</a:t>
            </a:fld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B0827-F6AE-40F2-922F-77E16265A5C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610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5" name="Retângulo 4"/>
          <p:cNvSpPr/>
          <p:nvPr userDrawn="1"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CC4B4-CB2D-4460-B99F-B70EE4A7772D}" type="datetimeFigureOut">
              <a:rPr lang="pt-BR" smtClean="0"/>
              <a:pPr>
                <a:defRPr/>
              </a:pPr>
              <a:t>09/08/2016</a:t>
            </a:fld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D8190-ABBA-4192-93D3-0DE00A1206F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622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656263" y="1709738"/>
            <a:ext cx="6535737" cy="357505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5" name="Retângulo 4"/>
          <p:cNvSpPr/>
          <p:nvPr userDrawn="1"/>
        </p:nvSpPr>
        <p:spPr>
          <a:xfrm>
            <a:off x="5656263" y="1709738"/>
            <a:ext cx="6535737" cy="357505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3B6F2-A64F-455C-8ED9-61C4B7B32E51}" type="datetimeFigureOut">
              <a:rPr lang="pt-BR" smtClean="0"/>
              <a:pPr>
                <a:defRPr/>
              </a:pPr>
              <a:t>09/08/2016</a:t>
            </a:fld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D4605-7C7E-441D-99C9-A5CEEE00E4D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679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6" name="Retângulo 5"/>
          <p:cNvSpPr/>
          <p:nvPr userDrawn="1"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88EDE-E559-4D35-9477-5C9CFD2C83AA}" type="datetimeFigureOut">
              <a:rPr lang="pt-BR" smtClean="0"/>
              <a:pPr>
                <a:defRPr/>
              </a:pPr>
              <a:t>09/08/2016</a:t>
            </a:fld>
            <a:endParaRPr lang="pt-BR" dirty="0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9F23A-8EED-4E17-8456-14363399B456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677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8" name="Retângulo 7"/>
          <p:cNvSpPr/>
          <p:nvPr userDrawn="1"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9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393F7-99E7-48CD-B06E-55E4DBF89BE2}" type="datetimeFigureOut">
              <a:rPr lang="pt-BR" smtClean="0"/>
              <a:pPr>
                <a:defRPr/>
              </a:pPr>
              <a:t>09/08/2016</a:t>
            </a:fld>
            <a:endParaRPr lang="pt-BR" dirty="0"/>
          </a:p>
        </p:txBody>
      </p:sp>
      <p:sp>
        <p:nvSpPr>
          <p:cNvPr id="10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1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A76C1-6396-43AB-A8BD-8780FA76A40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0148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4" name="Retângulo 3"/>
          <p:cNvSpPr/>
          <p:nvPr userDrawn="1"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5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436E5-034B-462D-88AB-67C5C2420F35}" type="datetimeFigureOut">
              <a:rPr lang="pt-BR" smtClean="0"/>
              <a:pPr>
                <a:defRPr/>
              </a:pPr>
              <a:t>09/08/2016</a:t>
            </a:fld>
            <a:endParaRPr lang="pt-BR" dirty="0"/>
          </a:p>
        </p:txBody>
      </p:sp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81303-BE0B-4F44-B252-9BE05C7BC98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0852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8E2B0-0D65-4B5E-B0A4-3512A1ACA322}" type="datetimeFigureOut">
              <a:rPr lang="pt-BR" smtClean="0"/>
              <a:pPr>
                <a:defRPr/>
              </a:pPr>
              <a:t>09/08/2016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00241-ACD9-41BD-B4F9-3EEC1BF50ED5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069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29427-57E5-4B25-B67D-EDAA344F7C9A}" type="datetimeFigureOut">
              <a:rPr lang="pt-BR" smtClean="0"/>
              <a:pPr>
                <a:defRPr/>
              </a:pPr>
              <a:t>09/08/2016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35024-B821-4DFC-A9A9-CF6BD2F260C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985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7C8CE-336E-47F6-9186-B47A3222C225}" type="datetimeFigureOut">
              <a:rPr lang="pt-BR" smtClean="0"/>
              <a:pPr>
                <a:defRPr/>
              </a:pPr>
              <a:t>09/08/2016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6E36D-FD7C-4E54-A34A-57F2EC7845C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588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402A6B-2FF0-4705-B3DC-604D09392A3A}" type="datetimeFigureOut">
              <a:rPr lang="pt-BR" smtClean="0"/>
              <a:pPr>
                <a:defRPr/>
              </a:pPr>
              <a:t>09/08/2016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98FDB4-6A7A-4EFA-A46A-0C6C40BEB01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0" r:id="rId7"/>
    <p:sldLayoutId id="2147483681" r:id="rId8"/>
    <p:sldLayoutId id="2147483682" r:id="rId9"/>
    <p:sldLayoutId id="2147483689" r:id="rId10"/>
    <p:sldLayoutId id="214748369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 Ligh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 Ligh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 Ligh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 Ligh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 Ligh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 Ligh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 Ligh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15.officeredir.microsoft.com/r/rlid2013GettingStartedCntrPPT?clid=104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0313102 – aula no. 2 – 10 de agosto de 2016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>
            <a:normAutofit/>
          </a:bodyPr>
          <a:lstStyle/>
          <a:p>
            <a:r>
              <a:rPr lang="pt-BR" sz="8000" b="1"/>
              <a:t>Projetos e processos</a:t>
            </a:r>
            <a:endParaRPr lang="pt-BR" sz="8000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3826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PROCESSOS vs PROJETOS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466930"/>
              </p:ext>
            </p:extLst>
          </p:nvPr>
        </p:nvGraphicFramePr>
        <p:xfrm>
          <a:off x="838200" y="1825625"/>
          <a:ext cx="10282518" cy="390282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27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7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75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0564"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CARACTERÍSTICA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PROCESSOS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PROJETOS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564"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DURAÇÃO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CONTÍNUOS OU</a:t>
                      </a:r>
                      <a:r>
                        <a:rPr lang="pt-BR" baseline="0" dirty="0"/>
                        <a:t> CÍCLICOS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COM COMEÇO E FIM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0564"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DOMÍNIO DA TECNOLOGIA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PARCIAL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0564"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MULTIPLICIDADE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REPETITIVOS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SINGULARES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0564"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REQUER PLANEJAMENTO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NÃO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SIM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25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ENCONTRAMOS NA ÁREA OPERACIONAL DE UMA EMPRESA?</a:t>
            </a: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773283"/>
              </p:ext>
            </p:extLst>
          </p:nvPr>
        </p:nvGraphicFramePr>
        <p:xfrm>
          <a:off x="838200" y="1825625"/>
          <a:ext cx="4167188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8239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PROCESSOS: A REPETIÇÃO TRAZ A PERFEIÇÃO</a:t>
            </a:r>
          </a:p>
        </p:txBody>
      </p:sp>
      <p:pic>
        <p:nvPicPr>
          <p:cNvPr id="4098" name="Picture 2" descr="QiSOFT Manufacturing Intelligence Software - Statistical Process Control (SPC) Made Easy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005" y="1894705"/>
            <a:ext cx="4303488" cy="312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841242" y="4320541"/>
            <a:ext cx="59094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>
                <a:solidFill>
                  <a:srgbClr val="FF0000"/>
                </a:solidFill>
                <a:latin typeface="+mj-lt"/>
              </a:rPr>
              <a:t>MESMO QUE NÃO HAJA DISCIPLINA NA EXECUÇÃO DOS PROCESSOS</a:t>
            </a:r>
          </a:p>
          <a:p>
            <a:r>
              <a:rPr lang="pt-BR" sz="2800" b="1">
                <a:solidFill>
                  <a:srgbClr val="FF0000"/>
                </a:solidFill>
                <a:latin typeface="+mj-lt"/>
              </a:rPr>
              <a:t>MESMO QUE NÃO HAJA AÇÕES TÁTICAS EXPLÍCITAS </a:t>
            </a:r>
          </a:p>
        </p:txBody>
      </p:sp>
    </p:spTree>
    <p:extLst>
      <p:ext uri="{BB962C8B-B14F-4D97-AF65-F5344CB8AC3E}">
        <p14:creationId xmlns:p14="http://schemas.microsoft.com/office/powerpoint/2010/main" val="10631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PROJETOS: OBJETIVO, META, RESTRIÇÕES, RISCOS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rcRect r="8033"/>
          <a:stretch>
            <a:fillRect/>
          </a:stretch>
        </p:blipFill>
        <p:spPr>
          <a:xfrm>
            <a:off x="604434" y="1527865"/>
            <a:ext cx="8718860" cy="533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890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PARCELA CRESCENTE DE PROJETOS NAS EMPRESAS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27" t="21866" r="33231" b="60800"/>
          <a:stretch/>
        </p:blipFill>
        <p:spPr>
          <a:xfrm>
            <a:off x="154558" y="2651760"/>
            <a:ext cx="12037442" cy="349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214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838200" y="2401888"/>
            <a:ext cx="4508500" cy="2187575"/>
          </a:xfrm>
        </p:spPr>
        <p:txBody>
          <a:bodyPr/>
          <a:lstStyle/>
          <a:p>
            <a:pPr>
              <a:buSzPct val="100000"/>
            </a:pPr>
            <a:r>
              <a:rPr lang="pt-BR"/>
              <a:t>jals@usp.br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27738" y="2217540"/>
            <a:ext cx="5859462" cy="2827734"/>
          </a:xfrm>
        </p:spPr>
        <p:txBody>
          <a:bodyPr>
            <a:noAutofit/>
          </a:bodyPr>
          <a:lstStyle/>
          <a:p>
            <a:pPr>
              <a:buFont typeface="Segoe UI" pitchFamily="34" charset="0"/>
              <a:buNone/>
            </a:pPr>
            <a:r>
              <a:rPr lang="pt-BR" sz="2400">
                <a:solidFill>
                  <a:srgbClr val="FFFFFF"/>
                </a:solidFill>
              </a:rPr>
              <a:t> </a:t>
            </a:r>
            <a:endParaRPr lang="pt-BR" sz="2400" dirty="0">
              <a:solidFill>
                <a:srgbClr val="FFFFFF"/>
              </a:solidFill>
            </a:endParaRPr>
          </a:p>
        </p:txBody>
      </p:sp>
      <p:sp>
        <p:nvSpPr>
          <p:cNvPr id="8" name="Forma livre 7">
            <a:hlinkClick r:id="rId3" tooltip="Saiba mais"/>
          </p:cNvPr>
          <p:cNvSpPr/>
          <p:nvPr/>
        </p:nvSpPr>
        <p:spPr>
          <a:xfrm>
            <a:off x="11557000" y="6134100"/>
            <a:ext cx="431800" cy="431800"/>
          </a:xfrm>
          <a:custGeom>
            <a:avLst/>
            <a:gdLst>
              <a:gd name="connsiteX0" fmla="*/ 283692 w 643468"/>
              <a:gd name="connsiteY0" fmla="*/ 156886 h 643468"/>
              <a:gd name="connsiteX1" fmla="*/ 315574 w 643468"/>
              <a:gd name="connsiteY1" fmla="*/ 156886 h 643468"/>
              <a:gd name="connsiteX2" fmla="*/ 486582 w 643468"/>
              <a:gd name="connsiteY2" fmla="*/ 321734 h 643468"/>
              <a:gd name="connsiteX3" fmla="*/ 315574 w 643468"/>
              <a:gd name="connsiteY3" fmla="*/ 486582 h 643468"/>
              <a:gd name="connsiteX4" fmla="*/ 283692 w 643468"/>
              <a:gd name="connsiteY4" fmla="*/ 486582 h 643468"/>
              <a:gd name="connsiteX5" fmla="*/ 441545 w 643468"/>
              <a:gd name="connsiteY5" fmla="*/ 334415 h 643468"/>
              <a:gd name="connsiteX6" fmla="*/ 156887 w 643468"/>
              <a:gd name="connsiteY6" fmla="*/ 334415 h 643468"/>
              <a:gd name="connsiteX7" fmla="*/ 156887 w 643468"/>
              <a:gd name="connsiteY7" fmla="*/ 309054 h 643468"/>
              <a:gd name="connsiteX8" fmla="*/ 441545 w 643468"/>
              <a:gd name="connsiteY8" fmla="*/ 309054 h 643468"/>
              <a:gd name="connsiteX9" fmla="*/ 321733 w 643468"/>
              <a:gd name="connsiteY9" fmla="*/ 16937 h 643468"/>
              <a:gd name="connsiteX10" fmla="*/ 16936 w 643468"/>
              <a:gd name="connsiteY10" fmla="*/ 321734 h 643468"/>
              <a:gd name="connsiteX11" fmla="*/ 321733 w 643468"/>
              <a:gd name="connsiteY11" fmla="*/ 626531 h 643468"/>
              <a:gd name="connsiteX12" fmla="*/ 626530 w 643468"/>
              <a:gd name="connsiteY12" fmla="*/ 321734 h 643468"/>
              <a:gd name="connsiteX13" fmla="*/ 321733 w 643468"/>
              <a:gd name="connsiteY13" fmla="*/ 16937 h 643468"/>
              <a:gd name="connsiteX14" fmla="*/ 321734 w 643468"/>
              <a:gd name="connsiteY14" fmla="*/ 0 h 643468"/>
              <a:gd name="connsiteX15" fmla="*/ 643468 w 643468"/>
              <a:gd name="connsiteY15" fmla="*/ 321734 h 643468"/>
              <a:gd name="connsiteX16" fmla="*/ 321734 w 643468"/>
              <a:gd name="connsiteY16" fmla="*/ 643468 h 643468"/>
              <a:gd name="connsiteX17" fmla="*/ 0 w 643468"/>
              <a:gd name="connsiteY17" fmla="*/ 321734 h 643468"/>
              <a:gd name="connsiteX18" fmla="*/ 321734 w 643468"/>
              <a:gd name="connsiteY18" fmla="*/ 0 h 643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43468" h="643468">
                <a:moveTo>
                  <a:pt x="283692" y="156886"/>
                </a:moveTo>
                <a:lnTo>
                  <a:pt x="315574" y="156886"/>
                </a:lnTo>
                <a:lnTo>
                  <a:pt x="486582" y="321734"/>
                </a:lnTo>
                <a:lnTo>
                  <a:pt x="315574" y="486582"/>
                </a:lnTo>
                <a:lnTo>
                  <a:pt x="283692" y="486582"/>
                </a:lnTo>
                <a:lnTo>
                  <a:pt x="441545" y="334415"/>
                </a:lnTo>
                <a:lnTo>
                  <a:pt x="156887" y="334415"/>
                </a:lnTo>
                <a:lnTo>
                  <a:pt x="156887" y="309054"/>
                </a:lnTo>
                <a:lnTo>
                  <a:pt x="441545" y="309054"/>
                </a:lnTo>
                <a:close/>
                <a:moveTo>
                  <a:pt x="321733" y="16937"/>
                </a:moveTo>
                <a:cubicBezTo>
                  <a:pt x="153398" y="16937"/>
                  <a:pt x="16936" y="153399"/>
                  <a:pt x="16936" y="321734"/>
                </a:cubicBezTo>
                <a:cubicBezTo>
                  <a:pt x="16936" y="490069"/>
                  <a:pt x="153398" y="626531"/>
                  <a:pt x="321733" y="626531"/>
                </a:cubicBezTo>
                <a:cubicBezTo>
                  <a:pt x="490068" y="626531"/>
                  <a:pt x="626530" y="490069"/>
                  <a:pt x="626530" y="321734"/>
                </a:cubicBezTo>
                <a:cubicBezTo>
                  <a:pt x="626530" y="153399"/>
                  <a:pt x="490068" y="16937"/>
                  <a:pt x="321733" y="16937"/>
                </a:cubicBezTo>
                <a:close/>
                <a:moveTo>
                  <a:pt x="321734" y="0"/>
                </a:moveTo>
                <a:cubicBezTo>
                  <a:pt x="499423" y="0"/>
                  <a:pt x="643468" y="144045"/>
                  <a:pt x="643468" y="321734"/>
                </a:cubicBezTo>
                <a:cubicBezTo>
                  <a:pt x="643468" y="499423"/>
                  <a:pt x="499423" y="643468"/>
                  <a:pt x="321734" y="643468"/>
                </a:cubicBezTo>
                <a:cubicBezTo>
                  <a:pt x="144045" y="643468"/>
                  <a:pt x="0" y="499423"/>
                  <a:pt x="0" y="321734"/>
                </a:cubicBezTo>
                <a:cubicBezTo>
                  <a:pt x="0" y="144045"/>
                  <a:pt x="144045" y="0"/>
                  <a:pt x="321734" y="0"/>
                </a:cubicBezTo>
                <a:close/>
              </a:path>
            </a:pathLst>
          </a:custGeom>
          <a:solidFill>
            <a:srgbClr val="DD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4341" name="Espaço Reservado para Texto 2">
            <a:hlinkClick r:id="rId3" tooltip="Saiba mais"/>
          </p:cNvPr>
          <p:cNvSpPr txBox="1">
            <a:spLocks/>
          </p:cNvSpPr>
          <p:nvPr/>
        </p:nvSpPr>
        <p:spPr bwMode="auto">
          <a:xfrm>
            <a:off x="2897188" y="5845175"/>
            <a:ext cx="8659812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itchFamily="34" charset="0"/>
              </a:defRPr>
            </a:lvl9pPr>
          </a:lstStyle>
          <a:p>
            <a:pPr algn="r">
              <a:lnSpc>
                <a:spcPct val="150000"/>
              </a:lnSpc>
              <a:spcBef>
                <a:spcPct val="30000"/>
              </a:spcBef>
              <a:buSzPct val="100000"/>
            </a:pPr>
            <a:endParaRPr lang="pt-BR" dirty="0">
              <a:solidFill>
                <a:srgbClr val="DD462F"/>
              </a:solidFill>
              <a:latin typeface="Segoe UI Light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741914" y="6477369"/>
            <a:ext cx="4688087" cy="298081"/>
          </a:xfrm>
          <a:prstGeom prst="rect">
            <a:avLst/>
          </a:prstGeom>
          <a:noFill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srgbClr val="D24726">
                    <a:alpha val="37000"/>
                  </a:srgbClr>
                </a:solidFill>
                <a:latin typeface="+mn-lt"/>
                <a:cs typeface="+mn-cs"/>
              </a:rPr>
              <a:t>(Clique na seta quando estiver no modo de Apresentação de Slides)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200" dirty="0">
              <a:solidFill>
                <a:srgbClr val="D24726">
                  <a:alpha val="37000"/>
                </a:srgbClr>
              </a:solidFill>
              <a:latin typeface="+mn-lt"/>
              <a:cs typeface="+mn-cs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648691" y="374073"/>
            <a:ext cx="57219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FIM DA PARTE 1</a:t>
            </a:r>
          </a:p>
          <a:p>
            <a:r>
              <a:rPr lang="pt-BR" sz="3200" dirty="0"/>
              <a:t>CONTINUAÇÃO NA PARTE 2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Welcome to PowerPoint_TP10292394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Bem-vindo ao PowerPoint</Template>
  <TotalTime>0</TotalTime>
  <Words>132</Words>
  <Application>Microsoft Office PowerPoint</Application>
  <PresentationFormat>Widescreen</PresentationFormat>
  <Paragraphs>32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Segoe UI Light</vt:lpstr>
      <vt:lpstr>Welcome to PowerPoint_TP102923943</vt:lpstr>
      <vt:lpstr>0313102 – aula no. 2 – 10 de agosto de 2016</vt:lpstr>
      <vt:lpstr>PROCESSOS vs PROJETOS</vt:lpstr>
      <vt:lpstr>O QUE ENCONTRAMOS NA ÁREA OPERACIONAL DE UMA EMPRESA?</vt:lpstr>
      <vt:lpstr>PROCESSOS: A REPETIÇÃO TRAZ A PERFEIÇÃO</vt:lpstr>
      <vt:lpstr>PROJETOS: OBJETIVO, META, RESTRIÇÕES, RISCOS</vt:lpstr>
      <vt:lpstr>A PARCELA CRESCENTE DE PROJETOS NAS EMPRESAS</vt:lpstr>
      <vt:lpstr>jals@usp.br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2014-02-21T20:15:49Z</dcterms:created>
  <dcterms:modified xsi:type="dcterms:W3CDTF">2016-08-09T23:17:21Z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