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5" r:id="rId3"/>
    <p:sldId id="256" r:id="rId4"/>
    <p:sldId id="257" r:id="rId5"/>
    <p:sldId id="26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909D1-1587-4528-B809-08E1A3FF6C1E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69F4-193A-42E1-9CEF-A333642AB9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2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8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77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4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7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6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2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7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3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30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18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0906-4C29-445E-B3A8-0D45D10EC6E3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66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693" y="1124744"/>
            <a:ext cx="6424613" cy="85091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Retificadores com </a:t>
            </a:r>
            <a:r>
              <a:rPr kumimoji="0" lang="pt-BR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Amp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pt-BR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Op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124" name="Subtitle 1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6335935" cy="1243775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Referências: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Notas de Aula da SEL393 – Laboratório de Instrumentação Eletrônica I.</a:t>
            </a: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Roteiro Experimental do kit educacional ME3100 – Dream </a:t>
            </a:r>
            <a:r>
              <a:rPr lang="pt-BR" altLang="pt-BR" sz="1600" b="1" dirty="0" err="1">
                <a:solidFill>
                  <a:schemeClr val="tx1"/>
                </a:solidFill>
              </a:rPr>
              <a:t>Catcher</a:t>
            </a:r>
            <a:r>
              <a:rPr lang="pt-BR" altLang="pt-BR" sz="1600" b="1" dirty="0">
                <a:solidFill>
                  <a:schemeClr val="tx1"/>
                </a:solidFill>
              </a:rPr>
              <a:t>.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827584" y="620688"/>
            <a:ext cx="794717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Nos retificadores o </a:t>
            </a:r>
            <a:r>
              <a:rPr lang="pt-BR" dirty="0" err="1">
                <a:solidFill>
                  <a:prstClr val="black"/>
                </a:solidFill>
                <a:cs typeface="Arial" panose="020B0604020202020204" pitchFamily="34" charset="0"/>
              </a:rPr>
              <a:t>amp-op</a:t>
            </a: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 é utilizado para que a queda de tensão em </a:t>
            </a:r>
            <a:r>
              <a:rPr lang="pt-BR">
                <a:solidFill>
                  <a:prstClr val="black"/>
                </a:solidFill>
                <a:cs typeface="Arial" panose="020B0604020202020204" pitchFamily="34" charset="0"/>
              </a:rPr>
              <a:t>diodos não </a:t>
            </a: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influencie na tensão de saída produzindo uma cópia exata da tensão de entrada do circuito.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Esta aplicação é necessária quando se deseja retificar sinais analógicos que possuem baixa amplitude, por exemplo menores que a tensão de condução do diodo.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O circuito apresenta limitações para altas frequências.  </a:t>
            </a: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object 11"/>
          <p:cNvSpPr>
            <a:spLocks/>
          </p:cNvSpPr>
          <p:nvPr/>
        </p:nvSpPr>
        <p:spPr bwMode="auto">
          <a:xfrm>
            <a:off x="381000" y="661163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object 11"/>
          <p:cNvSpPr>
            <a:spLocks/>
          </p:cNvSpPr>
          <p:nvPr/>
        </p:nvSpPr>
        <p:spPr bwMode="auto">
          <a:xfrm>
            <a:off x="348515" y="1775236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object 11"/>
          <p:cNvSpPr>
            <a:spLocks/>
          </p:cNvSpPr>
          <p:nvPr/>
        </p:nvSpPr>
        <p:spPr bwMode="auto">
          <a:xfrm>
            <a:off x="369243" y="2864910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5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751" y="980728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2953" y="3116575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27571" y="3904893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464889" y="3776737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diretamente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253" y="3764647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16016" y="4301931"/>
            <a:ext cx="720080" cy="4468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12851" y="4543026"/>
            <a:ext cx="1013556" cy="22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6129" y="5420831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462659" y="4064727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812998" y="4126626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482902" y="423235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6830811" y="3908663"/>
            <a:ext cx="2205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circuito é um amplificador Inversor com realimentação em curto. Então:</a:t>
            </a:r>
          </a:p>
          <a:p>
            <a:endParaRPr lang="pt-BR" dirty="0"/>
          </a:p>
          <a:p>
            <a:r>
              <a:rPr lang="pt-BR" dirty="0"/>
              <a:t>G = -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0/R = 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4793" y="285293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91522" y="116896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75498" y="141865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498" y="129675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51920" y="117484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35896" y="142453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130263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63530" y="395561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60032" y="420530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32" y="408340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025003" y="396149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08979" y="421118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979" y="408928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19">
            <a:extLst>
              <a:ext uri="{FF2B5EF4-FFF2-40B4-BE49-F238E27FC236}">
                <a16:creationId xmlns:a16="http://schemas.microsoft.com/office/drawing/2014/main" id="{635E7B7E-20CA-40D4-AA39-2254F9175FFD}"/>
              </a:ext>
            </a:extLst>
          </p:cNvPr>
          <p:cNvSpPr/>
          <p:nvPr/>
        </p:nvSpPr>
        <p:spPr>
          <a:xfrm>
            <a:off x="6449594" y="593998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88B367-11C5-4452-A7FD-2C018F1D1D90}"/>
              </a:ext>
            </a:extLst>
          </p:cNvPr>
          <p:cNvSpPr txBox="1"/>
          <p:nvPr/>
        </p:nvSpPr>
        <p:spPr>
          <a:xfrm>
            <a:off x="7046834" y="5939988"/>
            <a:ext cx="7655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highlight>
                  <a:srgbClr val="FFFF00"/>
                </a:highlight>
              </a:rPr>
              <a:t>e</a:t>
            </a:r>
            <a:r>
              <a:rPr lang="pt-BR" b="1" baseline="-25000" dirty="0" err="1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0</a:t>
            </a:r>
            <a:endParaRPr lang="pt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2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065" y="764704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8235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69677" y="375363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65" y="3640321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64513" y="4112537"/>
            <a:ext cx="958427" cy="491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3296089" y="5301208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023911" y="3936148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615180" y="4091564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122862" y="411272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Straight Connector 2"/>
          <p:cNvCxnSpPr/>
          <p:nvPr/>
        </p:nvCxnSpPr>
        <p:spPr>
          <a:xfrm>
            <a:off x="5251750" y="3919496"/>
            <a:ext cx="0" cy="982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2779" y="3789040"/>
            <a:ext cx="2493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circuito é um amplificador Inversor. Então:</a:t>
            </a:r>
          </a:p>
          <a:p>
            <a:endParaRPr lang="pt-BR" dirty="0"/>
          </a:p>
          <a:p>
            <a:r>
              <a:rPr lang="pt-BR" dirty="0"/>
              <a:t>G =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- R/R = -1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2708" y="98072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6684" y="123041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6684" y="110851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65354" y="958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49330" y="1208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9330" y="1086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30"/>
          <p:cNvCxnSpPr/>
          <p:nvPr/>
        </p:nvCxnSpPr>
        <p:spPr>
          <a:xfrm flipV="1">
            <a:off x="4703490" y="383599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31"/>
          <p:cNvCxnSpPr/>
          <p:nvPr/>
        </p:nvCxnSpPr>
        <p:spPr>
          <a:xfrm>
            <a:off x="4499992" y="408568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2"/>
          <p:cNvCxnSpPr/>
          <p:nvPr/>
        </p:nvCxnSpPr>
        <p:spPr>
          <a:xfrm>
            <a:off x="4499992" y="396378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33"/>
          <p:cNvCxnSpPr/>
          <p:nvPr/>
        </p:nvCxnSpPr>
        <p:spPr>
          <a:xfrm flipV="1">
            <a:off x="3736971" y="384187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4"/>
          <p:cNvCxnSpPr/>
          <p:nvPr/>
        </p:nvCxnSpPr>
        <p:spPr>
          <a:xfrm>
            <a:off x="3520947" y="409156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/>
          <p:cNvCxnSpPr/>
          <p:nvPr/>
        </p:nvCxnSpPr>
        <p:spPr>
          <a:xfrm>
            <a:off x="3520947" y="396966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381178" y="24208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Right Arrow 19">
            <a:extLst>
              <a:ext uri="{FF2B5EF4-FFF2-40B4-BE49-F238E27FC236}">
                <a16:creationId xmlns:a16="http://schemas.microsoft.com/office/drawing/2014/main" id="{9FA3CB80-9719-401F-AF24-FC68EBE5E43A}"/>
              </a:ext>
            </a:extLst>
          </p:cNvPr>
          <p:cNvSpPr/>
          <p:nvPr/>
        </p:nvSpPr>
        <p:spPr>
          <a:xfrm>
            <a:off x="6134993" y="565505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7"/>
          <p:cNvSpPr txBox="1"/>
          <p:nvPr/>
        </p:nvSpPr>
        <p:spPr>
          <a:xfrm>
            <a:off x="511143" y="3671964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diretamente.</a:t>
            </a:r>
            <a:endParaRPr lang="pt-BR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853732" y="5741640"/>
            <a:ext cx="876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70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738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31211" y="98072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15187" y="123041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15187" y="110851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23857" y="958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7833" y="1208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7833" y="1086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39681" y="24208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786782" y="1628800"/>
            <a:ext cx="876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222940" y="1108512"/>
            <a:ext cx="352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OBS</a:t>
            </a:r>
            <a:r>
              <a:rPr lang="pt-BR" dirty="0"/>
              <a:t>: a inversão dos diodos  resulta:</a:t>
            </a:r>
          </a:p>
        </p:txBody>
      </p:sp>
      <p:sp>
        <p:nvSpPr>
          <p:cNvPr id="36" name="Right Arrow 17"/>
          <p:cNvSpPr/>
          <p:nvPr/>
        </p:nvSpPr>
        <p:spPr>
          <a:xfrm>
            <a:off x="6283346" y="168152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233800" y="1639559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87478" y="2181041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</p:txBody>
      </p:sp>
      <p:sp>
        <p:nvSpPr>
          <p:cNvPr id="38" name="Right Arrow 17"/>
          <p:cNvSpPr/>
          <p:nvPr/>
        </p:nvSpPr>
        <p:spPr>
          <a:xfrm>
            <a:off x="6300192" y="226804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831680" y="2181041"/>
            <a:ext cx="72447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0</a:t>
            </a:r>
            <a:endParaRPr lang="pt-BR" dirty="0"/>
          </a:p>
        </p:txBody>
      </p:sp>
      <p:cxnSp>
        <p:nvCxnSpPr>
          <p:cNvPr id="40" name="Straight Connector 8"/>
          <p:cNvCxnSpPr/>
          <p:nvPr/>
        </p:nvCxnSpPr>
        <p:spPr>
          <a:xfrm>
            <a:off x="4572000" y="980728"/>
            <a:ext cx="0" cy="2183759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2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947" y="196730"/>
            <a:ext cx="281681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pt-BR" sz="1600" b="1" dirty="0"/>
              <a:t>Retificador de Onda Completa  </a:t>
            </a:r>
          </a:p>
          <a:p>
            <a:pPr algn="ctr"/>
            <a:r>
              <a:rPr lang="pt-BR" sz="1600" b="1" dirty="0"/>
              <a:t>com </a:t>
            </a:r>
            <a:r>
              <a:rPr lang="pt-BR" sz="1600" b="1" dirty="0" err="1"/>
              <a:t>Op</a:t>
            </a:r>
            <a:r>
              <a:rPr lang="pt-BR" sz="1600" b="1" dirty="0"/>
              <a:t> </a:t>
            </a:r>
            <a:r>
              <a:rPr lang="pt-BR" sz="1600" b="1" dirty="0" err="1"/>
              <a:t>Amp</a:t>
            </a:r>
            <a:r>
              <a:rPr lang="pt-BR" sz="1600" b="1" dirty="0"/>
              <a:t> (Topologia 1)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01" y="1124744"/>
            <a:ext cx="4866998" cy="281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0" y="908720"/>
            <a:ext cx="0" cy="3516965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39957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Retificador de Meia-Onda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95573" y="3773796"/>
            <a:ext cx="210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Amplificador </a:t>
            </a:r>
          </a:p>
          <a:p>
            <a:pPr algn="ctr"/>
            <a:r>
              <a:rPr lang="pt-BR" dirty="0"/>
              <a:t>Somador Inversor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8226" y="2533245"/>
                <a:ext cx="3295774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/>
                  <a:t> = -R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</m:den>
                        </m:f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pt-BR" b="0" i="1" smtClean="0">
                        <a:latin typeface="Cambria Math"/>
                      </a:rPr>
                      <m:t>=−(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26" y="2533245"/>
                <a:ext cx="3295774" cy="533929"/>
              </a:xfrm>
              <a:prstGeom prst="rect">
                <a:avLst/>
              </a:prstGeom>
              <a:blipFill rotWithShape="0">
                <a:blip r:embed="rId3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523418" y="1318787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4535852" y="1837010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4215524" y="969528"/>
            <a:ext cx="33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i</a:t>
            </a:r>
            <a:endParaRPr lang="pt-BR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60" y="1515511"/>
            <a:ext cx="367892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x</a:t>
            </a:r>
            <a:endParaRPr lang="pt-BR" dirty="0"/>
          </a:p>
        </p:txBody>
      </p:sp>
      <p:sp>
        <p:nvSpPr>
          <p:cNvPr id="27" name="Rectangle 26"/>
          <p:cNvSpPr/>
          <p:nvPr/>
        </p:nvSpPr>
        <p:spPr>
          <a:xfrm>
            <a:off x="312112" y="4950460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4160" y="486916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829053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extBox 29"/>
          <p:cNvSpPr txBox="1"/>
          <p:nvPr/>
        </p:nvSpPr>
        <p:spPr>
          <a:xfrm>
            <a:off x="2391590" y="487845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0 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264440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TextBox 31"/>
          <p:cNvSpPr txBox="1"/>
          <p:nvPr/>
        </p:nvSpPr>
        <p:spPr>
          <a:xfrm>
            <a:off x="3806771" y="487845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0339" y="550794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1829053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34"/>
          <p:cNvSpPr txBox="1"/>
          <p:nvPr/>
        </p:nvSpPr>
        <p:spPr>
          <a:xfrm>
            <a:off x="2391590" y="551723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-e</a:t>
            </a:r>
            <a:r>
              <a:rPr lang="pt-BR" baseline="-25000" dirty="0"/>
              <a:t>i</a:t>
            </a:r>
            <a:r>
              <a:rPr lang="pt-BR" dirty="0"/>
              <a:t> 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264440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TextBox 36"/>
          <p:cNvSpPr txBox="1"/>
          <p:nvPr/>
        </p:nvSpPr>
        <p:spPr>
          <a:xfrm>
            <a:off x="3806771" y="551723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71800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55776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55776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635896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19872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19872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11602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5578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95578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860032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44008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44008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25"/>
          <p:cNvCxnSpPr/>
          <p:nvPr/>
        </p:nvCxnSpPr>
        <p:spPr>
          <a:xfrm flipV="1">
            <a:off x="4847506" y="1844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7"/>
          <p:cNvCxnSpPr/>
          <p:nvPr/>
        </p:nvCxnSpPr>
        <p:spPr>
          <a:xfrm>
            <a:off x="4631482" y="2094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38"/>
          <p:cNvCxnSpPr/>
          <p:nvPr/>
        </p:nvCxnSpPr>
        <p:spPr>
          <a:xfrm>
            <a:off x="4631482" y="1972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2336057" y="3067174"/>
            <a:ext cx="592285" cy="4791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283380" y="4703028"/>
            <a:ext cx="346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Obs</a:t>
            </a:r>
            <a:r>
              <a:rPr lang="pt-BR" dirty="0"/>
              <a:t>: a inversão dos diodos resulta: </a:t>
            </a:r>
          </a:p>
        </p:txBody>
      </p:sp>
      <p:sp>
        <p:nvSpPr>
          <p:cNvPr id="49" name="Right Arrow 30"/>
          <p:cNvSpPr/>
          <p:nvPr/>
        </p:nvSpPr>
        <p:spPr>
          <a:xfrm>
            <a:off x="6471211" y="5347422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extBox 31"/>
          <p:cNvSpPr txBox="1"/>
          <p:nvPr/>
        </p:nvSpPr>
        <p:spPr>
          <a:xfrm>
            <a:off x="6955295" y="523849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55" name="TextBox 32"/>
          <p:cNvSpPr txBox="1"/>
          <p:nvPr/>
        </p:nvSpPr>
        <p:spPr>
          <a:xfrm>
            <a:off x="5279693" y="5869124"/>
            <a:ext cx="114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56" name="Right Arrow 33"/>
          <p:cNvSpPr/>
          <p:nvPr/>
        </p:nvSpPr>
        <p:spPr>
          <a:xfrm>
            <a:off x="6471211" y="593438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TextBox 36"/>
          <p:cNvSpPr txBox="1"/>
          <p:nvPr/>
        </p:nvSpPr>
        <p:spPr>
          <a:xfrm>
            <a:off x="6964885" y="5867980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-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58" name="Straight Connector 8"/>
          <p:cNvCxnSpPr/>
          <p:nvPr/>
        </p:nvCxnSpPr>
        <p:spPr>
          <a:xfrm>
            <a:off x="5070903" y="4804467"/>
            <a:ext cx="0" cy="149153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381506" y="5266122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</p:spTree>
    <p:extLst>
      <p:ext uri="{BB962C8B-B14F-4D97-AF65-F5344CB8AC3E}">
        <p14:creationId xmlns:p14="http://schemas.microsoft.com/office/powerpoint/2010/main" val="36541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4132613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30408"/>
            <a:ext cx="649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  <a:r>
              <a:rPr lang="pt-BR" b="1" dirty="0"/>
              <a:t>, </a:t>
            </a:r>
            <a:r>
              <a:rPr lang="pt-BR" dirty="0" err="1"/>
              <a:t>V</a:t>
            </a:r>
            <a:r>
              <a:rPr lang="pt-BR" baseline="-25000" dirty="0" err="1"/>
              <a:t>x</a:t>
            </a:r>
            <a:r>
              <a:rPr lang="pt-BR" dirty="0"/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positiva.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altLang="pt-BR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 </a:t>
            </a:r>
            <a:endParaRPr lang="pt-BR" b="1" dirty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72480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6"/>
          <p:cNvSpPr/>
          <p:nvPr/>
        </p:nvSpPr>
        <p:spPr>
          <a:xfrm>
            <a:off x="467544" y="3170069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48858" y="1236269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649690" y="16366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677122" y="134857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398869" y="18357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47" name="Straight Connector 8"/>
          <p:cNvCxnSpPr/>
          <p:nvPr/>
        </p:nvCxnSpPr>
        <p:spPr>
          <a:xfrm>
            <a:off x="4064955" y="4833298"/>
            <a:ext cx="0" cy="1804759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"/>
          <p:cNvSpPr txBox="1"/>
          <p:nvPr/>
        </p:nvSpPr>
        <p:spPr>
          <a:xfrm>
            <a:off x="3181215" y="160891"/>
            <a:ext cx="3098494" cy="5316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pt-BR" sz="1600" b="1" dirty="0"/>
              <a:t>Retificador de Onda Completa </a:t>
            </a:r>
          </a:p>
          <a:p>
            <a:pPr algn="ctr"/>
            <a:r>
              <a:rPr lang="pt-BR" sz="1600" b="1" dirty="0"/>
              <a:t>com </a:t>
            </a:r>
            <a:r>
              <a:rPr lang="pt-BR" sz="1600" b="1" dirty="0" err="1"/>
              <a:t>Op</a:t>
            </a:r>
            <a:r>
              <a:rPr lang="pt-BR" sz="1600" b="1" dirty="0"/>
              <a:t> </a:t>
            </a:r>
            <a:r>
              <a:rPr lang="pt-BR" sz="1600" b="1" dirty="0" err="1"/>
              <a:t>Amp</a:t>
            </a:r>
            <a:r>
              <a:rPr lang="pt-BR" sz="1600" b="1" dirty="0"/>
              <a:t> (Topologia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/>
              <p:nvPr/>
            </p:nvSpPr>
            <p:spPr>
              <a:xfrm>
                <a:off x="1043608" y="3147107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7107"/>
                <a:ext cx="985270" cy="301878"/>
              </a:xfrm>
              <a:prstGeom prst="rect">
                <a:avLst/>
              </a:prstGeom>
              <a:blipFill>
                <a:blip r:embed="rId4"/>
                <a:stretch>
                  <a:fillRect l="-4938" r="-2469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/>
              <p:nvPr/>
            </p:nvSpPr>
            <p:spPr>
              <a:xfrm>
                <a:off x="2679493" y="3142243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142243"/>
                <a:ext cx="1360822" cy="301686"/>
              </a:xfrm>
              <a:prstGeom prst="rect">
                <a:avLst/>
              </a:prstGeom>
              <a:blipFill>
                <a:blip r:embed="rId5"/>
                <a:stretch>
                  <a:fillRect l="-2691" r="-2242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9C376846-D972-4A6E-AA32-97D1A7FA0F5D}"/>
              </a:ext>
            </a:extLst>
          </p:cNvPr>
          <p:cNvSpPr txBox="1"/>
          <p:nvPr/>
        </p:nvSpPr>
        <p:spPr>
          <a:xfrm>
            <a:off x="2171557" y="3129593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/>
              <p:nvPr/>
            </p:nvSpPr>
            <p:spPr>
              <a:xfrm>
                <a:off x="1043608" y="3575440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75440"/>
                <a:ext cx="985270" cy="301878"/>
              </a:xfrm>
              <a:prstGeom prst="rect">
                <a:avLst/>
              </a:prstGeom>
              <a:blipFill>
                <a:blip r:embed="rId6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/>
              <p:nvPr/>
            </p:nvSpPr>
            <p:spPr>
              <a:xfrm>
                <a:off x="2679493" y="3570576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570576"/>
                <a:ext cx="1327158" cy="301878"/>
              </a:xfrm>
              <a:prstGeom prst="rect">
                <a:avLst/>
              </a:prstGeom>
              <a:blipFill>
                <a:blip r:embed="rId7"/>
                <a:stretch>
                  <a:fillRect l="-4147" r="-4147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aixaDeTexto 35">
            <a:extLst>
              <a:ext uri="{FF2B5EF4-FFF2-40B4-BE49-F238E27FC236}">
                <a16:creationId xmlns:a16="http://schemas.microsoft.com/office/drawing/2014/main" id="{437C6B75-9AAF-4745-8269-8B24175F6A95}"/>
              </a:ext>
            </a:extLst>
          </p:cNvPr>
          <p:cNvSpPr txBox="1"/>
          <p:nvPr/>
        </p:nvSpPr>
        <p:spPr>
          <a:xfrm>
            <a:off x="2188460" y="3518018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919D1980-77B0-4BE8-88D4-1F546BE6B5CF}"/>
              </a:ext>
            </a:extLst>
          </p:cNvPr>
          <p:cNvSpPr/>
          <p:nvPr/>
        </p:nvSpPr>
        <p:spPr>
          <a:xfrm>
            <a:off x="3658888" y="4109754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/>
              <p:nvPr/>
            </p:nvSpPr>
            <p:spPr>
              <a:xfrm>
                <a:off x="996509" y="4912061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509" y="4912061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7258" r="-806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E1D3B676-79C2-4F2C-8964-98B98D83A3E9}"/>
              </a:ext>
            </a:extLst>
          </p:cNvPr>
          <p:cNvSpPr/>
          <p:nvPr/>
        </p:nvSpPr>
        <p:spPr>
          <a:xfrm>
            <a:off x="2069172" y="4939118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/>
              <p:nvPr/>
            </p:nvSpPr>
            <p:spPr>
              <a:xfrm>
                <a:off x="2580742" y="4933446"/>
                <a:ext cx="1038746" cy="426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742" y="4933446"/>
                <a:ext cx="1038746" cy="426142"/>
              </a:xfrm>
              <a:prstGeom prst="rect">
                <a:avLst/>
              </a:prstGeom>
              <a:blipFill>
                <a:blip r:embed="rId9"/>
                <a:stretch>
                  <a:fillRect l="-5263" t="-4286" r="-12865" b="-12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/>
              <p:nvPr/>
            </p:nvSpPr>
            <p:spPr>
              <a:xfrm>
                <a:off x="1016057" y="5428619"/>
                <a:ext cx="154010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57" y="5428619"/>
                <a:ext cx="1540102" cy="301686"/>
              </a:xfrm>
              <a:prstGeom prst="rect">
                <a:avLst/>
              </a:prstGeom>
              <a:blipFill>
                <a:blip r:embed="rId10"/>
                <a:stretch>
                  <a:fillRect l="-5556" t="-2449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/>
              <p:nvPr/>
            </p:nvSpPr>
            <p:spPr>
              <a:xfrm>
                <a:off x="1472667" y="5942807"/>
                <a:ext cx="1607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667" y="5942807"/>
                <a:ext cx="1607428" cy="276999"/>
              </a:xfrm>
              <a:prstGeom prst="rect">
                <a:avLst/>
              </a:prstGeom>
              <a:blipFill>
                <a:blip r:embed="rId11"/>
                <a:stretch>
                  <a:fillRect l="-3802" r="-1901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/>
              <p:nvPr/>
            </p:nvSpPr>
            <p:spPr>
              <a:xfrm>
                <a:off x="4352987" y="4960786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87" y="4960786"/>
                <a:ext cx="754950" cy="276999"/>
              </a:xfrm>
              <a:prstGeom prst="rect">
                <a:avLst/>
              </a:prstGeom>
              <a:blipFill>
                <a:blip r:embed="rId12"/>
                <a:stretch>
                  <a:fillRect l="-7258" r="-806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56A3978A-11ED-46A1-8387-B16E367566CE}"/>
              </a:ext>
            </a:extLst>
          </p:cNvPr>
          <p:cNvSpPr/>
          <p:nvPr/>
        </p:nvSpPr>
        <p:spPr>
          <a:xfrm>
            <a:off x="5242614" y="4948442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/>
              <p:nvPr/>
            </p:nvSpPr>
            <p:spPr>
              <a:xfrm>
                <a:off x="5664995" y="4926649"/>
                <a:ext cx="945772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995" y="4926649"/>
                <a:ext cx="945772" cy="437236"/>
              </a:xfrm>
              <a:prstGeom prst="rect">
                <a:avLst/>
              </a:prstGeom>
              <a:blipFill>
                <a:blip r:embed="rId13"/>
                <a:stretch>
                  <a:fillRect l="-5806" t="-4167" r="-14839" b="-97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eta: para a Direita 59">
            <a:extLst>
              <a:ext uri="{FF2B5EF4-FFF2-40B4-BE49-F238E27FC236}">
                <a16:creationId xmlns:a16="http://schemas.microsoft.com/office/drawing/2014/main" id="{37DBD338-E247-4707-A6EC-CD4F8312BDE1}"/>
              </a:ext>
            </a:extLst>
          </p:cNvPr>
          <p:cNvSpPr/>
          <p:nvPr/>
        </p:nvSpPr>
        <p:spPr>
          <a:xfrm>
            <a:off x="6847743" y="4936099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/>
              <p:nvPr/>
            </p:nvSpPr>
            <p:spPr>
              <a:xfrm>
                <a:off x="7299744" y="4906018"/>
                <a:ext cx="941540" cy="4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744" y="4906018"/>
                <a:ext cx="941540" cy="427425"/>
              </a:xfrm>
              <a:prstGeom prst="rect">
                <a:avLst/>
              </a:prstGeom>
              <a:blipFill>
                <a:blip r:embed="rId14"/>
                <a:stretch>
                  <a:fillRect l="-5806" t="-4286" r="-14194" b="-1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9946D842-26B2-47E8-8709-9269E6CF90CF}"/>
              </a:ext>
            </a:extLst>
          </p:cNvPr>
          <p:cNvSpPr/>
          <p:nvPr/>
        </p:nvSpPr>
        <p:spPr>
          <a:xfrm>
            <a:off x="4446271" y="556797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/>
              <p:nvPr/>
            </p:nvSpPr>
            <p:spPr>
              <a:xfrm>
                <a:off x="4826548" y="5538888"/>
                <a:ext cx="977999" cy="33516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548" y="5538888"/>
                <a:ext cx="977999" cy="335169"/>
              </a:xfrm>
              <a:prstGeom prst="rect">
                <a:avLst/>
              </a:prstGeom>
              <a:blipFill>
                <a:blip r:embed="rId15"/>
                <a:stretch>
                  <a:fillRect l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79CE4B1B-1DDC-4BD3-A85F-FD473A26C86C}"/>
              </a:ext>
            </a:extLst>
          </p:cNvPr>
          <p:cNvSpPr/>
          <p:nvPr/>
        </p:nvSpPr>
        <p:spPr>
          <a:xfrm>
            <a:off x="1040619" y="5918120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55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4420616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528212" y="4390419"/>
            <a:ext cx="2183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686391" y="6372036"/>
            <a:ext cx="105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R</a:t>
            </a:r>
            <a:r>
              <a:rPr lang="pt-BR" baseline="-25000" dirty="0"/>
              <a:t>3</a:t>
            </a:r>
            <a:r>
              <a:rPr lang="pt-BR" dirty="0"/>
              <a:t>=R</a:t>
            </a:r>
            <a:r>
              <a:rPr lang="pt-BR" baseline="-25000" dirty="0"/>
              <a:t>2</a:t>
            </a:r>
            <a:endParaRPr lang="pt-BR" dirty="0"/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A7293561-A96D-4C4B-AC56-89CBE5514A24}"/>
              </a:ext>
            </a:extLst>
          </p:cNvPr>
          <p:cNvSpPr txBox="1"/>
          <p:nvPr/>
        </p:nvSpPr>
        <p:spPr>
          <a:xfrm>
            <a:off x="2699792" y="262389"/>
            <a:ext cx="453650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Onda Completa com </a:t>
            </a:r>
            <a:r>
              <a:rPr lang="pt-BR" b="1" dirty="0" err="1"/>
              <a:t>Op</a:t>
            </a:r>
            <a:r>
              <a:rPr lang="pt-BR" b="1" dirty="0"/>
              <a:t> </a:t>
            </a:r>
            <a:r>
              <a:rPr lang="pt-BR" b="1" dirty="0" err="1"/>
              <a:t>Amp</a:t>
            </a:r>
            <a:endParaRPr lang="pt-BR" b="1" dirty="0"/>
          </a:p>
          <a:p>
            <a:pPr algn="ctr"/>
            <a:r>
              <a:rPr lang="pt-BR" b="1" dirty="0"/>
              <a:t>(Topologia 2)</a:t>
            </a:r>
          </a:p>
        </p:txBody>
      </p:sp>
      <p:pic>
        <p:nvPicPr>
          <p:cNvPr id="36" name="Imagem 3">
            <a:extLst>
              <a:ext uri="{FF2B5EF4-FFF2-40B4-BE49-F238E27FC236}">
                <a16:creationId xmlns:a16="http://schemas.microsoft.com/office/drawing/2014/main" id="{E45D2E6A-80AF-4C7F-A6A6-53839866F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58" y="978544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C2146449-1775-4691-9A9D-FA27B5323B16}"/>
              </a:ext>
            </a:extLst>
          </p:cNvPr>
          <p:cNvSpPr txBox="1"/>
          <p:nvPr/>
        </p:nvSpPr>
        <p:spPr>
          <a:xfrm>
            <a:off x="5138920" y="1444488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817672B-FE69-4F6B-91DD-CF956A1BEFAE}"/>
              </a:ext>
            </a:extLst>
          </p:cNvPr>
          <p:cNvSpPr txBox="1"/>
          <p:nvPr/>
        </p:nvSpPr>
        <p:spPr>
          <a:xfrm>
            <a:off x="2339752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9AC7A22-658F-4AAF-9917-0D037BBDB3EA}"/>
              </a:ext>
            </a:extLst>
          </p:cNvPr>
          <p:cNvSpPr txBox="1"/>
          <p:nvPr/>
        </p:nvSpPr>
        <p:spPr>
          <a:xfrm>
            <a:off x="2367184" y="15567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5CA8DCF-A089-45CB-8700-3921114BD551}"/>
              </a:ext>
            </a:extLst>
          </p:cNvPr>
          <p:cNvSpPr txBox="1"/>
          <p:nvPr/>
        </p:nvSpPr>
        <p:spPr>
          <a:xfrm>
            <a:off x="5088931" y="20440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9A053F64-1EFD-4029-A8D9-1B4B9EDF13D6}"/>
              </a:ext>
            </a:extLst>
          </p:cNvPr>
          <p:cNvSpPr/>
          <p:nvPr/>
        </p:nvSpPr>
        <p:spPr>
          <a:xfrm>
            <a:off x="477512" y="3324279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/>
              <p:nvPr/>
            </p:nvSpPr>
            <p:spPr>
              <a:xfrm>
                <a:off x="1043608" y="3301317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01317"/>
                <a:ext cx="985270" cy="301878"/>
              </a:xfrm>
              <a:prstGeom prst="rect">
                <a:avLst/>
              </a:prstGeom>
              <a:blipFill>
                <a:blip r:embed="rId3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/>
              <p:nvPr/>
            </p:nvSpPr>
            <p:spPr>
              <a:xfrm>
                <a:off x="2679493" y="3296453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296453"/>
                <a:ext cx="1360822" cy="301686"/>
              </a:xfrm>
              <a:prstGeom prst="rect">
                <a:avLst/>
              </a:prstGeom>
              <a:blipFill>
                <a:blip r:embed="rId4"/>
                <a:stretch>
                  <a:fillRect l="-2691" r="-2242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aixaDeTexto 52">
            <a:extLst>
              <a:ext uri="{FF2B5EF4-FFF2-40B4-BE49-F238E27FC236}">
                <a16:creationId xmlns:a16="http://schemas.microsoft.com/office/drawing/2014/main" id="{94524353-A547-4107-AC0E-DA771F1FE7C9}"/>
              </a:ext>
            </a:extLst>
          </p:cNvPr>
          <p:cNvSpPr txBox="1"/>
          <p:nvPr/>
        </p:nvSpPr>
        <p:spPr>
          <a:xfrm>
            <a:off x="2171557" y="3283803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/>
              <p:nvPr/>
            </p:nvSpPr>
            <p:spPr>
              <a:xfrm>
                <a:off x="1043608" y="3729650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729650"/>
                <a:ext cx="985270" cy="301878"/>
              </a:xfrm>
              <a:prstGeom prst="rect">
                <a:avLst/>
              </a:prstGeom>
              <a:blipFill>
                <a:blip r:embed="rId5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/>
              <p:nvPr/>
            </p:nvSpPr>
            <p:spPr>
              <a:xfrm>
                <a:off x="2679493" y="3724786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724786"/>
                <a:ext cx="1327158" cy="301878"/>
              </a:xfrm>
              <a:prstGeom prst="rect">
                <a:avLst/>
              </a:prstGeom>
              <a:blipFill>
                <a:blip r:embed="rId6"/>
                <a:stretch>
                  <a:fillRect l="-4147" r="-4147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aixaDeTexto 55">
            <a:extLst>
              <a:ext uri="{FF2B5EF4-FFF2-40B4-BE49-F238E27FC236}">
                <a16:creationId xmlns:a16="http://schemas.microsoft.com/office/drawing/2014/main" id="{837A0BBB-8FEF-4045-AF26-B17D196BAE90}"/>
              </a:ext>
            </a:extLst>
          </p:cNvPr>
          <p:cNvSpPr txBox="1"/>
          <p:nvPr/>
        </p:nvSpPr>
        <p:spPr>
          <a:xfrm>
            <a:off x="2188460" y="3672228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EE072CE2-5BAE-4E2F-A7C9-D4D95F8E97CB}"/>
              </a:ext>
            </a:extLst>
          </p:cNvPr>
          <p:cNvSpPr txBox="1"/>
          <p:nvPr/>
        </p:nvSpPr>
        <p:spPr>
          <a:xfrm>
            <a:off x="935893" y="4328005"/>
            <a:ext cx="649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  <a:r>
              <a:rPr lang="pt-BR" b="1" dirty="0"/>
              <a:t>, </a:t>
            </a:r>
            <a:r>
              <a:rPr lang="pt-BR" dirty="0" err="1"/>
              <a:t>V</a:t>
            </a:r>
            <a:r>
              <a:rPr lang="pt-BR" baseline="-25000" dirty="0" err="1"/>
              <a:t>x</a:t>
            </a:r>
            <a:r>
              <a:rPr lang="pt-BR" dirty="0"/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negativa.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b="1" dirty="0"/>
          </a:p>
        </p:txBody>
      </p:sp>
      <p:sp>
        <p:nvSpPr>
          <p:cNvPr id="58" name="Seta: para a Direita 57">
            <a:extLst>
              <a:ext uri="{FF2B5EF4-FFF2-40B4-BE49-F238E27FC236}">
                <a16:creationId xmlns:a16="http://schemas.microsoft.com/office/drawing/2014/main" id="{D185202B-4BA9-4921-9729-62B66A6A1F32}"/>
              </a:ext>
            </a:extLst>
          </p:cNvPr>
          <p:cNvSpPr/>
          <p:nvPr/>
        </p:nvSpPr>
        <p:spPr>
          <a:xfrm>
            <a:off x="3658336" y="4377785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/>
              <p:nvPr/>
            </p:nvSpPr>
            <p:spPr>
              <a:xfrm>
                <a:off x="2419339" y="5443494"/>
                <a:ext cx="1529265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39" y="5443494"/>
                <a:ext cx="1529265" cy="437236"/>
              </a:xfrm>
              <a:prstGeom prst="rect">
                <a:avLst/>
              </a:prstGeom>
              <a:blipFill>
                <a:blip r:embed="rId7"/>
                <a:stretch>
                  <a:fillRect l="-3984" t="-4167" r="-1594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/>
              <p:nvPr/>
            </p:nvSpPr>
            <p:spPr>
              <a:xfrm>
                <a:off x="1023512" y="5442503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12" y="5442503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8065" r="-725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0FA555F1-096F-476B-AA68-67287E0BC8F9}"/>
              </a:ext>
            </a:extLst>
          </p:cNvPr>
          <p:cNvSpPr/>
          <p:nvPr/>
        </p:nvSpPr>
        <p:spPr>
          <a:xfrm>
            <a:off x="1977877" y="542052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/>
              <p:nvPr/>
            </p:nvSpPr>
            <p:spPr>
              <a:xfrm>
                <a:off x="1016974" y="5965055"/>
                <a:ext cx="770980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74" y="5965055"/>
                <a:ext cx="770980" cy="301686"/>
              </a:xfrm>
              <a:prstGeom prst="rect">
                <a:avLst/>
              </a:prstGeom>
              <a:blipFill>
                <a:blip r:embed="rId9"/>
                <a:stretch>
                  <a:fillRect l="-7143" r="-7143" b="-265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FFCAE6AB-C524-4E7A-9CBE-A09BCAB093D6}"/>
              </a:ext>
            </a:extLst>
          </p:cNvPr>
          <p:cNvSpPr/>
          <p:nvPr/>
        </p:nvSpPr>
        <p:spPr>
          <a:xfrm>
            <a:off x="1977877" y="5997061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/>
              <p:nvPr/>
            </p:nvSpPr>
            <p:spPr>
              <a:xfrm>
                <a:off x="2423494" y="6000777"/>
                <a:ext cx="144853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0=</m:t>
                          </m:r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494" y="6000777"/>
                <a:ext cx="1448538" cy="301686"/>
              </a:xfrm>
              <a:prstGeom prst="rect">
                <a:avLst/>
              </a:prstGeom>
              <a:blipFill>
                <a:blip r:embed="rId10"/>
                <a:stretch>
                  <a:fillRect l="-3797" r="-1688" b="-2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>
            <a:extLst>
              <a:ext uri="{FF2B5EF4-FFF2-40B4-BE49-F238E27FC236}">
                <a16:creationId xmlns:a16="http://schemas.microsoft.com/office/drawing/2014/main" id="{102AD54B-6C12-4031-9948-ABC00D989E3D}"/>
              </a:ext>
            </a:extLst>
          </p:cNvPr>
          <p:cNvSpPr/>
          <p:nvPr/>
        </p:nvSpPr>
        <p:spPr>
          <a:xfrm>
            <a:off x="4122970" y="5442503"/>
            <a:ext cx="466499" cy="93656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/>
              <p:nvPr/>
            </p:nvSpPr>
            <p:spPr>
              <a:xfrm>
                <a:off x="4711990" y="5662112"/>
                <a:ext cx="1461747" cy="5652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990" y="5662112"/>
                <a:ext cx="1461747" cy="5652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/>
              <p:nvPr/>
            </p:nvSpPr>
            <p:spPr>
              <a:xfrm>
                <a:off x="6097191" y="6390319"/>
                <a:ext cx="1168435" cy="30469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91" y="6390319"/>
                <a:ext cx="1168435" cy="304699"/>
              </a:xfrm>
              <a:prstGeom prst="rect">
                <a:avLst/>
              </a:prstGeom>
              <a:blipFill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eta: para a Direita 68">
            <a:extLst>
              <a:ext uri="{FF2B5EF4-FFF2-40B4-BE49-F238E27FC236}">
                <a16:creationId xmlns:a16="http://schemas.microsoft.com/office/drawing/2014/main" id="{EF38787D-7183-419A-B3BC-6BA87126D681}"/>
              </a:ext>
            </a:extLst>
          </p:cNvPr>
          <p:cNvSpPr/>
          <p:nvPr/>
        </p:nvSpPr>
        <p:spPr>
          <a:xfrm>
            <a:off x="5720266" y="6415087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/>
              <p:nvPr/>
            </p:nvSpPr>
            <p:spPr>
              <a:xfrm>
                <a:off x="1061169" y="4941168"/>
                <a:ext cx="134754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= V</a:t>
                </a:r>
                <a:r>
                  <a:rPr lang="pt-BR" baseline="-25000" dirty="0"/>
                  <a:t>in</a:t>
                </a:r>
                <a:endParaRPr lang="pt-BR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169" y="4941168"/>
                <a:ext cx="1347548" cy="301878"/>
              </a:xfrm>
              <a:prstGeom prst="rect">
                <a:avLst/>
              </a:prstGeom>
              <a:blipFill>
                <a:blip r:embed="rId13"/>
                <a:stretch>
                  <a:fillRect l="-5882" t="-24490" r="-905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9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457</Words>
  <Application>Microsoft Office PowerPoint</Application>
  <PresentationFormat>Apresentação na tela (4:3)</PresentationFormat>
  <Paragraphs>101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48</cp:revision>
  <dcterms:created xsi:type="dcterms:W3CDTF">2015-08-31T13:35:21Z</dcterms:created>
  <dcterms:modified xsi:type="dcterms:W3CDTF">2020-11-12T12:18:39Z</dcterms:modified>
</cp:coreProperties>
</file>