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0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99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Incerteza sobre </a:t>
            </a:r>
            <a:r>
              <a:rPr lang="el-GR"/>
              <a:t>ϴ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P(theta = j)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00000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Sheet4!$A$2:$A$7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Sheet4!$B$2:$B$7</c:f>
              <c:numCache>
                <c:formatCode>General</c:formatCode>
                <c:ptCount val="6"/>
                <c:pt idx="0">
                  <c:v>0.16666666666666666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0.16666666666666666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7E-4720-9486-337E12DED95A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P(theta = j | X = (0,1))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00B050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Sheet4!$A$2:$A$7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Sheet4!$C$2:$C$7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7E-4720-9486-337E12DED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98600"/>
        <c:axId val="399894992"/>
      </c:scatterChart>
      <c:valAx>
        <c:axId val="399898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894992"/>
        <c:crosses val="autoZero"/>
        <c:crossBetween val="midCat"/>
      </c:valAx>
      <c:valAx>
        <c:axId val="39989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898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Incerteza sobre </a:t>
            </a:r>
            <a:r>
              <a:rPr lang="el-GR"/>
              <a:t>ϴ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P(theta = j)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00000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Sheet5!$A$2:$A$7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Sheet5!$B$2:$B$7</c:f>
              <c:numCache>
                <c:formatCode>General</c:formatCode>
                <c:ptCount val="6"/>
                <c:pt idx="0">
                  <c:v>0.3</c:v>
                </c:pt>
                <c:pt idx="1">
                  <c:v>0.5</c:v>
                </c:pt>
                <c:pt idx="2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DE-40E3-819F-6A37F6A3124C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P(theta = j | X = 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00B050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Sheet5!$A$2:$A$7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Sheet5!$C$2:$C$7</c:f>
              <c:numCache>
                <c:formatCode>General</c:formatCode>
                <c:ptCount val="6"/>
                <c:pt idx="0">
                  <c:v>0.54545454545454541</c:v>
                </c:pt>
                <c:pt idx="1">
                  <c:v>9.0909090900000003E-2</c:v>
                </c:pt>
                <c:pt idx="2">
                  <c:v>0.36363636363636365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DE-40E3-819F-6A37F6A31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87040"/>
        <c:axId val="399986384"/>
      </c:scatterChart>
      <c:valAx>
        <c:axId val="39998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986384"/>
        <c:crosses val="autoZero"/>
        <c:crossBetween val="midCat"/>
      </c:valAx>
      <c:valAx>
        <c:axId val="39998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987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Incerteza</a:t>
            </a:r>
            <a:r>
              <a:rPr lang="pt-BR" baseline="0"/>
              <a:t> sobre </a:t>
            </a:r>
            <a:r>
              <a:rPr lang="el-GR" baseline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pt-BR" baseline="0"/>
              <a:t>  </a:t>
            </a:r>
            <a:endParaRPr lang="pt-BR"/>
          </a:p>
        </c:rich>
      </c:tx>
      <c:layout>
        <c:manualLayout>
          <c:xMode val="edge"/>
          <c:yMode val="edge"/>
          <c:x val="0.32972222222222225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P(theta = j)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00000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Sheet6!$A$2:$A$7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Sheet6!$B$2:$B$7</c:f>
              <c:numCache>
                <c:formatCode>General</c:formatCode>
                <c:ptCount val="6"/>
                <c:pt idx="0">
                  <c:v>0.16666666666666666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0.16666666666666666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98-43BC-9EDF-FC165CE4D918}"/>
            </c:ext>
          </c:extLst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P(theta = j | X1 = 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rgbClr val="454545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Sheet6!$A$2:$A$7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Sheet6!$C$2:$C$7</c:f>
              <c:numCache>
                <c:formatCode>General</c:formatCode>
                <c:ptCount val="6"/>
                <c:pt idx="0">
                  <c:v>0.33333333333333331</c:v>
                </c:pt>
                <c:pt idx="1">
                  <c:v>0.26666666666666666</c:v>
                </c:pt>
                <c:pt idx="2">
                  <c:v>0.2</c:v>
                </c:pt>
                <c:pt idx="3">
                  <c:v>0.13333333333333333</c:v>
                </c:pt>
                <c:pt idx="4">
                  <c:v>6.6666666666666666E-2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98-43BC-9EDF-FC165CE4D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014432"/>
        <c:axId val="413011480"/>
      </c:scatterChart>
      <c:valAx>
        <c:axId val="41301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3011480"/>
        <c:crosses val="autoZero"/>
        <c:crossBetween val="midCat"/>
      </c:valAx>
      <c:valAx>
        <c:axId val="413011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3014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incerteza</a:t>
            </a:r>
            <a:r>
              <a:rPr lang="pt-BR" baseline="0"/>
              <a:t> sobre </a:t>
            </a:r>
            <a:r>
              <a:rPr lang="el-GR" baseline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1594925634295717E-2"/>
          <c:y val="0.28891258384368623"/>
          <c:w val="0.90262729658792651"/>
          <c:h val="0.6036880285797608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P(theta = j)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00000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Sheet7!$A$2:$A$7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Sheet7!$B$2:$B$7</c:f>
              <c:numCache>
                <c:formatCode>General</c:formatCode>
                <c:ptCount val="6"/>
                <c:pt idx="0">
                  <c:v>0.16666666666666666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0.16666666666666666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00-4177-8F8A-E7ACB29E0652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P(theta = j | X1 = 0)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Sheet7!$A$2:$A$7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Sheet7!$C$2:$C$7</c:f>
              <c:numCache>
                <c:formatCode>General</c:formatCode>
                <c:ptCount val="6"/>
                <c:pt idx="0">
                  <c:v>0.33333333333333331</c:v>
                </c:pt>
                <c:pt idx="1">
                  <c:v>0.26666666666666666</c:v>
                </c:pt>
                <c:pt idx="2">
                  <c:v>0.2</c:v>
                </c:pt>
                <c:pt idx="3">
                  <c:v>0.13333333333333333</c:v>
                </c:pt>
                <c:pt idx="4">
                  <c:v>6.6666666666666666E-2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600-4177-8F8A-E7ACB29E0652}"/>
            </c:ext>
          </c:extLst>
        </c:ser>
        <c:ser>
          <c:idx val="2"/>
          <c:order val="2"/>
          <c:tx>
            <c:strRef>
              <c:f>Sheet7!$D$1</c:f>
              <c:strCache>
                <c:ptCount val="1"/>
                <c:pt idx="0">
                  <c:v>P*(theta = | X2 = 1)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70C0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Sheet7!$A$2:$A$7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Sheet7!$D$2:$D$7</c:f>
              <c:numCache>
                <c:formatCode>General</c:formatCode>
                <c:ptCount val="6"/>
                <c:pt idx="0">
                  <c:v>0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600-4177-8F8A-E7ACB29E0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0659344"/>
        <c:axId val="520655736"/>
      </c:scatterChart>
      <c:valAx>
        <c:axId val="52065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655736"/>
        <c:crosses val="autoZero"/>
        <c:crossBetween val="midCat"/>
      </c:valAx>
      <c:valAx>
        <c:axId val="52065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0659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Incerteza sobre </a:t>
            </a:r>
            <a:r>
              <a:rPr lang="el-GR"/>
              <a:t>ϴ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P(theta = j)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rgbClr val="C00000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Sheet8!$A$2:$A$3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Sheet8!$B$2:$B$3</c:f>
              <c:numCache>
                <c:formatCode>General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D2-4A2B-BFE8-1B48E485B42B}"/>
            </c:ext>
          </c:extLst>
        </c:ser>
        <c:ser>
          <c:idx val="1"/>
          <c:order val="1"/>
          <c:tx>
            <c:strRef>
              <c:f>Sheet8!$C$1</c:f>
              <c:strCache>
                <c:ptCount val="1"/>
                <c:pt idx="0">
                  <c:v>P(theta = j | X = 1)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Sheet8!$A$2:$A$3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Sheet8!$C$2:$C$3</c:f>
              <c:numCache>
                <c:formatCode>General</c:formatCode>
                <c:ptCount val="2"/>
                <c:pt idx="0">
                  <c:v>0.16666666666666666</c:v>
                </c:pt>
                <c:pt idx="1">
                  <c:v>0.83333333333333337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D2-4A2B-BFE8-1B48E485B42B}"/>
            </c:ext>
          </c:extLst>
        </c:ser>
        <c:ser>
          <c:idx val="2"/>
          <c:order val="2"/>
          <c:tx>
            <c:strRef>
              <c:f>Sheet8!$D$1</c:f>
              <c:strCache>
                <c:ptCount val="1"/>
                <c:pt idx="0">
                  <c:v>P(theta = j | X=1, Y=1)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Sheet8!$A$2:$A$3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Sheet8!$D$2:$D$3</c:f>
              <c:numCache>
                <c:formatCode>General</c:formatCode>
                <c:ptCount val="2"/>
                <c:pt idx="0">
                  <c:v>2.2000000000000001E-3</c:v>
                </c:pt>
                <c:pt idx="1">
                  <c:v>0.99780000000000002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6D2-4A2B-BFE8-1B48E485B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017640"/>
        <c:axId val="412008784"/>
      </c:scatterChart>
      <c:valAx>
        <c:axId val="41201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2008784"/>
        <c:crosses val="autoZero"/>
        <c:crossBetween val="midCat"/>
      </c:valAx>
      <c:valAx>
        <c:axId val="4120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2017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8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9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3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2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5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5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0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2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72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4C46-5807-4636-B28D-9BDECF94A57E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0C1D82C-8223-4691-9FB3-1FDB6A2183BE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3819-B760-49F5-8369-76E074A16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439" y="802299"/>
            <a:ext cx="8764413" cy="2162844"/>
          </a:xfrm>
        </p:spPr>
        <p:txBody>
          <a:bodyPr>
            <a:normAutofit/>
          </a:bodyPr>
          <a:lstStyle/>
          <a:p>
            <a:pPr algn="ctr"/>
            <a:r>
              <a:rPr lang="pt-BR" sz="5600" dirty="0"/>
              <a:t>Aula MAE0229  –  01-03/09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CFAF3-DA6F-40F1-B191-0C252EC91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338" y="3684240"/>
            <a:ext cx="8684514" cy="90551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Operação bayesiana - exemplos</a:t>
            </a:r>
          </a:p>
          <a:p>
            <a:pPr algn="just">
              <a:lnSpc>
                <a:spcPct val="10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Operação bayesiana -sequencialidade</a:t>
            </a:r>
          </a:p>
        </p:txBody>
      </p:sp>
    </p:spTree>
    <p:extLst>
      <p:ext uri="{BB962C8B-B14F-4D97-AF65-F5344CB8AC3E}">
        <p14:creationId xmlns:p14="http://schemas.microsoft.com/office/powerpoint/2010/main" val="104405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133E5-736C-4291-8253-613E35D2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574017"/>
          </a:xfrm>
        </p:spPr>
        <p:txBody>
          <a:bodyPr anchor="ctr">
            <a:normAutofit/>
          </a:bodyPr>
          <a:lstStyle/>
          <a:p>
            <a:pPr algn="ctr"/>
            <a:r>
              <a:rPr lang="pt-BR" sz="18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EF51891-1CF1-4C32-A988-94530B12904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35837"/>
                <a:ext cx="10122408" cy="3554357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Nesse caso, </a:t>
                </a:r>
                <a14:m>
                  <m:oMath xmlns:m="http://schemas.openxmlformats.org/officeDocument/2006/math">
                    <m:r>
                      <a:rPr lang="pt-BR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BR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pt-BR" sz="2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pt-BR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pt-BR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, </m:t>
                    </m:r>
                    <m:r>
                      <a:rPr lang="pt-BR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=1,2,3.</m:t>
                    </m:r>
                  </m:oMath>
                </a14:m>
                <a:r>
                  <a:rPr lang="pt-BR" sz="2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BR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BR" sz="2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 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=0) =  </m:t>
                      </m:r>
                      <m:f>
                        <m:fPr>
                          <m:ctrlPr>
                            <a:rPr lang="pt-BR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pt-BR" sz="2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=0 </m:t>
                                  </m:r>
                                </m:e>
                              </m:d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</m:oMath>
                  </m:oMathPara>
                </a14:m>
                <a:endParaRPr lang="pt-BR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</m:num>
                        <m:den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+ 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=2)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  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=3)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=3)</m:t>
                          </m:r>
                        </m:den>
                      </m:f>
                      <m:r>
                        <a:rPr lang="pt-BR" sz="2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</m:oMath>
                  </m:oMathPara>
                </a14:m>
                <a:endParaRPr lang="pt-BR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1 . </m:t>
                          </m:r>
                          <m:f>
                            <m:fPr>
                              <m:ctrlPr>
                                <a:rPr lang="pt-BR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1 .  </m:t>
                          </m:r>
                          <m:f>
                            <m:fPr>
                              <m:ctrlPr>
                                <a:rPr lang="pt-BR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+  </m:t>
                          </m:r>
                          <m:f>
                            <m:fPr>
                              <m:ctrlPr>
                                <a:rPr lang="pt-BR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. </m:t>
                          </m:r>
                          <m:f>
                            <m:fPr>
                              <m:ctrlPr>
                                <a:rPr lang="pt-BR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+  1 . </m:t>
                          </m:r>
                          <m:f>
                            <m:fPr>
                              <m:ctrlP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  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 +  5 +  20</m:t>
                          </m:r>
                        </m:den>
                      </m:f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  </m:t>
                      </m:r>
                      <m:f>
                        <m:fPr>
                          <m:ctrlP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num>
                        <m:den>
                          <m:r>
                            <a:rPr lang="pt-B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55</m:t>
                          </m:r>
                        </m:den>
                      </m:f>
                      <m:r>
                        <a:rPr lang="pt-BR" sz="2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pt-B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BR" sz="2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pt-B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pt-BR" sz="22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=  </m:t>
                      </m:r>
                      <m:f>
                        <m:fPr>
                          <m:ctrlPr>
                            <a:rPr lang="pt-BR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pt-BR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pt-BR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EF51891-1CF1-4C32-A988-94530B1290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35837"/>
                <a:ext cx="10122408" cy="3554357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DB73F-AE73-4185-843A-39FEE44D0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18830"/>
            <a:ext cx="9099255" cy="5843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24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b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8DC43E61-C27F-4802-BD12-289A42A041F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491450"/>
                <a:ext cx="10122408" cy="3598746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Analogamente, para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=2 </m:t>
                          </m:r>
                        </m:e>
                      </m:d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=0) = 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=2)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=2)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pt-B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=0 </m:t>
                                  </m:r>
                                </m:e>
                              </m:d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</m:oMath>
                  </m:oMathPara>
                </a14:m>
                <a:endParaRPr 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=2)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=2)</m:t>
                          </m:r>
                        </m:num>
                        <m:den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+ 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=2)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  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 </m:t>
                              </m:r>
                            </m:e>
                          </m:d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=3)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=3)</m:t>
                          </m:r>
                        </m:den>
                      </m:f>
                      <m:r>
                        <a:rPr lang="pt-BR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</m:oMath>
                  </m:oMathPara>
                </a14:m>
                <a:endParaRPr 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pt-BR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1 .  </m:t>
                          </m:r>
                          <m:f>
                            <m:fPr>
                              <m:ctrlPr>
                                <a:rPr lang="pt-BR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+  </m:t>
                          </m:r>
                          <m:f>
                            <m:fPr>
                              <m:ctrlPr>
                                <a:rPr lang="pt-BR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. </m:t>
                          </m:r>
                          <m:f>
                            <m:fPr>
                              <m:ctrlPr>
                                <a:rPr lang="pt-BR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+  1 . </m:t>
                          </m:r>
                          <m:f>
                            <m:fPr>
                              <m:ctrlP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  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 +  5 +  20</m:t>
                          </m:r>
                        </m:den>
                      </m:f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  </m:t>
                      </m:r>
                      <m:f>
                        <m:fPr>
                          <m:ctrlP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55</m:t>
                          </m:r>
                        </m:den>
                      </m:f>
                      <m:r>
                        <a:rPr lang="pt-BR" sz="2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pt-B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pt-B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= 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8DC43E61-C27F-4802-BD12-289A42A04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491450"/>
                <a:ext cx="10122408" cy="3598746"/>
              </a:xfrm>
              <a:blipFill>
                <a:blip r:embed="rId2"/>
                <a:stretch>
                  <a:fillRect l="-4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821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8BB00-D61F-457F-B67C-5039E53DA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18830"/>
            <a:ext cx="9099255" cy="517007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b="1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4B69E87-64CE-4862-A767-F16A8289FC3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45494" y="1526995"/>
                <a:ext cx="10122408" cy="355435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Finalmente,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=3 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=0)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  − 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=1 </m:t>
                        </m:r>
                      </m:e>
                    </m:d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=0)  −  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=2 </m:t>
                        </m:r>
                      </m:e>
                    </m:d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=0) =  1  −  6/11  −  1/11 =  4/11  </m:t>
                    </m:r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priori </a:t>
                </a: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posteriori (dado</a:t>
                </a:r>
                <a14:m>
                  <m:oMath xmlns:m="http://schemas.openxmlformats.org/officeDocument/2006/math">
                    <m: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4B69E87-64CE-4862-A767-F16A8289F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45494" y="1526995"/>
                <a:ext cx="10122408" cy="3554358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489A73E-DD77-414C-8A54-5EF3C1E42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8886080"/>
                  </p:ext>
                </p:extLst>
              </p:nvPr>
            </p:nvGraphicFramePr>
            <p:xfrm>
              <a:off x="2129655" y="2916805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6960675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96085815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534278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5228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1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ℙ(</a:t>
                          </a:r>
                          <a14:m>
                            <m:oMath xmlns:m="http://schemas.openxmlformats.org/officeDocument/2006/math"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pt-BR" sz="1800" b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78447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489A73E-DD77-414C-8A54-5EF3C1E423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8886080"/>
                  </p:ext>
                </p:extLst>
              </p:nvPr>
            </p:nvGraphicFramePr>
            <p:xfrm>
              <a:off x="2129655" y="2916805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69606759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96085815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47534278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52281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381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299" t="-109836" r="-30059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784472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2DDCDE9-1F50-4F0A-A211-61E9B043A6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991592"/>
                  </p:ext>
                </p:extLst>
              </p:nvPr>
            </p:nvGraphicFramePr>
            <p:xfrm>
              <a:off x="2129655" y="4224563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4725324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674468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967931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805992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8801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ℙ(</a:t>
                          </a:r>
                          <a14:m>
                            <m:oMath xmlns:m="http://schemas.openxmlformats.org/officeDocument/2006/math"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| 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=0)</m:t>
                              </m:r>
                            </m:oMath>
                          </a14:m>
                          <a:endParaRPr lang="pt-BR" sz="1800" b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6/11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4/11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0462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92DDCDE9-1F50-4F0A-A211-61E9B043A6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991592"/>
                  </p:ext>
                </p:extLst>
              </p:nvPr>
            </p:nvGraphicFramePr>
            <p:xfrm>
              <a:off x="2129655" y="4224563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4725324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6744680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8967931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805992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8801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299" t="-108197" r="-3005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6/11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1/11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800" b="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4/11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0462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3009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F99EA-824B-4705-814D-6CD6A270D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09426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F632C-DB32-4DB0-AB87-76B0D19A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797" y="1438623"/>
            <a:ext cx="10122407" cy="3651572"/>
          </a:xfrm>
        </p:spPr>
        <p:txBody>
          <a:bodyPr>
            <a:norm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</a:t>
            </a:r>
          </a:p>
          <a:p>
            <a:pPr algn="just"/>
            <a:endParaRPr lang="pt-B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235B14-7862-4CE3-B203-A345EA535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179433"/>
              </p:ext>
            </p:extLst>
          </p:nvPr>
        </p:nvGraphicFramePr>
        <p:xfrm>
          <a:off x="2672179" y="1846987"/>
          <a:ext cx="6738151" cy="316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898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FD377-DBDE-4EBE-BBC8-F29B20E2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493" y="1018830"/>
            <a:ext cx="10122408" cy="457545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C7CA977-9BEB-412C-87CC-BE0C539201B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487804"/>
                <a:ext cx="10122408" cy="338980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Exercício: refazer o exemplo 3 supondo que a busca na região 2 resultou em sucesso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que esperar de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=1) , 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=1,2,3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C7CA977-9BEB-412C-87CC-BE0C53920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487804"/>
                <a:ext cx="10122408" cy="3389803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1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FF25-50D5-4072-8E00-CA246FD8E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58861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160DCF4-7A04-4E50-8118-95265B30642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617811"/>
                <a:ext cx="10122408" cy="3472384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Exemplo 4: problema da urna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  <m:sub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bolas brancas,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  <m:sub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pt-BR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verdes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  <m:sub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  <m:sSub>
                      <m:sSubPr>
                        <m:ctrlP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  <m:sub>
                        <m:r>
                          <a:rPr lang="pt-BR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azuis.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  <m:r>
                      <a:rPr lang="pt-B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  <m:sub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pt-B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</m:e>
                      <m:sub>
                        <m:r>
                          <a:rPr lang="pt-BR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pt-BR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 </m:t>
                    </m:r>
                    <m:d>
                      <m:dPr>
                        <m:begChr m:val="{"/>
                        <m:endChr m:val="}"/>
                        <m:ctrlP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B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lang="pt-B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B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</m:d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pt-B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pt-BR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:</m:t>
                        </m:r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≤ 5</m:t>
                        </m:r>
                      </m:e>
                    </m:d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,   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={0,1,2,3…}</m:t>
                    </m:r>
                  </m:oMath>
                </a14:m>
                <a:r>
                  <a:rPr lang="pt-B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20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𝑿</m:t>
                    </m:r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B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, </m:t>
                        </m:r>
                        <m:sSub>
                          <m:sSubPr>
                            <m:ctrlP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𝒐𝒏𝒅𝒆</m:t>
                    </m:r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pt-B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  <m:sub>
                        <m:r>
                          <a:rPr lang="pt-B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</m:sSub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 </m:t>
                    </m:r>
                    <m:d>
                      <m:dPr>
                        <m:begChr m:val="{"/>
                        <m:endChr m:val=""/>
                        <m:ctrlPr>
                          <a:rPr lang="pt-B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,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𝒔𝒆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−é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𝒔𝒊𝒎𝒂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𝒃𝒐𝒍𝒂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𝒓𝒆𝒕𝒊𝒓𝒂𝒅𝒂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é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𝒃𝒓𝒂𝒏𝒄𝒂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(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e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,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𝒔𝒆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−é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𝒔𝒊𝒎𝒂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𝒃𝒐𝒍𝒂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𝒓𝒆𝒕𝒊𝒓𝒂𝒅𝒂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é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𝒗𝒆𝒓𝒅𝒆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(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 </m:t>
                            </m:r>
                          </m:e>
                          <m:e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,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𝒔𝒆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−é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𝒔𝒊𝒎𝒂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𝒃𝒐𝒍𝒂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𝒓𝒆𝒕𝒊𝒓𝒂𝒅𝒂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é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𝒂𝒛𝒖𝒍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(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      </m:t>
                            </m:r>
                          </m:e>
                        </m:eqArr>
                      </m:e>
                    </m:d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pt-BR" sz="2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𝒳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 </m:t>
                    </m:r>
                    <m:sSup>
                      <m:sSupPr>
                        <m:ctrlP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{0 ,1 , 2}</m:t>
                        </m:r>
                      </m:e>
                      <m:sup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pt-B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2,0</m:t>
                            </m:r>
                          </m:e>
                        </m:d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=(3,1)) =  </m:t>
                    </m:r>
                    <m:r>
                      <a:rPr lang="pt-BR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l-G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(3,1)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 (3/5) (1/4) </m:t>
                    </m:r>
                  </m:oMath>
                </a14:m>
                <a:r>
                  <a:rPr lang="pt-B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a:rPr lang="pt-BR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𝑈𝑛𝑖𝑓𝑜𝑟𝑚𝑒</m:t>
                    </m:r>
                    <m:r>
                      <a:rPr lang="pt-BR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pt-B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BR" sz="2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pt-B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=(0,3)) =  </m:t>
                    </m:r>
                    <m:r>
                      <a:rPr lang="pt-BR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BR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l-G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(0,3)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 (2/5) (3/4) </m:t>
                    </m:r>
                  </m:oMath>
                </a14:m>
                <a:r>
                  <a:rPr lang="pt-BR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160DCF4-7A04-4E50-8118-95265B306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617811"/>
                <a:ext cx="10122408" cy="3472384"/>
              </a:xfrm>
              <a:blipFill>
                <a:blip r:embed="rId2"/>
                <a:stretch>
                  <a:fillRect l="-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52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5318E-37A2-412B-8F54-2BC2E27BC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567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8686A5E-B491-463A-B4C2-593664E0A14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4" y="1485901"/>
                <a:ext cx="10122408" cy="360429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Obter a distribuição a posteriori de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a primeira bola extraída da urna é verde e a segunda é azul. A priori,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</m:t>
                    </m:r>
                    <m:r>
                      <a:rPr lang="pt-BR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𝑈𝑛𝑖𝑓𝑜𝑟𝑚𝑒</m:t>
                    </m:r>
                    <m:r>
                      <a:rPr lang="pt-BR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B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</m:d>
                    <m:r>
                      <a:rPr lang="pt-BR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</m:oMath>
                </a14:m>
                <a:r>
                  <a:rPr lang="pt-BR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possui 21 elementos).</a:t>
                </a: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78686A5E-B491-463A-B4C2-593664E0A1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4" y="1485901"/>
                <a:ext cx="10122408" cy="3604293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456E2E5-27DE-4323-9059-B73DA7699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84174"/>
              </p:ext>
            </p:extLst>
          </p:nvPr>
        </p:nvGraphicFramePr>
        <p:xfrm>
          <a:off x="2280575" y="2355533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430365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2755669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2909839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41923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46036345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1045291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20696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i      j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50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6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9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90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27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20C6A-68DD-4670-815C-0A1A9D1E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485279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5EC41CC-DACF-47E2-8522-113E63F20B6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603213"/>
                <a:ext cx="10122408" cy="348698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Vamos então determinar para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 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=(</m:t>
                          </m:r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 </m:t>
                          </m:r>
                        </m:e>
                      </m:d>
                      <m:sSub>
                        <m:sSubPr>
                          <m:ctrlPr>
                            <a:rPr lang="pt-B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0,1,0</m:t>
                          </m:r>
                        </m:e>
                      </m:d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1)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0,1,0</m:t>
                          </m:r>
                        </m:e>
                      </m: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0,0,1)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</m:oMath>
                  </m:oMathPara>
                </a14:m>
                <a:endParaRPr lang="pt-BR" sz="1800" b="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pt-BR" sz="18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 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0,1,0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B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0,0,1</m:t>
                                  </m:r>
                                </m:e>
                              </m:d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 </m:t>
                          </m:r>
                          <m:r>
                            <a:rPr lang="pt-BR" sz="1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,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  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Θ</m:t>
                              </m:r>
                            </m:sub>
                            <m:sup/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0,1,0</m:t>
                                      </m:r>
                                    </m:e>
                                  </m:d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0,0,1</m:t>
                                      </m:r>
                                    </m:e>
                                  </m:d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,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 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,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</m:oMath>
                  </m:oMathPara>
                </a14:m>
                <a:endPara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5 −</m:t>
                              </m:r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pt-BR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.</m:t>
                          </m:r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21</m:t>
                              </m:r>
                            </m:den>
                          </m:f>
                        </m:num>
                        <m:den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pt-B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  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Θ</m:t>
                              </m:r>
                            </m:sub>
                            <m:sup/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pt-BR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.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5 −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−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.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21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5 −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.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21</m:t>
                              </m:r>
                            </m:den>
                          </m:f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∈  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Θ</m:t>
                              </m:r>
                            </m:sub>
                            <m:sup/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.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5 −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−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.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21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5EC41CC-DACF-47E2-8522-113E63F20B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603213"/>
                <a:ext cx="10122408" cy="3486982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411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07654-CD61-49F3-8B14-E5A59BCC6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409425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8DCA145-08A0-42A3-9396-AD1B2A4A3D1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438621"/>
                <a:ext cx="10122408" cy="365157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B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pt-BR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=(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 </m:t>
                        </m:r>
                      </m:e>
                    </m:d>
                    <m:sSub>
                      <m:sSubPr>
                        <m:ctrlPr>
                          <a:rPr lang="pt-BR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0,1,0</m:t>
                        </m:r>
                      </m:e>
                    </m:d>
                    <m:r>
                      <a:rPr lang="pt-B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1)</m:t>
                        </m:r>
                      </m:e>
                    </m:d>
                    <m:r>
                      <a:rPr lang="pt-B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=   </m:t>
                    </m:r>
                    <m:f>
                      <m:fPr>
                        <m:ctrlP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(5 −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pt-BR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pt-BR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pt-BR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BR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pt-BR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pt-BR" sz="2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pt-BR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∈  </m:t>
                            </m:r>
                            <m:r>
                              <m:rPr>
                                <m:sty m:val="p"/>
                              </m:rPr>
                              <a:rPr lang="el-GR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sub>
                          <m:sup/>
                          <m:e>
                            <m:r>
                              <a:rPr lang="pt-BR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</m:t>
                            </m:r>
                            <m:r>
                              <a:rPr lang="pt-BR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pt-BR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(5 −</m:t>
                            </m:r>
                            <m:r>
                              <a:rPr lang="pt-BR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lang="pt-BR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</m:t>
                            </m:r>
                            <m:r>
                              <a:rPr lang="pt-BR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pt-BR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pt-B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f>
                      <m:fPr>
                        <m:ctrlPr>
                          <a:rPr lang="pt-BR" sz="2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pt-B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(5 −</m:t>
                        </m:r>
                        <m:r>
                          <a:rPr lang="pt-B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pt-B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pt-BR" sz="2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pt-BR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den>
                    </m:f>
                    <m:r>
                      <a:rPr lang="pt-BR" sz="2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BR" sz="2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Soma do</a:t>
                </a:r>
              </a:p>
              <a:p>
                <a:pPr algn="just"/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Denominador:</a:t>
                </a:r>
              </a:p>
              <a:p>
                <a:pPr algn="ctr"/>
                <a:endParaRPr lang="pt-BR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pt-BR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08DCA145-08A0-42A3-9396-AD1B2A4A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438621"/>
                <a:ext cx="10122408" cy="3651573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C89A16E-BA5E-4839-BE18-2D5AA100B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53985"/>
              </p:ext>
            </p:extLst>
          </p:nvPr>
        </p:nvGraphicFramePr>
        <p:xfrm>
          <a:off x="2893133" y="2427838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13925432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4520386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2410465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366104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60079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345603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32007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u    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84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∙4 (4)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∙3 (6)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∙2 (6)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∙0 (0)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9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∙4 (0)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∙3 (3)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∙1 (3)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∙0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3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∙3 (0)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∙2 (2)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∙1 (2)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90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∙1 (1)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2∙0 (0)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287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∙1 (0)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∙0 (0)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1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∙</a:t>
                      </a: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53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53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90EBF-5ABF-4B0B-A170-E7E6E4664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485279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8E1EEEC-4036-41A0-9341-F89F1E3C048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2" y="1494953"/>
                <a:ext cx="10122407" cy="357571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priori                                                                         A posteriori 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0,1,0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(0,0,1)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8E1EEEC-4036-41A0-9341-F89F1E3C0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2" y="1494953"/>
                <a:ext cx="10122407" cy="3575719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E0F443-6DA9-4F4A-8B7F-13DCB78F4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21542"/>
              </p:ext>
            </p:extLst>
          </p:nvPr>
        </p:nvGraphicFramePr>
        <p:xfrm>
          <a:off x="1117600" y="2131060"/>
          <a:ext cx="45286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43">
                  <a:extLst>
                    <a:ext uri="{9D8B030D-6E8A-4147-A177-3AD203B41FA5}">
                      <a16:colId xmlns:a16="http://schemas.microsoft.com/office/drawing/2014/main" val="371669164"/>
                    </a:ext>
                  </a:extLst>
                </a:gridCol>
                <a:gridCol w="646943">
                  <a:extLst>
                    <a:ext uri="{9D8B030D-6E8A-4147-A177-3AD203B41FA5}">
                      <a16:colId xmlns:a16="http://schemas.microsoft.com/office/drawing/2014/main" val="3435164571"/>
                    </a:ext>
                  </a:extLst>
                </a:gridCol>
                <a:gridCol w="646943">
                  <a:extLst>
                    <a:ext uri="{9D8B030D-6E8A-4147-A177-3AD203B41FA5}">
                      <a16:colId xmlns:a16="http://schemas.microsoft.com/office/drawing/2014/main" val="150658793"/>
                    </a:ext>
                  </a:extLst>
                </a:gridCol>
                <a:gridCol w="646943">
                  <a:extLst>
                    <a:ext uri="{9D8B030D-6E8A-4147-A177-3AD203B41FA5}">
                      <a16:colId xmlns:a16="http://schemas.microsoft.com/office/drawing/2014/main" val="3122948788"/>
                    </a:ext>
                  </a:extLst>
                </a:gridCol>
                <a:gridCol w="646943">
                  <a:extLst>
                    <a:ext uri="{9D8B030D-6E8A-4147-A177-3AD203B41FA5}">
                      <a16:colId xmlns:a16="http://schemas.microsoft.com/office/drawing/2014/main" val="3070018855"/>
                    </a:ext>
                  </a:extLst>
                </a:gridCol>
                <a:gridCol w="646943">
                  <a:extLst>
                    <a:ext uri="{9D8B030D-6E8A-4147-A177-3AD203B41FA5}">
                      <a16:colId xmlns:a16="http://schemas.microsoft.com/office/drawing/2014/main" val="3280725786"/>
                    </a:ext>
                  </a:extLst>
                </a:gridCol>
                <a:gridCol w="646943">
                  <a:extLst>
                    <a:ext uri="{9D8B030D-6E8A-4147-A177-3AD203B41FA5}">
                      <a16:colId xmlns:a16="http://schemas.microsoft.com/office/drawing/2014/main" val="3880530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   j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6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46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9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82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9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9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089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53DB1A5-2AB1-4727-B838-47A9F4767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59727"/>
              </p:ext>
            </p:extLst>
          </p:nvPr>
        </p:nvGraphicFramePr>
        <p:xfrm>
          <a:off x="6169981" y="2136845"/>
          <a:ext cx="46114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780">
                  <a:extLst>
                    <a:ext uri="{9D8B030D-6E8A-4147-A177-3AD203B41FA5}">
                      <a16:colId xmlns:a16="http://schemas.microsoft.com/office/drawing/2014/main" val="3750371219"/>
                    </a:ext>
                  </a:extLst>
                </a:gridCol>
                <a:gridCol w="658780">
                  <a:extLst>
                    <a:ext uri="{9D8B030D-6E8A-4147-A177-3AD203B41FA5}">
                      <a16:colId xmlns:a16="http://schemas.microsoft.com/office/drawing/2014/main" val="2857194300"/>
                    </a:ext>
                  </a:extLst>
                </a:gridCol>
                <a:gridCol w="658780">
                  <a:extLst>
                    <a:ext uri="{9D8B030D-6E8A-4147-A177-3AD203B41FA5}">
                      <a16:colId xmlns:a16="http://schemas.microsoft.com/office/drawing/2014/main" val="3217708113"/>
                    </a:ext>
                  </a:extLst>
                </a:gridCol>
                <a:gridCol w="658780">
                  <a:extLst>
                    <a:ext uri="{9D8B030D-6E8A-4147-A177-3AD203B41FA5}">
                      <a16:colId xmlns:a16="http://schemas.microsoft.com/office/drawing/2014/main" val="383503428"/>
                    </a:ext>
                  </a:extLst>
                </a:gridCol>
                <a:gridCol w="658780">
                  <a:extLst>
                    <a:ext uri="{9D8B030D-6E8A-4147-A177-3AD203B41FA5}">
                      <a16:colId xmlns:a16="http://schemas.microsoft.com/office/drawing/2014/main" val="863007520"/>
                    </a:ext>
                  </a:extLst>
                </a:gridCol>
                <a:gridCol w="658780">
                  <a:extLst>
                    <a:ext uri="{9D8B030D-6E8A-4147-A177-3AD203B41FA5}">
                      <a16:colId xmlns:a16="http://schemas.microsoft.com/office/drawing/2014/main" val="995956509"/>
                    </a:ext>
                  </a:extLst>
                </a:gridCol>
                <a:gridCol w="658780">
                  <a:extLst>
                    <a:ext uri="{9D8B030D-6E8A-4147-A177-3AD203B41FA5}">
                      <a16:colId xmlns:a16="http://schemas.microsoft.com/office/drawing/2014/main" val="4065433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   j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8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7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88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00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2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28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30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86716-F1E7-4A50-9E65-139407138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613100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b="1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89B08433-CC4D-4F59-99D1-192C25C42CF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642297"/>
                <a:ext cx="10122408" cy="344789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 aula passada, vimos que, através do </a:t>
                </a:r>
                <a:r>
                  <a:rPr lang="pt-B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 de bayes</a:t>
                </a: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podemos combinar a incerteza inicial (a priori) sobre um parâmetro de interesse com a informação revelada pelos dados sobre esse parâmetro. </a:t>
                </a: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Vamos Refazer o exemplo 2 (da urna) considerando agora a observação de uma bola verde seguida de uma bola branca, isto é,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89B08433-CC4D-4F59-99D1-192C25C42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642297"/>
                <a:ext cx="10122408" cy="3447898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07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9F069-2568-4B0C-958F-9E2163B28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485279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AE4883F-2D6C-4BAB-8E6B-5686FDF2E0D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14475"/>
                <a:ext cx="10122408" cy="357571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sz="2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 representação gráfica da posteriori.</a:t>
                </a:r>
              </a:p>
              <a:p>
                <a:pPr algn="just"/>
                <a:endParaRPr lang="pt-BR" sz="2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sz="2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2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Refazer o exemplo 4 considerando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pt-B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BR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1,0,0</m:t>
                        </m:r>
                      </m:e>
                    </m:d>
                    <m:r>
                      <a:rPr lang="pt-BR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BR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2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pt-B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2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BR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1,0,0</m:t>
                        </m:r>
                      </m:e>
                    </m:d>
                    <m:r>
                      <a:rPr lang="pt-BR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AE4883F-2D6C-4BAB-8E6B-5686FDF2E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14475"/>
                <a:ext cx="10122408" cy="3575719"/>
              </a:xfrm>
              <a:blipFill>
                <a:blip r:embed="rId2"/>
                <a:stretch>
                  <a:fillRect l="-7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8207D-4D65-46B3-BC89-A9E89EBC7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80008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438D0-57FD-46CD-846C-DA1D9719A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493" y="1509205"/>
            <a:ext cx="10122408" cy="35809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operação bayesiana permite, sob certas condições,  revisar a incerteza sobre o parâmetro de interesse seja se as informações reveladas pelos dados são incorporadas (todas) de uma vez só, seja se são incorporadas em partes (sequencialmente). Em outras palavras, a obtenção da distribuição a posteriori não é afetada (não muda) se obtida numa única etapa (incorporando-se toda informação amostral) ou se obtida sequencialmente (incorporando-se aos poucos a informação disponível sobre o parâmetro de interesse). 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074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BC879-A06C-4C12-B550-1FF09B0C8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18830"/>
            <a:ext cx="9099255" cy="495645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08F6484-6716-41FE-99A2-F17A1CCFD161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14475"/>
                <a:ext cx="10122408" cy="357571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suponhamos que são observados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que trazem informação sobre o parâmetro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Pelo teorema de bayes, podemos, a partir da distribuição a priori para o parâmetro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da informação completa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obter a distribuição posteriori para o parâmetro dado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→                       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, 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→                        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08F6484-6716-41FE-99A2-F17A1CCFD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14475"/>
                <a:ext cx="10122408" cy="3575719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6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7045-B2BF-4F99-8D1D-433C315A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497763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1B99D02-6243-477B-8C5D-5E0DBB6C82D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6959"/>
                <a:ext cx="10122408" cy="356323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Alternativamente, podemos revisar a incerteza sobre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partir da observação (parcial)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obtendo a posteriori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partir dessa posteriori (que corresponde à atual representação de incerteza sobre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e incorporando-se agora a informação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obtemos a distribuição a posteriori de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pt-BR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endChr m:val="|"/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→       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→      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      →      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→      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1B99D02-6243-477B-8C5D-5E0DBB6C8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6959"/>
                <a:ext cx="10122408" cy="3563235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04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B0C94-2365-4D9F-8D2A-A940241FB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18830"/>
            <a:ext cx="9099255" cy="584384"/>
          </a:xfrm>
        </p:spPr>
        <p:txBody>
          <a:bodyPr anchor="ctr">
            <a:no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666A508-72F0-4E67-84E8-191672BA9B80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614643"/>
                <a:ext cx="10122408" cy="3475551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pt-BR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Pode-se mostrar que, para todo </a:t>
                </a:r>
                <a14:m>
                  <m:oMath xmlns:m="http://schemas.openxmlformats.org/officeDocument/2006/math">
                    <m:r>
                      <a:rPr lang="pt-BR" sz="17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17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l-GR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</m:oMath>
                </a14:m>
                <a:r>
                  <a:rPr lang="pt-BR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vale que </a:t>
                </a: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     =      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endChr m:val="|"/>
                          <m:ctrlPr>
                            <a:rPr lang="pt-B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São equivalentes (para fins inferenciais a partir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7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pt-BR" sz="17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BR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7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 sz="17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pt-BR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BR" sz="17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BR" sz="1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ctrlPr>
                            <a:rPr lang="pt-BR" sz="1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→                       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, 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→                        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sz="19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ctrlPr>
                            <a:rPr lang="pt-BR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→       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→      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      →      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→      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r>
                        <a:rPr lang="pt-BR" sz="19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endChr m:val="|"/>
                          <m:ctrlP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pt-BR" sz="19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sz="19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666A508-72F0-4E67-84E8-191672BA9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614643"/>
                <a:ext cx="10122408" cy="3475551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7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Refazer o exemplo 2, considerando a observação de uma bola verde seguida de uma bola branca, isto é,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incorporando primeiro (apenas) a informação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e, em seguida, incorporando a informação de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pt-BR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vimos na última aula a atualização de incerteza sobre o parâmetro incorporando toda informação da amostra:</a:t>
                </a: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→                     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, 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                      →                      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,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BR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71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7045-B2BF-4F99-8D1D-433C315A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497763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1B99D02-6243-477B-8C5D-5E0DBB6C82D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6959"/>
                <a:ext cx="10122408" cy="356323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Faremos agora em duas etapas:</a:t>
                </a:r>
              </a:p>
              <a:p>
                <a:pPr algn="just">
                  <a:lnSpc>
                    <a:spcPct val="150000"/>
                  </a:lnSpc>
                </a:pPr>
                <a:endParaRPr lang="pt-BR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→      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      →     </m:t>
                      </m:r>
                      <m:r>
                        <a:rPr lang="pt-BR" i="1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pt-BR" b="0" i="1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pt-BR" i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      →     </m:t>
                      </m:r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endChr m:val="|"/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,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=1)</m:t>
                      </m:r>
                    </m:oMath>
                  </m:oMathPara>
                </a14:m>
                <a:endParaRPr lang="pt-B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pt-BR" b="0" i="1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pt-B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(5 − 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(5 − 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  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5 −</m:t>
                          </m:r>
                          <m:r>
                            <a:rPr lang="pt-BR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∈ 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pt-B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1B99D02-6243-477B-8C5D-5E0DBB6C8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6959"/>
                <a:ext cx="10122408" cy="3563235"/>
              </a:xfrm>
              <a:blipFill>
                <a:blip r:embed="rId2"/>
                <a:stretch>
                  <a:fillRect l="-6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0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705B9-3A5C-46B3-9DC8-89FD55ACC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493" y="1524001"/>
            <a:ext cx="10122408" cy="356619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1B95E0A-2D9C-4E8F-AAF6-60F8D0BB3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364944"/>
              </p:ext>
            </p:extLst>
          </p:nvPr>
        </p:nvGraphicFramePr>
        <p:xfrm>
          <a:off x="2840855" y="2057400"/>
          <a:ext cx="6533964" cy="303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212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Vamos agora atualzar a incerteza sobre o parâmetro incorporando a informação da segunda extração da urna. Seja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distribuição de </a:t>
                </a:r>
                <a14:m>
                  <m:oMath xmlns:m="http://schemas.openxmlformats.org/officeDocument/2006/math">
                    <m:r>
                      <a:rPr lang="pt-BR" sz="19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dado </a:t>
                </a:r>
                <a:r>
                  <a:rPr lang="pt-BR" sz="1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x1 = 0</a:t>
                </a: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isto é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2000" b="0" i="1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  </m:t>
                      </m:r>
                      <m:r>
                        <a:rPr lang="pt-BR" sz="2000" i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2000" i="1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  <m:r>
                        <a:rPr lang="pt-BR" sz="2000" b="0" i="1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 =  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5 −</m:t>
                          </m:r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bg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Vamos obter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1) =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9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endChr m:val="|"/>
                              <m:ctrlPr>
                                <a:rPr lang="pt-BR" sz="1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9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pt-BR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pt-BR" sz="19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ℙ</m:t>
                                  </m:r>
                                </m:e>
                                <m:sup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endChr m:val="|"/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e>
                              </m:d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ℙ</m:t>
                                  </m:r>
                                </m:e>
                                <m:sup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5 −</m:t>
                              </m:r>
                              <m: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den>
                          </m:f>
                        </m:num>
                        <m:den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9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5 −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⇒</m:t>
                      </m:r>
                    </m:oMath>
                  </m:oMathPara>
                </a14:m>
                <a:endParaRPr lang="pt-BR" sz="1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  <a:blipFill>
                <a:blip r:embed="rId2"/>
                <a:stretch>
                  <a:fillRect l="-241" r="-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⇒  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1)  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5 −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5 −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(5 −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(5 − 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⇒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1)   =    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(5 − 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, 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=0,1,2,3,4,5.     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6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EAE48-830B-4487-A07E-F0BF96CEB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515293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b="1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BF70408-A7A9-4262-8E1D-F35219C7E7C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44489"/>
                <a:ext cx="10122408" cy="3545705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 de bayes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…,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eventos que formam uma partiçÃO DO ESPAÇO ORIGINAL 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um evento tal que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  <m:r>
                      <a:rPr lang="pt-BR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então,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pt-BR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=  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  <m: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pt-BR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,    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=1,…,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B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1BF70408-A7A9-4262-8E1D-F35219C7E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44489"/>
                <a:ext cx="10122408" cy="3545705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94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705B9-3A5C-46B3-9DC8-89FD55ACC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493" y="1524001"/>
            <a:ext cx="10122408" cy="356619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BC19211-0D8B-4749-B5F3-3277090C0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095929"/>
              </p:ext>
            </p:extLst>
          </p:nvPr>
        </p:nvGraphicFramePr>
        <p:xfrm>
          <a:off x="2769870" y="1935332"/>
          <a:ext cx="7004446" cy="315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82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Vimos, no exemplo 1, que após a realização do exame laboratorial, cujo resultado foi positivo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a incerteza sobre o estado de saúde foi modificada para 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  <m: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=1)  = </m:t>
                    </m:r>
                    <m:f>
                      <m:fPr>
                        <m:ctrlPr>
                          <a:rPr lang="pt-B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B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pt-B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=1 </m:t>
                        </m:r>
                      </m:e>
                    </m:d>
                    <m:r>
                      <a:rPr lang="pt-B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=1)  =  </m:t>
                    </m:r>
                    <m:f>
                      <m:fPr>
                        <m:ctrlP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Suponhamos agora que o indivíduo decide fazer um novo teste laboratorial, de desempenho igual ao do primeiro teste, para reavaliar se possui ou não a doença. </a:t>
                </a:r>
              </a:p>
              <a:p>
                <a:pPr algn="just">
                  <a:lnSpc>
                    <a:spcPct val="150000"/>
                  </a:lnSpc>
                </a:pPr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7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Realizado o novo teste, observa-se resultado positivo. Qual é a nova distribuição a posteriori para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Denotemos por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o resultado do segundo teste: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se o resultado é positivo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se o resultado é negativo. Definindo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 </m:t>
                          </m:r>
                        </m:e>
                      </m:d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  </m:t>
                      </m:r>
                      <m:r>
                        <a:rPr lang="pt-B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 </m:t>
                          </m:r>
                        </m:e>
                      </m:d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1)  =   </m:t>
                      </m:r>
                      <m:f>
                        <m:fPr>
                          <m:ctrlP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B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B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 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e>
                      </m:d>
                      <m:r>
                        <a:rPr lang="pt-B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1  −</m:t>
                      </m:r>
                      <m:sSup>
                        <m:sSup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  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e>
                      </m:d>
                      <m:r>
                        <a:rPr lang="pt-B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  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B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,  </m:t>
                      </m:r>
                    </m:oMath>
                  </m:oMathPara>
                </a14:m>
                <a:endParaRPr lang="pt-BR" sz="18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Vamos determinar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endChr m:val="|"/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=1 </m:t>
                        </m:r>
                      </m:e>
                    </m:d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1) </m:t>
                    </m:r>
                  </m:oMath>
                </a14:m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  <a:blipFill>
                <a:blip r:embed="rId2"/>
                <a:stretch>
                  <a:fillRect l="-542" r="-4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849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 </m:t>
                          </m:r>
                        </m:e>
                      </m:d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1)</m:t>
                      </m:r>
                      <m:r>
                        <a:rPr lang="pt-B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endChr m:val="|"/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endChr m:val="|"/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=1)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  <m:sSup>
                            <m:sSupPr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+    </m:t>
                              </m:r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endChr m:val="|"/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=0)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</m:d>
                        </m:den>
                      </m:f>
                      <m:r>
                        <a:rPr lang="pt-B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95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pt-B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sz="2000" b="0" i="1" smtClean="0">
                                  <a:solidFill>
                                    <a:srgbClr val="0070C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95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 +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  <m:r>
                                <a:rPr lang="pt-BR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den>
                          </m:f>
                          <m:r>
                            <a:rPr lang="pt-BR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srgbClr val="0070C0"/>
                                  </a:solidFill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den>
                      </m:f>
                      <m:r>
                        <a:rPr lang="pt-B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475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475+1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⇒</m:t>
                      </m:r>
                      <m:sSup>
                        <m:sSupPr>
                          <m:ctrlPr>
                            <a:rPr lang="pt-BR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=1 </m:t>
                          </m:r>
                        </m:e>
                      </m:d>
                      <m:r>
                        <a:rPr lang="pt-B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pt-BR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=1)  =   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475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476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  0,9978.</m:t>
                      </m:r>
                    </m:oMath>
                  </m:oMathPara>
                </a14:m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Consequentemente,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pt-BR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endChr m:val="|"/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=0 </m:t>
                        </m:r>
                      </m:e>
                    </m:d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1  −</m:t>
                    </m:r>
                    <m:sSup>
                      <m:sSupPr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endChr m:val="|"/>
                        <m:ctrlP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=1 </m:t>
                        </m:r>
                      </m:e>
                    </m:d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𝑌</m:t>
                    </m:r>
                    <m:r>
                      <a:rPr lang="pt-BR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=1)  =  0,0022</m:t>
                    </m:r>
                  </m:oMath>
                </a14:m>
                <a:endPara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6E6705B9-3A5C-46B3-9DC8-89FD55ACC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524001"/>
                <a:ext cx="10122408" cy="3566193"/>
              </a:xfrm>
              <a:blipFill>
                <a:blip r:embed="rId2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9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39B5-0507-4557-9DB1-0C0B97B0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494804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 - sequencialidade</a:t>
            </a:r>
            <a:endParaRPr lang="pt-BR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705B9-3A5C-46B3-9DC8-89FD55ACC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493" y="1524001"/>
            <a:ext cx="10122408" cy="35661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6082F85-1C62-45F0-B367-CDBDD4394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336857"/>
              </p:ext>
            </p:extLst>
          </p:nvPr>
        </p:nvGraphicFramePr>
        <p:xfrm>
          <a:off x="2627789" y="1563606"/>
          <a:ext cx="6906827" cy="3486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9414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1E1C2-F690-4BD0-ADF3-D9799E051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656729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B8AE977-1CF0-4443-B580-CB5E600C154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685925"/>
                <a:ext cx="10122408" cy="3404270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 expressão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= 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9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,    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=1,…,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pt-BR" sz="1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Consideremos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</m:d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=0, 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=0}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pt-BR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=1}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...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pt-BR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=5</m:t>
                        </m:r>
                      </m:e>
                    </m:d>
                    <m:r>
                      <a:rPr lang="pt-BR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Assim, pelo teorema de bayes, temos que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=(0,1)) =  </m:t>
                      </m:r>
                      <m:f>
                        <m:fPr>
                          <m:ctrlP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=(0,1) </m:t>
                              </m:r>
                            </m:e>
                          </m:d>
                          <m:r>
                            <a:rPr lang="pt-B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pt-B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=(0,1) 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B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,    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=0,…,5.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</a:endParaRPr>
              </a:p>
              <a:p>
                <a:pPr algn="just"/>
                <a:endParaRPr lang="pt-B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EB8AE977-1CF0-4443-B580-CB5E600C1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685925"/>
                <a:ext cx="10122408" cy="3404270"/>
              </a:xfrm>
              <a:blipFill>
                <a:blip r:embed="rId2"/>
                <a:stretch>
                  <a:fillRect l="-4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2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D9F98-6D5E-44E5-9FCE-5F3343C27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18830"/>
            <a:ext cx="9099255" cy="584383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69645E6-1FD5-41E5-AA57-BD3A5F914CE3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614643"/>
                <a:ext cx="10122408" cy="3475552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=(0,1))=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</m:d>
                          <m:r>
                            <a:rPr lang="pt-BR" sz="1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9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9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1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9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9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0, </m:t>
                              </m:r>
                              <m:sSub>
                                <m:sSubPr>
                                  <m:ctrlPr>
                                    <a:rPr lang="pt-BR" sz="1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19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sz="19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BR" sz="19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pt-BR" sz="1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(5 − </m:t>
                              </m:r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9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(5 − 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pt-BR" sz="19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5 − 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19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9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pt-BR" sz="19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5 − </m:t>
                                  </m:r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pt-BR" sz="19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19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19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9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9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nary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   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(5 − </m:t>
                          </m:r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  <m:e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(5 − 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9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=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(5 − 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0+4+6+6+4+0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⇒</m:t>
                      </m:r>
                    </m:oMath>
                  </m:oMathPara>
                </a14:m>
                <a:endParaRPr lang="pt-BR" sz="1900" b="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9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pt-BR" sz="1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=(0,1))=   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(5− 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1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)/20 </m:t>
                      </m:r>
                    </m:oMath>
                  </m:oMathPara>
                </a14:m>
                <a:endParaRPr lang="pt-BR" sz="1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69645E6-1FD5-41E5-AA57-BD3A5F914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614643"/>
                <a:ext cx="10122408" cy="34755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5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04760-77C8-4DFF-9E75-5D4FEC579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763120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E975183-BAC0-4AD0-A8C8-5CE74856459F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796" y="1679509"/>
                <a:ext cx="10122408" cy="341068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=(0,1))=  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(5 −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)/20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=0,1,2,3,4,5.</m:t>
                    </m:r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A priori </a:t>
                </a: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A posteriori (dado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</m:t>
                    </m:r>
                    <m:sSub>
                      <m:sSubPr>
                        <m:ctrlP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=1)</m:t>
                    </m:r>
                  </m:oMath>
                </a14:m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2E975183-BAC0-4AD0-A8C8-5CE748564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796" y="1679509"/>
                <a:ext cx="10122408" cy="3410685"/>
              </a:xfrm>
              <a:blipFill>
                <a:blip r:embed="rId2"/>
                <a:stretch>
                  <a:fillRect l="-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46E659F-0CEA-4BDF-B67C-98F351A45E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850039"/>
                  </p:ext>
                </p:extLst>
              </p:nvPr>
            </p:nvGraphicFramePr>
            <p:xfrm>
              <a:off x="2671193" y="2512955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210910191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1465405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69110793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691078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2397662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6638991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475405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878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</m:oMath>
                          </a14:m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pt-BR" i="1" baseline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b="0" i="1" baseline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b="0" i="1" baseline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baseline="0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baseline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8060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A46E659F-0CEA-4BDF-B67C-98F351A45E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850039"/>
                  </p:ext>
                </p:extLst>
              </p:nvPr>
            </p:nvGraphicFramePr>
            <p:xfrm>
              <a:off x="2671193" y="2512955"/>
              <a:ext cx="81280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210910191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91465405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69110793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6910783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12397662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96638991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47540587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878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4"/>
                          <a:stretch>
                            <a:fillRect l="-524" t="-109836" r="-60052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aseline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1/6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80609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F17AB9B-7462-40F8-BB4A-7881F3539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637167"/>
                  </p:ext>
                </p:extLst>
              </p:nvPr>
            </p:nvGraphicFramePr>
            <p:xfrm>
              <a:off x="1411550" y="4091254"/>
              <a:ext cx="938764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786">
                      <a:extLst>
                        <a:ext uri="{9D8B030D-6E8A-4147-A177-3AD203B41FA5}">
                          <a16:colId xmlns:a16="http://schemas.microsoft.com/office/drawing/2014/main" val="54708448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7888243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700584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79009045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551569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17164555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0938962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231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ℙ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𝜃</m:t>
                                    </m:r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  <m:r>
                                      <a:rPr lang="pt-B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  <m:r>
                                  <a:rPr lang="pt-B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=(0,1))</m:t>
                                </m:r>
                              </m:oMath>
                            </m:oMathPara>
                          </a14:m>
                          <a:endPara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5728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6F17AB9B-7462-40F8-BB4A-7881F3539F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637167"/>
                  </p:ext>
                </p:extLst>
              </p:nvPr>
            </p:nvGraphicFramePr>
            <p:xfrm>
              <a:off x="1411550" y="4091254"/>
              <a:ext cx="9387644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0786">
                      <a:extLst>
                        <a:ext uri="{9D8B030D-6E8A-4147-A177-3AD203B41FA5}">
                          <a16:colId xmlns:a16="http://schemas.microsoft.com/office/drawing/2014/main" val="54708448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7888243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9700584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790090459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8551569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17164555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0938962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b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231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252" t="-109836" r="-28916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2/10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57282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901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3E753-7B8C-489C-8443-62DFD22AA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574017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dirty="0">
              <a:solidFill>
                <a:srgbClr val="45454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3B478-FA6B-4B73-AAFA-3206B55F4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493" y="1603213"/>
            <a:ext cx="10122408" cy="348698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</a:t>
            </a: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3CA1110-AAE9-44A1-8BF9-9FC45F6CC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056821"/>
              </p:ext>
            </p:extLst>
          </p:nvPr>
        </p:nvGraphicFramePr>
        <p:xfrm>
          <a:off x="2627790" y="2057400"/>
          <a:ext cx="67914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014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B4EB6-AAE9-45B6-8D6A-10D57D19F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7"/>
            <a:ext cx="9099255" cy="613101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b="1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5CD32DE-2974-48B2-89B8-DC3BB760741B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722269"/>
                <a:ext cx="10122408" cy="3367926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 de bayes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pt-B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=  </m:t>
                      </m:r>
                      <m:f>
                        <m:fPr>
                          <m:ctrlP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sSub>
                            <m:sSubPr>
                              <m:ctrlP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pt-B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  <m:e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  <m: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pt-B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,    </m:t>
                      </m:r>
                      <m:r>
                        <a:rPr lang="pt-B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=1,…,</m:t>
                      </m:r>
                      <m:r>
                        <a:rPr lang="pt-B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B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geral, 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,…,</m:t>
                    </m:r>
                    <m:sSub>
                      <m:sSubPr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B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,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=1,…,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∈ </m:t>
                    </m:r>
                    <m:r>
                      <a:rPr lang="pt-B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𝒳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temos (note que no exemplo anterior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pt-B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pelo teorema de bayes, que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pt-B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 =  </m:t>
                      </m:r>
                      <m:f>
                        <m:f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d>
                            <m:dPr>
                              <m:endChr m:val="|"/>
                              <m:ctrlP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𝑿</m:t>
                              </m:r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ℙ</m:t>
                          </m:r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𝜽</m:t>
                          </m:r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pt-B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𝒋</m:t>
                              </m:r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sup>
                            <m:e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d>
                                <m:dPr>
                                  <m:endChr m:val="|"/>
                                  <m:ctrlPr>
                                    <a:rPr lang="pt-B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𝑿</m:t>
                                  </m:r>
                                  <m:r>
                                    <a:rPr lang="pt-B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pt-B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pt-B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𝜽</m:t>
                              </m:r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ℙ</m:t>
                              </m:r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𝜽</m:t>
                              </m:r>
                              <m:r>
                                <a:rPr lang="pt-B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a:rPr lang="pt-B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,    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𝒊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𝒌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pt-BR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5CD32DE-2974-48B2-89B8-DC3BB7607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722269"/>
                <a:ext cx="10122408" cy="3367926"/>
              </a:xfrm>
              <a:blipFill>
                <a:blip r:embed="rId2"/>
                <a:stretch>
                  <a:fillRect l="-361" r="-3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32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BB695-D077-47A1-971A-B7A01783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029196"/>
            <a:ext cx="9099255" cy="574017"/>
          </a:xfrm>
        </p:spPr>
        <p:txBody>
          <a:bodyPr anchor="ctr">
            <a:normAutofit/>
          </a:bodyPr>
          <a:lstStyle/>
          <a:p>
            <a:pPr algn="ctr"/>
            <a:r>
              <a:rPr lang="pt-BR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 bayesiana</a:t>
            </a:r>
            <a:endParaRPr lang="pt-BR" sz="2000" b="1" dirty="0">
              <a:solidFill>
                <a:srgbClr val="4545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ubtitle 4">
                <a:extLst>
                  <a:ext uri="{FF2B5EF4-FFF2-40B4-BE49-F238E27FC236}">
                    <a16:creationId xmlns:a16="http://schemas.microsoft.com/office/drawing/2014/main" id="{E19F35D9-A185-4840-AFB7-FA359B86562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34493" y="1603213"/>
                <a:ext cx="10122408" cy="3486981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EXEMPLO 3: PROBLEMA DO avião desaparecido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pt-BR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região onde o avião desapareceu</a:t>
                </a:r>
                <a:r>
                  <a:rPr lang="pt-B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Θ</m:t>
                    </m:r>
                    <m:r>
                      <a:rPr lang="pt-B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 {1 , 2 , 3}</m:t>
                    </m:r>
                  </m:oMath>
                </a14:m>
                <a:r>
                  <a:rPr lang="pt-B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𝑿</m:t>
                    </m:r>
                    <m:r>
                      <a:rPr lang="pt-BR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 </m:t>
                    </m:r>
                    <m:d>
                      <m:dPr>
                        <m:begChr m:val="{"/>
                        <m:endChr m:val=""/>
                        <m:ctrlPr>
                          <a:rPr lang="pt-B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𝒔𝒆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𝒐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𝒂𝒗𝒊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ã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𝒐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é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𝒍𝒐𝒄𝒂𝒍𝒊𝒛𝒂𝒅𝒐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𝒃𝒖𝒔𝒄𝒂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𝒓𝒆𝒂𝒍𝒊𝒛𝒂𝒅𝒂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𝒓𝒆𝒈𝒊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ã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𝒐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,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𝒔𝒆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𝒃𝒖𝒔𝒄𝒂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𝒓𝒆𝒂𝒍𝒊𝒛𝒂𝒅𝒂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𝒓𝒆𝒈𝒊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ã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𝒐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é 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𝒎𝒂𝒍𝒔𝒖𝒄𝒆𝒅𝒊𝒅𝒂</m:t>
                            </m:r>
                            <m:r>
                              <a:rPr lang="pt-B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𝒳</m:t>
                    </m:r>
                    <m:r>
                      <a:rPr lang="pt-B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 {0 , 1}</m:t>
                    </m:r>
                  </m:oMath>
                </a14:m>
                <a:r>
                  <a:rPr lang="pt-BR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ctrlP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e>
                    </m:d>
                    <m:r>
                      <a:rPr lang="pt-BR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BR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BR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ctrlP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l-GR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BR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BR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pt-BR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BR" sz="2400" dirty="0">
                    <a:solidFill>
                      <a:srgbClr val="C00000"/>
                    </a:solidFill>
                  </a:rPr>
                  <a:t>  </a:t>
                </a:r>
                <a:r>
                  <a:rPr lang="pt-BR" sz="2400" dirty="0">
                    <a:solidFill>
                      <a:schemeClr val="bg1"/>
                    </a:solidFill>
                  </a:rPr>
                  <a:t>.   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| 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  ~  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𝐵𝑒𝑟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f>
                      <m:fPr>
                        <m:ctrlPr>
                          <a:rPr lang="pt-B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pt-B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e  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pt-BR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pt-BR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  <m:r>
                          <a:rPr lang="pt-BR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pt-B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l-G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B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 0</m:t>
                    </m:r>
                    <m:r>
                      <a:rPr lang="pt-BR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pt-BR" sz="2400" dirty="0">
                  <a:solidFill>
                    <a:schemeClr val="bg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Suponhamos busca fracassada na região 2, o objetivo é determinar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ℙ</m:t>
                    </m:r>
                    <m:d>
                      <m:dPr>
                        <m:ctrlP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e>
                      <m:e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pt-BR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pt-BR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pt-B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Subtitle 4">
                <a:extLst>
                  <a:ext uri="{FF2B5EF4-FFF2-40B4-BE49-F238E27FC236}">
                    <a16:creationId xmlns:a16="http://schemas.microsoft.com/office/drawing/2014/main" id="{E19F35D9-A185-4840-AFB7-FA359B8656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34493" y="1603213"/>
                <a:ext cx="10122408" cy="3486981"/>
              </a:xfrm>
              <a:blipFill>
                <a:blip r:embed="rId2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23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2052</Words>
  <Application>Microsoft Office PowerPoint</Application>
  <PresentationFormat>Widescreen</PresentationFormat>
  <Paragraphs>342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Cambria Math</vt:lpstr>
      <vt:lpstr>Gill Sans MT</vt:lpstr>
      <vt:lpstr>Gallery</vt:lpstr>
      <vt:lpstr>Aula MAE0229  –  01-03/09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 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  <vt:lpstr>Operação bayesiana - sequencialidade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MAE0229  –  01-03/09</dc:title>
  <dc:creator>Luís Gustavo Esteves</dc:creator>
  <cp:lastModifiedBy>Luís Gustavo Esteves</cp:lastModifiedBy>
  <cp:revision>46</cp:revision>
  <dcterms:created xsi:type="dcterms:W3CDTF">2020-08-21T21:46:11Z</dcterms:created>
  <dcterms:modified xsi:type="dcterms:W3CDTF">2020-09-04T11:11:26Z</dcterms:modified>
</cp:coreProperties>
</file>