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71" r:id="rId12"/>
    <p:sldId id="270" r:id="rId13"/>
    <p:sldId id="275" r:id="rId14"/>
    <p:sldId id="272" r:id="rId15"/>
    <p:sldId id="273" r:id="rId16"/>
    <p:sldId id="274" r:id="rId17"/>
    <p:sldId id="276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D8548-CC7D-49E2-8725-7E1B75A7C93F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084B1-1417-4617-845C-DD5B8288A7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147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84B1-1417-4617-845C-DD5B8288A7C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538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84B1-1417-4617-845C-DD5B8288A7C2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71906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84B1-1417-4617-845C-DD5B8288A7C2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65083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84B1-1417-4617-845C-DD5B8288A7C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8301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84B1-1417-4617-845C-DD5B8288A7C2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8301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84B1-1417-4617-845C-DD5B8288A7C2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65083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84B1-1417-4617-845C-DD5B8288A7C2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8301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84B1-1417-4617-845C-DD5B8288A7C2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8301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84B1-1417-4617-845C-DD5B8288A7C2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83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84B1-1417-4617-845C-DD5B8288A7C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79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84B1-1417-4617-845C-DD5B8288A7C2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9218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84B1-1417-4617-845C-DD5B8288A7C2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928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84B1-1417-4617-845C-DD5B8288A7C2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3540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84B1-1417-4617-845C-DD5B8288A7C2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243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84B1-1417-4617-845C-DD5B8288A7C2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467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84B1-1417-4617-845C-DD5B8288A7C2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5696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84B1-1417-4617-845C-DD5B8288A7C2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419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E688-330F-400A-9E11-242A16D48C46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9D96-9E04-4226-ACFD-560A90C6E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827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E688-330F-400A-9E11-242A16D48C46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9D96-9E04-4226-ACFD-560A90C6E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75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E688-330F-400A-9E11-242A16D48C46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9D96-9E04-4226-ACFD-560A90C6E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834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E688-330F-400A-9E11-242A16D48C46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9D96-9E04-4226-ACFD-560A90C6E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71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E688-330F-400A-9E11-242A16D48C46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9D96-9E04-4226-ACFD-560A90C6E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03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E688-330F-400A-9E11-242A16D48C46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9D96-9E04-4226-ACFD-560A90C6E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420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E688-330F-400A-9E11-242A16D48C46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9D96-9E04-4226-ACFD-560A90C6E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35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E688-330F-400A-9E11-242A16D48C46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9D96-9E04-4226-ACFD-560A90C6E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60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E688-330F-400A-9E11-242A16D48C46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9D96-9E04-4226-ACFD-560A90C6E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675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E688-330F-400A-9E11-242A16D48C46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9D96-9E04-4226-ACFD-560A90C6E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02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E688-330F-400A-9E11-242A16D48C46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9D96-9E04-4226-ACFD-560A90C6E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85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CE688-330F-400A-9E11-242A16D48C46}" type="datetimeFigureOut">
              <a:rPr lang="pt-BR" smtClean="0"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19D96-9E04-4226-ACFD-560A90C6E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66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4808" y="1412776"/>
            <a:ext cx="9144000" cy="1470025"/>
          </a:xfrm>
        </p:spPr>
        <p:txBody>
          <a:bodyPr>
            <a:normAutofit/>
          </a:bodyPr>
          <a:lstStyle/>
          <a:p>
            <a:r>
              <a:rPr lang="pt-BR" b="1" dirty="0"/>
              <a:t>As diferentes racionalidades que compõem o universo da produção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44008" y="4437112"/>
            <a:ext cx="4341168" cy="1368152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r"/>
            <a:r>
              <a:rPr lang="pt-BR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Grupo </a:t>
            </a:r>
            <a:r>
              <a:rPr lang="pt-BR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</a:t>
            </a:r>
            <a:endParaRPr lang="pt-BR" sz="2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pt-BR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Denis Eduardo Claudino de Azevedo - 8585140</a:t>
            </a:r>
            <a:endParaRPr lang="pt-BR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pt-B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Eduardo Augusto Nabhan de Barros </a:t>
            </a:r>
            <a:r>
              <a:rPr lang="pt-BR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- 8584747</a:t>
            </a:r>
            <a:endParaRPr lang="pt-BR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pt-BR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Guilherme dos Anjos Borges Campos - 8585112</a:t>
            </a:r>
            <a:endParaRPr lang="pt-BR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pt-B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Mathias Jonas Parra </a:t>
            </a:r>
            <a:r>
              <a:rPr lang="pt-BR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- 8585216</a:t>
            </a:r>
            <a:endParaRPr lang="pt-BR" sz="19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-14808" y="288429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+mj-lt"/>
              </a:rPr>
              <a:t>Instrumental, Comunicacional, Axiológica, e Subjetiva </a:t>
            </a:r>
            <a:r>
              <a:rPr lang="pt-BR" i="1" dirty="0" err="1">
                <a:latin typeface="+mj-lt"/>
              </a:rPr>
              <a:t>Páthica</a:t>
            </a:r>
            <a:r>
              <a:rPr lang="pt-BR" dirty="0">
                <a:latin typeface="+mj-lt"/>
              </a:rPr>
              <a:t>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105047" y="334397"/>
            <a:ext cx="803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PRO 2310 – Engenharia e Sociedade</a:t>
            </a:r>
            <a:endParaRPr lang="pt-BR" sz="3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-19681" y="630932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+mj-lt"/>
              </a:rPr>
              <a:t>30 de abril de 2015</a:t>
            </a:r>
            <a:endParaRPr lang="pt-BR" b="1" dirty="0">
              <a:latin typeface="+mj-lt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9209"/>
            <a:ext cx="925535" cy="92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0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352" y="44944"/>
            <a:ext cx="8478120" cy="1143000"/>
          </a:xfrm>
        </p:spPr>
        <p:txBody>
          <a:bodyPr/>
          <a:lstStyle/>
          <a:p>
            <a:r>
              <a:rPr lang="pt-BR" b="1" dirty="0"/>
              <a:t>Deontologia do fazer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1090613"/>
            <a:ext cx="8688418" cy="559277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t-BR" dirty="0"/>
              <a:t>Conjunto de normas éticas que regem o trabalho.</a:t>
            </a:r>
          </a:p>
          <a:p>
            <a:r>
              <a:rPr lang="pt-BR" dirty="0"/>
              <a:t>"Desestruturação da deontologia do fazer por certas formas de organização do trabalho que permitem, provocam mesmo, a destruição de todos os propulsores da solidariedade e criação do "deserto" na empresa."</a:t>
            </a:r>
          </a:p>
          <a:p>
            <a:r>
              <a:rPr lang="pt-BR" dirty="0"/>
              <a:t>Em outra palavras, a falta de ética no trabalho, podem culminar em trabalhos abusivos, que gerem trabalhadores mecanizados e sem o sentimento de coletividade e solidariedade dentro da empresa.</a:t>
            </a:r>
          </a:p>
        </p:txBody>
      </p:sp>
    </p:spTree>
    <p:extLst>
      <p:ext uri="{BB962C8B-B14F-4D97-AF65-F5344CB8AC3E}">
        <p14:creationId xmlns:p14="http://schemas.microsoft.com/office/powerpoint/2010/main" val="269282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0683"/>
            <a:ext cx="8229600" cy="1143000"/>
          </a:xfrm>
        </p:spPr>
        <p:txBody>
          <a:bodyPr/>
          <a:lstStyle/>
          <a:p>
            <a:r>
              <a:rPr lang="pt-BR" b="1" dirty="0"/>
              <a:t>Cooperação e representatividade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0860" y="944525"/>
            <a:ext cx="8721215" cy="583727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pt-BR" dirty="0"/>
              <a:t>"A possibilidade de participar, de contribuir com a deontologia institucional proporciona em geral um forte movimento de interesse por parte dos assalariados".</a:t>
            </a:r>
          </a:p>
          <a:p>
            <a:r>
              <a:rPr lang="pt-BR" dirty="0"/>
              <a:t>"A </a:t>
            </a:r>
            <a:r>
              <a:rPr lang="pt-BR" dirty="0" smtClean="0"/>
              <a:t>experiência </a:t>
            </a:r>
            <a:r>
              <a:rPr lang="pt-BR" dirty="0"/>
              <a:t>do agir institucional é muito desejada por permitir transcender a </a:t>
            </a:r>
            <a:r>
              <a:rPr lang="pt-BR" dirty="0" smtClean="0"/>
              <a:t>experiência </a:t>
            </a:r>
            <a:r>
              <a:rPr lang="pt-BR" dirty="0"/>
              <a:t>ordinária do trabalho, conferindo-lhe um recurso na elaboração coletiva de dispositivos objetivando o interesse comum".</a:t>
            </a:r>
          </a:p>
          <a:p>
            <a:r>
              <a:rPr lang="pt-BR" dirty="0" err="1"/>
              <a:t>Dejours</a:t>
            </a:r>
            <a:r>
              <a:rPr lang="pt-BR" dirty="0"/>
              <a:t> reforça a ideia de que a coletividade e cooperação são capazes de emancipar o trabalhador do trabalho alienante levando-o, por exemplo, a se interessar pela </a:t>
            </a:r>
            <a:r>
              <a:rPr lang="pt-BR" dirty="0" smtClean="0"/>
              <a:t>política </a:t>
            </a:r>
            <a:r>
              <a:rPr lang="pt-BR" dirty="0"/>
              <a:t>e representatividade.</a:t>
            </a:r>
          </a:p>
        </p:txBody>
      </p:sp>
    </p:spTree>
    <p:extLst>
      <p:ext uri="{BB962C8B-B14F-4D97-AF65-F5344CB8AC3E}">
        <p14:creationId xmlns:p14="http://schemas.microsoft.com/office/powerpoint/2010/main" val="265646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3607" y="-53496"/>
            <a:ext cx="8229600" cy="1143000"/>
          </a:xfrm>
        </p:spPr>
        <p:txBody>
          <a:bodyPr/>
          <a:lstStyle/>
          <a:p>
            <a:r>
              <a:rPr lang="pt-BR" b="1" dirty="0">
                <a:latin typeface="Calibri" charset="0"/>
              </a:rPr>
              <a:t>Deontologia x </a:t>
            </a:r>
            <a:r>
              <a:rPr lang="pt-BR" b="1" dirty="0" smtClean="0">
                <a:latin typeface="Calibri" charset="0"/>
              </a:rPr>
              <a:t>Política</a:t>
            </a:r>
            <a:endParaRPr lang="pt-BR" b="1" dirty="0">
              <a:latin typeface="Calibri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6050" y="1107050"/>
            <a:ext cx="8834438" cy="567475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dirty="0"/>
              <a:t>"Em razão do objetivo </a:t>
            </a:r>
            <a:r>
              <a:rPr lang="pt-BR" dirty="0" smtClean="0"/>
              <a:t>instrumental que </a:t>
            </a:r>
            <a:r>
              <a:rPr lang="pt-BR" dirty="0"/>
              <a:t>é o seu, o trabalho, uma vez que requisita a cooperação, faz surgir "necessidades" é</a:t>
            </a:r>
            <a:r>
              <a:rPr lang="pt-BR" dirty="0" smtClean="0"/>
              <a:t>ticas </a:t>
            </a:r>
            <a:r>
              <a:rPr lang="pt-BR" dirty="0"/>
              <a:t>e </a:t>
            </a:r>
            <a:r>
              <a:rPr lang="pt-BR" dirty="0" err="1"/>
              <a:t>deônticas</a:t>
            </a:r>
            <a:r>
              <a:rPr lang="pt-BR" dirty="0"/>
              <a:t>. Ao considerar que a atividade </a:t>
            </a:r>
            <a:r>
              <a:rPr lang="pt-BR" dirty="0" err="1" smtClean="0"/>
              <a:t>deôntica</a:t>
            </a:r>
            <a:r>
              <a:rPr lang="pt-BR" dirty="0" smtClean="0"/>
              <a:t> </a:t>
            </a:r>
            <a:r>
              <a:rPr lang="pt-BR" dirty="0"/>
              <a:t>proporcionada pelo trabalho alcança todos os níveis da organização ou da empresa, ela tende a estender o seu campo de ação até à convenção geral, ou seja, a atingir o registro </a:t>
            </a:r>
            <a:r>
              <a:rPr lang="pt-BR" dirty="0" smtClean="0"/>
              <a:t>propriamente </a:t>
            </a:r>
            <a:r>
              <a:rPr lang="pt-BR" dirty="0"/>
              <a:t>institucional, e mesmo o registro de direito". </a:t>
            </a:r>
          </a:p>
        </p:txBody>
      </p:sp>
    </p:spTree>
    <p:extLst>
      <p:ext uri="{BB962C8B-B14F-4D97-AF65-F5344CB8AC3E}">
        <p14:creationId xmlns:p14="http://schemas.microsoft.com/office/powerpoint/2010/main" val="34272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3607" y="-53496"/>
            <a:ext cx="8229600" cy="1143000"/>
          </a:xfrm>
        </p:spPr>
        <p:txBody>
          <a:bodyPr/>
          <a:lstStyle/>
          <a:p>
            <a:r>
              <a:rPr lang="pt-BR" b="1" dirty="0">
                <a:latin typeface="Calibri" charset="0"/>
              </a:rPr>
              <a:t>Deontologia x </a:t>
            </a:r>
            <a:r>
              <a:rPr lang="pt-BR" b="1" dirty="0" smtClean="0">
                <a:latin typeface="Calibri" charset="0"/>
              </a:rPr>
              <a:t>Política</a:t>
            </a:r>
            <a:endParaRPr lang="pt-BR" b="1" dirty="0">
              <a:latin typeface="Calibri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556792"/>
            <a:ext cx="8834438" cy="433817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dirty="0" smtClean="0"/>
              <a:t>As </a:t>
            </a:r>
            <a:r>
              <a:rPr lang="pt-BR" dirty="0"/>
              <a:t>necessidades coletivas de mudanças éticas no trabalho podem culminar em mudanças no âmbito politico, ou seja, podem culminar em novas leis e normas que regem o trabalhador.</a:t>
            </a:r>
          </a:p>
          <a:p>
            <a:r>
              <a:rPr lang="pt-BR" dirty="0">
                <a:latin typeface="Calibri" charset="0"/>
              </a:rPr>
              <a:t>Exemplo: consequências de um acidente com morte pode vir a gerar mobilização capaz de mudar as normas da empresa em relação à segurança.</a:t>
            </a:r>
          </a:p>
        </p:txBody>
      </p:sp>
    </p:spTree>
    <p:extLst>
      <p:ext uri="{BB962C8B-B14F-4D97-AF65-F5344CB8AC3E}">
        <p14:creationId xmlns:p14="http://schemas.microsoft.com/office/powerpoint/2010/main" val="391560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9776"/>
            <a:ext cx="9144000" cy="1143000"/>
          </a:xfrm>
        </p:spPr>
        <p:txBody>
          <a:bodyPr>
            <a:noAutofit/>
          </a:bodyPr>
          <a:lstStyle/>
          <a:p>
            <a:r>
              <a:rPr lang="pt-BR" b="1" dirty="0"/>
              <a:t>Trabalho e Necessidade de Transcendência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99381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Necessidade de transcendência: Invariante do gênero humano.</a:t>
            </a:r>
          </a:p>
          <a:p>
            <a:r>
              <a:rPr lang="pt-BR" dirty="0"/>
              <a:t>Experiência do trabalho -&gt; Desafio </a:t>
            </a:r>
            <a:r>
              <a:rPr lang="pt-BR" dirty="0" smtClean="0"/>
              <a:t>contínuo</a:t>
            </a:r>
            <a:endParaRPr lang="pt-BR" dirty="0"/>
          </a:p>
          <a:p>
            <a:r>
              <a:rPr lang="pt-BR" dirty="0"/>
              <a:t>Troca desigual entre Patrão e Assalariado.</a:t>
            </a:r>
          </a:p>
          <a:p>
            <a:r>
              <a:rPr lang="pt-BR" dirty="0"/>
              <a:t>Trabalho é a razão do "dom de si".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956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t-BR" b="1" dirty="0" smtClean="0">
                <a:latin typeface="Calibri" charset="0"/>
              </a:rPr>
              <a:t>Uma Política do Trabalho</a:t>
            </a:r>
            <a:endParaRPr lang="pt-BR" b="1" dirty="0">
              <a:latin typeface="Calibri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052736"/>
            <a:ext cx="8352928" cy="58326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Política para elevar o “trabalhar” a uma posição de prioridade.</a:t>
            </a:r>
          </a:p>
          <a:p>
            <a:r>
              <a:rPr lang="pt-BR" dirty="0" smtClean="0"/>
              <a:t>Elaboração de uma </a:t>
            </a:r>
            <a:r>
              <a:rPr lang="pt-BR" dirty="0" smtClean="0"/>
              <a:t>“</a:t>
            </a:r>
            <a:r>
              <a:rPr lang="pt-BR" b="1" dirty="0" smtClean="0"/>
              <a:t>Política do trabalho</a:t>
            </a:r>
            <a:r>
              <a:rPr lang="pt-BR" dirty="0" smtClean="0"/>
              <a:t>”, doutrina pautada </a:t>
            </a:r>
            <a:r>
              <a:rPr lang="pt-BR" dirty="0" smtClean="0"/>
              <a:t>em reavaliação sistemática  das relações entre: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- o trabalho e a </a:t>
            </a:r>
            <a:r>
              <a:rPr lang="pt-BR" i="1" dirty="0" smtClean="0"/>
              <a:t>polis</a:t>
            </a:r>
            <a:r>
              <a:rPr lang="pt-BR" dirty="0"/>
              <a:t>;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    - o trabalho e a violência ou a civilidade;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- o trabalho e a escola;</a:t>
            </a:r>
          </a:p>
          <a:p>
            <a:pPr marL="0" indent="0">
              <a:buNone/>
            </a:pPr>
            <a:r>
              <a:rPr lang="pt-BR" dirty="0" smtClean="0"/>
              <a:t>     - o </a:t>
            </a:r>
            <a:r>
              <a:rPr lang="pt-BR" dirty="0"/>
              <a:t>trabalho e </a:t>
            </a:r>
            <a:r>
              <a:rPr lang="pt-BR" dirty="0" smtClean="0"/>
              <a:t>a cultura;</a:t>
            </a:r>
          </a:p>
          <a:p>
            <a:pPr marL="0" indent="0">
              <a:buNone/>
            </a:pPr>
            <a:r>
              <a:rPr lang="pt-BR" dirty="0"/>
              <a:t>     - o trabalho e a </a:t>
            </a:r>
            <a:r>
              <a:rPr lang="pt-BR" dirty="0" smtClean="0"/>
              <a:t>democracia.</a:t>
            </a:r>
          </a:p>
        </p:txBody>
      </p:sp>
    </p:spTree>
    <p:extLst>
      <p:ext uri="{BB962C8B-B14F-4D97-AF65-F5344CB8AC3E}">
        <p14:creationId xmlns:p14="http://schemas.microsoft.com/office/powerpoint/2010/main" val="270759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t-BR" b="1" dirty="0" smtClean="0">
                <a:latin typeface="Calibri" charset="0"/>
              </a:rPr>
              <a:t>Uma Política do Trabalho</a:t>
            </a:r>
            <a:endParaRPr lang="pt-BR" b="1" dirty="0">
              <a:latin typeface="Calibri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50691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Formação de número expressivo de professores e pesquisadores.</a:t>
            </a:r>
          </a:p>
          <a:p>
            <a:r>
              <a:rPr lang="pt-BR" dirty="0" smtClean="0"/>
              <a:t>Remanejamento do conteúdo do ensino de grandes escolas de diferentes áreas.</a:t>
            </a:r>
          </a:p>
          <a:p>
            <a:r>
              <a:rPr lang="pt-BR" dirty="0" smtClean="0"/>
              <a:t>Promover o debate político em larga escala.</a:t>
            </a:r>
          </a:p>
          <a:p>
            <a:r>
              <a:rPr lang="pt-BR" dirty="0" smtClean="0"/>
              <a:t>Nenhuma organização (empresa, Estado, instituição de ensino, exército) é capaz de funcionar sem a mobilização da inteligência e o zelo daqueles/daquelas que nela </a:t>
            </a:r>
            <a:r>
              <a:rPr lang="pt-BR" b="1" dirty="0" smtClean="0"/>
              <a:t>trabalham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179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t-BR" b="1" dirty="0" smtClean="0">
                <a:latin typeface="Calibri" charset="0"/>
              </a:rPr>
              <a:t>Bibliografia</a:t>
            </a:r>
            <a:endParaRPr lang="pt-BR" b="1" dirty="0">
              <a:latin typeface="Calibri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420888"/>
            <a:ext cx="8424936" cy="19442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pt-BR" sz="4800" b="1" i="1" dirty="0" smtClean="0"/>
              <a:t>O trabalho vivo</a:t>
            </a:r>
            <a:r>
              <a:rPr lang="pt-BR" sz="4800" b="1" dirty="0" smtClean="0"/>
              <a:t> – vol. 2</a:t>
            </a:r>
          </a:p>
          <a:p>
            <a:pPr marL="0" indent="0" algn="ctr">
              <a:buNone/>
            </a:pPr>
            <a:r>
              <a:rPr lang="pt-BR" dirty="0" smtClean="0"/>
              <a:t>Capítulo 8: “Trabalho e emancipação”</a:t>
            </a:r>
          </a:p>
          <a:p>
            <a:pPr marL="0" indent="0" algn="ctr">
              <a:buNone/>
            </a:pPr>
            <a:r>
              <a:rPr lang="pt-BR" sz="2400" b="1" dirty="0" smtClean="0"/>
              <a:t>Jacques Cristophe </a:t>
            </a:r>
            <a:r>
              <a:rPr lang="pt-BR" sz="2400" b="1" dirty="0" err="1" smtClean="0"/>
              <a:t>Dejours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15917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Jacques Cristophe Dejours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2228559"/>
            <a:ext cx="4968552" cy="3037090"/>
          </a:xfrm>
        </p:spPr>
        <p:txBody>
          <a:bodyPr>
            <a:normAutofit/>
          </a:bodyPr>
          <a:lstStyle/>
          <a:p>
            <a:r>
              <a:rPr lang="pt-PT" sz="2400" dirty="0" smtClean="0"/>
              <a:t>Nascido na França em 1949</a:t>
            </a:r>
            <a:endParaRPr lang="pt-PT" sz="2400" dirty="0"/>
          </a:p>
          <a:p>
            <a:r>
              <a:rPr lang="pt-BR" sz="2400" dirty="0" smtClean="0"/>
              <a:t>Psiquiatra, psicanalista e professor </a:t>
            </a:r>
          </a:p>
          <a:p>
            <a:r>
              <a:rPr lang="pt-BR" sz="2400" dirty="0" smtClean="0"/>
              <a:t>Responsável pela evolução da psicopatologia e psicodinâmica do trabalho</a:t>
            </a:r>
          </a:p>
          <a:p>
            <a:r>
              <a:rPr lang="pt-BR" sz="2400" dirty="0" smtClean="0"/>
              <a:t>Equilíbrio entre o sofrimento e a doença mental no trabalho</a:t>
            </a:r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41"/>
          <a:stretch/>
        </p:blipFill>
        <p:spPr>
          <a:xfrm>
            <a:off x="5148064" y="2204864"/>
            <a:ext cx="3621329" cy="303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3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Psicopatologia do trabalho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pt-BR" dirty="0" smtClean="0"/>
              <a:t>Disciplina criada por Louis Le </a:t>
            </a:r>
            <a:r>
              <a:rPr lang="pt-BR" dirty="0" err="1" smtClean="0"/>
              <a:t>Guillant</a:t>
            </a:r>
            <a:r>
              <a:rPr lang="pt-BR" dirty="0" smtClean="0"/>
              <a:t>;</a:t>
            </a:r>
          </a:p>
          <a:p>
            <a:r>
              <a:rPr lang="pt-BR" dirty="0" smtClean="0"/>
              <a:t>Estudo das doenças psíquicas causadas pelo trabalho;</a:t>
            </a:r>
          </a:p>
          <a:p>
            <a:r>
              <a:rPr lang="pt-BR" dirty="0" smtClean="0"/>
              <a:t>Inter-relacionada com a medicina do trabalho;</a:t>
            </a:r>
          </a:p>
          <a:p>
            <a:r>
              <a:rPr lang="pt-BR" dirty="0"/>
              <a:t>análise </a:t>
            </a:r>
            <a:r>
              <a:rPr lang="pt-BR" u="sng" dirty="0"/>
              <a:t>dinâmica</a:t>
            </a:r>
            <a:r>
              <a:rPr lang="pt-BR" dirty="0"/>
              <a:t> dos processos psíquicos </a:t>
            </a:r>
            <a:r>
              <a:rPr lang="pt-BR" dirty="0" smtClean="0"/>
              <a:t>mobilizados </a:t>
            </a:r>
            <a:r>
              <a:rPr lang="pt-BR" dirty="0"/>
              <a:t>pela confrontação do sujeito com a realidade do </a:t>
            </a:r>
            <a:r>
              <a:rPr lang="pt-BR" dirty="0" smtClean="0"/>
              <a:t>trabalho.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823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Psicodinâmica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pt-BR" sz="3500" dirty="0"/>
              <a:t>Cada individuo possui um funcionamento psíquico próprio.</a:t>
            </a:r>
          </a:p>
          <a:p>
            <a:r>
              <a:rPr lang="pt-BR" sz="3500" dirty="0"/>
              <a:t>Pressões são decorrentes da organização do trabalho:</a:t>
            </a:r>
          </a:p>
          <a:p>
            <a:pPr marL="0" indent="0">
              <a:buNone/>
            </a:pPr>
            <a:r>
              <a:rPr lang="pt-BR" sz="3500" dirty="0"/>
              <a:t>    - Modo operatório</a:t>
            </a:r>
          </a:p>
          <a:p>
            <a:pPr marL="0" indent="0">
              <a:buNone/>
            </a:pPr>
            <a:r>
              <a:rPr lang="pt-BR" sz="3500" dirty="0"/>
              <a:t>    - Divisão dos homens</a:t>
            </a:r>
          </a:p>
          <a:p>
            <a:r>
              <a:rPr lang="pt-BR" sz="3500" dirty="0"/>
              <a:t>Individuo não é passivo frente a essas pressões.</a:t>
            </a:r>
          </a:p>
          <a:p>
            <a:r>
              <a:rPr lang="pt-BR" sz="3500" dirty="0"/>
              <a:t>Sofrimento passou a ser o foco: Esse se localiza entre o equilíbrio e a doença </a:t>
            </a:r>
            <a:r>
              <a:rPr lang="pt-BR" sz="3500" dirty="0" smtClean="0"/>
              <a:t>mental</a:t>
            </a:r>
            <a:endParaRPr lang="pt-BR" sz="3500" dirty="0"/>
          </a:p>
        </p:txBody>
      </p:sp>
    </p:spTree>
    <p:extLst>
      <p:ext uri="{BB962C8B-B14F-4D97-AF65-F5344CB8AC3E}">
        <p14:creationId xmlns:p14="http://schemas.microsoft.com/office/powerpoint/2010/main" val="251933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229600" cy="1143000"/>
          </a:xfrm>
        </p:spPr>
        <p:txBody>
          <a:bodyPr>
            <a:normAutofit/>
          </a:bodyPr>
          <a:lstStyle/>
          <a:p>
            <a:r>
              <a:rPr lang="pt-BR" sz="6000" b="1" dirty="0" smtClean="0"/>
              <a:t>Trabalho Vivo</a:t>
            </a:r>
            <a:endParaRPr lang="pt-BR" sz="60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979712" y="2804801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Volume 2                              Capítulo 8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091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Arendt X Tocqueville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589240"/>
          </a:xfrm>
        </p:spPr>
        <p:txBody>
          <a:bodyPr>
            <a:normAutofit fontScale="40000" lnSpcReduction="20000"/>
          </a:bodyPr>
          <a:lstStyle/>
          <a:p>
            <a:endParaRPr lang="pt-BR" sz="4600" b="1" dirty="0" smtClean="0"/>
          </a:p>
          <a:p>
            <a:r>
              <a:rPr lang="pt-BR" sz="4600" b="1" dirty="0" smtClean="0"/>
              <a:t>Arendt: O trabalho de maneira geral é prejudicial para a politica </a:t>
            </a:r>
          </a:p>
          <a:p>
            <a:pPr marL="0" indent="0">
              <a:buNone/>
            </a:pPr>
            <a:r>
              <a:rPr lang="pt-BR" sz="4600" dirty="0"/>
              <a:t> </a:t>
            </a:r>
            <a:r>
              <a:rPr lang="pt-BR" sz="4600" dirty="0" smtClean="0"/>
              <a:t>   </a:t>
            </a:r>
          </a:p>
          <a:p>
            <a:pPr marL="0" indent="0">
              <a:buNone/>
            </a:pPr>
            <a:r>
              <a:rPr lang="pt-BR" sz="4600" dirty="0"/>
              <a:t> </a:t>
            </a:r>
            <a:r>
              <a:rPr lang="pt-BR" sz="4600" dirty="0" smtClean="0"/>
              <a:t>      </a:t>
            </a:r>
            <a:r>
              <a:rPr lang="pt-BR" sz="4200" dirty="0" smtClean="0"/>
              <a:t>- O espaço da politica está cada vez mais desertado pelo trabalhador</a:t>
            </a:r>
          </a:p>
          <a:p>
            <a:pPr marL="0" indent="0">
              <a:buNone/>
            </a:pPr>
            <a:r>
              <a:rPr lang="pt-BR" sz="4200" dirty="0"/>
              <a:t> </a:t>
            </a:r>
            <a:r>
              <a:rPr lang="pt-BR" sz="4200" dirty="0" smtClean="0"/>
              <a:t>      - Um espaço ainda maior vem sendo preenchido pelas industrias (produção e reprodução de trabalho) nas preocupações da população</a:t>
            </a:r>
          </a:p>
          <a:p>
            <a:pPr marL="0" indent="0">
              <a:buNone/>
            </a:pPr>
            <a:r>
              <a:rPr lang="pt-BR" sz="4200" dirty="0" smtClean="0"/>
              <a:t>       -  Desesperança social aumentando, aumento da violência, das doenças ligadas ao trabalho e  de suicídios.</a:t>
            </a:r>
          </a:p>
          <a:p>
            <a:endParaRPr lang="pt-BR" sz="4600" dirty="0"/>
          </a:p>
          <a:p>
            <a:endParaRPr lang="pt-BR" sz="4600" dirty="0" smtClean="0"/>
          </a:p>
          <a:p>
            <a:r>
              <a:rPr lang="pt-BR" sz="4600" b="1" dirty="0" smtClean="0"/>
              <a:t>Tocqueville: O trabalho fortalece a politica, a associação oferece aprendizado em politica. </a:t>
            </a:r>
          </a:p>
          <a:p>
            <a:pPr marL="0" indent="0">
              <a:buNone/>
            </a:pPr>
            <a:r>
              <a:rPr lang="pt-BR" sz="4200" dirty="0" smtClean="0"/>
              <a:t>    </a:t>
            </a:r>
          </a:p>
          <a:p>
            <a:pPr marL="0" indent="0">
              <a:buNone/>
            </a:pPr>
            <a:r>
              <a:rPr lang="pt-BR" sz="4200" dirty="0" smtClean="0"/>
              <a:t>        - </a:t>
            </a:r>
            <a:r>
              <a:rPr lang="pt-BR" sz="4200" dirty="0"/>
              <a:t>“Homens, por acaso, demonstram um interesse comum em certa situação. Seja uma empresa comercial para se dirigir[...] eles encontram-se e unem os seus esforços, eles se familiarizam aos poucos desta maneira com essa situação</a:t>
            </a:r>
            <a:r>
              <a:rPr lang="pt-BR" sz="4200" dirty="0" smtClean="0"/>
              <a:t>’’</a:t>
            </a:r>
          </a:p>
          <a:p>
            <a:pPr marL="0" indent="0">
              <a:buNone/>
            </a:pPr>
            <a:r>
              <a:rPr lang="pt-BR" sz="4200" dirty="0" smtClean="0"/>
              <a:t>       - [...] Eles aprendem a submeter sua vontade à vontade de todos os demais [...]</a:t>
            </a:r>
            <a:endParaRPr lang="pt-BR" sz="4200" dirty="0"/>
          </a:p>
          <a:p>
            <a:pPr marL="0" indent="0">
              <a:buNone/>
            </a:pPr>
            <a:endParaRPr lang="pt-BR" sz="4200" dirty="0"/>
          </a:p>
          <a:p>
            <a:pPr marL="0" indent="0">
              <a:buNone/>
            </a:pPr>
            <a:r>
              <a:rPr lang="pt-BR" sz="4200" dirty="0" smtClean="0"/>
              <a:t> </a:t>
            </a:r>
          </a:p>
          <a:p>
            <a:endParaRPr lang="pt-BR" dirty="0" smtClean="0"/>
          </a:p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   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431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Dejours x Arendt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dirty="0" smtClean="0"/>
              <a:t>Dejours diz que Arendt cometeu um erro ao tentar expurgar o trabalho ao invés de abraçá-lo estritamente como um problema de nosso tempo</a:t>
            </a:r>
          </a:p>
          <a:p>
            <a:r>
              <a:rPr lang="pt-BR" sz="2800" dirty="0" smtClean="0"/>
              <a:t>O segundo erro, segundo Dejours, de Arendt veio do desconhecimento dessa sobre os recursos substancias que encerram o trabalho:</a:t>
            </a:r>
          </a:p>
          <a:p>
            <a:pPr marL="0" indent="0">
              <a:buNone/>
            </a:pPr>
            <a:r>
              <a:rPr lang="pt-BR" sz="2200" dirty="0"/>
              <a:t> </a:t>
            </a:r>
            <a:r>
              <a:rPr lang="pt-BR" sz="2200" dirty="0" smtClean="0"/>
              <a:t>    </a:t>
            </a:r>
          </a:p>
          <a:p>
            <a:pPr marL="0" indent="0">
              <a:buNone/>
            </a:pPr>
            <a:r>
              <a:rPr lang="pt-BR" sz="2200" dirty="0"/>
              <a:t> </a:t>
            </a:r>
            <a:r>
              <a:rPr lang="pt-BR" sz="2200" dirty="0" smtClean="0"/>
              <a:t>    - </a:t>
            </a:r>
            <a:r>
              <a:rPr lang="pt-BR" sz="2200" dirty="0"/>
              <a:t>Viver junto;</a:t>
            </a:r>
          </a:p>
          <a:p>
            <a:pPr marL="0" indent="0">
              <a:buNone/>
            </a:pPr>
            <a:r>
              <a:rPr lang="pt-BR" sz="2200" dirty="0"/>
              <a:t>     - Solidariedade;</a:t>
            </a:r>
          </a:p>
          <a:p>
            <a:pPr marL="0" indent="0">
              <a:buNone/>
            </a:pPr>
            <a:r>
              <a:rPr lang="pt-BR" sz="2200" dirty="0"/>
              <a:t>     - Vontade coletiva de agir.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 smtClean="0"/>
              <a:t>Trabalhar  sozinho  x  trabalhar junto</a:t>
            </a:r>
          </a:p>
        </p:txBody>
      </p:sp>
    </p:spTree>
    <p:extLst>
      <p:ext uri="{BB962C8B-B14F-4D97-AF65-F5344CB8AC3E}">
        <p14:creationId xmlns:p14="http://schemas.microsoft.com/office/powerpoint/2010/main" val="310437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Honneth</a:t>
            </a:r>
            <a:r>
              <a:rPr lang="pt-BR" b="1" dirty="0" smtClean="0"/>
              <a:t> x Marx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Para Marx o trabalho causa alienação do trabalhador</a:t>
            </a:r>
          </a:p>
          <a:p>
            <a:r>
              <a:rPr lang="pt-BR" sz="2400" dirty="0" smtClean="0"/>
              <a:t>Para </a:t>
            </a:r>
            <a:r>
              <a:rPr lang="pt-BR" sz="2400" dirty="0" err="1" smtClean="0"/>
              <a:t>Honneth</a:t>
            </a:r>
            <a:r>
              <a:rPr lang="pt-BR" sz="2400" dirty="0" smtClean="0"/>
              <a:t>, não apenas não causa alienação como o trabalho pode ser um mediador de emancipação:</a:t>
            </a:r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- </a:t>
            </a:r>
            <a:r>
              <a:rPr lang="pt-BR" sz="2400" dirty="0" err="1" smtClean="0"/>
              <a:t>Ex</a:t>
            </a:r>
            <a:r>
              <a:rPr lang="pt-BR" sz="2400" dirty="0" smtClean="0"/>
              <a:t>: emancipação das mulheres</a:t>
            </a:r>
          </a:p>
          <a:p>
            <a:r>
              <a:rPr lang="pt-BR" sz="2400" dirty="0" err="1" smtClean="0"/>
              <a:t>Honneth</a:t>
            </a:r>
            <a:r>
              <a:rPr lang="pt-BR" sz="2400" dirty="0" smtClean="0"/>
              <a:t> ainda disse que Marx falhou em estabelecer um elo entre a função do trabalho no plano individual (objetivação) e coletivo (emancipação)</a:t>
            </a:r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</a:t>
            </a:r>
            <a:r>
              <a:rPr lang="pt-BR" sz="2000" dirty="0" smtClean="0"/>
              <a:t>- “Eu gostaria de contribuir indiretamente na solução deste problema procurando, ao contrario da dissolução do conceito que se instalou desde Marx, reconstruir um conceito critico de trabalho”</a:t>
            </a:r>
          </a:p>
        </p:txBody>
      </p:sp>
    </p:spTree>
    <p:extLst>
      <p:ext uri="{BB962C8B-B14F-4D97-AF65-F5344CB8AC3E}">
        <p14:creationId xmlns:p14="http://schemas.microsoft.com/office/powerpoint/2010/main" val="262717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455" y="2708920"/>
            <a:ext cx="4701033" cy="330935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4032448" cy="309561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47564" y="326347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Alienação do trabalho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465420" y="6114222"/>
            <a:ext cx="4499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Emancipação pelas relações sociais do trabalho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326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1036</Words>
  <Application>Microsoft Office PowerPoint</Application>
  <PresentationFormat>Apresentação na tela (4:3)</PresentationFormat>
  <Paragraphs>115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As diferentes racionalidades que compõem o universo da produção</vt:lpstr>
      <vt:lpstr>Jacques Cristophe Dejours</vt:lpstr>
      <vt:lpstr>Psicopatologia do trabalho</vt:lpstr>
      <vt:lpstr>Psicodinâmica </vt:lpstr>
      <vt:lpstr>Trabalho Vivo</vt:lpstr>
      <vt:lpstr>Arendt X Tocqueville</vt:lpstr>
      <vt:lpstr>Dejours x Arendt</vt:lpstr>
      <vt:lpstr>Honneth x Marx</vt:lpstr>
      <vt:lpstr>Apresentação do PowerPoint</vt:lpstr>
      <vt:lpstr>Deontologia do fazer</vt:lpstr>
      <vt:lpstr>Cooperação e representatividade</vt:lpstr>
      <vt:lpstr>Deontologia x Política</vt:lpstr>
      <vt:lpstr>Deontologia x Política</vt:lpstr>
      <vt:lpstr>Trabalho e Necessidade de Transcendência</vt:lpstr>
      <vt:lpstr>Uma Política do Trabalho</vt:lpstr>
      <vt:lpstr>Uma Política do Trabalho</vt:lpstr>
      <vt:lpstr>Bibliografia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Cornelia Jonas</dc:creator>
  <cp:lastModifiedBy>Denis</cp:lastModifiedBy>
  <cp:revision>79</cp:revision>
  <dcterms:created xsi:type="dcterms:W3CDTF">2015-04-29T02:35:15Z</dcterms:created>
  <dcterms:modified xsi:type="dcterms:W3CDTF">2015-06-18T03:50:33Z</dcterms:modified>
</cp:coreProperties>
</file>