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80" r:id="rId3"/>
    <p:sldId id="339" r:id="rId4"/>
    <p:sldId id="283" r:id="rId5"/>
    <p:sldId id="357" r:id="rId6"/>
    <p:sldId id="362" r:id="rId7"/>
    <p:sldId id="358" r:id="rId8"/>
    <p:sldId id="359" r:id="rId9"/>
    <p:sldId id="360" r:id="rId10"/>
    <p:sldId id="361" r:id="rId11"/>
    <p:sldId id="363" r:id="rId12"/>
    <p:sldId id="396" r:id="rId13"/>
    <p:sldId id="364" r:id="rId14"/>
    <p:sldId id="366" r:id="rId15"/>
    <p:sldId id="367" r:id="rId16"/>
    <p:sldId id="370" r:id="rId17"/>
    <p:sldId id="371" r:id="rId18"/>
    <p:sldId id="372" r:id="rId19"/>
    <p:sldId id="365" r:id="rId20"/>
    <p:sldId id="368" r:id="rId21"/>
    <p:sldId id="373" r:id="rId22"/>
    <p:sldId id="369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2" r:id="rId41"/>
    <p:sldId id="393" r:id="rId42"/>
    <p:sldId id="394" r:id="rId43"/>
    <p:sldId id="395" r:id="rId44"/>
    <p:sldId id="30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8AA07-23DA-4F62-A31B-1E32D0843F1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3936-126F-440A-8AE2-19F22CBEF6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EEE64-F656-4860-AE37-990B81A6A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D7CA08-D204-4BF2-AC7C-7A2519F11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132F6-160C-425E-B316-D563B3FF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AB84A5-79A2-4A06-81FA-8180FCB4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39E589-1C14-4DE7-90F9-02B6BC96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FE7C1-0F6E-430E-85FA-A248774E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E7DDB-E982-484D-8330-50601FD6A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00E299-73AD-4A6C-9FC6-E81AC285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7E0388-09FB-4F9C-ABF3-716345F6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B6FB08-25DF-424D-802E-D70636C1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F4C53F-3FBD-43D3-9917-9459256B4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2A1C6E-EF64-4535-8F26-A78A7BFD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8670A-7771-41B9-8983-E58B0DFC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29F110-44EA-4B03-BE85-DD6F1708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4CEF7-0904-4E90-B67E-271250A3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B381A-D32F-4158-979A-BEE4F9CA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C8EDF1-5D35-48DB-9127-D1029F5AE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10A806-4661-4A13-9330-DD142CD3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F6308-7902-4BDB-B154-4601E4A2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D6F97B-7942-4769-A14E-619C4332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2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9B6D4-8FF2-451D-8C3F-16350279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F0A728-80E1-4742-A0DB-EB7BD3A8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1E29B6-4D7D-4CBE-BD1C-30D1B799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A0239F-28F6-4732-906D-768C7ACC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D4A76D-5E95-4155-A208-9288382D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832FA-75EC-465D-A0F1-A69013DF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2401CA-E9F2-4582-973E-40310290D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6816E6-BF55-47DD-BE54-2BB8C8513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8DF199-5461-4D14-8ED0-2D995A47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A3D28D-C2C0-4BA5-8819-402107B4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CD9D36-8703-4C01-A0AB-D97A2656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40422-09E3-46F3-9398-BC222F8E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45BEFE-4105-427E-B91C-25CFB8E3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6E25BA-21BA-4493-9C64-BB5E0FB8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0443D1-48DC-44F3-A20F-1E01E81C6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B04556-C5C7-4220-BA4A-918AB2B9F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C3A704-1112-46DA-A058-97243D30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1508-1CE4-4EBD-BEE1-A119AE0F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BDCA74-0CCA-41AF-8ADE-5E8E460A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D277-0140-4582-AE6F-5940A3A8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89A42B-E041-4AFF-A187-2CFF8A5C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68404B-CF8F-4762-9DD0-A3F0F4A1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F5EA95-1807-49B2-B50D-8D048224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03B581C-0FA9-4695-BE03-3C914407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44CDBF-33D9-47CB-B0F4-DEB06958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06D79C-F537-427D-B688-41CD79F5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0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9BDF6-1D2B-4CDF-B6E8-1E486C01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7AF7B-5289-456A-8096-B006F928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BD625D-DA90-477E-95C7-491AA8A63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99881D-2DA3-43CE-BF18-D3DC3332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12FA9D-1F4E-4EDA-ADB2-F9B57E7E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F6D79D-1E4E-4254-A986-33D69565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ACD08-546A-4192-8560-928D6BDC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C7462A-3846-4E70-99D7-BB376458D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1C7CC5-F796-49CF-8EAA-8F4B83548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75722A-90E4-4549-B2C4-D866E93E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CAA292-9FFA-43B3-B4DF-80C49888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A3E5F2-AA0F-444E-9187-87B060C0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CCACE7-F190-4AF9-9E6F-AF4D8C09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D3C30B-DCE9-4385-9C5B-531A40F60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2D1C9-D5FB-4FB2-9F73-ABA4FD5DF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E1A0-0CA7-4EDB-88A4-66A3FF2193F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BE9D77-5969-486A-9980-C88746EFC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C12132-F5B8-4B9E-8E39-66E7195C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Materials Science &amp; Engineering - Scully Scott Murphy &amp; Presser PC">
            <a:extLst>
              <a:ext uri="{FF2B5EF4-FFF2-40B4-BE49-F238E27FC236}">
                <a16:creationId xmlns:a16="http://schemas.microsoft.com/office/drawing/2014/main" id="{07ED2D2B-F01B-4808-ABD1-7ABB48852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r="8813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0 in Materials Science">
            <a:extLst>
              <a:ext uri="{FF2B5EF4-FFF2-40B4-BE49-F238E27FC236}">
                <a16:creationId xmlns:a16="http://schemas.microsoft.com/office/drawing/2014/main" id="{D67C27DD-31C8-497B-89DA-2A4D5CC57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r="2985" b="-2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E-MRS: supporting materials science &amp; engineering in Europe">
            <a:extLst>
              <a:ext uri="{FF2B5EF4-FFF2-40B4-BE49-F238E27FC236}">
                <a16:creationId xmlns:a16="http://schemas.microsoft.com/office/drawing/2014/main" id="{325959E2-DC75-42FC-9409-9FF930082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r="1253" b="-2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00AD1E-3DDC-4D69-A4C0-4CF4BB9E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08760"/>
            <a:ext cx="3429000" cy="289864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LOM3016 In</a:t>
            </a:r>
            <a:r>
              <a:rPr lang="pt-BR" sz="4000" b="1" dirty="0"/>
              <a:t>trodução à Ciência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E0684-1A29-4F91-99DD-CFECD50D3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773168"/>
            <a:ext cx="3429000" cy="1335024"/>
          </a:xfrm>
        </p:spPr>
        <p:txBody>
          <a:bodyPr>
            <a:normAutofit/>
          </a:bodyPr>
          <a:lstStyle/>
          <a:p>
            <a:pPr algn="l"/>
            <a:r>
              <a:rPr lang="pt-BR" sz="2100"/>
              <a:t>Prof. Dr. João Paulo Pascon</a:t>
            </a:r>
          </a:p>
          <a:p>
            <a:pPr algn="l"/>
            <a:r>
              <a:rPr lang="pt-BR" sz="2100"/>
              <a:t>DEMAR / EEL / USP</a:t>
            </a:r>
            <a:endParaRPr lang="en-US" sz="21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aterials Science - Sigray - Polymers Metals In Situ Imaging">
            <a:extLst>
              <a:ext uri="{FF2B5EF4-FFF2-40B4-BE49-F238E27FC236}">
                <a16:creationId xmlns:a16="http://schemas.microsoft.com/office/drawing/2014/main" id="{C5208219-6EA1-4680-8CB4-E01A8D61C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18991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3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5.1. Conceitos de tensão e deformação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328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Dispositivo para o ensaio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DD0BC754-CD98-5825-5AC5-31797E5B7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679" y="1422400"/>
            <a:ext cx="3972410" cy="43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5.1. Conceitos de tensão e deformação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328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Unidades (SI) e múltiplos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Força (N)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Comprimento (m)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Área (m²)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Deformação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5D5B33-2CD5-665B-D4FA-61F18FC22180}"/>
              </a:ext>
            </a:extLst>
          </p:cNvPr>
          <p:cNvSpPr txBox="1"/>
          <p:nvPr/>
        </p:nvSpPr>
        <p:spPr>
          <a:xfrm>
            <a:off x="4147774" y="2668556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 </a:t>
            </a:r>
            <a:r>
              <a:rPr lang="pt-BR" dirty="0" err="1"/>
              <a:t>pol</a:t>
            </a:r>
            <a:r>
              <a:rPr lang="pt-BR" dirty="0"/>
              <a:t> (in) = 25,4 mm = 1/12 pé (</a:t>
            </a:r>
            <a:r>
              <a:rPr lang="pt-BR" dirty="0" err="1"/>
              <a:t>ft</a:t>
            </a:r>
            <a:r>
              <a:rPr lang="pt-BR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6861D41-9A4E-24A7-2B4B-5CE584DB56FA}"/>
                  </a:ext>
                </a:extLst>
              </p:cNvPr>
              <p:cNvSpPr txBox="1"/>
              <p:nvPr/>
            </p:nvSpPr>
            <p:spPr>
              <a:xfrm>
                <a:off x="4781319" y="3578371"/>
                <a:ext cx="1475660" cy="582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𝑷𝒂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6861D41-9A4E-24A7-2B4B-5CE584DB5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319" y="3578371"/>
                <a:ext cx="1475660" cy="5822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id="{28F6F22C-04B3-1D24-41D6-759136BB6F00}"/>
              </a:ext>
            </a:extLst>
          </p:cNvPr>
          <p:cNvSpPr txBox="1"/>
          <p:nvPr/>
        </p:nvSpPr>
        <p:spPr>
          <a:xfrm>
            <a:off x="3675959" y="3703195"/>
            <a:ext cx="943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Pascal</a:t>
            </a:r>
            <a:endParaRPr lang="en-US" sz="20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42E1599-2052-203E-BD0C-5EFF08074D2C}"/>
              </a:ext>
            </a:extLst>
          </p:cNvPr>
          <p:cNvSpPr txBox="1"/>
          <p:nvPr/>
        </p:nvSpPr>
        <p:spPr>
          <a:xfrm>
            <a:off x="6617763" y="3669421"/>
            <a:ext cx="169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kPa, MPa, GPa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777F49B-B917-420E-40A5-AF578E1483DC}"/>
                  </a:ext>
                </a:extLst>
              </p:cNvPr>
              <p:cNvSpPr txBox="1"/>
              <p:nvPr/>
            </p:nvSpPr>
            <p:spPr>
              <a:xfrm>
                <a:off x="4840413" y="4405856"/>
                <a:ext cx="1461362" cy="590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𝑝𝑠𝑖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𝑙𝑏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777F49B-B917-420E-40A5-AF578E148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13" y="4405856"/>
                <a:ext cx="1461362" cy="590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>
            <a:extLst>
              <a:ext uri="{FF2B5EF4-FFF2-40B4-BE49-F238E27FC236}">
                <a16:creationId xmlns:a16="http://schemas.microsoft.com/office/drawing/2014/main" id="{7F8EC174-A7DC-0B9E-1B1A-EBDE55C684DC}"/>
              </a:ext>
            </a:extLst>
          </p:cNvPr>
          <p:cNvSpPr txBox="1"/>
          <p:nvPr/>
        </p:nvSpPr>
        <p:spPr>
          <a:xfrm>
            <a:off x="6617762" y="4501009"/>
            <a:ext cx="1826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1 </a:t>
            </a:r>
            <a:r>
              <a:rPr lang="pt-BR" sz="2000" dirty="0" err="1"/>
              <a:t>ksi</a:t>
            </a:r>
            <a:r>
              <a:rPr lang="pt-BR" sz="2000" dirty="0"/>
              <a:t> = 1000 </a:t>
            </a:r>
            <a:r>
              <a:rPr lang="pt-BR" sz="2000" dirty="0" err="1"/>
              <a:t>psi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03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5.2. Propriedades elásticas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328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e módulo de Young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cs typeface="Times New Roman" panose="02020603050405020304" pitchFamily="18" charset="0"/>
              </a:rPr>
              <a:t>Coeficiente de Poisson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cs typeface="Times New Roman" panose="02020603050405020304" pitchFamily="18" charset="0"/>
              </a:rPr>
              <a:t>Módulo elástico transversal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695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5.2. Propriedades elásticas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328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Gráfico tensão-deformação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Lei de Hooke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A5A69FB4-F3C7-6790-9F88-14750FEDA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988" y="1512097"/>
            <a:ext cx="5130184" cy="40750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45B35A7-93A8-3A2F-9622-1B9C7F85A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758264"/>
            <a:ext cx="942975" cy="3524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FC6F2B6-ED93-BBDF-5F1B-88FAF78E252D}"/>
              </a:ext>
            </a:extLst>
          </p:cNvPr>
          <p:cNvSpPr txBox="1"/>
          <p:nvPr/>
        </p:nvSpPr>
        <p:spPr>
          <a:xfrm>
            <a:off x="1669001" y="3549644"/>
            <a:ext cx="2610215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E</a:t>
            </a:r>
            <a:r>
              <a:rPr lang="pt-BR" dirty="0"/>
              <a:t>: módulo de elasticidade (ou módulo de Young)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5.2. Propriedades elásticas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3793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Deformação elástica (reversível)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74448C4B-263E-0023-2151-8B785C9E3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76182"/>
            <a:ext cx="2501783" cy="29342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F6A97A7-8A3E-E65D-3BD7-FBBCCE343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274" y="1398771"/>
            <a:ext cx="4662779" cy="431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5.2. Propriedades elásticas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3793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Escala atômica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7F69D674-9AB3-67EE-F356-57FD8468A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780" y="1655985"/>
            <a:ext cx="5532392" cy="36036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28B074-4D59-1A87-7BA0-432F389A08EB}"/>
              </a:ext>
            </a:extLst>
          </p:cNvPr>
          <p:cNvSpPr txBox="1"/>
          <p:nvPr/>
        </p:nvSpPr>
        <p:spPr>
          <a:xfrm>
            <a:off x="838200" y="2349315"/>
            <a:ext cx="3911082" cy="120032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b="0" i="0" u="none" strike="noStrike" baseline="0" dirty="0">
                <a:latin typeface="TimesTenLTStd-Roman"/>
              </a:rPr>
              <a:t>A magnitude do módulo de elasticidade é uma medida da resistência à separação de átomos adjacentes, isto é, das forcas de ligação </a:t>
            </a:r>
            <a:r>
              <a:rPr lang="pt-BR" sz="1800" b="0" i="0" u="none" strike="noStrike" baseline="0" dirty="0" err="1">
                <a:latin typeface="TimesTenLTStd-Roman"/>
              </a:rPr>
              <a:t>interatômicas</a:t>
            </a:r>
            <a:endParaRPr lang="en-US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D206C7E-01B9-69D9-76CE-35BF6C02D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328" y="3888061"/>
            <a:ext cx="1266825" cy="74295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66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5.2. Propriedades elásticas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Coeficiente de Poisson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C011E564-702F-0379-25E3-36946F222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56008"/>
            <a:ext cx="4011846" cy="2517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53D5632-0EBE-B1F5-9182-CDDE19D7E5FF}"/>
                  </a:ext>
                </a:extLst>
              </p:cNvPr>
              <p:cNvSpPr txBox="1"/>
              <p:nvPr/>
            </p:nvSpPr>
            <p:spPr>
              <a:xfrm>
                <a:off x="7161562" y="1596976"/>
                <a:ext cx="2242599" cy="425053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𝑡𝑟𝑎𝑛𝑠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𝑙𝑜𝑛𝑔𝑖𝑡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53D5632-0EBE-B1F5-9182-CDDE19D7E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562" y="1596976"/>
                <a:ext cx="2242599" cy="425053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BD6D0ED9-8D86-183F-6371-D882CBBBB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783" y="2356007"/>
            <a:ext cx="3604270" cy="2517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45DBC1C-3E0E-E8D8-756D-4678138F9B77}"/>
                  </a:ext>
                </a:extLst>
              </p:cNvPr>
              <p:cNvSpPr txBox="1"/>
              <p:nvPr/>
            </p:nvSpPr>
            <p:spPr>
              <a:xfrm>
                <a:off x="6729065" y="5160716"/>
                <a:ext cx="148336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45DBC1C-3E0E-E8D8-756D-4678138F9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65" y="5160716"/>
                <a:ext cx="1483360" cy="424283"/>
              </a:xfrm>
              <a:prstGeom prst="rect">
                <a:avLst/>
              </a:prstGeom>
              <a:blipFill>
                <a:blip r:embed="rId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69A7577-5457-21A9-CDF2-F47810F216ED}"/>
                  </a:ext>
                </a:extLst>
              </p:cNvPr>
              <p:cNvSpPr txBox="1"/>
              <p:nvPr/>
            </p:nvSpPr>
            <p:spPr>
              <a:xfrm>
                <a:off x="8539203" y="5172803"/>
                <a:ext cx="1483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69A7577-5457-21A9-CDF2-F47810F2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203" y="5172803"/>
                <a:ext cx="148336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2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5.2. Propriedades elásticas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para cisalhamento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CAE2FDA-3715-551B-9460-9230E2A8A121}"/>
                  </a:ext>
                </a:extLst>
              </p:cNvPr>
              <p:cNvSpPr txBox="1"/>
              <p:nvPr/>
            </p:nvSpPr>
            <p:spPr>
              <a:xfrm>
                <a:off x="1322244" y="4231876"/>
                <a:ext cx="4368800" cy="6676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=90°−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CAE2FDA-3715-551B-9460-9230E2A8A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244" y="4231876"/>
                <a:ext cx="4368800" cy="667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7E46D17D-21AC-059A-055C-D64F1E538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308048"/>
            <a:ext cx="4834812" cy="15854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AA08F01-0D76-E9EE-BF76-D0F843B07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1295" y="2890160"/>
            <a:ext cx="1155259" cy="42118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CAFA69B-F817-B105-82C7-89292A618C09}"/>
              </a:ext>
            </a:extLst>
          </p:cNvPr>
          <p:cNvSpPr txBox="1"/>
          <p:nvPr/>
        </p:nvSpPr>
        <p:spPr>
          <a:xfrm>
            <a:off x="7333816" y="3770211"/>
            <a:ext cx="2610215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G</a:t>
            </a:r>
            <a:r>
              <a:rPr lang="pt-BR" dirty="0"/>
              <a:t>: módulo de cisalhamento (ou módulo elástico transversal)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5.2. Propriedades elásticas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Relação entre constantes elásticas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162BFB4-785A-3E36-0FA2-760A349D6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37609"/>
            <a:ext cx="2100566" cy="55278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9450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5.2. Propriedades elásticas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6"/>
            <a:ext cx="10515600" cy="44079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Propriedades elásticas de ligas metálicas (temperatura ambiente)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4615A033-E8ED-71AF-C6CF-8BE7A8566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967372"/>
            <a:ext cx="8487052" cy="37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10)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4. Diagrama de fases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02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5.2. Propriedades elásticas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Módulo de Young x temperatura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30463A1-E159-126D-7EDF-3B771EFB1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203" y="1398770"/>
            <a:ext cx="5296969" cy="418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7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5.1. Elasticidade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608"/>
            <a:ext cx="10515600" cy="44073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Uma peça de cobre (E = 110 GPa) originalmente com 305 mm de comprimento é tracionada por uma tensão de 276 MPa. Se a deformação é inteiramente elástica, qual será o alongamento resultante?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A513B2-DDE1-6797-8220-60BA938F4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3086100"/>
            <a:ext cx="2105867" cy="75811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EAE572C-BC96-A297-5395-382784A73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229" y="3113120"/>
            <a:ext cx="1189815" cy="63176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B967C93-4806-5C1F-0526-BA9BB4232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229" y="4282249"/>
            <a:ext cx="4074850" cy="80022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8F54A9C1-8BE9-9495-4601-4BFA2C514279}"/>
              </a:ext>
            </a:extLst>
          </p:cNvPr>
          <p:cNvSpPr/>
          <p:nvPr/>
        </p:nvSpPr>
        <p:spPr>
          <a:xfrm>
            <a:off x="5404044" y="4208106"/>
            <a:ext cx="511564" cy="5598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99496D0-2A79-8CA2-7A74-38B6847BBD6F}"/>
              </a:ext>
            </a:extLst>
          </p:cNvPr>
          <p:cNvSpPr/>
          <p:nvPr/>
        </p:nvSpPr>
        <p:spPr>
          <a:xfrm>
            <a:off x="6220408" y="4640424"/>
            <a:ext cx="511564" cy="5598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2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Deformação elástica = reversível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cs typeface="Times New Roman" panose="02020603050405020304" pitchFamily="18" charset="0"/>
              </a:rPr>
              <a:t>Deformação plástica = irreversível (ou permanente)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356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Descarregamento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Regime elástico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Regime elastoplástico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6671948-2875-B3BC-D0E4-1E04E450A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839" y="399617"/>
            <a:ext cx="2817214" cy="5413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2D44AC5-B2EC-0943-7C97-1C9016BD1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839" y="400532"/>
            <a:ext cx="2817214" cy="541347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EC816AC-9894-57B7-B25D-C0C71D2DD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839" y="399615"/>
            <a:ext cx="2817214" cy="54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Regime elastoplástico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Escoamento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Limite de proporcionalidade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6671948-2875-B3BC-D0E4-1E04E450A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839" y="399617"/>
            <a:ext cx="2817214" cy="541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Regime elastoplástico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Resistência ao escoamento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5D7F617-3F60-8EA5-26E1-3F2945A09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804" y="1369924"/>
            <a:ext cx="4912249" cy="43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2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Regime elastoplástico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Limite de resistência à tração (LRT)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Estricção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Tensão na ruptura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DC43922-05A5-4FBE-D71A-92351BDCB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550" y="654374"/>
            <a:ext cx="5914053" cy="48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Regime elastoplástico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963"/>
            <a:ext cx="6215743" cy="45441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cs typeface="Times New Roman" panose="02020603050405020304" pitchFamily="18" charset="0"/>
              </a:rPr>
              <a:t>A partir do comportamento tensão-deformação em tração para o corpo de prova de latão que está mostrado na figura, determine:</a:t>
            </a:r>
          </a:p>
          <a:p>
            <a:pPr marL="457200"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cs typeface="Times New Roman" panose="02020603050405020304" pitchFamily="18" charset="0"/>
              </a:rPr>
              <a:t>(a) O módulo de elasticidade.</a:t>
            </a:r>
          </a:p>
          <a:p>
            <a:pPr marL="457200"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cs typeface="Times New Roman" panose="02020603050405020304" pitchFamily="18" charset="0"/>
              </a:rPr>
              <a:t>(b) A resistência ao escoamento para uma </a:t>
            </a:r>
            <a:r>
              <a:rPr lang="pt-BR" sz="1600" dirty="0" err="1">
                <a:cs typeface="Times New Roman" panose="02020603050405020304" pitchFamily="18" charset="0"/>
              </a:rPr>
              <a:t>pré</a:t>
            </a:r>
            <a:r>
              <a:rPr lang="pt-BR" sz="1600" dirty="0">
                <a:cs typeface="Times New Roman" panose="02020603050405020304" pitchFamily="18" charset="0"/>
              </a:rPr>
              <a:t>-deformação de 0,002.</a:t>
            </a:r>
          </a:p>
          <a:p>
            <a:pPr marL="457200"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cs typeface="Times New Roman" panose="02020603050405020304" pitchFamily="18" charset="0"/>
              </a:rPr>
              <a:t>(c) A carga máxima que pode ser suportada por um corpo de prova cilíndrico que possui um diâmetro original de 12,8 mm (0,505 in).</a:t>
            </a:r>
          </a:p>
          <a:p>
            <a:pPr marL="457200"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cs typeface="Times New Roman" panose="02020603050405020304" pitchFamily="18" charset="0"/>
              </a:rPr>
              <a:t>(d) A variação no comprimento de um corpo de prova originalmente com 250 mm (10 in) de comprimento e que foi submetido a uma tensão de tração de 345 MPa (50.000 </a:t>
            </a:r>
            <a:r>
              <a:rPr lang="pt-BR" sz="1600" dirty="0" err="1">
                <a:cs typeface="Times New Roman" panose="02020603050405020304" pitchFamily="18" charset="0"/>
              </a:rPr>
              <a:t>psi</a:t>
            </a:r>
            <a:r>
              <a:rPr lang="pt-BR" sz="1600" dirty="0"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EF178F5-048C-9CB7-1007-A2904C094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3" y="1474750"/>
            <a:ext cx="4332660" cy="36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85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Regime elastoplástico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08922"/>
            <a:ext cx="5257800" cy="4404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cs typeface="Times New Roman" panose="02020603050405020304" pitchFamily="18" charset="0"/>
              </a:rPr>
              <a:t>(a) módulo de elasticidade</a:t>
            </a:r>
            <a:endParaRPr lang="pt-BR" sz="1600" dirty="0">
              <a:cs typeface="Times New Roman" panose="02020603050405020304" pitchFamily="18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EF178F5-048C-9CB7-1007-A2904C094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143" y="1408921"/>
            <a:ext cx="5173460" cy="435374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F4DCB4A-8D52-9BE7-9BE3-0755AC5AC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143" y="1406937"/>
            <a:ext cx="5173460" cy="43540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CDBD266-0192-E955-9118-342D4856B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929" y="1409960"/>
            <a:ext cx="5169870" cy="435106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FB6772B-1D44-A50E-3517-B0F7E726C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446" y="2386110"/>
            <a:ext cx="4762500" cy="704850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1E9BDBC-00B6-39D8-D363-52EE711CAA0D}"/>
              </a:ext>
            </a:extLst>
          </p:cNvPr>
          <p:cNvSpPr/>
          <p:nvPr/>
        </p:nvSpPr>
        <p:spPr>
          <a:xfrm>
            <a:off x="3349690" y="2472612"/>
            <a:ext cx="951722" cy="54117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Regime elastoplástico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08922"/>
            <a:ext cx="5257800" cy="4404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cs typeface="Times New Roman" panose="02020603050405020304" pitchFamily="18" charset="0"/>
              </a:rPr>
              <a:t>(b) A resistência ao escoamento para uma </a:t>
            </a:r>
            <a:r>
              <a:rPr lang="pt-BR" sz="1800" dirty="0" err="1">
                <a:cs typeface="Times New Roman" panose="02020603050405020304" pitchFamily="18" charset="0"/>
              </a:rPr>
              <a:t>pré</a:t>
            </a:r>
            <a:r>
              <a:rPr lang="pt-BR" sz="1800" dirty="0">
                <a:cs typeface="Times New Roman" panose="02020603050405020304" pitchFamily="18" charset="0"/>
              </a:rPr>
              <a:t>-deformação de 0,002.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EF178F5-048C-9CB7-1007-A2904C094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143" y="1408921"/>
            <a:ext cx="5173460" cy="4353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DA4B71F-F743-7E48-34B9-1B3E8CF3C02C}"/>
                  </a:ext>
                </a:extLst>
              </p:cNvPr>
              <p:cNvSpPr txBox="1"/>
              <p:nvPr/>
            </p:nvSpPr>
            <p:spPr>
              <a:xfrm>
                <a:off x="1669001" y="2635898"/>
                <a:ext cx="3006592" cy="30777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=250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(36000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𝑝𝑠𝑖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DA4B71F-F743-7E48-34B9-1B3E8CF3C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635898"/>
                <a:ext cx="3006592" cy="307777"/>
              </a:xfrm>
              <a:prstGeom prst="rect">
                <a:avLst/>
              </a:prstGeom>
              <a:blipFill>
                <a:blip r:embed="rId5"/>
                <a:stretch>
                  <a:fillRect l="-402" r="-2008" b="-2500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7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Conceitos básicos sobre as propriedades mecânicas dos materiais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5.1. Conceitos de tensão 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prstClr val="black"/>
                </a:solidFill>
                <a:latin typeface="Calibri" panose="020F0502020204030204"/>
              </a:rPr>
              <a:t> 5.2. Propriedades elásticas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prstClr val="black"/>
                </a:solidFill>
                <a:latin typeface="Calibri" panose="020F0502020204030204"/>
              </a:rPr>
              <a:t> 5.3. Deformação plástica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27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Regime elastoplástico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08922"/>
            <a:ext cx="5257800" cy="4404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cs typeface="Times New Roman" panose="02020603050405020304" pitchFamily="18" charset="0"/>
              </a:rPr>
              <a:t>(c) A carga máxima que pode ser suportada por um corpo de prova cilíndrico que possui um diâmetro original de 12,8 mm (0,505 in).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EF178F5-048C-9CB7-1007-A2904C094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143" y="1408921"/>
            <a:ext cx="5173460" cy="43537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C75256-36B2-4153-6D84-CC3A1AC5B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97" y="3025548"/>
            <a:ext cx="2171700" cy="6762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6E2373A-F9AD-4D82-340C-B0576B59B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359" y="3828302"/>
            <a:ext cx="3876675" cy="75247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B8CE968-9BDD-822F-8EB3-D1C7660362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7359" y="4857041"/>
            <a:ext cx="2581275" cy="55245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475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Regime elastoplástico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08922"/>
            <a:ext cx="5257800" cy="4404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cs typeface="Times New Roman" panose="02020603050405020304" pitchFamily="18" charset="0"/>
              </a:rPr>
              <a:t>(d) A variação no comprimento de um corpo de prova originalmente com 250 mm (10 in) de comprimento e que foi submetido a uma tensão de tração de 345 MPa (50.000 </a:t>
            </a:r>
            <a:r>
              <a:rPr lang="pt-BR" sz="1800" dirty="0" err="1">
                <a:cs typeface="Times New Roman" panose="02020603050405020304" pitchFamily="18" charset="0"/>
              </a:rPr>
              <a:t>psi</a:t>
            </a:r>
            <a:r>
              <a:rPr lang="pt-BR" sz="1800" dirty="0"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EF178F5-048C-9CB7-1007-A2904C094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143" y="1408921"/>
            <a:ext cx="5173460" cy="435374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0284ADA-73AD-5BAF-DD3F-11ECBDF85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3325806"/>
            <a:ext cx="1028700" cy="4476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885D28E-5AE4-77F0-6A86-39865B9E6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998" y="1408921"/>
            <a:ext cx="5173460" cy="435409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EF89B3B-09D8-D3EB-8BDB-420C73BD1C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4523" y="3928161"/>
            <a:ext cx="1771650" cy="44767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222A55B-3400-2814-FC00-58D7009722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4523" y="4607837"/>
            <a:ext cx="1971675" cy="3429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5143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Conceitos de engenharia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Ductilidade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Resiliência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Tenacidade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Retorno elástico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Dureza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7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Ductilidade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Grau de deformação plástica desenvolvida até a fratura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Capacidade do material de se deformar plasticamente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901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Ductilidade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Alongamento percentual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197CF25-3288-B666-BDB8-17BE09E11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765" y="1522333"/>
            <a:ext cx="4412719" cy="38133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D195D4A-9176-1B49-7B48-2CF465A98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903" y="2931449"/>
            <a:ext cx="26003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Resiliência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Capacidade de um material de absorver energia quando ele é deformado elasticamente e, depois, com a remoção da carga, permitir a recuperação dessa energia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Capacidade do material de se deformar em regime elástico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808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Resiliência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Módulo de resiliência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647658C-AED2-DC9B-44C8-782DA9F09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809" y="1389440"/>
            <a:ext cx="3344244" cy="43925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5DE5622-07E5-4D93-B512-9E2647CD4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597" y="2824843"/>
            <a:ext cx="13906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10E9AA59-09FE-8970-F804-59E5269AA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075" y="1533525"/>
            <a:ext cx="94678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Tenacidade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Resistência de um material à fratura quando trincado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Capacidade de absorver energia antes de fraturar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87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Retorno elástico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Regime elastoplástico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Resistência ao escoamento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8475B546-0087-8633-2467-2A1EC7EBB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336" y="1304753"/>
            <a:ext cx="4445718" cy="4508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313E74B-C572-8A68-110F-2A39B77E56E9}"/>
                  </a:ext>
                </a:extLst>
              </p:cNvPr>
              <p:cNvSpPr txBox="1"/>
              <p:nvPr/>
            </p:nvSpPr>
            <p:spPr>
              <a:xfrm>
                <a:off x="3863598" y="5042997"/>
                <a:ext cx="1424301" cy="364652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313E74B-C572-8A68-110F-2A39B77E5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98" y="5042997"/>
                <a:ext cx="1424301" cy="364652"/>
              </a:xfrm>
              <a:prstGeom prst="rect">
                <a:avLst/>
              </a:prstGeom>
              <a:blipFill>
                <a:blip r:embed="rId5"/>
                <a:stretch>
                  <a:fillRect l="-2119" r="-847" b="-14286"/>
                </a:stretch>
              </a:blipFill>
              <a:ln w="190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5452D7CB-5C4E-C3E1-6F16-46CCC727D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609" y="4633422"/>
            <a:ext cx="333375" cy="40957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333BD5C-3D0C-78D5-F470-343DB9049E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3907" y="5207624"/>
            <a:ext cx="3143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Apresentar os conceitos de tensão 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Definir as propriedades elásticas dos materiais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Discorrer sobre o comportamento em regime plástico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Apresentar conceitos de engenharia relacionados à curva tensão-deformação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19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Dureza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Resistência ao risco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Escala </a:t>
            </a:r>
            <a:r>
              <a:rPr lang="pt-BR" sz="2000" dirty="0" err="1">
                <a:cs typeface="Times New Roman" panose="02020603050405020304" pitchFamily="18" charset="0"/>
              </a:rPr>
              <a:t>Mohs</a:t>
            </a:r>
            <a:r>
              <a:rPr lang="pt-BR" sz="2000" dirty="0">
                <a:cs typeface="Times New Roman" panose="02020603050405020304" pitchFamily="18" charset="0"/>
              </a:rPr>
              <a:t> (rochas minerais): 1 – talco; 10 – diamante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807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Dureza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Resistência de um material a uma deformação plástica localizada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cs typeface="Times New Roman" panose="02020603050405020304" pitchFamily="18" charset="0"/>
              </a:rPr>
              <a:t>Indentação</a:t>
            </a:r>
            <a:r>
              <a:rPr lang="pt-BR" sz="2000" dirty="0">
                <a:cs typeface="Times New Roman" panose="02020603050405020304" pitchFamily="18" charset="0"/>
              </a:rPr>
              <a:t> ou risco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ndentation testing on biological and soft materials using the bioindenter  :: Anton Paar Wiki">
            <a:extLst>
              <a:ext uri="{FF2B5EF4-FFF2-40B4-BE49-F238E27FC236}">
                <a16:creationId xmlns:a16="http://schemas.microsoft.com/office/drawing/2014/main" id="{7A7DB301-AEFA-CD9B-7471-2B3B03728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64" y="2875110"/>
            <a:ext cx="4086808" cy="27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Ensaios de dureza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Rockwell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cs typeface="Times New Roman" panose="02020603050405020304" pitchFamily="18" charset="0"/>
              </a:rPr>
              <a:t>Brinnel</a:t>
            </a:r>
            <a:endParaRPr lang="pt-BR" sz="2000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cs typeface="Times New Roman" panose="02020603050405020304" pitchFamily="18" charset="0"/>
              </a:rPr>
              <a:t>Microdureza</a:t>
            </a:r>
            <a:r>
              <a:rPr lang="pt-BR" sz="2000" dirty="0"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cs typeface="Times New Roman" panose="02020603050405020304" pitchFamily="18" charset="0"/>
              </a:rPr>
              <a:t>Knoop</a:t>
            </a:r>
            <a:r>
              <a:rPr lang="pt-BR" sz="2000" dirty="0">
                <a:cs typeface="Times New Roman" panose="02020603050405020304" pitchFamily="18" charset="0"/>
              </a:rPr>
              <a:t> e </a:t>
            </a:r>
            <a:r>
              <a:rPr lang="pt-BR" sz="2000" dirty="0" err="1">
                <a:cs typeface="Times New Roman" panose="02020603050405020304" pitchFamily="18" charset="0"/>
              </a:rPr>
              <a:t>Vickers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749B48DF-DB06-B292-3942-8D51C92F9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909" y="355795"/>
            <a:ext cx="6506693" cy="54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Plasticidade no contexto microscópico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47719EA-A715-DBAB-5B9F-D1E106F4A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700337"/>
            <a:ext cx="8848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Conceitos básicos sobre as propriedades mecânicas dos materiais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5.1. Conceitos de tensão 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5.2. Propriedades elásticas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5.3. Deformação plástica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5.4. Plasticidade e fluxo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5.5. Materiais não newtonianos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5.6. Relaxação e fluência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5.7. Fadiga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5.8. Exemplos e casos práticos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23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000" b="1" dirty="0"/>
              <a:t>5. Conceitos básicos sobre as propriedades mecânicas dos materiais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328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5.1. Conceitos de tensão 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Ensaio de tração uniaxial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Universal Testing Machine - Tensile Tester | Qualitest">
            <a:extLst>
              <a:ext uri="{FF2B5EF4-FFF2-40B4-BE49-F238E27FC236}">
                <a16:creationId xmlns:a16="http://schemas.microsoft.com/office/drawing/2014/main" id="{BB67CF81-4461-37F1-F423-358E40E0E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09" y="1422400"/>
            <a:ext cx="2645544" cy="43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804427F-AAA0-FD2F-79F6-A1B725338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856" y="2728666"/>
            <a:ext cx="3523090" cy="30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5.1. Conceitos de tensão e deformação</a:t>
            </a:r>
            <a:endParaRPr lang="pt-BR" sz="3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328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Testes padronizados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ASTM (</a:t>
            </a:r>
            <a:r>
              <a:rPr lang="en-US" sz="2000" dirty="0"/>
              <a:t>American Society for Testing and Materials)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95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5.1. Conceitos de tensão e deformação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328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Tensão normal de engenharia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cs typeface="Times New Roman" panose="02020603050405020304" pitchFamily="18" charset="0"/>
              </a:rPr>
              <a:t> Tração e compressão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9A0061A-BF8D-9A7D-A598-B3D576EA7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966603"/>
            <a:ext cx="1127032" cy="7741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87F36B3-1B3C-76A5-E0A1-2A7F6DBB2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962" y="2149922"/>
            <a:ext cx="6996838" cy="32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5.1. Conceitos de tensão e deformação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328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Deformação normal de engenharia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cs typeface="Times New Roman" panose="02020603050405020304" pitchFamily="18" charset="0"/>
              </a:rPr>
              <a:t> Tração e compressão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F87F36B3-1B3C-76A5-E0A1-2A7F6DBB2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962" y="2149922"/>
            <a:ext cx="6996838" cy="328567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2902CF2-D8E4-45F8-0C38-F1A3A2C8F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3046268"/>
            <a:ext cx="2073132" cy="76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5.1. Conceitos de tensão e deformação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328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Tensão cisalhante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cs typeface="Times New Roman" panose="02020603050405020304" pitchFamily="18" charset="0"/>
              </a:rPr>
              <a:t> Ensaio de torção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C1071FF-185A-BDC4-3C6A-865C91940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379" y="365126"/>
            <a:ext cx="4351674" cy="541688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A571070-C237-AC9C-4762-100F6B803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873750"/>
            <a:ext cx="1267602" cy="9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7624</TotalTime>
  <Words>1688</Words>
  <Application>Microsoft Office PowerPoint</Application>
  <PresentationFormat>Widescreen</PresentationFormat>
  <Paragraphs>209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TimesTenLTStd-Roman</vt:lpstr>
      <vt:lpstr>Wingdings</vt:lpstr>
      <vt:lpstr>Tema do Office</vt:lpstr>
      <vt:lpstr>LOM3016 Introdução à Ciência dos Materiais</vt:lpstr>
      <vt:lpstr>Semana passada (Aula 10)</vt:lpstr>
      <vt:lpstr>Aula de hoje</vt:lpstr>
      <vt:lpstr>Aula 11</vt:lpstr>
      <vt:lpstr>5. Conceitos básicos sobre as propriedades mecânicas dos materiais</vt:lpstr>
      <vt:lpstr>5.1. Conceitos de tensão e deformação</vt:lpstr>
      <vt:lpstr>5.1. Conceitos de tensão e deformação</vt:lpstr>
      <vt:lpstr>5.1. Conceitos de tensão e deformação</vt:lpstr>
      <vt:lpstr>5.1. Conceitos de tensão e deformação</vt:lpstr>
      <vt:lpstr>5.1. Conceitos de tensão e deformação</vt:lpstr>
      <vt:lpstr>5.1. Conceitos de tensão e deformação</vt:lpstr>
      <vt:lpstr>5.2. Propriedades elásticas</vt:lpstr>
      <vt:lpstr>5.2. Propriedades elásticas</vt:lpstr>
      <vt:lpstr>5.2. Propriedades elásticas</vt:lpstr>
      <vt:lpstr>5.2. Propriedades elásticas</vt:lpstr>
      <vt:lpstr>5.2. Propriedades elásticas</vt:lpstr>
      <vt:lpstr>5.2. Propriedades elásticas</vt:lpstr>
      <vt:lpstr>5.2. Propriedades elásticas</vt:lpstr>
      <vt:lpstr>5.2. Propriedades elásticas</vt:lpstr>
      <vt:lpstr>5.2. Propriedades elásticas</vt:lpstr>
      <vt:lpstr>Exemplo 5.1. Elasticidade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Exemplo 5.2. Regime elastoplástico</vt:lpstr>
      <vt:lpstr>Exemplo 5.2. Regime elastoplástico</vt:lpstr>
      <vt:lpstr>Exemplo 5.2. Regime elastoplástico</vt:lpstr>
      <vt:lpstr>Exemplo 5.2. Regime elastoplástico</vt:lpstr>
      <vt:lpstr>Exemplo 5.2. Regime elastoplástico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Próxima aula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LOM3016 Introdução à Ciência dos Materiais</dc:title>
  <dc:creator>João Paulo Pascon</dc:creator>
  <cp:lastModifiedBy>João Paulo Pascon</cp:lastModifiedBy>
  <cp:revision>591</cp:revision>
  <dcterms:created xsi:type="dcterms:W3CDTF">2022-03-20T22:13:44Z</dcterms:created>
  <dcterms:modified xsi:type="dcterms:W3CDTF">2022-06-14T01:58:28Z</dcterms:modified>
</cp:coreProperties>
</file>