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33"/>
  </p:notesMasterIdLst>
  <p:handoutMasterIdLst>
    <p:handoutMasterId r:id="rId34"/>
  </p:handout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06600"/>
    <a:srgbClr val="4F81BD"/>
    <a:srgbClr val="FFFF00"/>
    <a:srgbClr val="385D8A"/>
    <a:srgbClr val="3366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64" autoAdjust="0"/>
  </p:normalViewPr>
  <p:slideViewPr>
    <p:cSldViewPr>
      <p:cViewPr varScale="1">
        <p:scale>
          <a:sx n="77" d="100"/>
          <a:sy n="77" d="100"/>
        </p:scale>
        <p:origin x="3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ACD2F-A948-4A27-A871-5A9F2770F022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7980A-CB4C-4420-AFEE-D62384F73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00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6A6A1-2F4D-4CEB-8202-76D2FDD5D571}" type="datetimeFigureOut">
              <a:rPr lang="pt-BR" smtClean="0"/>
              <a:t>23/05/2019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D562-C7BB-4836-B47C-15BFDD4A3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79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1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37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6A4C-B1FE-4D81-9A05-063DB1910318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105575"/>
            <a:ext cx="9180512" cy="699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5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3C41-74B7-4BE3-83FF-E5A2A6E3CD9F}" type="datetime1">
              <a:rPr lang="pt-BR" smtClean="0"/>
              <a:t>23/05/2019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35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844-75CE-4BB9-AE8B-25BEC2B53472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692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F419-60C5-4F24-AE0A-FB42C0CD0ECA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14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1DB0-8ACD-4777-A942-9593B2E11846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317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7B2-1EFB-4E84-A759-E2120DE232E7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24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u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E8B7-FEB8-4958-B0CC-989C41FE56E7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883"/>
            <a:ext cx="9203262" cy="6876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376" y="145109"/>
            <a:ext cx="1619672" cy="590599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>
          <a:xfrm>
            <a:off x="145003" y="305270"/>
            <a:ext cx="6768752" cy="288032"/>
          </a:xfrm>
          <a:prstGeom prst="rect">
            <a:avLst/>
          </a:prstGeom>
          <a:solidFill>
            <a:srgbClr val="4F81BD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07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A06A-D1DF-413F-8B3C-83E07B6C4DC1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53" y="-27384"/>
            <a:ext cx="9214465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C13BF-9B88-4292-B126-2D6011385579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53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2F81-0823-4625-9A07-4170A9638674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3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4DAF-6167-422B-972C-706BF291987A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81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7F91-DE0B-42B1-B1A8-0F7F85686074}" type="datetime1">
              <a:rPr lang="pt-BR" smtClean="0"/>
              <a:t>23/05/2019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90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C1D-CDCF-4DA9-B077-4991CD7B8F12}" type="datetime1">
              <a:rPr lang="pt-BR" smtClean="0"/>
              <a:t>23/05/2019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5DF3-D2D3-4570-B9DD-3BA542C466AF}" type="datetime1">
              <a:rPr lang="pt-BR" smtClean="0"/>
              <a:t>23/05/2019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5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7CB5F-F939-47B8-A91E-471574C0D7B1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62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EC8C7-A51A-4AF5-BD4E-0F16DEBAC3D5}" type="datetime1">
              <a:rPr lang="pt-BR" smtClean="0"/>
              <a:t>23/05/2019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43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28650" y="9906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200" dirty="0" smtClean="0">
                <a:solidFill>
                  <a:srgbClr val="003399"/>
                </a:solidFill>
                <a:latin typeface="Arial" charset="0"/>
              </a:rPr>
              <a:t>BIBLIOGRAFIA</a:t>
            </a:r>
            <a:endParaRPr lang="pt-BR" altLang="pt-BR" sz="32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5750" y="2590800"/>
            <a:ext cx="88201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pt-BR" altLang="pt-BR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SANTOS, Fernando César Almada.</a:t>
            </a:r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r>
              <a:rPr kumimoji="0" lang="pt-BR" altLang="pt-BR" b="1" i="1" dirty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Estratégia de recursos humanos</a:t>
            </a:r>
            <a:r>
              <a:rPr kumimoji="0" lang="pt-BR" altLang="pt-BR" b="1" dirty="0">
                <a:solidFill>
                  <a:srgbClr val="008000"/>
                </a:solidFill>
                <a:latin typeface="Arial" charset="0"/>
                <a:cs typeface="Times New Roman" pitchFamily="18" charset="0"/>
              </a:rPr>
              <a:t>: dimensões competitivas.</a:t>
            </a:r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endParaRPr kumimoji="0" lang="pt-BR" altLang="pt-BR" b="1" dirty="0">
              <a:solidFill>
                <a:srgbClr val="660066"/>
              </a:solidFill>
              <a:latin typeface="Arial" charset="0"/>
              <a:cs typeface="Times New Roman" pitchFamily="18" charset="0"/>
            </a:endParaRPr>
          </a:p>
          <a:p>
            <a:r>
              <a:rPr kumimoji="0" lang="pt-BR" altLang="pt-BR" b="1" dirty="0">
                <a:solidFill>
                  <a:srgbClr val="660066"/>
                </a:solidFill>
                <a:latin typeface="Arial" charset="0"/>
                <a:cs typeface="Times New Roman" pitchFamily="18" charset="0"/>
              </a:rPr>
              <a:t> São Paulo: Atlas, 1999.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172400" y="6381328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10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21109"/>
            <a:ext cx="8382000" cy="457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8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QUALIDADE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1078309"/>
            <a:ext cx="3733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8000"/>
                </a:solidFill>
                <a:cs typeface="Times New Roman" pitchFamily="18" charset="0"/>
              </a:rPr>
              <a:t>Comportamento dos funcionários</a:t>
            </a:r>
            <a:endParaRPr kumimoji="0" lang="pt-BR" altLang="pt-BR" sz="2400">
              <a:cs typeface="Times New Roman" pitchFamily="18" charset="0"/>
            </a:endParaRPr>
          </a:p>
          <a:p>
            <a:endParaRPr kumimoji="0" lang="pt-BR" altLang="pt-BR" sz="2400" b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17963" y="1002109"/>
            <a:ext cx="4668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0080"/>
                </a:solidFill>
                <a:cs typeface="Times New Roman" pitchFamily="18" charset="0"/>
              </a:rPr>
              <a:t>Políticas de gestão de recursos humanos</a:t>
            </a:r>
            <a:endParaRPr kumimoji="0" lang="pt-BR" altLang="pt-BR" sz="2400">
              <a:cs typeface="Times New Roman" pitchFamily="18" charset="0"/>
            </a:endParaRPr>
          </a:p>
          <a:p>
            <a:endParaRPr kumimoji="0" lang="pt-BR" altLang="pt-BR" sz="2400" b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42925" y="1992709"/>
            <a:ext cx="3571875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comportamento previsível e relativamente repetitivo</a:t>
            </a:r>
          </a:p>
          <a:p>
            <a:pPr algn="l" eaLnBrk="1" hangingPunct="1"/>
            <a:r>
              <a:rPr kumimoji="0" lang="pt-BR" altLang="pt-BR" sz="800">
                <a:solidFill>
                  <a:srgbClr val="008000"/>
                </a:solidFill>
                <a:cs typeface="Times New Roman" pitchFamily="18" charset="0"/>
              </a:rPr>
              <a:t> </a:t>
            </a:r>
          </a:p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foco intermediário ou mais voltado para médio prazo</a:t>
            </a:r>
          </a:p>
          <a:p>
            <a:pPr algn="l" eaLnBrk="1" hangingPunct="1"/>
            <a:endParaRPr kumimoji="0" lang="pt-BR" altLang="pt-BR" sz="2400">
              <a:solidFill>
                <a:srgbClr val="008000"/>
              </a:solidFill>
              <a:cs typeface="Times New Roman" pitchFamily="18" charset="0"/>
            </a:endParaRPr>
          </a:p>
          <a:p>
            <a:pPr algn="l" eaLnBrk="1" hangingPunct="1"/>
            <a:endParaRPr kumimoji="0" lang="pt-BR" altLang="pt-BR" sz="800">
              <a:solidFill>
                <a:srgbClr val="008000"/>
              </a:solidFill>
              <a:cs typeface="Times New Roman" pitchFamily="18" charset="0"/>
            </a:endParaRPr>
          </a:p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comportamento interdependente e cooperativo.</a:t>
            </a:r>
            <a:endParaRPr kumimoji="0" lang="pt-BR" altLang="pt-BR" sz="2400" b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91000" y="1887934"/>
            <a:ext cx="4648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descrição de cargos relativamente fixa e explícita.</a:t>
            </a:r>
          </a:p>
          <a:p>
            <a:pPr algn="l" eaLnBrk="1" hangingPunct="1"/>
            <a:r>
              <a:rPr kumimoji="0" lang="pt-BR" altLang="pt-BR" sz="1400" dirty="0">
                <a:solidFill>
                  <a:srgbClr val="000080"/>
                </a:solidFill>
                <a:cs typeface="Times New Roman" pitchFamily="18" charset="0"/>
              </a:rPr>
              <a:t> </a:t>
            </a:r>
          </a:p>
          <a:p>
            <a:pPr algn="l" eaLnBrk="1" hangingPunct="1"/>
            <a:endParaRPr kumimoji="0" lang="pt-BR" altLang="pt-BR" sz="2400" dirty="0">
              <a:solidFill>
                <a:srgbClr val="000080"/>
              </a:solidFill>
              <a:cs typeface="Times New Roman" pitchFamily="18" charset="0"/>
            </a:endParaRPr>
          </a:p>
          <a:p>
            <a:pPr algn="l" eaLnBrk="1" hangingPunct="1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altos níveis de participação do empregado nas decisões relevantes para as condições de trabalho imediatas e para a tarefa em si.</a:t>
            </a:r>
          </a:p>
          <a:p>
            <a:pPr algn="l" eaLnBrk="1" hangingPunct="1"/>
            <a:r>
              <a:rPr kumimoji="0" lang="pt-BR" altLang="pt-BR" sz="800" dirty="0">
                <a:solidFill>
                  <a:srgbClr val="000080"/>
                </a:solidFill>
                <a:cs typeface="Times New Roman" pitchFamily="18" charset="0"/>
              </a:rPr>
              <a:t> </a:t>
            </a:r>
          </a:p>
          <a:p>
            <a:pPr algn="l" eaLnBrk="1" hangingPunct="1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um </a:t>
            </a:r>
            <a:r>
              <a:rPr kumimoji="0" lang="pt-BR" altLang="pt-BR" sz="2400" i="1" dirty="0" err="1">
                <a:solidFill>
                  <a:srgbClr val="000080"/>
                </a:solidFill>
                <a:cs typeface="Times New Roman" pitchFamily="18" charset="0"/>
              </a:rPr>
              <a:t>mix</a:t>
            </a:r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 de critérios para avaliação de desempenho mais de curto prazo e orientado para resultados.</a:t>
            </a:r>
            <a:endParaRPr kumimoji="0" lang="pt-BR" alt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11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317"/>
            <a:ext cx="8305800" cy="4481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8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QUALIDADE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1099517"/>
            <a:ext cx="3733800" cy="71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8000"/>
                </a:solidFill>
                <a:cs typeface="Times New Roman" pitchFamily="18" charset="0"/>
              </a:rPr>
              <a:t>Comportamento dos funcionários</a:t>
            </a:r>
            <a:endParaRPr kumimoji="0" lang="pt-BR" altLang="pt-BR" sz="2400">
              <a:cs typeface="Times New Roman" pitchFamily="18" charset="0"/>
            </a:endParaRPr>
          </a:p>
          <a:p>
            <a:endParaRPr kumimoji="0" lang="pt-BR" altLang="pt-BR" sz="2400" b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17963" y="1023317"/>
            <a:ext cx="4668837" cy="71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0080"/>
                </a:solidFill>
                <a:cs typeface="Times New Roman" pitchFamily="18" charset="0"/>
              </a:rPr>
              <a:t>Políticas de gestão de recursos humanos</a:t>
            </a:r>
            <a:endParaRPr kumimoji="0" lang="pt-BR" altLang="pt-BR" sz="2400">
              <a:cs typeface="Times New Roman" pitchFamily="18" charset="0"/>
            </a:endParaRPr>
          </a:p>
          <a:p>
            <a:endParaRPr kumimoji="0" lang="pt-BR" altLang="pt-BR" sz="2400" b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42925" y="1928192"/>
            <a:ext cx="3800475" cy="474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 dirty="0">
                <a:solidFill>
                  <a:srgbClr val="008000"/>
                </a:solidFill>
                <a:cs typeface="Times New Roman" pitchFamily="18" charset="0"/>
              </a:rPr>
              <a:t>preocupação com qualidade</a:t>
            </a:r>
          </a:p>
          <a:p>
            <a:pPr algn="l" eaLnBrk="1" hangingPunct="1"/>
            <a:r>
              <a:rPr kumimoji="0" lang="pt-BR" altLang="pt-BR" sz="1000" dirty="0">
                <a:solidFill>
                  <a:srgbClr val="008000"/>
                </a:solidFill>
                <a:cs typeface="Times New Roman" pitchFamily="18" charset="0"/>
              </a:rPr>
              <a:t> </a:t>
            </a:r>
          </a:p>
          <a:p>
            <a:pPr algn="l" eaLnBrk="1" hangingPunct="1"/>
            <a:r>
              <a:rPr kumimoji="0" lang="pt-BR" altLang="pt-BR" sz="2400" dirty="0">
                <a:solidFill>
                  <a:srgbClr val="008000"/>
                </a:solidFill>
                <a:cs typeface="Times New Roman" pitchFamily="18" charset="0"/>
              </a:rPr>
              <a:t>uma modesta preocupação com  a quantidade de saída.</a:t>
            </a:r>
          </a:p>
          <a:p>
            <a:pPr algn="l" eaLnBrk="1" hangingPunct="1"/>
            <a:r>
              <a:rPr kumimoji="0" lang="pt-BR" altLang="pt-BR" sz="1000" dirty="0">
                <a:solidFill>
                  <a:srgbClr val="008000"/>
                </a:solidFill>
                <a:cs typeface="Times New Roman" pitchFamily="18" charset="0"/>
              </a:rPr>
              <a:t> </a:t>
            </a:r>
          </a:p>
          <a:p>
            <a:pPr algn="l" eaLnBrk="1" hangingPunct="1"/>
            <a:r>
              <a:rPr kumimoji="0" lang="pt-BR" altLang="pt-BR" sz="2400" dirty="0">
                <a:solidFill>
                  <a:srgbClr val="008000"/>
                </a:solidFill>
                <a:cs typeface="Times New Roman" pitchFamily="18" charset="0"/>
              </a:rPr>
              <a:t>alta preocupação com processo produtivo</a:t>
            </a:r>
          </a:p>
          <a:p>
            <a:pPr algn="l" eaLnBrk="1" hangingPunct="1"/>
            <a:r>
              <a:rPr kumimoji="0" lang="pt-BR" altLang="pt-BR" sz="1000" dirty="0">
                <a:solidFill>
                  <a:srgbClr val="008000"/>
                </a:solidFill>
                <a:cs typeface="Times New Roman" pitchFamily="18" charset="0"/>
              </a:rPr>
              <a:t> </a:t>
            </a:r>
          </a:p>
          <a:p>
            <a:pPr algn="l" eaLnBrk="1" hangingPunct="1"/>
            <a:r>
              <a:rPr kumimoji="0" lang="pt-BR" altLang="pt-BR" sz="2400" dirty="0">
                <a:solidFill>
                  <a:srgbClr val="008000"/>
                </a:solidFill>
                <a:cs typeface="Times New Roman" pitchFamily="18" charset="0"/>
              </a:rPr>
              <a:t>atividade de baixo risco assumido</a:t>
            </a:r>
          </a:p>
          <a:p>
            <a:pPr algn="l" eaLnBrk="1" hangingPunct="1"/>
            <a:r>
              <a:rPr kumimoji="0" lang="pt-BR" altLang="pt-BR" sz="1000" dirty="0">
                <a:solidFill>
                  <a:srgbClr val="008000"/>
                </a:solidFill>
                <a:cs typeface="Times New Roman" pitchFamily="18" charset="0"/>
              </a:rPr>
              <a:t> </a:t>
            </a:r>
          </a:p>
          <a:p>
            <a:pPr algn="l" eaLnBrk="1" hangingPunct="1"/>
            <a:r>
              <a:rPr kumimoji="0" lang="pt-BR" altLang="pt-BR" sz="2400" dirty="0">
                <a:solidFill>
                  <a:srgbClr val="008000"/>
                </a:solidFill>
                <a:cs typeface="Times New Roman" pitchFamily="18" charset="0"/>
              </a:rPr>
              <a:t>comprometimento com as metas da organização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91000" y="1909143"/>
            <a:ext cx="4648200" cy="336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7313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um tratamento dos empregados relativamente igualitário e algumas garantias de segurança no emprego</a:t>
            </a:r>
          </a:p>
          <a:p>
            <a:pPr algn="l" eaLnBrk="1" hangingPunct="1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 </a:t>
            </a:r>
          </a:p>
          <a:p>
            <a:pPr algn="l" eaLnBrk="1" hangingPunct="1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treinamento e desenvolvimento extensivos e contínuos dos empregados</a:t>
            </a:r>
          </a:p>
        </p:txBody>
      </p:sp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36818"/>
            <a:ext cx="8534400" cy="8159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dirty="0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ALINHAMENTO DE RECURSOS HUMANOS À</a:t>
            </a:r>
            <a:br>
              <a:rPr lang="pt-BR" altLang="pt-BR" sz="2400" b="1" dirty="0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400" b="1" dirty="0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PRIORIDADE COMPETITIVA  DE QUALIDADE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5288" y="1603077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>
                <a:solidFill>
                  <a:schemeClr val="accent2"/>
                </a:solidFill>
              </a:rPr>
              <a:t>descrição de cargo relativamente fixa e explícita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30213" y="2141239"/>
            <a:ext cx="82565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 dirty="0">
                <a:solidFill>
                  <a:srgbClr val="080808"/>
                </a:solidFill>
              </a:rPr>
              <a:t>altos níveis de participação nas decisões relevantes para as condições de trabalho imediatas e as tarefas em si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68313" y="3404889"/>
            <a:ext cx="80645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solidFill>
                  <a:srgbClr val="008000"/>
                </a:solidFill>
              </a:rPr>
              <a:t>uma combinação de critérios individuais e grupais para a avaliação de desempenho, que é mais orientado para o curto prazo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68313" y="4552652"/>
            <a:ext cx="8207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>
                <a:solidFill>
                  <a:srgbClr val="993300"/>
                </a:solidFill>
              </a:rPr>
              <a:t>treinamento e desenvolvimento extensivos e contínuos 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33400" y="5406727"/>
            <a:ext cx="82153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pt-BR" sz="1800">
                <a:solidFill>
                  <a:srgbClr val="0000FF"/>
                </a:solidFill>
              </a:rPr>
              <a:t>SCHULER, R. S., JACKSON, S. E.    Linking competitive strategies with human resource management practices.   In: MINER, J. B., CRANE, D. P. (Coords.).  </a:t>
            </a:r>
            <a:r>
              <a:rPr lang="en-US" altLang="pt-BR" sz="1800" i="1">
                <a:solidFill>
                  <a:srgbClr val="0000FF"/>
                </a:solidFill>
              </a:rPr>
              <a:t>Advances in the practice, theory and research  of strategic human resource management</a:t>
            </a:r>
            <a:r>
              <a:rPr lang="en-US" altLang="pt-BR" sz="1800">
                <a:solidFill>
                  <a:srgbClr val="0000FF"/>
                </a:solidFill>
              </a:rPr>
              <a:t>.  </a:t>
            </a:r>
            <a:r>
              <a:rPr lang="pt-BR" altLang="pt-BR" sz="1800">
                <a:solidFill>
                  <a:srgbClr val="0000FF"/>
                </a:solidFill>
              </a:rPr>
              <a:t>New York : Harper Collins, 1995. </a:t>
            </a:r>
          </a:p>
        </p:txBody>
      </p:sp>
    </p:spTree>
    <p:extLst>
      <p:ext uri="{BB962C8B-B14F-4D97-AF65-F5344CB8AC3E}">
        <p14:creationId xmlns:p14="http://schemas.microsoft.com/office/powerpoint/2010/main" val="15932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8338"/>
            <a:ext cx="8534400" cy="8159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RELAÇÃO ENTRE DESEMPENHO DAS ENTREGAS </a:t>
            </a:r>
            <a:r>
              <a:rPr lang="pt-BR" altLang="pt-BR" sz="2400" b="1" smtClean="0">
                <a:solidFill>
                  <a:srgbClr val="A50021"/>
                </a:solidFill>
                <a:latin typeface="Arial" charset="0"/>
              </a:rPr>
              <a:t>E LOGÍSTICA</a:t>
            </a:r>
            <a:r>
              <a:rPr lang="pt-BR" altLang="pt-BR" sz="240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pt-BR" altLang="pt-BR" sz="2400" b="1" smtClean="0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E A GESTÃO DE RECURSOS HUMANOS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804988"/>
            <a:ext cx="83534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>
                <a:solidFill>
                  <a:schemeClr val="accent2"/>
                </a:solidFill>
              </a:rPr>
              <a:t>necessidade de comunicação com todos os elementos da empresa que compõem a cadeia logística interna (suprimento, planejamento e controle da produção e distribuição)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30213" y="3754438"/>
            <a:ext cx="82565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>
                <a:solidFill>
                  <a:srgbClr val="008000"/>
                </a:solidFill>
              </a:rPr>
              <a:t>atualização e a confiabilidade das metas estratégicas relacionadas às prioridades competitivas de flexibilidade e de qualidade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3400" y="5376863"/>
            <a:ext cx="8215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000">
                <a:solidFill>
                  <a:srgbClr val="0000FF"/>
                </a:solidFill>
              </a:rPr>
              <a:t>SANTOS, F. C. A. </a:t>
            </a:r>
            <a:r>
              <a:rPr lang="pt-BR" altLang="pt-BR" sz="2000" i="1">
                <a:solidFill>
                  <a:srgbClr val="0000FF"/>
                </a:solidFill>
              </a:rPr>
              <a:t>Estratégia de recursos humanos</a:t>
            </a:r>
            <a:r>
              <a:rPr lang="pt-BR" altLang="pt-BR" sz="2000">
                <a:solidFill>
                  <a:srgbClr val="0000FF"/>
                </a:solidFill>
              </a:rPr>
              <a:t> : dimensões competitiva. São Paulo: Atlas, 1999.</a:t>
            </a:r>
          </a:p>
        </p:txBody>
      </p:sp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14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92150"/>
            <a:ext cx="8534400" cy="8159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RELAÇÃO ENTRE DESEMPENHO DAS ENTREGAS </a:t>
            </a:r>
            <a:r>
              <a:rPr lang="pt-BR" altLang="pt-BR" sz="2400" b="1" smtClean="0">
                <a:solidFill>
                  <a:srgbClr val="A50021"/>
                </a:solidFill>
                <a:latin typeface="Arial" charset="0"/>
              </a:rPr>
              <a:t>E LOGÍSTICA</a:t>
            </a:r>
            <a:r>
              <a:rPr lang="pt-BR" altLang="pt-BR" sz="2400" b="1" smtClean="0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 E A GESTÃO DE RECURSOS HUMANOS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95288" y="1773238"/>
            <a:ext cx="83534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>
                <a:solidFill>
                  <a:schemeClr val="accent2"/>
                </a:solidFill>
              </a:rPr>
              <a:t>necessidade de estabelecer objetivos comuns em entrega, que serão considerados durante a elaboração dos sistemas de remuneração e de avaliação de desempenho         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30213" y="3676650"/>
            <a:ext cx="825658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>
                <a:solidFill>
                  <a:srgbClr val="008000"/>
                </a:solidFill>
              </a:rPr>
              <a:t>renovação de modelos mentais, envolvendo suprimento, produção e distribuição, que exige grandes esforços da área de treinamento e desenvolvimento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" y="5434013"/>
            <a:ext cx="8215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pt-BR" altLang="pt-BR" sz="2000">
                <a:solidFill>
                  <a:srgbClr val="0000FF"/>
                </a:solidFill>
              </a:rPr>
              <a:t>SANTOS, F. C. A. </a:t>
            </a:r>
            <a:r>
              <a:rPr lang="pt-BR" altLang="pt-BR" sz="2000" i="1">
                <a:solidFill>
                  <a:srgbClr val="0000FF"/>
                </a:solidFill>
              </a:rPr>
              <a:t>Estratégia de recursos humanos</a:t>
            </a:r>
            <a:r>
              <a:rPr lang="pt-BR" altLang="pt-BR" sz="2000">
                <a:solidFill>
                  <a:srgbClr val="0000FF"/>
                </a:solidFill>
              </a:rPr>
              <a:t> : dimensões competitiva. São Paulo: Atlas, 1999.</a:t>
            </a:r>
          </a:p>
        </p:txBody>
      </p:sp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15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20688"/>
            <a:ext cx="8534400" cy="8159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dirty="0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ALINHAMENTO DE RECURSOS HUMANOS À</a:t>
            </a:r>
            <a:br>
              <a:rPr lang="pt-BR" altLang="pt-BR" sz="2400" b="1" dirty="0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400" b="1" dirty="0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PRIORIDADE COMPETITIVA  DE FLEXIBILIDADE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1676400"/>
            <a:ext cx="8353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>
                <a:solidFill>
                  <a:schemeClr val="accent2"/>
                </a:solidFill>
              </a:rPr>
              <a:t>atividades que requerem interação e coordenação entre equipes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30213" y="2613025"/>
            <a:ext cx="82565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 dirty="0">
                <a:solidFill>
                  <a:srgbClr val="080808"/>
                </a:solidFill>
              </a:rPr>
              <a:t>avaliação de desempenho, que muito provavelmente, reflete as realizações de longo prazo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8313" y="3754438"/>
            <a:ext cx="80645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solidFill>
                  <a:srgbClr val="008000"/>
                </a:solidFill>
              </a:rPr>
              <a:t>atividades que permitem aos empregados desenvolver habilidades que possam ser usadas em outras posições na empresa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3400" y="5262563"/>
            <a:ext cx="82153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pt-BR" sz="1800">
                <a:solidFill>
                  <a:srgbClr val="0000FF"/>
                </a:solidFill>
              </a:rPr>
              <a:t>SCHULER, R. S., JACKSON, S. E.    Linking competitive strategies with human resource management practices.   In: MINER, J. B., CRANE, D. P. (Coords.).  </a:t>
            </a:r>
            <a:r>
              <a:rPr lang="en-US" altLang="pt-BR" sz="1800" i="1">
                <a:solidFill>
                  <a:srgbClr val="0000FF"/>
                </a:solidFill>
              </a:rPr>
              <a:t>Advances in the practice, theory and research  of strategic human resource management</a:t>
            </a:r>
            <a:r>
              <a:rPr lang="en-US" altLang="pt-BR" sz="1800">
                <a:solidFill>
                  <a:srgbClr val="0000FF"/>
                </a:solidFill>
              </a:rPr>
              <a:t>.  </a:t>
            </a:r>
            <a:r>
              <a:rPr lang="pt-BR" altLang="pt-BR" sz="1800">
                <a:solidFill>
                  <a:srgbClr val="0000FF"/>
                </a:solidFill>
              </a:rPr>
              <a:t>New York : Harper Collins, 1995. </a:t>
            </a:r>
          </a:p>
        </p:txBody>
      </p:sp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16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84238"/>
            <a:ext cx="8534400" cy="8159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ALINHAMENTO DE RECURSOS HUMANOS À</a:t>
            </a:r>
            <a:b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PRIORIDADE COMPETITIVA  DE FLEXIBILIDADE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288" y="2209800"/>
            <a:ext cx="83534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400">
                <a:solidFill>
                  <a:schemeClr val="accent2"/>
                </a:solidFill>
              </a:rPr>
              <a:t>sistemas de remuneração que enfatizam a equidade interna mais do que a equidade externa ou baseada no mercado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8313" y="3686175"/>
            <a:ext cx="8064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solidFill>
                  <a:srgbClr val="008000"/>
                </a:solidFill>
              </a:rPr>
              <a:t>criação de carreiras amplas para reforçar uma ampla gama de habilidades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3400" y="4975225"/>
            <a:ext cx="82153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pt-BR" sz="1800">
                <a:solidFill>
                  <a:srgbClr val="0000FF"/>
                </a:solidFill>
              </a:rPr>
              <a:t>SCHULER, R. S., JACKSON, S. E.    Linking competitive strategies with human resource management practices.   In: MINER, J. B., CRANE, D. P. (Coords.).  </a:t>
            </a:r>
            <a:r>
              <a:rPr lang="en-US" altLang="pt-BR" sz="1800" i="1">
                <a:solidFill>
                  <a:srgbClr val="0000FF"/>
                </a:solidFill>
              </a:rPr>
              <a:t>Advances in the practice, theory and research  of strategic human resource management</a:t>
            </a:r>
            <a:r>
              <a:rPr lang="en-US" altLang="pt-BR" sz="1800">
                <a:solidFill>
                  <a:srgbClr val="0000FF"/>
                </a:solidFill>
              </a:rPr>
              <a:t>.  </a:t>
            </a:r>
            <a:r>
              <a:rPr lang="pt-BR" altLang="pt-BR" sz="1800">
                <a:solidFill>
                  <a:srgbClr val="0000FF"/>
                </a:solidFill>
              </a:rPr>
              <a:t>New York : Harper Collins, 1995. </a:t>
            </a:r>
          </a:p>
        </p:txBody>
      </p:sp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70644"/>
            <a:ext cx="7772400" cy="838200"/>
          </a:xfrm>
        </p:spPr>
        <p:txBody>
          <a:bodyPr/>
          <a:lstStyle/>
          <a:p>
            <a:pPr algn="ctr" eaLnBrk="1" hangingPunct="1"/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ALINHAMENTO DE RECURSOS HUMANOS ÀS</a:t>
            </a:r>
            <a:b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INOVAÇÃO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6250" y="1661244"/>
            <a:ext cx="27241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DESENHO DE CARGOS</a:t>
            </a:r>
            <a:r>
              <a:rPr lang="pt-BR" altLang="pt-BR" sz="2600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52800" y="1613619"/>
            <a:ext cx="53721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coordenação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equipes interfuncionais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76250" y="3401144"/>
            <a:ext cx="25717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MEDIDAS DE DESEMPENHO</a:t>
            </a:r>
            <a:r>
              <a:rPr lang="pt-BR" altLang="pt-BR" sz="260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352800" y="2423244"/>
            <a:ext cx="53721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percentual de vendas de novos produtos, margem de lucro, crescimento de vendas e crescimento da parcela de mercado;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reconhecimento da empresa, direitos autorais e patentes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250" y="5398219"/>
            <a:ext cx="24193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SELEÇÃO</a:t>
            </a:r>
            <a:r>
              <a:rPr lang="pt-BR" altLang="pt-BR" sz="2600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429000" y="5242644"/>
            <a:ext cx="52959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competências técnicas e de pesquisa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criatividade.</a:t>
            </a:r>
            <a:r>
              <a:rPr lang="pt-BR" altLang="pt-BR" sz="2600">
                <a:solidFill>
                  <a:srgbClr val="99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Número de Slide 21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ALINHAMENTO DE RECURSOS HUMANOS ÀS</a:t>
            </a:r>
            <a:b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INOVAÇÃO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900" y="2124075"/>
            <a:ext cx="2247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DESENVOL-</a:t>
            </a:r>
          </a:p>
          <a:p>
            <a:pPr eaLnBrk="1" hangingPunct="1"/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VIMENTO</a:t>
            </a:r>
            <a:endParaRPr lang="pt-BR" altLang="pt-BR" sz="2600">
              <a:solidFill>
                <a:srgbClr val="660066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38400" y="1495425"/>
            <a:ext cx="65532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responsabilidade dos funcionários pela aprendizagem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crescimento profissional obrigatório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acompanhamento do crescimento profissional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61950" y="3892550"/>
            <a:ext cx="28003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RECOMPENSAS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6700" y="5562600"/>
            <a:ext cx="29527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COMUNICAÇÃO</a:t>
            </a:r>
            <a:r>
              <a:rPr lang="pt-BR" altLang="pt-BR" sz="2600">
                <a:solidFill>
                  <a:srgbClr val="990000"/>
                </a:solidFill>
              </a:rPr>
              <a:t> 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048000" y="3657600"/>
            <a:ext cx="51816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premiação pela inovação da equipe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remuneração baseada nas competências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429000" y="5362575"/>
            <a:ext cx="3657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anti-burocrático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franqueza </a:t>
            </a:r>
          </a:p>
        </p:txBody>
      </p:sp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19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591344"/>
            <a:ext cx="8001000" cy="533400"/>
          </a:xfrm>
        </p:spPr>
        <p:txBody>
          <a:bodyPr/>
          <a:lstStyle/>
          <a:p>
            <a:pPr algn="ctr" eaLnBrk="1" hangingPunct="1"/>
            <a:r>
              <a:rPr lang="pt-BR" altLang="pt-BR" sz="2800" b="1" dirty="0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INOVAÇÃO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1050305"/>
            <a:ext cx="37338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8000"/>
                </a:solidFill>
                <a:cs typeface="Times New Roman" pitchFamily="18" charset="0"/>
              </a:rPr>
              <a:t>Comportamento dos funcionários</a:t>
            </a:r>
            <a:endParaRPr kumimoji="0" lang="pt-BR" altLang="pt-BR" sz="2400" b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17963" y="1051892"/>
            <a:ext cx="4668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0080"/>
                </a:solidFill>
                <a:cs typeface="Times New Roman" pitchFamily="18" charset="0"/>
              </a:rPr>
              <a:t>Políticas de gestão de recursos humanos</a:t>
            </a:r>
            <a:endParaRPr kumimoji="0" lang="pt-BR" altLang="pt-BR" sz="2400" b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42925" y="1913905"/>
            <a:ext cx="38004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alto grau de comportamento criativo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 </a:t>
            </a:r>
          </a:p>
          <a:p>
            <a:pPr algn="l"/>
            <a:endParaRPr kumimoji="0" lang="pt-BR" altLang="pt-BR" sz="2400">
              <a:cs typeface="Times New Roman" pitchFamily="18" charset="0"/>
            </a:endParaRPr>
          </a:p>
          <a:p>
            <a:pPr algn="l"/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foco no longo prazo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endParaRPr kumimoji="0" lang="pt-BR" altLang="pt-BR" sz="2400">
              <a:solidFill>
                <a:srgbClr val="008000"/>
              </a:solidFill>
              <a:cs typeface="Times New Roman" pitchFamily="18" charset="0"/>
            </a:endParaRPr>
          </a:p>
          <a:p>
            <a:pPr algn="l"/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um grau relativamente alto de comportamento cooperativo e interdependente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endParaRPr kumimoji="0" lang="pt-BR" altLang="pt-BR" sz="2400" b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191000" y="1937717"/>
            <a:ext cx="4648200" cy="4875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tarefas que requerem grande interação e coordenação entre grupos e indivíduos</a:t>
            </a:r>
            <a:endParaRPr kumimoji="0" lang="pt-BR" altLang="pt-BR" sz="2400" dirty="0">
              <a:cs typeface="Times New Roman" pitchFamily="18" charset="0"/>
            </a:endParaRPr>
          </a:p>
          <a:p>
            <a:pPr algn="l"/>
            <a:r>
              <a:rPr kumimoji="0" lang="pt-BR" altLang="pt-BR" sz="1000" dirty="0">
                <a:solidFill>
                  <a:srgbClr val="000080"/>
                </a:solidFill>
                <a:cs typeface="Times New Roman" pitchFamily="18" charset="0"/>
              </a:rPr>
              <a:t> </a:t>
            </a:r>
            <a:endParaRPr kumimoji="0" lang="pt-BR" altLang="pt-BR" sz="1000" dirty="0">
              <a:cs typeface="Times New Roman" pitchFamily="18" charset="0"/>
            </a:endParaRPr>
          </a:p>
          <a:p>
            <a:pPr algn="l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avaliação de desempenho que muito provavelmente reflita os alcances de longo prazo do grupo</a:t>
            </a:r>
            <a:endParaRPr kumimoji="0" lang="pt-BR" altLang="pt-BR" sz="2400" dirty="0">
              <a:cs typeface="Times New Roman" pitchFamily="18" charset="0"/>
            </a:endParaRPr>
          </a:p>
          <a:p>
            <a:pPr algn="l"/>
            <a:r>
              <a:rPr kumimoji="0" lang="pt-BR" altLang="pt-BR" sz="1000" dirty="0">
                <a:solidFill>
                  <a:srgbClr val="000080"/>
                </a:solidFill>
                <a:cs typeface="Times New Roman" pitchFamily="18" charset="0"/>
              </a:rPr>
              <a:t> </a:t>
            </a:r>
            <a:endParaRPr kumimoji="0" lang="pt-BR" altLang="pt-BR" sz="1000" dirty="0">
              <a:cs typeface="Times New Roman" pitchFamily="18" charset="0"/>
            </a:endParaRPr>
          </a:p>
          <a:p>
            <a:pPr algn="l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tarefas que permitem aos empregados desenvolver habilidades que possam ser usadas em outras posições na empresa</a:t>
            </a:r>
            <a:endParaRPr kumimoji="0" lang="pt-BR" alt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288" y="538882"/>
            <a:ext cx="8353425" cy="187166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2800" smtClean="0">
                <a:solidFill>
                  <a:srgbClr val="FF3300"/>
                </a:solidFill>
                <a:latin typeface="Arial" charset="0"/>
              </a:rPr>
              <a:t>CAPÍTULO 5 </a:t>
            </a:r>
            <a:br>
              <a:rPr lang="pt-BR" altLang="pt-BR" sz="2800" smtClean="0">
                <a:solidFill>
                  <a:srgbClr val="FF3300"/>
                </a:solidFill>
                <a:latin typeface="Arial" charset="0"/>
              </a:rPr>
            </a:br>
            <a:r>
              <a:rPr lang="pt-BR" altLang="pt-BR" sz="800" smtClean="0">
                <a:solidFill>
                  <a:srgbClr val="0000FF"/>
                </a:solidFill>
                <a:latin typeface="Arial" charset="0"/>
              </a:rPr>
              <a:t/>
            </a:r>
            <a:br>
              <a:rPr lang="pt-BR" altLang="pt-BR" sz="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>INTEGRAÇÃO DAS ESTRATÉGIAS</a:t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>DE RECURSOS HUMANOS</a:t>
            </a:r>
            <a:br>
              <a:rPr lang="pt-BR" altLang="pt-BR" sz="2800" smtClean="0">
                <a:solidFill>
                  <a:srgbClr val="0000FF"/>
                </a:solidFill>
                <a:latin typeface="Arial" charset="0"/>
              </a:rPr>
            </a:br>
            <a:r>
              <a:rPr lang="pt-BR" altLang="pt-BR" sz="2800" smtClean="0">
                <a:solidFill>
                  <a:srgbClr val="0000FF"/>
                </a:solidFill>
                <a:latin typeface="Arial" charset="0"/>
              </a:rPr>
              <a:t>E DE MANUFATURA</a:t>
            </a:r>
            <a:r>
              <a:rPr lang="pt-BR" altLang="pt-BR" sz="2800" smtClean="0"/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23963" y="3861519"/>
            <a:ext cx="65516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457200" indent="-4572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9900"/>
                </a:solidFill>
                <a:cs typeface="Times New Roman" pitchFamily="18" charset="0"/>
              </a:rPr>
              <a:t>2. </a:t>
            </a:r>
            <a:r>
              <a:rPr kumimoji="0" lang="pt-BR" altLang="pt-BR" sz="2400">
                <a:solidFill>
                  <a:srgbClr val="009900"/>
                </a:solidFill>
              </a:rPr>
              <a:t>Relação “qualidade” e a gestão de recursos humanos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9750" y="2637557"/>
            <a:ext cx="73088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457200" indent="-4572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CC0099"/>
                </a:solidFill>
                <a:cs typeface="Times New Roman" pitchFamily="18" charset="0"/>
              </a:rPr>
              <a:t>1.  Relação entre prioridade competitiva “custo” da estratégia de manufatura e a gestão de recursos humanos</a:t>
            </a:r>
            <a:endParaRPr kumimoji="0" lang="pt-BR" altLang="pt-BR" sz="2400">
              <a:solidFill>
                <a:srgbClr val="CC0099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08175" y="4798144"/>
            <a:ext cx="67675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457200" indent="-4572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993300"/>
                </a:solidFill>
                <a:cs typeface="Times New Roman" pitchFamily="18" charset="0"/>
              </a:rPr>
              <a:t>3. </a:t>
            </a:r>
            <a:r>
              <a:rPr kumimoji="0" lang="pt-BR" altLang="pt-BR" sz="2400">
                <a:solidFill>
                  <a:srgbClr val="993300"/>
                </a:solidFill>
              </a:rPr>
              <a:t>Relação entre “desempenho das entregas” e a gestão de recursos humanos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484438" y="5693494"/>
            <a:ext cx="5256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457200" indent="-4572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3399"/>
                </a:solidFill>
                <a:cs typeface="Times New Roman" pitchFamily="18" charset="0"/>
              </a:rPr>
              <a:t>4. </a:t>
            </a:r>
            <a:r>
              <a:rPr kumimoji="0" lang="pt-BR" altLang="pt-BR" sz="2400">
                <a:solidFill>
                  <a:srgbClr val="003399"/>
                </a:solidFill>
              </a:rPr>
              <a:t>Relação entre “flexibilidade” e a gestão de recursos humanos</a:t>
            </a:r>
          </a:p>
        </p:txBody>
      </p:sp>
    </p:spTree>
    <p:extLst>
      <p:ext uri="{BB962C8B-B14F-4D97-AF65-F5344CB8AC3E}">
        <p14:creationId xmlns:p14="http://schemas.microsoft.com/office/powerpoint/2010/main" val="184141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Espaço Reservado para Número de Slide 61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20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505097"/>
            <a:ext cx="8077200" cy="619125"/>
          </a:xfrm>
        </p:spPr>
        <p:txBody>
          <a:bodyPr/>
          <a:lstStyle/>
          <a:p>
            <a:pPr algn="ctr" eaLnBrk="1" hangingPunct="1"/>
            <a:r>
              <a:rPr lang="pt-BR" altLang="pt-BR" sz="28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INOVAÇÃO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1268685"/>
            <a:ext cx="42005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8000"/>
                </a:solidFill>
                <a:cs typeface="Times New Roman" pitchFamily="18" charset="0"/>
              </a:rPr>
              <a:t>Comportamento dos funcionários</a:t>
            </a:r>
            <a:endParaRPr kumimoji="0" lang="pt-BR" altLang="pt-BR" sz="2400">
              <a:cs typeface="Times New Roman" pitchFamily="18" charset="0"/>
            </a:endParaRPr>
          </a:p>
          <a:p>
            <a:endParaRPr kumimoji="0" lang="pt-BR" altLang="pt-BR" sz="2400" b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05325" y="1287735"/>
            <a:ext cx="4668838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0080"/>
                </a:solidFill>
                <a:cs typeface="Times New Roman" pitchFamily="18" charset="0"/>
              </a:rPr>
              <a:t>Políticas de gestão de recursos humanos</a:t>
            </a:r>
            <a:endParaRPr kumimoji="0" lang="pt-BR" altLang="pt-BR" sz="2400">
              <a:cs typeface="Times New Roman" pitchFamily="18" charset="0"/>
            </a:endParaRPr>
          </a:p>
          <a:p>
            <a:r>
              <a:rPr kumimoji="0" lang="pt-BR" altLang="pt-BR" sz="2400" b="0">
                <a:cs typeface="Times New Roman" pitchFamily="18" charset="0"/>
              </a:rPr>
              <a:t> </a:t>
            </a:r>
          </a:p>
          <a:p>
            <a:endParaRPr kumimoji="0" lang="pt-BR" altLang="pt-BR" sz="2400" b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1000" y="2297385"/>
            <a:ext cx="4478338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moderado grau de preocupação com a qualidade </a:t>
            </a:r>
          </a:p>
          <a:p>
            <a:pPr algn="l" eaLnBrk="1" hangingPunct="1"/>
            <a:endParaRPr kumimoji="0" lang="pt-BR" altLang="pt-BR" sz="800">
              <a:solidFill>
                <a:srgbClr val="008000"/>
              </a:solidFill>
              <a:cs typeface="Times New Roman" pitchFamily="18" charset="0"/>
            </a:endParaRPr>
          </a:p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igual grau de preocupação com processo e resultados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 </a:t>
            </a:r>
            <a:endParaRPr kumimoji="0" lang="pt-BR" altLang="pt-BR" sz="8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alto grau de risco assumido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 </a:t>
            </a:r>
            <a:endParaRPr kumimoji="0" lang="pt-BR" altLang="pt-BR" sz="8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 alta tolerância de ambigüidade e imprevisibilidade</a:t>
            </a:r>
            <a:endParaRPr kumimoji="0" lang="pt-BR" altLang="pt-BR" sz="2400" b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76800" y="2173560"/>
            <a:ext cx="38862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sistemas de remuneração enfatizam equidade interna mais do que equidade externa ou de mercado</a:t>
            </a:r>
          </a:p>
          <a:p>
            <a:pPr algn="l" eaLnBrk="1" hangingPunct="1"/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 planos de carreiras mais amplos para reforçar o desenvolvimento de uma maior gama de habilidades</a:t>
            </a:r>
            <a:endParaRPr kumimoji="0" lang="pt-BR" altLang="pt-BR" sz="2400"/>
          </a:p>
        </p:txBody>
      </p:sp>
    </p:spTree>
    <p:extLst>
      <p:ext uri="{BB962C8B-B14F-4D97-AF65-F5344CB8AC3E}">
        <p14:creationId xmlns:p14="http://schemas.microsoft.com/office/powerpoint/2010/main" val="159326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81328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21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1747"/>
            <a:ext cx="8305800" cy="6477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000" b="1" smtClean="0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MODELOS MENTAIS DOS RECURSOS HUMANOS RELACIONADOS À INOVAÇÃO E LIDERANÇA EM PRODUTO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1251347"/>
            <a:ext cx="8215313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identificação com os valores  e entusiasmo com o processo de descoberta</a:t>
            </a: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alto grau de comportamento criativo</a:t>
            </a: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desafio ao </a:t>
            </a:r>
            <a:r>
              <a:rPr kumimoji="0" lang="pt-BR" altLang="pt-BR" sz="2000" i="1" dirty="0">
                <a:solidFill>
                  <a:srgbClr val="0000FF"/>
                </a:solidFill>
              </a:rPr>
              <a:t>status quo</a:t>
            </a:r>
            <a:endParaRPr kumimoji="0" lang="pt-BR" altLang="pt-BR" sz="2000" dirty="0">
              <a:solidFill>
                <a:srgbClr val="0000FF"/>
              </a:solidFill>
            </a:endParaRP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desburocratização</a:t>
            </a: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foco no longo prazo</a:t>
            </a: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colaboração interfuncional</a:t>
            </a: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versatilidade</a:t>
            </a: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orientação para a aprendizagem</a:t>
            </a: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grande preocupação com resultados</a:t>
            </a: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alta tolerância com a </a:t>
            </a:r>
            <a:r>
              <a:rPr kumimoji="0" lang="pt-BR" altLang="pt-BR" sz="2000" dirty="0" smtClean="0">
                <a:solidFill>
                  <a:srgbClr val="0000FF"/>
                </a:solidFill>
              </a:rPr>
              <a:t>ambiguidade</a:t>
            </a:r>
            <a:endParaRPr kumimoji="0" lang="pt-BR" altLang="pt-BR" sz="2000" dirty="0">
              <a:solidFill>
                <a:srgbClr val="0000FF"/>
              </a:solidFill>
            </a:endParaRP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grande potencial para assumir riscos</a:t>
            </a:r>
          </a:p>
          <a:p>
            <a:pPr algn="l" eaLnBrk="1" hangingPunct="1"/>
            <a:endParaRPr kumimoji="0" lang="pt-BR" altLang="pt-BR" sz="800" dirty="0">
              <a:solidFill>
                <a:srgbClr val="0000FF"/>
              </a:solidFill>
            </a:endParaRPr>
          </a:p>
          <a:p>
            <a:pPr algn="l" eaLnBrk="1" hangingPunct="1"/>
            <a:r>
              <a:rPr kumimoji="0" lang="pt-BR" altLang="pt-BR" sz="2000" dirty="0">
                <a:solidFill>
                  <a:srgbClr val="0000FF"/>
                </a:solidFill>
              </a:rPr>
              <a:t>solução de problemas. </a:t>
            </a:r>
          </a:p>
        </p:txBody>
      </p:sp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22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56376" y="6356350"/>
            <a:ext cx="730424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56376" y="6356350"/>
            <a:ext cx="730424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24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56376" y="6356350"/>
            <a:ext cx="730424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25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26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444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41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621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29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443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3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2448"/>
            <a:ext cx="8280400" cy="10080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3200" b="1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ESTRATÉGIA  DE REDUÇÃO DE CUSTO OU DE EXCELÊNCIA OPERACIONAL</a:t>
            </a:r>
            <a:endParaRPr lang="pt-BR" altLang="pt-BR" sz="3200" b="1" smtClean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9750" y="1852761"/>
            <a:ext cx="80772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pt-BR" altLang="pt-BR" sz="2400">
                <a:solidFill>
                  <a:srgbClr val="FF3300"/>
                </a:solidFill>
              </a:rPr>
              <a:t>"Uma organização que persegue uma estratégia de excelência operacional objetiva oferecer produtos e/ou serviços de menor preço.  Assim, ela deve elaborar suas operações, de tal forma que sempre seja possível reduzir custo/preço, ao mesmo tempo em que ofereça produtos de qualidade que acrescentem, de forma consistente, mais valor para os clientes do que os competidores" (Beatty &amp; Schneier, 1997, p.31).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3400" y="5446861"/>
            <a:ext cx="82153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pt-BR" sz="2000">
                <a:solidFill>
                  <a:srgbClr val="009900"/>
                </a:solidFill>
              </a:rPr>
              <a:t>BEATTY, R. W., SCHNEIER, C. E.   New HR roles to impact organizational performance: from “partners” to “players”.  </a:t>
            </a:r>
            <a:r>
              <a:rPr lang="en-US" altLang="pt-BR" sz="2000" i="1">
                <a:solidFill>
                  <a:srgbClr val="009900"/>
                </a:solidFill>
              </a:rPr>
              <a:t>Human Resource Management</a:t>
            </a:r>
            <a:r>
              <a:rPr lang="en-US" altLang="pt-BR" sz="2000">
                <a:solidFill>
                  <a:srgbClr val="009900"/>
                </a:solidFill>
              </a:rPr>
              <a:t>, v.36, n.1, p.29-37, Spring, 1997.</a:t>
            </a:r>
            <a:r>
              <a:rPr lang="pt-BR" altLang="pt-BR" sz="2000">
                <a:solidFill>
                  <a:srgbClr val="0099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30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845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4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615652"/>
            <a:ext cx="8839200" cy="4381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REDUÇÃO DE CUSTO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72802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kumimoji="0" lang="pt-BR" altLang="pt-BR">
              <a:solidFill>
                <a:srgbClr val="990000"/>
              </a:solidFill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1149052"/>
            <a:ext cx="3733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8000"/>
                </a:solidFill>
                <a:cs typeface="Times New Roman" pitchFamily="18" charset="0"/>
              </a:rPr>
              <a:t>Comportamento dos funcionários</a:t>
            </a:r>
            <a:endParaRPr kumimoji="0" lang="pt-BR" altLang="pt-BR" sz="2400">
              <a:cs typeface="Times New Roman" pitchFamily="18" charset="0"/>
            </a:endParaRPr>
          </a:p>
          <a:p>
            <a:endParaRPr kumimoji="0" lang="pt-BR" altLang="pt-BR" sz="2400" b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017963" y="1072852"/>
            <a:ext cx="4668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0080"/>
                </a:solidFill>
                <a:cs typeface="Times New Roman" pitchFamily="18" charset="0"/>
              </a:rPr>
              <a:t>Políticas de gestão de recursos humanos</a:t>
            </a:r>
            <a:endParaRPr kumimoji="0" lang="pt-BR" altLang="pt-BR" sz="2400">
              <a:cs typeface="Times New Roman" pitchFamily="18" charset="0"/>
            </a:endParaRPr>
          </a:p>
          <a:p>
            <a:endParaRPr kumimoji="0" lang="pt-BR" altLang="pt-BR" sz="2400" b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42925" y="2120602"/>
            <a:ext cx="3571875" cy="361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comportamento previsível e relativamente repetitivo</a:t>
            </a:r>
          </a:p>
          <a:p>
            <a:pPr algn="l" eaLnBrk="1" hangingPunct="1"/>
            <a:r>
              <a:rPr kumimoji="0" lang="pt-BR" altLang="pt-BR" sz="800">
                <a:solidFill>
                  <a:srgbClr val="008000"/>
                </a:solidFill>
                <a:cs typeface="Times New Roman" pitchFamily="18" charset="0"/>
              </a:rPr>
              <a:t> </a:t>
            </a:r>
          </a:p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foco centrado no curto prazo</a:t>
            </a:r>
          </a:p>
          <a:p>
            <a:pPr algn="l" eaLnBrk="1" hangingPunct="1"/>
            <a:endParaRPr kumimoji="0" lang="pt-BR" altLang="pt-BR" sz="800">
              <a:solidFill>
                <a:srgbClr val="008000"/>
              </a:solidFill>
              <a:cs typeface="Times New Roman" pitchFamily="18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191000" y="2034877"/>
            <a:ext cx="4648200" cy="386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descrição de cargo relativamente fixa e explícita que permite pouco espaço para </a:t>
            </a:r>
            <a:r>
              <a:rPr kumimoji="0" lang="pt-BR" altLang="pt-BR" sz="2400" dirty="0" smtClean="0">
                <a:solidFill>
                  <a:srgbClr val="000080"/>
                </a:solidFill>
                <a:cs typeface="Times New Roman" pitchFamily="18" charset="0"/>
              </a:rPr>
              <a:t>ambiguidade</a:t>
            </a:r>
            <a:endParaRPr kumimoji="0" lang="pt-BR" altLang="pt-BR" sz="2400" dirty="0">
              <a:solidFill>
                <a:srgbClr val="000080"/>
              </a:solidFill>
              <a:cs typeface="Times New Roman" pitchFamily="18" charset="0"/>
            </a:endParaRPr>
          </a:p>
          <a:p>
            <a:pPr algn="l" eaLnBrk="1" hangingPunct="1"/>
            <a:endParaRPr kumimoji="0" lang="pt-BR" altLang="pt-BR" sz="800" dirty="0">
              <a:solidFill>
                <a:srgbClr val="000080"/>
              </a:solidFill>
              <a:cs typeface="Times New Roman" pitchFamily="18" charset="0"/>
            </a:endParaRPr>
          </a:p>
          <a:p>
            <a:pPr algn="l" eaLnBrk="1" hangingPunct="1"/>
            <a:r>
              <a:rPr kumimoji="0" lang="pt-BR" altLang="pt-BR" sz="2400" dirty="0">
                <a:solidFill>
                  <a:srgbClr val="000080"/>
                </a:solidFill>
                <a:cs typeface="Times New Roman" pitchFamily="18" charset="0"/>
              </a:rPr>
              <a:t>cargos estreitamente elaborados e planos de carreira estreitamente definidos que encorajam a especialização profissional e eficiência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39750" y="5895677"/>
            <a:ext cx="8215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pt-BR" sz="2000">
                <a:solidFill>
                  <a:schemeClr val="accent2"/>
                </a:solidFill>
              </a:rPr>
              <a:t>MABEY, C., SALAMAN, G.   </a:t>
            </a:r>
            <a:r>
              <a:rPr lang="en-US" altLang="pt-BR" sz="2000" i="1">
                <a:solidFill>
                  <a:schemeClr val="accent2"/>
                </a:solidFill>
              </a:rPr>
              <a:t>Strategic human resource management</a:t>
            </a:r>
            <a:r>
              <a:rPr lang="en-US" altLang="pt-BR" sz="2000">
                <a:solidFill>
                  <a:schemeClr val="accent2"/>
                </a:solidFill>
              </a:rPr>
              <a:t>.   Londres : Blackwell, 1995.</a:t>
            </a:r>
            <a:r>
              <a:rPr lang="pt-BR" altLang="pt-BR" sz="200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141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172400" y="6448251"/>
            <a:ext cx="514400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5</a:t>
            </a:fld>
            <a:endParaRPr lang="pt-BR" sz="1600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06264"/>
            <a:ext cx="8610600" cy="4381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REDUÇÃO DE CUSTO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1349201"/>
            <a:ext cx="3733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8000"/>
                </a:solidFill>
                <a:cs typeface="Times New Roman" pitchFamily="18" charset="0"/>
              </a:rPr>
              <a:t>Comportamento dos funcionários</a:t>
            </a:r>
            <a:endParaRPr kumimoji="0" lang="pt-BR" altLang="pt-BR" sz="2400" b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17963" y="1273001"/>
            <a:ext cx="4668837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0080"/>
                </a:solidFill>
                <a:cs typeface="Times New Roman" pitchFamily="18" charset="0"/>
              </a:rPr>
              <a:t>Políticas de gestão de recursos humanos</a:t>
            </a:r>
            <a:endParaRPr kumimoji="0" lang="pt-BR" altLang="pt-BR" sz="2400" b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81000" y="2496964"/>
            <a:ext cx="3810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endParaRPr kumimoji="0" lang="pt-BR" altLang="pt-BR" sz="800">
              <a:solidFill>
                <a:srgbClr val="008000"/>
              </a:solidFill>
              <a:cs typeface="Times New Roman" pitchFamily="18" charset="0"/>
            </a:endParaRPr>
          </a:p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</a:rPr>
              <a:t>atividade individual ou primariamente autônoma</a:t>
            </a:r>
          </a:p>
          <a:p>
            <a:pPr algn="l" eaLnBrk="1" hangingPunct="1"/>
            <a:endParaRPr kumimoji="0" lang="pt-BR" altLang="pt-BR" sz="800" b="0"/>
          </a:p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moderada preocupação com qualidade</a:t>
            </a:r>
          </a:p>
          <a:p>
            <a:pPr algn="l" eaLnBrk="1" hangingPunct="1"/>
            <a:endParaRPr kumimoji="0" lang="pt-BR" altLang="pt-BR" sz="800">
              <a:solidFill>
                <a:srgbClr val="008000"/>
              </a:solidFill>
              <a:cs typeface="Times New Roman" pitchFamily="18" charset="0"/>
            </a:endParaRPr>
          </a:p>
          <a:p>
            <a:pPr algn="l" eaLnBrk="1" hangingPunct="1"/>
            <a:endParaRPr kumimoji="0" lang="pt-BR" altLang="pt-BR" sz="2400">
              <a:solidFill>
                <a:srgbClr val="008000"/>
              </a:solidFill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191000" y="2573164"/>
            <a:ext cx="46482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avaliação de desempenho orientada para o curto prazo </a:t>
            </a:r>
          </a:p>
          <a:p>
            <a:pPr algn="l" eaLnBrk="1" hangingPunct="1"/>
            <a:endParaRPr kumimoji="0" lang="pt-BR" altLang="pt-BR" sz="3200">
              <a:solidFill>
                <a:srgbClr val="000080"/>
              </a:solidFill>
              <a:cs typeface="Times New Roman" pitchFamily="18" charset="0"/>
            </a:endParaRPr>
          </a:p>
          <a:p>
            <a:pPr algn="l" eaLnBrk="1" hangingPunct="1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monitorização cerrada dos níveis de remuneração do mercado para uso na tomada de decisões em remuneração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39750" y="5771976"/>
            <a:ext cx="8215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pt-BR" sz="2000">
                <a:solidFill>
                  <a:schemeClr val="accent2"/>
                </a:solidFill>
              </a:rPr>
              <a:t>MABEY, C., SALAMAN, G.   </a:t>
            </a:r>
            <a:r>
              <a:rPr lang="en-US" altLang="pt-BR" sz="2000" i="1">
                <a:solidFill>
                  <a:schemeClr val="accent2"/>
                </a:solidFill>
              </a:rPr>
              <a:t>Strategic human resource management</a:t>
            </a:r>
            <a:r>
              <a:rPr lang="en-US" altLang="pt-BR" sz="2000">
                <a:solidFill>
                  <a:schemeClr val="accent2"/>
                </a:solidFill>
              </a:rPr>
              <a:t>.   Londres : Blackwell, 1995.</a:t>
            </a:r>
            <a:r>
              <a:rPr lang="pt-BR" altLang="pt-BR" sz="200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5688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ço Reservado para Número de Slide 25"/>
          <p:cNvSpPr>
            <a:spLocks noGrp="1"/>
          </p:cNvSpPr>
          <p:nvPr>
            <p:ph type="sldNum" sz="quarter" idx="12"/>
          </p:nvPr>
        </p:nvSpPr>
        <p:spPr>
          <a:xfrm>
            <a:off x="8100392" y="6289650"/>
            <a:ext cx="58640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6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20688"/>
            <a:ext cx="8610600" cy="4381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REDUÇÃO DE CUSTO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1173138"/>
            <a:ext cx="3733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8000"/>
                </a:solidFill>
                <a:cs typeface="Times New Roman" pitchFamily="18" charset="0"/>
              </a:rPr>
              <a:t>Comportamento dos funcionários</a:t>
            </a:r>
            <a:endParaRPr kumimoji="0" lang="pt-BR" altLang="pt-BR" sz="2400">
              <a:cs typeface="Times New Roman" pitchFamily="18" charset="0"/>
            </a:endParaRPr>
          </a:p>
          <a:p>
            <a:endParaRPr kumimoji="0" lang="pt-BR" altLang="pt-BR" sz="2400" b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017963" y="1096938"/>
            <a:ext cx="4668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0" lang="pt-BR" altLang="pt-BR" sz="2400" u="sng">
                <a:solidFill>
                  <a:srgbClr val="000080"/>
                </a:solidFill>
                <a:cs typeface="Times New Roman" pitchFamily="18" charset="0"/>
              </a:rPr>
              <a:t>Políticas de gestão de recursos humanos</a:t>
            </a:r>
            <a:endParaRPr kumimoji="0" lang="pt-BR" altLang="pt-BR" sz="2400">
              <a:cs typeface="Times New Roman" pitchFamily="18" charset="0"/>
            </a:endParaRPr>
          </a:p>
          <a:p>
            <a:endParaRPr kumimoji="0" lang="pt-BR" altLang="pt-BR" sz="2400" b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1000" y="2087538"/>
            <a:ext cx="3810000" cy="368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endParaRPr kumimoji="0" lang="pt-BR" altLang="pt-BR" sz="800">
              <a:solidFill>
                <a:srgbClr val="008000"/>
              </a:solidFill>
              <a:cs typeface="Times New Roman" pitchFamily="18" charset="0"/>
            </a:endParaRPr>
          </a:p>
          <a:p>
            <a:pPr algn="l" eaLnBrk="1" hangingPunct="1"/>
            <a:endParaRPr kumimoji="0" lang="pt-BR" altLang="pt-BR" sz="800">
              <a:solidFill>
                <a:srgbClr val="008000"/>
              </a:solidFill>
              <a:cs typeface="Times New Roman" pitchFamily="18" charset="0"/>
            </a:endParaRPr>
          </a:p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alta preocupação com a quantidade das saídas</a:t>
            </a:r>
          </a:p>
          <a:p>
            <a:pPr algn="l" eaLnBrk="1" hangingPunct="1"/>
            <a:endParaRPr kumimoji="0" lang="pt-BR" altLang="pt-BR" sz="2400">
              <a:solidFill>
                <a:srgbClr val="008000"/>
              </a:solidFill>
              <a:cs typeface="Times New Roman" pitchFamily="18" charset="0"/>
            </a:endParaRPr>
          </a:p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atividade de baixo risco assumido</a:t>
            </a:r>
          </a:p>
          <a:p>
            <a:pPr algn="l" eaLnBrk="1" hangingPunct="1"/>
            <a:endParaRPr kumimoji="0" lang="pt-BR" altLang="pt-BR" sz="2400">
              <a:solidFill>
                <a:srgbClr val="008000"/>
              </a:solidFill>
              <a:cs typeface="Times New Roman" pitchFamily="18" charset="0"/>
            </a:endParaRPr>
          </a:p>
          <a:p>
            <a:pPr algn="l" eaLnBrk="1" hangingPunct="1"/>
            <a:r>
              <a:rPr kumimoji="0" lang="pt-BR" altLang="pt-BR" sz="2400">
                <a:solidFill>
                  <a:srgbClr val="008000"/>
                </a:solidFill>
                <a:cs typeface="Times New Roman" pitchFamily="18" charset="0"/>
              </a:rPr>
              <a:t>grau de conforto relativamente alto com a estabilidade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11638" y="3441676"/>
            <a:ext cx="4772025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mínimos níveis de treinamento e desenvolvimento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9750" y="5938813"/>
            <a:ext cx="8215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pt-BR" sz="2000">
                <a:solidFill>
                  <a:schemeClr val="accent2"/>
                </a:solidFill>
              </a:rPr>
              <a:t>MABEY, C., SALAMAN, G.   </a:t>
            </a:r>
            <a:r>
              <a:rPr lang="en-US" altLang="pt-BR" sz="2000" i="1">
                <a:solidFill>
                  <a:schemeClr val="accent2"/>
                </a:solidFill>
              </a:rPr>
              <a:t>Strategic human resource management</a:t>
            </a:r>
            <a:r>
              <a:rPr lang="en-US" altLang="pt-BR" sz="2000">
                <a:solidFill>
                  <a:schemeClr val="accent2"/>
                </a:solidFill>
              </a:rPr>
              <a:t>.   Londres : Blackwell, 1995.</a:t>
            </a:r>
            <a:r>
              <a:rPr lang="pt-BR" altLang="pt-BR" sz="200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26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spaço Reservado para Número de Slide 124"/>
          <p:cNvSpPr>
            <a:spLocks noGrp="1"/>
          </p:cNvSpPr>
          <p:nvPr>
            <p:ph type="sldNum" sz="quarter" idx="12"/>
          </p:nvPr>
        </p:nvSpPr>
        <p:spPr>
          <a:xfrm>
            <a:off x="8214641" y="6376243"/>
            <a:ext cx="472158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7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99206"/>
            <a:ext cx="8534400" cy="8159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ALINHAMENTO DE RECURSOS HUMANOS ÀS</a:t>
            </a:r>
            <a:b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REDUÇÃO DE CUSTO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6250" y="1712044"/>
            <a:ext cx="27241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DESENHO DE CARGOS</a:t>
            </a:r>
            <a:r>
              <a:rPr lang="pt-BR" altLang="pt-BR" sz="2600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52800" y="1407244"/>
            <a:ext cx="53721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centralização e controle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políticas e procedimentos restritos</a:t>
            </a:r>
            <a:r>
              <a:rPr lang="pt-BR" altLang="pt-BR" sz="2600">
                <a:solidFill>
                  <a:srgbClr val="660066"/>
                </a:solidFill>
              </a:rPr>
              <a:t>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76250" y="2891556"/>
            <a:ext cx="25717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MEDIDAS DE DESEMPENHO</a:t>
            </a:r>
            <a:r>
              <a:rPr lang="pt-BR" altLang="pt-BR" sz="260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52800" y="2634381"/>
            <a:ext cx="53721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custo total da produtividade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erros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desperdício</a:t>
            </a:r>
            <a:r>
              <a:rPr lang="pt-BR" altLang="pt-BR" sz="2600">
                <a:solidFill>
                  <a:srgbClr val="003300"/>
                </a:solidFill>
              </a:rPr>
              <a:t>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76250" y="4450481"/>
            <a:ext cx="24193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SELEÇÃO</a:t>
            </a:r>
            <a:r>
              <a:rPr lang="pt-BR" altLang="pt-BR" sz="2600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371850" y="3872631"/>
            <a:ext cx="52959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educação básica forte em métodos quantitativos e em expressão escrita e oral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competências técnicas</a:t>
            </a:r>
            <a:endParaRPr lang="pt-BR" altLang="pt-BR" sz="2600">
              <a:solidFill>
                <a:srgbClr val="990000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3400" y="5518869"/>
            <a:ext cx="82153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pt-BR" sz="2000">
                <a:solidFill>
                  <a:srgbClr val="009900"/>
                </a:solidFill>
              </a:rPr>
              <a:t>BEATTY, R. W., SCHNEIER, C. E.   New HR roles to impact organizational performance: from “partners” to “players”.  </a:t>
            </a:r>
            <a:r>
              <a:rPr lang="en-US" altLang="pt-BR" sz="2000" i="1">
                <a:solidFill>
                  <a:srgbClr val="009900"/>
                </a:solidFill>
              </a:rPr>
              <a:t>Human Resource Management</a:t>
            </a:r>
            <a:r>
              <a:rPr lang="en-US" altLang="pt-BR" sz="2000">
                <a:solidFill>
                  <a:srgbClr val="009900"/>
                </a:solidFill>
              </a:rPr>
              <a:t>, v.36, n.1, p.29-37, Spring, 1997.</a:t>
            </a:r>
            <a:r>
              <a:rPr lang="pt-BR" altLang="pt-BR" sz="2000">
                <a:solidFill>
                  <a:srgbClr val="0099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237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8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493985"/>
            <a:ext cx="8439150" cy="895350"/>
          </a:xfrm>
        </p:spPr>
        <p:txBody>
          <a:bodyPr/>
          <a:lstStyle/>
          <a:p>
            <a:pPr algn="ctr" eaLnBrk="1" hangingPunct="1"/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ALINHAMENTO DE RECURSOS HUMANOS ÀS</a:t>
            </a:r>
            <a:b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</a:br>
            <a:r>
              <a:rPr lang="pt-BR" altLang="pt-BR" sz="2400" b="1" smtClean="0">
                <a:solidFill>
                  <a:srgbClr val="990000"/>
                </a:solidFill>
                <a:latin typeface="Arial" charset="0"/>
                <a:cs typeface="Times New Roman" pitchFamily="18" charset="0"/>
              </a:rPr>
              <a:t>ESTRATÉGIAS DE NEGÓCIOS EM REDUÇÃO DE CUSTO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850" y="1865585"/>
            <a:ext cx="37338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DESENVOLVIMENTO</a:t>
            </a:r>
            <a:endParaRPr lang="pt-BR" altLang="pt-BR" sz="2600">
              <a:solidFill>
                <a:srgbClr val="660066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038600" y="1370285"/>
            <a:ext cx="449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forte orientação para as regras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660066"/>
                </a:solidFill>
                <a:cs typeface="Times New Roman" pitchFamily="18" charset="0"/>
              </a:rPr>
              <a:t>trajetória de carreira previsível</a:t>
            </a:r>
            <a:endParaRPr lang="pt-BR" altLang="pt-BR" sz="2600">
              <a:solidFill>
                <a:srgbClr val="660066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7200" y="3738835"/>
            <a:ext cx="28003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RECOMPENSAS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66700" y="5583510"/>
            <a:ext cx="29527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600">
                <a:solidFill>
                  <a:srgbClr val="990000"/>
                </a:solidFill>
                <a:cs typeface="Times New Roman" pitchFamily="18" charset="0"/>
              </a:rPr>
              <a:t>COMUNICAÇÃO</a:t>
            </a:r>
            <a:r>
              <a:rPr lang="pt-BR" altLang="pt-BR" sz="2600">
                <a:solidFill>
                  <a:srgbClr val="990000"/>
                </a:solidFill>
              </a:rPr>
              <a:t> 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2970485"/>
            <a:ext cx="51054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premiação pelo aumento de produtividade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>
                <a:solidFill>
                  <a:srgbClr val="003300"/>
                </a:solidFill>
                <a:cs typeface="Times New Roman" pitchFamily="18" charset="0"/>
              </a:rPr>
              <a:t>distribuição dos lucros ligado aos critérios de desempenho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009900" y="4989785"/>
            <a:ext cx="58674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t-BR" altLang="pt-BR" sz="2600" dirty="0">
                <a:solidFill>
                  <a:srgbClr val="990000"/>
                </a:solidFill>
                <a:cs typeface="Times New Roman" pitchFamily="18" charset="0"/>
              </a:rPr>
              <a:t>incentivo à melhoria de processo produtivo</a:t>
            </a:r>
          </a:p>
          <a:p>
            <a:pPr algn="l" eaLnBrk="1" hangingPunct="1">
              <a:buFontTx/>
              <a:buChar char="•"/>
            </a:pPr>
            <a:r>
              <a:rPr lang="pt-BR" altLang="pt-BR" sz="2600" dirty="0">
                <a:solidFill>
                  <a:srgbClr val="990000"/>
                </a:solidFill>
                <a:cs typeface="Times New Roman" pitchFamily="18" charset="0"/>
              </a:rPr>
              <a:t>informações sobre aumento de produtividade premiação</a:t>
            </a:r>
          </a:p>
        </p:txBody>
      </p:sp>
    </p:spTree>
    <p:extLst>
      <p:ext uri="{BB962C8B-B14F-4D97-AF65-F5344CB8AC3E}">
        <p14:creationId xmlns:p14="http://schemas.microsoft.com/office/powerpoint/2010/main" val="212251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476672"/>
            <a:ext cx="8305800" cy="11715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altLang="pt-BR" sz="2400" b="1" smtClean="0">
                <a:solidFill>
                  <a:srgbClr val="800000"/>
                </a:solidFill>
                <a:latin typeface="Arial" charset="0"/>
                <a:cs typeface="Times New Roman" pitchFamily="18" charset="0"/>
              </a:rPr>
              <a:t>MODELOS MENTAIS DOS RECURSOS HUMANOS RELACIONADO À REDUÇÃO DE CUSTO E EXCELÊNCIA OPERACIONAL</a:t>
            </a:r>
          </a:p>
        </p:txBody>
      </p:sp>
      <p:sp>
        <p:nvSpPr>
          <p:cNvPr id="12" name="Rectangle 1030"/>
          <p:cNvSpPr>
            <a:spLocks noChangeArrowheads="1"/>
          </p:cNvSpPr>
          <p:nvPr/>
        </p:nvSpPr>
        <p:spPr bwMode="auto">
          <a:xfrm>
            <a:off x="533400" y="1743497"/>
            <a:ext cx="805815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identificação com a configuração atual processo produtivo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1800">
                <a:solidFill>
                  <a:srgbClr val="000080"/>
                </a:solidFill>
                <a:cs typeface="Times New Roman" pitchFamily="18" charset="0"/>
              </a:rPr>
              <a:t> </a:t>
            </a:r>
            <a:endParaRPr kumimoji="0" lang="pt-BR" altLang="pt-BR" sz="18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rápido treinamento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1800">
                <a:solidFill>
                  <a:srgbClr val="000080"/>
                </a:solidFill>
                <a:cs typeface="Times New Roman" pitchFamily="18" charset="0"/>
              </a:rPr>
              <a:t> </a:t>
            </a:r>
            <a:endParaRPr kumimoji="0" lang="pt-BR" altLang="pt-BR" sz="18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foco de curto prazo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1800">
                <a:solidFill>
                  <a:srgbClr val="000080"/>
                </a:solidFill>
                <a:cs typeface="Times New Roman" pitchFamily="18" charset="0"/>
              </a:rPr>
              <a:t> </a:t>
            </a:r>
            <a:endParaRPr kumimoji="0" lang="pt-BR" altLang="pt-BR" sz="18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redução de perdas e custos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1800">
                <a:solidFill>
                  <a:srgbClr val="000080"/>
                </a:solidFill>
                <a:cs typeface="Times New Roman" pitchFamily="18" charset="0"/>
              </a:rPr>
              <a:t> </a:t>
            </a:r>
            <a:endParaRPr kumimoji="0" lang="pt-BR" altLang="pt-BR" sz="18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orientação para a melhoria incremental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1800">
                <a:solidFill>
                  <a:srgbClr val="000080"/>
                </a:solidFill>
                <a:cs typeface="Times New Roman" pitchFamily="18" charset="0"/>
              </a:rPr>
              <a:t> </a:t>
            </a:r>
            <a:endParaRPr kumimoji="0" lang="pt-BR" altLang="pt-BR" sz="18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alta preocupação pelos resultados quantitativos</a:t>
            </a:r>
            <a:endParaRPr kumimoji="0" lang="pt-BR" altLang="pt-BR" sz="2400">
              <a:cs typeface="Times New Roman" pitchFamily="18" charset="0"/>
            </a:endParaRPr>
          </a:p>
          <a:p>
            <a:pPr algn="l"/>
            <a:r>
              <a:rPr kumimoji="0" lang="pt-BR" altLang="pt-BR" sz="1800">
                <a:solidFill>
                  <a:srgbClr val="000080"/>
                </a:solidFill>
                <a:cs typeface="Times New Roman" pitchFamily="18" charset="0"/>
              </a:rPr>
              <a:t> </a:t>
            </a:r>
            <a:endParaRPr kumimoji="0" lang="pt-BR" altLang="pt-BR" sz="1800">
              <a:cs typeface="Times New Roman" pitchFamily="18" charset="0"/>
            </a:endParaRPr>
          </a:p>
          <a:p>
            <a:pPr algn="l"/>
            <a:r>
              <a:rPr kumimoji="0" lang="pt-BR" altLang="pt-BR" sz="2400">
                <a:solidFill>
                  <a:srgbClr val="000080"/>
                </a:solidFill>
                <a:cs typeface="Times New Roman" pitchFamily="18" charset="0"/>
              </a:rPr>
              <a:t>alto conforto com a estabilidade</a:t>
            </a:r>
            <a:endParaRPr kumimoji="0" lang="pt-BR" altLang="pt-BR" sz="2400" b="0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B92B09ED-5DCD-4173-ADD3-38C51F4AE414}" type="slidenum">
              <a:rPr lang="pt-BR" sz="1600" b="1" smtClean="0">
                <a:solidFill>
                  <a:schemeClr val="tx1"/>
                </a:solidFill>
                <a:latin typeface="+mj-lt"/>
              </a:rPr>
              <a:t>9</a:t>
            </a:fld>
            <a:endParaRPr lang="pt-B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18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1328</Words>
  <Application>Microsoft Office PowerPoint</Application>
  <PresentationFormat>Apresentação na tela (4:3)</PresentationFormat>
  <Paragraphs>244</Paragraphs>
  <Slides>30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Tema do Office</vt:lpstr>
      <vt:lpstr>Personalizar design</vt:lpstr>
      <vt:lpstr>Apresentação do PowerPoint</vt:lpstr>
      <vt:lpstr>Apresentação do PowerPoint</vt:lpstr>
      <vt:lpstr>ESTRATÉGIA  DE REDUÇÃO DE CUSTO OU DE EXCELÊNCIA OPERACIONAL</vt:lpstr>
      <vt:lpstr>ESTRATÉGIAS DE NEGÓCIOS EM REDUÇÃO DE CUSTO</vt:lpstr>
      <vt:lpstr>ESTRATÉGIAS DE NEGÓCIOS EM REDUÇÃO DE CUSTO</vt:lpstr>
      <vt:lpstr>ESTRATÉGIAS DE NEGÓCIOS EM REDUÇÃO DE CUSTO</vt:lpstr>
      <vt:lpstr>ALINHAMENTO DE RECURSOS HUMANOS ÀS ESTRATÉGIAS DE NEGÓCIOS EM REDUÇÃO DE CUSTO</vt:lpstr>
      <vt:lpstr>ALINHAMENTO DE RECURSOS HUMANOS ÀS ESTRATÉGIAS DE NEGÓCIOS EM REDUÇÃO DE CUSTO</vt:lpstr>
      <vt:lpstr>MODELOS MENTAIS DOS RECURSOS HUMANOS RELACIONADO À REDUÇÃO DE CUSTO E EXCELÊNCIA OPERACIONAL</vt:lpstr>
      <vt:lpstr>ESTRATÉGIAS DE NEGÓCIOS EM QUALIDADE</vt:lpstr>
      <vt:lpstr>ESTRATÉGIAS DE NEGÓCIOS EM QUALIDADE</vt:lpstr>
      <vt:lpstr>ALINHAMENTO DE RECURSOS HUMANOS À PRIORIDADE COMPETITIVA  DE QUALIDADE</vt:lpstr>
      <vt:lpstr>RELAÇÃO ENTRE DESEMPENHO DAS ENTREGAS E LOGÍSTICA E A GESTÃO DE RECURSOS HUMANOS</vt:lpstr>
      <vt:lpstr>RELAÇÃO ENTRE DESEMPENHO DAS ENTREGAS E LOGÍSTICA E A GESTÃO DE RECURSOS HUMANOS</vt:lpstr>
      <vt:lpstr>ALINHAMENTO DE RECURSOS HUMANOS À PRIORIDADE COMPETITIVA  DE FLEXIBILIDADE</vt:lpstr>
      <vt:lpstr>ALINHAMENTO DE RECURSOS HUMANOS À PRIORIDADE COMPETITIVA  DE FLEXIBILIDADE</vt:lpstr>
      <vt:lpstr>ALINHAMENTO DE RECURSOS HUMANOS ÀS ESTRATÉGIAS DE NEGÓCIOS EM INOVAÇÃO</vt:lpstr>
      <vt:lpstr>ALINHAMENTO DE RECURSOS HUMANOS ÀS ESTRATÉGIAS DE NEGÓCIOS EM INOVAÇÃO</vt:lpstr>
      <vt:lpstr>ESTRATÉGIAS DE NEGÓCIOS EM INOVAÇÃO</vt:lpstr>
      <vt:lpstr>ESTRATÉGIAS DE NEGÓCIOS EM INOVAÇÃO</vt:lpstr>
      <vt:lpstr>MODELOS MENTAIS DOS RECURSOS HUMANOS RELACIONADOS À INOVAÇÃO E LIDERANÇA EM PRODUTO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comunicacao1</dc:creator>
  <cp:lastModifiedBy>Fernando César Almada Santos</cp:lastModifiedBy>
  <cp:revision>72</cp:revision>
  <dcterms:created xsi:type="dcterms:W3CDTF">2013-12-11T18:35:22Z</dcterms:created>
  <dcterms:modified xsi:type="dcterms:W3CDTF">2019-05-23T19:01:02Z</dcterms:modified>
</cp:coreProperties>
</file>