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5" r:id="rId3"/>
    <p:sldId id="264" r:id="rId4"/>
    <p:sldId id="270" r:id="rId5"/>
    <p:sldId id="266" r:id="rId6"/>
    <p:sldId id="267" r:id="rId7"/>
    <p:sldId id="263" r:id="rId8"/>
    <p:sldId id="268" r:id="rId9"/>
    <p:sldId id="259" r:id="rId10"/>
    <p:sldId id="269" r:id="rId11"/>
    <p:sldId id="260" r:id="rId12"/>
    <p:sldId id="261" r:id="rId13"/>
    <p:sldId id="271" r:id="rId14"/>
    <p:sldId id="272" r:id="rId15"/>
    <p:sldId id="274" r:id="rId16"/>
    <p:sldId id="273" r:id="rId17"/>
    <p:sldId id="275" r:id="rId18"/>
    <p:sldId id="276" r:id="rId19"/>
    <p:sldId id="277" r:id="rId20"/>
    <p:sldId id="280" r:id="rId21"/>
    <p:sldId id="281" r:id="rId22"/>
    <p:sldId id="282" r:id="rId23"/>
    <p:sldId id="283" r:id="rId24"/>
    <p:sldId id="278" r:id="rId25"/>
    <p:sldId id="285" r:id="rId26"/>
    <p:sldId id="286" r:id="rId2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7B01C-7C2F-4D9A-9271-1278179454D5}" type="datetimeFigureOut">
              <a:rPr lang="pt-BR" smtClean="0"/>
              <a:t>13/03/2018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422D-BD00-40AA-B5B3-DDF14413A2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3787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7B01C-7C2F-4D9A-9271-1278179454D5}" type="datetimeFigureOut">
              <a:rPr lang="pt-BR" smtClean="0"/>
              <a:t>13/03/2018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422D-BD00-40AA-B5B3-DDF14413A2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4081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7B01C-7C2F-4D9A-9271-1278179454D5}" type="datetimeFigureOut">
              <a:rPr lang="pt-BR" smtClean="0"/>
              <a:t>13/03/2018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422D-BD00-40AA-B5B3-DDF14413A2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0733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BE9A-956E-1244-B4E8-4D8E7D6B585C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926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1B73B-D092-654E-98D0-70CF242727D7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636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89EA-4CC2-D342-B435-CA0BB09B8940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388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69B06-6D28-8A49-8235-0608FBDDCD89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7664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77F56-3A7B-F14F-A19D-5A2D2F939EA5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5632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E1DC-1DC3-FE41-9AB6-126D0E86D03A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7306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C8217-851D-E840-9D98-90E6E574AA46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8551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8C75-806D-774F-ADF6-670155A0FE2C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119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7B01C-7C2F-4D9A-9271-1278179454D5}" type="datetimeFigureOut">
              <a:rPr lang="pt-BR" smtClean="0"/>
              <a:t>13/03/2018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422D-BD00-40AA-B5B3-DDF14413A2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15205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D503A-03CF-F54C-988C-4CCFE5FA344C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4458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4B23-3667-0B43-8570-E4E396A15278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7208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9409-B4C9-B541-9225-B2842352052B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41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7B01C-7C2F-4D9A-9271-1278179454D5}" type="datetimeFigureOut">
              <a:rPr lang="pt-BR" smtClean="0"/>
              <a:t>13/03/2018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422D-BD00-40AA-B5B3-DDF14413A2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897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7B01C-7C2F-4D9A-9271-1278179454D5}" type="datetimeFigureOut">
              <a:rPr lang="pt-BR" smtClean="0"/>
              <a:t>13/03/2018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422D-BD00-40AA-B5B3-DDF14413A2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1679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7B01C-7C2F-4D9A-9271-1278179454D5}" type="datetimeFigureOut">
              <a:rPr lang="pt-BR" smtClean="0"/>
              <a:t>13/03/2018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422D-BD00-40AA-B5B3-DDF14413A2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7594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7B01C-7C2F-4D9A-9271-1278179454D5}" type="datetimeFigureOut">
              <a:rPr lang="pt-BR" smtClean="0"/>
              <a:t>13/03/2018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422D-BD00-40AA-B5B3-DDF14413A2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0962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7B01C-7C2F-4D9A-9271-1278179454D5}" type="datetimeFigureOut">
              <a:rPr lang="pt-BR" smtClean="0"/>
              <a:t>13/03/2018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422D-BD00-40AA-B5B3-DDF14413A2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0123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7B01C-7C2F-4D9A-9271-1278179454D5}" type="datetimeFigureOut">
              <a:rPr lang="pt-BR" smtClean="0"/>
              <a:t>13/03/2018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422D-BD00-40AA-B5B3-DDF14413A2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3829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7B01C-7C2F-4D9A-9271-1278179454D5}" type="datetimeFigureOut">
              <a:rPr lang="pt-BR" smtClean="0"/>
              <a:t>13/03/2018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422D-BD00-40AA-B5B3-DDF14413A2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020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7B01C-7C2F-4D9A-9271-1278179454D5}" type="datetimeFigureOut">
              <a:rPr lang="pt-BR" smtClean="0"/>
              <a:t>13/03/2018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E422D-BD00-40AA-B5B3-DDF14413A2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7184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13F29551-7E5A-D747-BF04-B61942C3313C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 defTabSz="457200"/>
              <a:t>13/03/2018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594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HP Simplified" panose="020B0606020204020204" pitchFamily="34" charset="0"/>
              </a:rPr>
              <a:t/>
            </a:r>
            <a:br>
              <a:rPr lang="en-US" dirty="0">
                <a:latin typeface="HP Simplified" panose="020B0606020204020204" pitchFamily="34" charset="0"/>
              </a:rPr>
            </a:br>
            <a:r>
              <a:rPr lang="en-US" b="1" dirty="0" err="1" smtClean="0">
                <a:latin typeface="Garamond" panose="02020404030301010803" pitchFamily="18" charset="0"/>
              </a:rPr>
              <a:t>Sociologia</a:t>
            </a:r>
            <a:r>
              <a:rPr lang="en-US" b="1" dirty="0" smtClean="0">
                <a:latin typeface="Garamond" panose="02020404030301010803" pitchFamily="18" charset="0"/>
              </a:rPr>
              <a:t> </a:t>
            </a:r>
            <a:r>
              <a:rPr lang="en-US" b="1" dirty="0">
                <a:latin typeface="Garamond" panose="02020404030301010803" pitchFamily="18" charset="0"/>
              </a:rPr>
              <a:t>da </a:t>
            </a:r>
            <a:r>
              <a:rPr lang="en-US" b="1" dirty="0" err="1" smtClean="0">
                <a:latin typeface="Garamond" panose="02020404030301010803" pitchFamily="18" charset="0"/>
              </a:rPr>
              <a:t>Violência</a:t>
            </a:r>
            <a:r>
              <a:rPr lang="en-US" b="1" dirty="0" smtClean="0">
                <a:latin typeface="Garamond" panose="02020404030301010803" pitchFamily="18" charset="0"/>
              </a:rPr>
              <a:t/>
            </a:r>
            <a:br>
              <a:rPr lang="en-US" b="1" dirty="0" smtClean="0">
                <a:latin typeface="Garamond" panose="02020404030301010803" pitchFamily="18" charset="0"/>
              </a:rPr>
            </a:br>
            <a:r>
              <a:rPr lang="en-US" sz="3600" b="1" dirty="0" err="1" smtClean="0">
                <a:latin typeface="Garamond" panose="02020404030301010803" pitchFamily="18" charset="0"/>
              </a:rPr>
              <a:t>Professora</a:t>
            </a:r>
            <a:r>
              <a:rPr lang="en-US" sz="3600" b="1" dirty="0">
                <a:latin typeface="Garamond" panose="02020404030301010803" pitchFamily="18" charset="0"/>
              </a:rPr>
              <a:t>:</a:t>
            </a:r>
            <a:r>
              <a:rPr lang="en-US" sz="3600" dirty="0">
                <a:latin typeface="Garamond" panose="02020404030301010803" pitchFamily="18" charset="0"/>
              </a:rPr>
              <a:t> Bruna </a:t>
            </a:r>
            <a:r>
              <a:rPr lang="en-US" sz="3600" dirty="0" smtClean="0">
                <a:latin typeface="Garamond" panose="02020404030301010803" pitchFamily="18" charset="0"/>
              </a:rPr>
              <a:t>Gisi</a:t>
            </a:r>
            <a:r>
              <a:rPr lang="en-US" sz="3600" dirty="0">
                <a:latin typeface="HP Simplified" panose="020B0606020204020204" pitchFamily="34" charset="0"/>
              </a:rPr>
              <a:t/>
            </a:r>
            <a:br>
              <a:rPr lang="en-US" sz="3600" dirty="0">
                <a:latin typeface="HP Simplified" panose="020B0606020204020204" pitchFamily="34" charset="0"/>
              </a:rPr>
            </a:br>
            <a:endParaRPr lang="en-US" sz="3600" dirty="0">
              <a:latin typeface="HP Simplified" panose="020B06060202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175197"/>
          </a:xfrm>
        </p:spPr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AULA </a:t>
            </a:r>
            <a:r>
              <a:rPr lang="pt-BR" b="1" dirty="0">
                <a:solidFill>
                  <a:schemeClr val="tx1"/>
                </a:solidFill>
                <a:latin typeface="Garamond" panose="02020404030301010803" pitchFamily="18" charset="0"/>
              </a:rPr>
              <a:t>3 - O processo civilizador e a pacificação social</a:t>
            </a:r>
            <a:endParaRPr lang="en-US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pic>
        <p:nvPicPr>
          <p:cNvPr id="4" name="Picture 3" descr="logo-Sociologia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1922" y="73198"/>
            <a:ext cx="2787299" cy="1170027"/>
          </a:xfrm>
          <a:prstGeom prst="rect">
            <a:avLst/>
          </a:prstGeom>
        </p:spPr>
      </p:pic>
      <p:pic>
        <p:nvPicPr>
          <p:cNvPr id="5" name="Picture 4" descr="Logo US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895" y="73198"/>
            <a:ext cx="1170027" cy="1170027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03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Sociologia da Violência </a:t>
            </a:r>
            <a:br>
              <a:rPr lang="pt-BR" sz="2800" b="1" dirty="0">
                <a:latin typeface="Garamond" panose="02020404030301010803" pitchFamily="18" charset="0"/>
              </a:rPr>
            </a:br>
            <a:r>
              <a:rPr lang="pt-BR" sz="2800" b="1" dirty="0">
                <a:latin typeface="Garamond" panose="02020404030301010803" pitchFamily="18" charset="0"/>
              </a:rPr>
              <a:t>Aula 3 - O processo civilizador e a pacificação social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sz="2800" i="1" dirty="0">
                <a:latin typeface="Garamond" panose="02020404030301010803" pitchFamily="18" charset="0"/>
              </a:rPr>
              <a:t>PARTE </a:t>
            </a:r>
            <a:r>
              <a:rPr lang="pt-BR" sz="2800" i="1" dirty="0" smtClean="0">
                <a:latin typeface="Garamond" panose="02020404030301010803" pitchFamily="18" charset="0"/>
              </a:rPr>
              <a:t>I </a:t>
            </a:r>
            <a:r>
              <a:rPr lang="pt-BR" sz="2800" i="1" dirty="0">
                <a:latin typeface="Garamond" panose="02020404030301010803" pitchFamily="18" charset="0"/>
              </a:rPr>
              <a:t>– Legitimidade e controle estatal da </a:t>
            </a:r>
            <a:r>
              <a:rPr lang="pt-BR" sz="2800" i="1" dirty="0" smtClean="0">
                <a:latin typeface="Garamond" panose="02020404030301010803" pitchFamily="18" charset="0"/>
              </a:rPr>
              <a:t>violência</a:t>
            </a:r>
          </a:p>
          <a:p>
            <a:pPr marL="0" indent="0">
              <a:buNone/>
            </a:pPr>
            <a:r>
              <a:rPr lang="pt-BR" sz="2800" i="1" u="sng" dirty="0" smtClean="0">
                <a:latin typeface="Garamond" panose="02020404030301010803" pitchFamily="18" charset="0"/>
              </a:rPr>
              <a:t>Violência e legitimidade</a:t>
            </a:r>
          </a:p>
          <a:p>
            <a:pPr>
              <a:buFontTx/>
              <a:buChar char="-"/>
            </a:pPr>
            <a:r>
              <a:rPr lang="pt-BR" sz="2800" dirty="0" smtClean="0">
                <a:latin typeface="Garamond" panose="02020404030301010803" pitchFamily="18" charset="0"/>
              </a:rPr>
              <a:t>O que significa uma violência legítima? Direito à violência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2800" dirty="0" smtClean="0">
                <a:latin typeface="Garamond" panose="02020404030301010803" pitchFamily="18" charset="0"/>
              </a:rPr>
              <a:t>“A </a:t>
            </a:r>
            <a:r>
              <a:rPr lang="pt-BR" sz="2800" dirty="0">
                <a:latin typeface="Garamond" panose="02020404030301010803" pitchFamily="18" charset="0"/>
              </a:rPr>
              <a:t>posição moderna das associações </a:t>
            </a:r>
            <a:r>
              <a:rPr lang="pt-BR" sz="2800" dirty="0" smtClean="0">
                <a:latin typeface="Garamond" panose="02020404030301010803" pitchFamily="18" charset="0"/>
              </a:rPr>
              <a:t>políticas </a:t>
            </a:r>
            <a:r>
              <a:rPr lang="pt-BR" sz="2800" dirty="0">
                <a:latin typeface="Garamond" panose="02020404030301010803" pitchFamily="18" charset="0"/>
              </a:rPr>
              <a:t>baseia-se no </a:t>
            </a:r>
            <a:r>
              <a:rPr lang="pt-BR" sz="2800" dirty="0" smtClean="0">
                <a:latin typeface="Garamond" panose="02020404030301010803" pitchFamily="18" charset="0"/>
              </a:rPr>
              <a:t>prestígio </a:t>
            </a:r>
            <a:r>
              <a:rPr lang="pt-BR" sz="2800" dirty="0">
                <a:latin typeface="Garamond" panose="02020404030301010803" pitchFamily="18" charset="0"/>
              </a:rPr>
              <a:t>que lhes concede a crença </a:t>
            </a:r>
            <a:r>
              <a:rPr lang="pt-BR" sz="2800" dirty="0" smtClean="0">
                <a:latin typeface="Garamond" panose="02020404030301010803" pitchFamily="18" charset="0"/>
              </a:rPr>
              <a:t>específica</a:t>
            </a:r>
            <a:r>
              <a:rPr lang="pt-BR" sz="2800" dirty="0">
                <a:latin typeface="Garamond" panose="02020404030301010803" pitchFamily="18" charset="0"/>
              </a:rPr>
              <a:t>, difundida entre os participantes, numa especial sagração, dada pela conformidade à lei da ação social por elas ordenada. </a:t>
            </a:r>
            <a:r>
              <a:rPr lang="pt-BR" sz="2800" b="1" dirty="0">
                <a:latin typeface="Garamond" panose="02020404030301010803" pitchFamily="18" charset="0"/>
              </a:rPr>
              <a:t>E isso também e precisamente quanto esta ação compreende coação física, incluindo o poder sobre vida e morte: trata-se, no tocante a essa situação, do reconhecimento específico de sua legitimidade. Essa crença na ‘conformidade à lei’ </a:t>
            </a:r>
            <a:r>
              <a:rPr lang="pt-BR" sz="2800" b="1" dirty="0" smtClean="0">
                <a:latin typeface="Garamond" panose="02020404030301010803" pitchFamily="18" charset="0"/>
              </a:rPr>
              <a:t>específica </a:t>
            </a:r>
            <a:r>
              <a:rPr lang="pt-BR" sz="2800" b="1" dirty="0">
                <a:latin typeface="Garamond" panose="02020404030301010803" pitchFamily="18" charset="0"/>
              </a:rPr>
              <a:t>da ação de associações políticas pode intensificar-se – o que de fato é o caso nas condições modernas – até o ponto em que, exclusivamente, certas comunidades políticas (sob o nome de ‘Estados’) são consideradas capacitadas a </a:t>
            </a:r>
            <a:r>
              <a:rPr lang="pt-BR" sz="2800" b="1" dirty="0" smtClean="0">
                <a:latin typeface="Garamond" panose="02020404030301010803" pitchFamily="18" charset="0"/>
              </a:rPr>
              <a:t>ordenar </a:t>
            </a:r>
            <a:r>
              <a:rPr lang="pt-BR" sz="2800" b="1" dirty="0">
                <a:latin typeface="Garamond" panose="02020404030301010803" pitchFamily="18" charset="0"/>
              </a:rPr>
              <a:t>ou admitir a aplicação de coação física ‘conforme a lei’ </a:t>
            </a:r>
            <a:r>
              <a:rPr lang="pt-BR" sz="2800" b="1" dirty="0" smtClean="0">
                <a:latin typeface="Garamond" panose="02020404030301010803" pitchFamily="18" charset="0"/>
              </a:rPr>
              <a:t>por </a:t>
            </a:r>
            <a:r>
              <a:rPr lang="pt-BR" sz="2800" b="1" dirty="0">
                <a:latin typeface="Garamond" panose="02020404030301010803" pitchFamily="18" charset="0"/>
              </a:rPr>
              <a:t>parte de outras comunidades </a:t>
            </a:r>
            <a:r>
              <a:rPr lang="pt-BR" sz="2800" b="1" dirty="0" smtClean="0">
                <a:latin typeface="Garamond" panose="02020404030301010803" pitchFamily="18" charset="0"/>
              </a:rPr>
              <a:t>quaisquer</a:t>
            </a:r>
            <a:r>
              <a:rPr lang="pt-BR" sz="2800" b="1" dirty="0">
                <a:latin typeface="Garamond" panose="02020404030301010803" pitchFamily="18" charset="0"/>
              </a:rPr>
              <a:t>. Em consonância com isso, para o exercício e a ameaça desta coação, existe, na comunidade política plenamente desenvolvida, um sistema de ordens casuísticas, às quais se costuma atribuir aquela ‘legitimidade’ </a:t>
            </a:r>
            <a:r>
              <a:rPr lang="pt-BR" sz="2800" b="1" dirty="0" smtClean="0">
                <a:latin typeface="Garamond" panose="02020404030301010803" pitchFamily="18" charset="0"/>
              </a:rPr>
              <a:t>específica</a:t>
            </a:r>
            <a:r>
              <a:rPr lang="pt-BR" sz="2800" b="1" dirty="0">
                <a:latin typeface="Garamond" panose="02020404030301010803" pitchFamily="18" charset="0"/>
              </a:rPr>
              <a:t>: a ‘ordem jurídica’, da qual a única criadora normal é considerada hoje a comunidade política, porque de fato tem usurpado, em regra, o monopólio de impor, mediante coação física, a observação daquela </a:t>
            </a:r>
            <a:r>
              <a:rPr lang="pt-BR" sz="2800" b="1" dirty="0" smtClean="0">
                <a:latin typeface="Garamond" panose="02020404030301010803" pitchFamily="18" charset="0"/>
              </a:rPr>
              <a:t>ordem” (WEBER, 1999, p. 157)</a:t>
            </a:r>
            <a:endParaRPr lang="pt-BR" sz="2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BR" sz="2800" i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288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Sociologia da Violência </a:t>
            </a:r>
            <a:br>
              <a:rPr lang="pt-BR" sz="2800" b="1" dirty="0">
                <a:latin typeface="Garamond" panose="02020404030301010803" pitchFamily="18" charset="0"/>
              </a:rPr>
            </a:br>
            <a:r>
              <a:rPr lang="pt-BR" sz="2800" b="1" dirty="0">
                <a:latin typeface="Garamond" panose="02020404030301010803" pitchFamily="18" charset="0"/>
              </a:rPr>
              <a:t>Aula 3 - O processo civilizador e a pacificação social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2800" i="1" dirty="0">
                <a:latin typeface="Garamond" panose="02020404030301010803" pitchFamily="18" charset="0"/>
              </a:rPr>
              <a:t>PARTE </a:t>
            </a:r>
            <a:r>
              <a:rPr lang="pt-BR" sz="2800" i="1" dirty="0" smtClean="0">
                <a:latin typeface="Garamond" panose="02020404030301010803" pitchFamily="18" charset="0"/>
              </a:rPr>
              <a:t>I </a:t>
            </a:r>
            <a:r>
              <a:rPr lang="pt-BR" sz="2800" i="1" dirty="0">
                <a:latin typeface="Garamond" panose="02020404030301010803" pitchFamily="18" charset="0"/>
              </a:rPr>
              <a:t>– Legitimidade e controle estatal da </a:t>
            </a:r>
            <a:r>
              <a:rPr lang="pt-BR" sz="2800" i="1" dirty="0" smtClean="0">
                <a:latin typeface="Garamond" panose="02020404030301010803" pitchFamily="18" charset="0"/>
              </a:rPr>
              <a:t>violência</a:t>
            </a:r>
          </a:p>
          <a:p>
            <a:pPr marL="0" indent="0">
              <a:buNone/>
            </a:pPr>
            <a:r>
              <a:rPr lang="pt-BR" i="1" u="sng" dirty="0" smtClean="0">
                <a:latin typeface="Garamond" panose="02020404030301010803" pitchFamily="18" charset="0"/>
              </a:rPr>
              <a:t>Legitimidade e democracia:</a:t>
            </a:r>
          </a:p>
          <a:p>
            <a:pPr marL="0" indent="0">
              <a:buNone/>
            </a:pPr>
            <a:endParaRPr lang="pt-BR" i="1" u="sng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Garamond" panose="02020404030301010803" pitchFamily="18" charset="0"/>
              </a:rPr>
              <a:t>Legitimidade como condição da estabilidade de relações de dominação</a:t>
            </a:r>
          </a:p>
          <a:p>
            <a:pPr marL="0" indent="0" algn="ctr">
              <a:buNone/>
            </a:pPr>
            <a:r>
              <a:rPr lang="pt-BR" dirty="0" smtClean="0">
                <a:latin typeface="Garamond" panose="02020404030301010803" pitchFamily="18" charset="0"/>
              </a:rPr>
              <a:t>X</a:t>
            </a:r>
          </a:p>
          <a:p>
            <a:pPr marL="0" indent="0">
              <a:buNone/>
            </a:pPr>
            <a:r>
              <a:rPr lang="pt-BR" dirty="0" smtClean="0">
                <a:latin typeface="Garamond" panose="02020404030301010803" pitchFamily="18" charset="0"/>
              </a:rPr>
              <a:t>Legitimidade como limitação do poder – recurso para os dominados – poder ‘justificável’</a:t>
            </a:r>
          </a:p>
          <a:p>
            <a:pPr marL="0" indent="0">
              <a:buNone/>
            </a:pPr>
            <a:endParaRPr lang="pt-BR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Garamond" panose="02020404030301010803" pitchFamily="18" charset="0"/>
              </a:rPr>
              <a:t>- A avaliação da legitimidade do poder envolve julgamento das relações políticas como justas ou injustas – poder legítimo é aquele cujos comandos são feitos dentro dos limites dados pelo seu fundamento</a:t>
            </a:r>
          </a:p>
          <a:p>
            <a:pPr marL="0" indent="0">
              <a:buNone/>
            </a:pPr>
            <a:endParaRPr lang="pt-BR" sz="2800" i="1" u="sng" dirty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329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Sociologia da Violência </a:t>
            </a:r>
            <a:br>
              <a:rPr lang="pt-BR" sz="2800" b="1" dirty="0">
                <a:latin typeface="Garamond" panose="02020404030301010803" pitchFamily="18" charset="0"/>
              </a:rPr>
            </a:br>
            <a:r>
              <a:rPr lang="pt-BR" sz="2800" b="1" dirty="0">
                <a:latin typeface="Garamond" panose="02020404030301010803" pitchFamily="18" charset="0"/>
              </a:rPr>
              <a:t>Aula 3 - O processo civilizador e a pacificação social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sz="2800" i="1" dirty="0">
                <a:latin typeface="Garamond" panose="02020404030301010803" pitchFamily="18" charset="0"/>
              </a:rPr>
              <a:t>PARTE </a:t>
            </a:r>
            <a:r>
              <a:rPr lang="pt-BR" sz="2800" i="1" dirty="0" smtClean="0">
                <a:latin typeface="Garamond" panose="02020404030301010803" pitchFamily="18" charset="0"/>
              </a:rPr>
              <a:t>I </a:t>
            </a:r>
            <a:r>
              <a:rPr lang="pt-BR" sz="2800" i="1" dirty="0">
                <a:latin typeface="Garamond" panose="02020404030301010803" pitchFamily="18" charset="0"/>
              </a:rPr>
              <a:t>– Legitimidade e controle estatal da </a:t>
            </a:r>
            <a:r>
              <a:rPr lang="pt-BR" sz="2800" i="1" dirty="0" smtClean="0">
                <a:latin typeface="Garamond" panose="02020404030301010803" pitchFamily="18" charset="0"/>
              </a:rPr>
              <a:t>violência</a:t>
            </a:r>
          </a:p>
          <a:p>
            <a:pPr marL="0" indent="0">
              <a:buNone/>
            </a:pPr>
            <a:r>
              <a:rPr lang="pt-BR" sz="2900" i="1" u="sng" dirty="0" smtClean="0">
                <a:latin typeface="Garamond" panose="02020404030301010803" pitchFamily="18" charset="0"/>
              </a:rPr>
              <a:t>Jean-Marc </a:t>
            </a:r>
            <a:r>
              <a:rPr lang="pt-BR" sz="2900" i="1" u="sng" dirty="0" err="1" smtClean="0">
                <a:latin typeface="Garamond" panose="02020404030301010803" pitchFamily="18" charset="0"/>
              </a:rPr>
              <a:t>Coicaud</a:t>
            </a:r>
            <a:r>
              <a:rPr lang="pt-BR" sz="2900" i="1" u="sng" dirty="0" smtClean="0">
                <a:latin typeface="Garamond" panose="02020404030301010803" pitchFamily="18" charset="0"/>
              </a:rPr>
              <a:t> </a:t>
            </a:r>
          </a:p>
          <a:p>
            <a:pPr marL="0" indent="0">
              <a:buNone/>
            </a:pPr>
            <a:r>
              <a:rPr lang="en-US" sz="2900" dirty="0">
                <a:latin typeface="Garamond" panose="02020404030301010803" pitchFamily="18" charset="0"/>
              </a:rPr>
              <a:t>“Legitimacy is the recognition of the right to govern. In this regard, it tries to offer a solution to a fundamental political problem, which consists in justifying simultaneously power and obedience”</a:t>
            </a:r>
            <a:endParaRPr lang="pt-BR" sz="2900" i="1" u="sng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t-BR" sz="2900" i="1" u="sng" dirty="0" smtClean="0">
                <a:latin typeface="Garamond" panose="02020404030301010803" pitchFamily="18" charset="0"/>
              </a:rPr>
              <a:t>David </a:t>
            </a:r>
            <a:r>
              <a:rPr lang="pt-BR" sz="2900" i="1" u="sng" dirty="0" err="1" smtClean="0">
                <a:latin typeface="Garamond" panose="02020404030301010803" pitchFamily="18" charset="0"/>
              </a:rPr>
              <a:t>Beetham</a:t>
            </a:r>
            <a:r>
              <a:rPr lang="pt-BR" sz="2900" i="1" u="sng" dirty="0" smtClean="0">
                <a:latin typeface="Garamond" panose="02020404030301010803" pitchFamily="18" charset="0"/>
              </a:rPr>
              <a:t> </a:t>
            </a:r>
          </a:p>
          <a:p>
            <a:pPr marL="571500" indent="-571500">
              <a:buAutoNum type="romanLcParenR"/>
            </a:pPr>
            <a:r>
              <a:rPr lang="pt-BR" sz="2900" dirty="0" smtClean="0">
                <a:latin typeface="Garamond" panose="02020404030301010803" pitchFamily="18" charset="0"/>
              </a:rPr>
              <a:t>a </a:t>
            </a:r>
            <a:r>
              <a:rPr lang="pt-BR" sz="2900" dirty="0">
                <a:latin typeface="Garamond" panose="02020404030301010803" pitchFamily="18" charset="0"/>
              </a:rPr>
              <a:t>validade da aquisição do exercício do poder, em conformidade com regras; </a:t>
            </a:r>
            <a:endParaRPr lang="pt-BR" sz="2900" dirty="0" smtClean="0">
              <a:latin typeface="Garamond" panose="02020404030301010803" pitchFamily="18" charset="0"/>
            </a:endParaRPr>
          </a:p>
          <a:p>
            <a:pPr marL="571500" indent="-571500">
              <a:buAutoNum type="romanLcParenR"/>
            </a:pPr>
            <a:r>
              <a:rPr lang="pt-BR" sz="2900" dirty="0" smtClean="0">
                <a:latin typeface="Garamond" panose="02020404030301010803" pitchFamily="18" charset="0"/>
              </a:rPr>
              <a:t>essas </a:t>
            </a:r>
            <a:r>
              <a:rPr lang="pt-BR" sz="2900" dirty="0">
                <a:latin typeface="Garamond" panose="02020404030301010803" pitchFamily="18" charset="0"/>
              </a:rPr>
              <a:t>regras podem ser justificadas com referência a crenças compartilhadas</a:t>
            </a:r>
            <a:r>
              <a:rPr lang="pt-BR" sz="2900" dirty="0" smtClean="0">
                <a:latin typeface="Garamond" panose="02020404030301010803" pitchFamily="18" charset="0"/>
              </a:rPr>
              <a:t>;</a:t>
            </a:r>
          </a:p>
          <a:p>
            <a:pPr marL="571500" indent="-571500">
              <a:buAutoNum type="romanLcParenR"/>
            </a:pPr>
            <a:r>
              <a:rPr lang="pt-BR" sz="2900" dirty="0" smtClean="0">
                <a:latin typeface="Garamond" panose="02020404030301010803" pitchFamily="18" charset="0"/>
              </a:rPr>
              <a:t>há </a:t>
            </a:r>
            <a:r>
              <a:rPr lang="pt-BR" sz="2900" dirty="0">
                <a:latin typeface="Garamond" panose="02020404030301010803" pitchFamily="18" charset="0"/>
              </a:rPr>
              <a:t>evidências de consentimento dos </a:t>
            </a:r>
            <a:r>
              <a:rPr lang="pt-BR" sz="2900" dirty="0" smtClean="0">
                <a:latin typeface="Garamond" panose="02020404030301010803" pitchFamily="18" charset="0"/>
              </a:rPr>
              <a:t>subordinados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2900" dirty="0" smtClean="0">
                <a:latin typeface="Garamond" panose="02020404030301010803" pitchFamily="18" charset="0"/>
              </a:rPr>
              <a:t>“Se poder legítimo é, como tenho argumentado, poder que é valido de acordo com regras, e onde as regras em si são justificáveis pela e estão em conformidade com as crenças e normas tácitas, então a principal forma pela qual os poderosos mantêm sua legitimidade é respeitando os limites intrínsecos estabelecidos ao seu poder pelas regras e princípios subjacentes nos quais se fundamenta. Poder legítimo é, nesse sentido, poder limitado; e uma das formas de perder legitimidade é quando os poderoso falham em observar seus limites intrínsecos” (BEETHAM, 1991, p. 35) </a:t>
            </a:r>
            <a:endParaRPr lang="pt-BR" sz="2900" dirty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647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Sociologia da Violência </a:t>
            </a:r>
            <a:br>
              <a:rPr lang="pt-BR" sz="2800" b="1" dirty="0">
                <a:latin typeface="Garamond" panose="02020404030301010803" pitchFamily="18" charset="0"/>
              </a:rPr>
            </a:br>
            <a:r>
              <a:rPr lang="pt-BR" sz="2800" b="1" dirty="0">
                <a:latin typeface="Garamond" panose="02020404030301010803" pitchFamily="18" charset="0"/>
              </a:rPr>
              <a:t>Aula 3 - O processo civilizador e a pacificação social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19518"/>
            <a:ext cx="10515600" cy="46574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800" i="1" dirty="0">
                <a:latin typeface="Garamond" panose="02020404030301010803" pitchFamily="18" charset="0"/>
              </a:rPr>
              <a:t>PARTE II – O processo civilizador – do controle da violência ao </a:t>
            </a:r>
            <a:r>
              <a:rPr lang="pt-BR" sz="1800" i="1" dirty="0" smtClean="0">
                <a:latin typeface="Garamond" panose="02020404030301010803" pitchFamily="18" charset="0"/>
              </a:rPr>
              <a:t>autocontrole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800" u="sng" dirty="0" smtClean="0">
                <a:latin typeface="Garamond" panose="02020404030301010803" pitchFamily="18" charset="0"/>
              </a:rPr>
              <a:t>Sobre o livro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800" i="1" dirty="0" smtClean="0">
                <a:latin typeface="Garamond" panose="02020404030301010803" pitchFamily="18" charset="0"/>
              </a:rPr>
              <a:t>Tema: </a:t>
            </a:r>
            <a:r>
              <a:rPr lang="pt-BR" sz="1800" dirty="0" smtClean="0">
                <a:latin typeface="Garamond" panose="02020404030301010803" pitchFamily="18" charset="0"/>
              </a:rPr>
              <a:t>Os tipos </a:t>
            </a:r>
            <a:r>
              <a:rPr lang="pt-BR" sz="1800" dirty="0">
                <a:latin typeface="Garamond" panose="02020404030301010803" pitchFamily="18" charset="0"/>
              </a:rPr>
              <a:t>de comportamento considerados típicos do homem civilizado ocidental</a:t>
            </a:r>
            <a:endParaRPr lang="pt-BR" sz="1800" i="1" dirty="0" smtClean="0">
              <a:latin typeface="Garamond" panose="02020404030301010803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800" i="1" dirty="0" smtClean="0">
                <a:latin typeface="Garamond" panose="02020404030301010803" pitchFamily="18" charset="0"/>
              </a:rPr>
              <a:t>Problema: </a:t>
            </a:r>
            <a:r>
              <a:rPr lang="pt-BR" sz="1800" dirty="0">
                <a:latin typeface="Garamond" panose="02020404030301010803" pitchFamily="18" charset="0"/>
              </a:rPr>
              <a:t>O homem ocidental nem sempre se comportou da maneira que estamos acostumados a considerar como típica ou como sinal característico do homem ‘civilizado</a:t>
            </a:r>
            <a:r>
              <a:rPr lang="pt-BR" sz="1800" dirty="0" smtClean="0">
                <a:latin typeface="Garamond" panose="02020404030301010803" pitchFamily="18" charset="0"/>
              </a:rPr>
              <a:t>’.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Garamond" panose="02020404030301010803" pitchFamily="18" charset="0"/>
              </a:rPr>
              <a:t>Como </a:t>
            </a:r>
            <a:r>
              <a:rPr lang="pt-BR" sz="1800" dirty="0">
                <a:latin typeface="Garamond" panose="02020404030301010803" pitchFamily="18" charset="0"/>
              </a:rPr>
              <a:t>ocorreu realmente essa mudança, esse processo ‘civilizador’ do ocidente? Em que consistiu? E quais foram suas </a:t>
            </a:r>
            <a:r>
              <a:rPr lang="pt-BR" sz="1800" dirty="0" smtClean="0">
                <a:latin typeface="Garamond" panose="02020404030301010803" pitchFamily="18" charset="0"/>
              </a:rPr>
              <a:t>causas </a:t>
            </a:r>
            <a:r>
              <a:rPr lang="pt-BR" sz="1800" dirty="0">
                <a:latin typeface="Garamond" panose="02020404030301010803" pitchFamily="18" charset="0"/>
              </a:rPr>
              <a:t>ou forças motivadoras</a:t>
            </a:r>
            <a:r>
              <a:rPr lang="pt-BR" sz="1800" dirty="0" smtClean="0">
                <a:latin typeface="Garamond" panose="02020404030301010803" pitchFamily="18" charset="0"/>
              </a:rPr>
              <a:t>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1800" dirty="0" smtClean="0">
              <a:latin typeface="Garamond" panose="02020404030301010803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800" u="sng" dirty="0" smtClean="0">
                <a:latin typeface="Garamond" panose="02020404030301010803" pitchFamily="18" charset="0"/>
              </a:rPr>
              <a:t>Estrutura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800" u="sng" dirty="0" smtClean="0">
                <a:latin typeface="Garamond" panose="02020404030301010803" pitchFamily="18" charset="0"/>
              </a:rPr>
              <a:t>Vol. I – Uma história dos costumes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Garamond" panose="02020404030301010803" pitchFamily="18" charset="0"/>
              </a:rPr>
              <a:t>	Cap. 1 – Da </a:t>
            </a:r>
            <a:r>
              <a:rPr lang="pt-BR" sz="1800" dirty="0" err="1" smtClean="0">
                <a:latin typeface="Garamond" panose="02020404030301010803" pitchFamily="18" charset="0"/>
              </a:rPr>
              <a:t>sociogênese</a:t>
            </a:r>
            <a:r>
              <a:rPr lang="pt-BR" sz="1800" dirty="0" smtClean="0">
                <a:latin typeface="Garamond" panose="02020404030301010803" pitchFamily="18" charset="0"/>
              </a:rPr>
              <a:t> dos conceitos de “Civilização” e “Cultura”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Garamond" panose="02020404030301010803" pitchFamily="18" charset="0"/>
              </a:rPr>
              <a:t>	Cap. 2 – A Civilização como Transformação do comportamento [descrição da mudança]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800" u="sng" dirty="0" smtClean="0">
                <a:latin typeface="Garamond" panose="02020404030301010803" pitchFamily="18" charset="0"/>
              </a:rPr>
              <a:t>Vol. II – Formação do Estado e Civilização [</a:t>
            </a:r>
            <a:r>
              <a:rPr lang="pt-BR" sz="1800" dirty="0" smtClean="0">
                <a:latin typeface="Garamond" panose="02020404030301010803" pitchFamily="18" charset="0"/>
              </a:rPr>
              <a:t>como </a:t>
            </a:r>
            <a:r>
              <a:rPr lang="pt-BR" sz="1800" dirty="0">
                <a:latin typeface="Garamond" panose="02020404030301010803" pitchFamily="18" charset="0"/>
              </a:rPr>
              <a:t>e porque muda a estrutura da sociedade, o padrão de comportamento e a constituição psíquica dos povos do </a:t>
            </a:r>
            <a:r>
              <a:rPr lang="pt-BR" sz="1800" dirty="0" smtClean="0">
                <a:latin typeface="Garamond" panose="02020404030301010803" pitchFamily="18" charset="0"/>
              </a:rPr>
              <a:t>ocidente]</a:t>
            </a:r>
            <a:endParaRPr lang="pt-BR" sz="1800" u="sng" dirty="0" smtClean="0">
              <a:latin typeface="Garamond" panose="02020404030301010803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Garamond" panose="02020404030301010803" pitchFamily="18" charset="0"/>
              </a:rPr>
              <a:t>	Parte I – </a:t>
            </a:r>
            <a:r>
              <a:rPr lang="pt-BR" sz="1800" dirty="0" err="1" smtClean="0">
                <a:latin typeface="Garamond" panose="02020404030301010803" pitchFamily="18" charset="0"/>
              </a:rPr>
              <a:t>Feudalização</a:t>
            </a:r>
            <a:r>
              <a:rPr lang="pt-BR" sz="1800" dirty="0" smtClean="0">
                <a:latin typeface="Garamond" panose="02020404030301010803" pitchFamily="18" charset="0"/>
              </a:rPr>
              <a:t> e formação do Estado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800" dirty="0" smtClean="0">
                <a:latin typeface="Garamond" panose="02020404030301010803" pitchFamily="18" charset="0"/>
              </a:rPr>
              <a:t>	Parte II – </a:t>
            </a:r>
            <a:r>
              <a:rPr lang="pt-BR" sz="1800" b="1" dirty="0" smtClean="0">
                <a:latin typeface="Garamond" panose="02020404030301010803" pitchFamily="18" charset="0"/>
              </a:rPr>
              <a:t>Sugestões para uma Teoria dos Processos Civilizadores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958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Sociologia da Violência </a:t>
            </a:r>
            <a:br>
              <a:rPr lang="pt-BR" sz="2800" b="1" dirty="0">
                <a:latin typeface="Garamond" panose="02020404030301010803" pitchFamily="18" charset="0"/>
              </a:rPr>
            </a:br>
            <a:r>
              <a:rPr lang="pt-BR" sz="2800" b="1" dirty="0">
                <a:latin typeface="Garamond" panose="02020404030301010803" pitchFamily="18" charset="0"/>
              </a:rPr>
              <a:t>Aula 3 - O processo civilizador e a pacificação social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i="1" dirty="0">
                <a:latin typeface="Garamond" panose="02020404030301010803" pitchFamily="18" charset="0"/>
              </a:rPr>
              <a:t>PARTE II – O processo civilizador – do controle da violência ao </a:t>
            </a:r>
            <a:r>
              <a:rPr lang="pt-BR" i="1" dirty="0" smtClean="0">
                <a:latin typeface="Garamond" panose="02020404030301010803" pitchFamily="18" charset="0"/>
              </a:rPr>
              <a:t>autocontrole</a:t>
            </a:r>
          </a:p>
          <a:p>
            <a:pPr marL="0" indent="0">
              <a:buNone/>
            </a:pPr>
            <a:r>
              <a:rPr lang="pt-BR" dirty="0" smtClean="0">
                <a:latin typeface="Garamond" panose="02020404030301010803" pitchFamily="18" charset="0"/>
              </a:rPr>
              <a:t>“</a:t>
            </a:r>
            <a:r>
              <a:rPr lang="pt-BR" dirty="0">
                <a:latin typeface="Garamond" panose="02020404030301010803" pitchFamily="18" charset="0"/>
              </a:rPr>
              <a:t>A ‘civilização’ que estamos acostumados a considerar como uma posse que aparentemente nos chega pronta e acabada, sem que perguntemos como viemos a possui-la, é um processo ou parte de um processo em que </a:t>
            </a:r>
            <a:r>
              <a:rPr lang="pt-BR" b="1" dirty="0">
                <a:latin typeface="Garamond" panose="02020404030301010803" pitchFamily="18" charset="0"/>
              </a:rPr>
              <a:t>nós mesmos estamos envolvidos</a:t>
            </a:r>
            <a:r>
              <a:rPr lang="pt-BR" dirty="0">
                <a:latin typeface="Garamond" panose="02020404030301010803" pitchFamily="18" charset="0"/>
              </a:rPr>
              <a:t>. Todas as características distintivas que lhe atribuímos – a existência de maquinaria, descobertas científicas, formas de estado, ou o que quer que seja – atestam a existência de uma estrutura particular de relações humanas, uma estrutura social peculiar, e de correspondentes formas de </a:t>
            </a:r>
            <a:r>
              <a:rPr lang="pt-BR" dirty="0" smtClean="0">
                <a:latin typeface="Garamond" panose="02020404030301010803" pitchFamily="18" charset="0"/>
              </a:rPr>
              <a:t>comportamento” (ELIAS, 1994, p. 73).</a:t>
            </a:r>
            <a:endParaRPr lang="pt-BR" i="1" dirty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883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Sociologia da Violência </a:t>
            </a:r>
            <a:br>
              <a:rPr lang="pt-BR" sz="2800" b="1" dirty="0">
                <a:latin typeface="Garamond" panose="02020404030301010803" pitchFamily="18" charset="0"/>
              </a:rPr>
            </a:br>
            <a:r>
              <a:rPr lang="pt-BR" sz="2800" b="1" dirty="0">
                <a:latin typeface="Garamond" panose="02020404030301010803" pitchFamily="18" charset="0"/>
              </a:rPr>
              <a:t>Aula 3 - O processo civilizador e a pacificação social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i="1" dirty="0">
                <a:latin typeface="Garamond" panose="02020404030301010803" pitchFamily="18" charset="0"/>
              </a:rPr>
              <a:t>PARTE II – O processo civilizador – do controle da violência ao </a:t>
            </a:r>
            <a:r>
              <a:rPr lang="pt-BR" i="1" dirty="0" smtClean="0">
                <a:latin typeface="Garamond" panose="02020404030301010803" pitchFamily="18" charset="0"/>
              </a:rPr>
              <a:t>autocontrole</a:t>
            </a:r>
          </a:p>
          <a:p>
            <a:pPr marL="0" indent="0">
              <a:buNone/>
            </a:pPr>
            <a:r>
              <a:rPr lang="pt-BR" u="sng" dirty="0" smtClean="0">
                <a:latin typeface="Garamond" panose="02020404030301010803" pitchFamily="18" charset="0"/>
              </a:rPr>
              <a:t>Erasmo de Rotterdam – “De </a:t>
            </a:r>
            <a:r>
              <a:rPr lang="pt-BR" u="sng" dirty="0" err="1" smtClean="0">
                <a:latin typeface="Garamond" panose="02020404030301010803" pitchFamily="18" charset="0"/>
              </a:rPr>
              <a:t>civilitate</a:t>
            </a:r>
            <a:r>
              <a:rPr lang="pt-BR" u="sng" dirty="0" smtClean="0">
                <a:latin typeface="Garamond" panose="02020404030301010803" pitchFamily="18" charset="0"/>
              </a:rPr>
              <a:t> </a:t>
            </a:r>
            <a:r>
              <a:rPr lang="pt-BR" u="sng" dirty="0" err="1" smtClean="0">
                <a:latin typeface="Garamond" panose="02020404030301010803" pitchFamily="18" charset="0"/>
              </a:rPr>
              <a:t>morum</a:t>
            </a:r>
            <a:r>
              <a:rPr lang="pt-BR" u="sng" dirty="0" smtClean="0">
                <a:latin typeface="Garamond" panose="02020404030301010803" pitchFamily="18" charset="0"/>
              </a:rPr>
              <a:t> </a:t>
            </a:r>
            <a:r>
              <a:rPr lang="pt-BR" u="sng" dirty="0" err="1" smtClean="0">
                <a:latin typeface="Garamond" panose="02020404030301010803" pitchFamily="18" charset="0"/>
              </a:rPr>
              <a:t>puerilium</a:t>
            </a:r>
            <a:r>
              <a:rPr lang="pt-BR" u="sng" dirty="0" smtClean="0">
                <a:latin typeface="Garamond" panose="02020404030301010803" pitchFamily="18" charset="0"/>
              </a:rPr>
              <a:t>” </a:t>
            </a:r>
            <a:r>
              <a:rPr lang="pt-BR" dirty="0" smtClean="0">
                <a:latin typeface="Garamond" panose="02020404030301010803" pitchFamily="18" charset="0"/>
              </a:rPr>
              <a:t>(Da civilidade em crianças) – 1530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Trata do “decoro corporal externo”: forma de olhar, postura, gestos, vestuário, expressões faciais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BR" dirty="0" smtClean="0">
                <a:latin typeface="Garamond" panose="02020404030301010803" pitchFamily="18" charset="0"/>
              </a:rPr>
              <a:t>“Não deve haver meleca nas narinas, diz ele mais adiante. O camponês enxuga o nariz no boné ou no casaco e o fabricante de salsichas no braço ou no cotovelo. Ninguém demonstra decoro usando a mãe e, em seguida, enxugando-a na roupa. É mais decente pegar o catarro em um pano, preferivelmente se afastando dos circundantes. Se, quando o indivíduo se assoa com dois dedos, alguma coisa cai no chão, ele deve pisá-la imediatamente com o pé. O mesmo se aplica ao escarro”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BR" dirty="0" smtClean="0">
                <a:latin typeface="Garamond" panose="02020404030301010803" pitchFamily="18" charset="0"/>
              </a:rPr>
              <a:t>“Algumas pessoas metem as mãos nas travessas mal se sentam, diz Erasmo. Lobos e glutões fazem isso. Não seja o primeiro a servir-se da travessa que é trazida à mesa. Deixe para camponeses enfiar os dedos no caldo. Não cutuque em volta da travessa mas pegue o primeiro pedaço que se apresentar. E da mesma maneira que demonstra falta de educação cutucar todo o prato com a mão também é muito pouco polido girar o prato de servir para pegar a melhor porção”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BR" dirty="0" smtClean="0">
                <a:latin typeface="Garamond" panose="02020404030301010803" pitchFamily="18" charset="0"/>
              </a:rPr>
              <a:t>(ELIAS, 1994, p. 69-70)</a:t>
            </a:r>
          </a:p>
          <a:p>
            <a:pPr marL="0" indent="0">
              <a:buNone/>
            </a:pPr>
            <a:endParaRPr lang="pt-BR" i="1" dirty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424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Sociologia da Violência </a:t>
            </a:r>
            <a:br>
              <a:rPr lang="pt-BR" sz="2800" b="1" dirty="0">
                <a:latin typeface="Garamond" panose="02020404030301010803" pitchFamily="18" charset="0"/>
              </a:rPr>
            </a:br>
            <a:r>
              <a:rPr lang="pt-BR" sz="2800" b="1" dirty="0">
                <a:latin typeface="Garamond" panose="02020404030301010803" pitchFamily="18" charset="0"/>
              </a:rPr>
              <a:t>Aula 3 - O processo civilizador e a pacificação social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i="1" dirty="0" smtClean="0">
                <a:latin typeface="Garamond" panose="02020404030301010803" pitchFamily="18" charset="0"/>
              </a:rPr>
              <a:t>PARTE II – </a:t>
            </a:r>
            <a:r>
              <a:rPr lang="pt-BR" i="1" dirty="0">
                <a:latin typeface="Garamond" panose="02020404030301010803" pitchFamily="18" charset="0"/>
              </a:rPr>
              <a:t>O processo civilizador – do controle da violência ao </a:t>
            </a:r>
            <a:r>
              <a:rPr lang="pt-BR" i="1" dirty="0" smtClean="0">
                <a:latin typeface="Garamond" panose="02020404030301010803" pitchFamily="18" charset="0"/>
              </a:rPr>
              <a:t>autocontrole</a:t>
            </a:r>
          </a:p>
          <a:p>
            <a:pPr marL="0" indent="0">
              <a:buNone/>
            </a:pPr>
            <a:r>
              <a:rPr lang="pt-BR" b="1" dirty="0" smtClean="0">
                <a:latin typeface="Garamond" panose="02020404030301010803" pitchFamily="18" charset="0"/>
              </a:rPr>
              <a:t>Mudanças na agressividade</a:t>
            </a:r>
          </a:p>
          <a:p>
            <a:pPr marL="0" indent="0">
              <a:buNone/>
            </a:pPr>
            <a:r>
              <a:rPr lang="pt-BR" dirty="0" smtClean="0">
                <a:latin typeface="Garamond" panose="02020404030301010803" pitchFamily="18" charset="0"/>
              </a:rPr>
              <a:t>“Na Paris no século XVI, um dos grandes prazeres nas festividades do dia de São João (24 de Junho) consistia em queimar vivos uma ou duas </a:t>
            </a:r>
            <a:r>
              <a:rPr lang="pt-BR" dirty="0" smtClean="0">
                <a:latin typeface="Garamond" panose="02020404030301010803" pitchFamily="18" charset="0"/>
              </a:rPr>
              <a:t>dúzias </a:t>
            </a:r>
            <a:r>
              <a:rPr lang="pt-BR" dirty="0" smtClean="0">
                <a:latin typeface="Garamond" panose="02020404030301010803" pitchFamily="18" charset="0"/>
              </a:rPr>
              <a:t>de gatos. Esta cerimônia era famosa. A população se reunia, música solene era tocada e, sob uma espécie de forca, erguia-se uma pira enorme. Em seguida, um saco ou cesta contendo os gatos era pendurado na forca. O saco ou cesta começava a queimar, os gatos caíam na pira e queimavam até a morte, enquanto a multidão se regozijava em meio a enorme algazarra. Geralmente o rei ou rainha compareciam” (ELIAS, 1994, p. 201).</a:t>
            </a:r>
            <a:endParaRPr lang="pt-BR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BR" sz="2900" dirty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9123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Sociologia da Violência </a:t>
            </a:r>
            <a:br>
              <a:rPr lang="pt-BR" sz="2800" b="1" dirty="0">
                <a:latin typeface="Garamond" panose="02020404030301010803" pitchFamily="18" charset="0"/>
              </a:rPr>
            </a:br>
            <a:r>
              <a:rPr lang="pt-BR" sz="2800" b="1" dirty="0">
                <a:latin typeface="Garamond" panose="02020404030301010803" pitchFamily="18" charset="0"/>
              </a:rPr>
              <a:t>Aula 3 - O processo civilizador e a pacificação social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2800" i="1" dirty="0" smtClean="0">
                <a:latin typeface="Garamond" panose="02020404030301010803" pitchFamily="18" charset="0"/>
              </a:rPr>
              <a:t>PARTE II – </a:t>
            </a:r>
            <a:r>
              <a:rPr lang="pt-BR" i="1" dirty="0">
                <a:latin typeface="Garamond" panose="02020404030301010803" pitchFamily="18" charset="0"/>
              </a:rPr>
              <a:t>O processo civilizador – do controle da violência ao </a:t>
            </a:r>
            <a:r>
              <a:rPr lang="pt-BR" i="1" dirty="0" smtClean="0">
                <a:latin typeface="Garamond" panose="02020404030301010803" pitchFamily="18" charset="0"/>
              </a:rPr>
              <a:t>autocontrole</a:t>
            </a:r>
          </a:p>
          <a:p>
            <a:pPr marL="0" indent="0">
              <a:buNone/>
            </a:pPr>
            <a:r>
              <a:rPr lang="pt-BR" b="1" dirty="0" smtClean="0">
                <a:latin typeface="Garamond" panose="02020404030301010803" pitchFamily="18" charset="0"/>
              </a:rPr>
              <a:t>Do controle social ao autocontrole</a:t>
            </a:r>
          </a:p>
          <a:p>
            <a:pPr marL="0" indent="0">
              <a:buNone/>
            </a:pPr>
            <a:r>
              <a:rPr lang="pt-BR" i="1" dirty="0" smtClean="0">
                <a:latin typeface="Garamond" panose="02020404030301010803" pitchFamily="18" charset="0"/>
              </a:rPr>
              <a:t>Problema: </a:t>
            </a:r>
            <a:r>
              <a:rPr lang="pt-BR" dirty="0">
                <a:latin typeface="Garamond" panose="02020404030301010803" pitchFamily="18" charset="0"/>
              </a:rPr>
              <a:t>O que tem a organização da sociedade sob a forma de ‘estados’, o que tem a monopolização e a centralização dos impostos e da força física num vasto território, a ver com a ‘</a:t>
            </a:r>
            <a:r>
              <a:rPr lang="pt-BR" dirty="0" smtClean="0">
                <a:latin typeface="Garamond" panose="02020404030301010803" pitchFamily="18" charset="0"/>
              </a:rPr>
              <a:t>civilização’?</a:t>
            </a:r>
          </a:p>
          <a:p>
            <a:pPr marL="0" indent="0">
              <a:buNone/>
            </a:pPr>
            <a:r>
              <a:rPr lang="pt-BR" i="1" dirty="0" smtClean="0">
                <a:latin typeface="Garamond" panose="02020404030301010803" pitchFamily="18" charset="0"/>
              </a:rPr>
              <a:t>Questão de fundo: </a:t>
            </a:r>
            <a:r>
              <a:rPr lang="pt-BR" dirty="0" smtClean="0">
                <a:latin typeface="Garamond" panose="02020404030301010803" pitchFamily="18" charset="0"/>
              </a:rPr>
              <a:t>mudança histórica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Civilização e racionalização não são produto de medidas racionais deliberadas – planejamento a longo prazo é </a:t>
            </a:r>
            <a:r>
              <a:rPr lang="pt-BR" i="1" dirty="0" smtClean="0">
                <a:latin typeface="Garamond" panose="02020404030301010803" pitchFamily="18" charset="0"/>
              </a:rPr>
              <a:t>produto </a:t>
            </a:r>
            <a:r>
              <a:rPr lang="pt-BR" dirty="0" smtClean="0">
                <a:latin typeface="Garamond" panose="02020404030301010803" pitchFamily="18" charset="0"/>
              </a:rPr>
              <a:t>do processo civilizador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Planejamento X ordem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“Dessa interdependência de pessoas surge uma ordem sui generis, uma ordem mais irresistível e mais forte do que a vontade e a razão das pessoas isoladas que a compõem” – </a:t>
            </a:r>
            <a:r>
              <a:rPr lang="pt-BR" b="1" dirty="0" smtClean="0">
                <a:latin typeface="Garamond" panose="02020404030301010803" pitchFamily="18" charset="0"/>
              </a:rPr>
              <a:t>essa ordem social determina a mudança história </a:t>
            </a:r>
            <a:endParaRPr lang="pt-BR" b="1" i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BR" sz="2900" dirty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9896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Sociologia da Violência </a:t>
            </a:r>
            <a:br>
              <a:rPr lang="pt-BR" sz="2800" b="1" dirty="0">
                <a:latin typeface="Garamond" panose="02020404030301010803" pitchFamily="18" charset="0"/>
              </a:rPr>
            </a:br>
            <a:r>
              <a:rPr lang="pt-BR" sz="2800" b="1" dirty="0">
                <a:latin typeface="Garamond" panose="02020404030301010803" pitchFamily="18" charset="0"/>
              </a:rPr>
              <a:t>Aula 3 - O processo civilizador e a pacificação social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sz="2800" i="1" dirty="0" smtClean="0">
                <a:latin typeface="Garamond" panose="02020404030301010803" pitchFamily="18" charset="0"/>
              </a:rPr>
              <a:t>PARTE II – </a:t>
            </a:r>
            <a:r>
              <a:rPr lang="pt-BR" i="1" dirty="0">
                <a:latin typeface="Garamond" panose="02020404030301010803" pitchFamily="18" charset="0"/>
              </a:rPr>
              <a:t>O processo civilizador – do controle da violência ao </a:t>
            </a:r>
            <a:r>
              <a:rPr lang="pt-BR" i="1" dirty="0" smtClean="0">
                <a:latin typeface="Garamond" panose="02020404030301010803" pitchFamily="18" charset="0"/>
              </a:rPr>
              <a:t>autocontrole</a:t>
            </a:r>
          </a:p>
          <a:p>
            <a:pPr marL="0" indent="0">
              <a:buNone/>
            </a:pPr>
            <a:r>
              <a:rPr lang="pt-BR" i="1" dirty="0" smtClean="0">
                <a:latin typeface="Garamond" panose="02020404030301010803" pitchFamily="18" charset="0"/>
              </a:rPr>
              <a:t>Conceito de Configuração social: </a:t>
            </a:r>
          </a:p>
          <a:p>
            <a:pPr marL="0" indent="0">
              <a:buNone/>
            </a:pPr>
            <a:r>
              <a:rPr lang="pt-BR" dirty="0" smtClean="0">
                <a:latin typeface="Garamond" panose="02020404030301010803" pitchFamily="18" charset="0"/>
              </a:rPr>
              <a:t>Formação social caracterizada por um modo específico de dependências recíprocas cuja reprodução supõe um equilíbrio móvel de tensões 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produz regularidades que não são idênticas as regularidades da ‘mente’ ou da ‘natureza’ – independência relativa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A questão central da sociologia é de que modo e por que os indivíduos estão ligados entre si constituindo configurações específicas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Contra a oposição liberdade X determinismo: a liberdade do indivíduo está inserida em uma rede de interdependências, a ação individual depende de uma série de outras ações (jogo de xadrez)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Quando o equilíbrio de tensões que permitia a perpetuação de uma formação social é rompido a existência da formação é ameaçada</a:t>
            </a:r>
            <a:endParaRPr lang="pt-BR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BR" sz="2900" dirty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8795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Sociologia da Violência </a:t>
            </a:r>
            <a:br>
              <a:rPr lang="pt-BR" sz="2800" b="1" dirty="0">
                <a:latin typeface="Garamond" panose="02020404030301010803" pitchFamily="18" charset="0"/>
              </a:rPr>
            </a:br>
            <a:r>
              <a:rPr lang="pt-BR" sz="2800" b="1" dirty="0">
                <a:latin typeface="Garamond" panose="02020404030301010803" pitchFamily="18" charset="0"/>
              </a:rPr>
              <a:t>Aula 3 - O processo civilizador e a pacificação social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sz="2800" i="1" dirty="0" smtClean="0">
                <a:latin typeface="Garamond" panose="02020404030301010803" pitchFamily="18" charset="0"/>
              </a:rPr>
              <a:t>PARTE II – </a:t>
            </a:r>
            <a:r>
              <a:rPr lang="pt-BR" i="1" dirty="0">
                <a:latin typeface="Garamond" panose="02020404030301010803" pitchFamily="18" charset="0"/>
              </a:rPr>
              <a:t>O processo civilizador – do controle da violência ao </a:t>
            </a:r>
            <a:r>
              <a:rPr lang="pt-BR" i="1" dirty="0" smtClean="0">
                <a:latin typeface="Garamond" panose="02020404030301010803" pitchFamily="18" charset="0"/>
              </a:rPr>
              <a:t>autocontrole</a:t>
            </a:r>
          </a:p>
          <a:p>
            <a:pPr>
              <a:buFontTx/>
              <a:buChar char="-"/>
            </a:pPr>
            <a:r>
              <a:rPr lang="pt-BR" sz="3200" dirty="0" smtClean="0">
                <a:latin typeface="Garamond" panose="02020404030301010803" pitchFamily="18" charset="0"/>
              </a:rPr>
              <a:t>A </a:t>
            </a:r>
            <a:r>
              <a:rPr lang="pt-BR" sz="3200" dirty="0">
                <a:latin typeface="Garamond" panose="02020404030301010803" pitchFamily="18" charset="0"/>
              </a:rPr>
              <a:t>civilização não é melhor ou mais racional – é o resultado da mudança específica na mentalidade e comportamento humanos produzida pela  força irresistível da estrutura social, como forma de entrelaçamento social e as tensões </a:t>
            </a:r>
            <a:r>
              <a:rPr lang="pt-BR" sz="3200" dirty="0" smtClean="0">
                <a:latin typeface="Garamond" panose="02020404030301010803" pitchFamily="18" charset="0"/>
              </a:rPr>
              <a:t>decorrentes</a:t>
            </a:r>
          </a:p>
          <a:p>
            <a:pPr>
              <a:buFontTx/>
              <a:buChar char="-"/>
            </a:pPr>
            <a:endParaRPr lang="pt-BR" sz="29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t-BR" sz="3200" b="1" dirty="0" smtClean="0">
                <a:latin typeface="Garamond" panose="02020404030301010803" pitchFamily="18" charset="0"/>
              </a:rPr>
              <a:t>Mas </a:t>
            </a:r>
            <a:r>
              <a:rPr lang="pt-BR" sz="3200" b="1" dirty="0">
                <a:latin typeface="Garamond" panose="02020404030301010803" pitchFamily="18" charset="0"/>
              </a:rPr>
              <a:t>quais mudanças específicas na maneira como as pessoas se prendem umas às outras lhes modelam a personalidade de uma maneira ‘civilizadora</a:t>
            </a:r>
            <a:r>
              <a:rPr lang="pt-BR" sz="3200" b="1" dirty="0" smtClean="0">
                <a:latin typeface="Garamond" panose="02020404030301010803" pitchFamily="18" charset="0"/>
              </a:rPr>
              <a:t>’?</a:t>
            </a:r>
          </a:p>
          <a:p>
            <a:pPr>
              <a:buFontTx/>
              <a:buChar char="-"/>
            </a:pPr>
            <a:r>
              <a:rPr lang="pt-BR" sz="3200" dirty="0" smtClean="0">
                <a:latin typeface="Garamond" panose="02020404030301010803" pitchFamily="18" charset="0"/>
              </a:rPr>
              <a:t>Diferenciação das funções sociais – número crescente de atividades que precisam ser sincronizadas</a:t>
            </a:r>
          </a:p>
          <a:p>
            <a:pPr>
              <a:buFontTx/>
              <a:buChar char="-"/>
            </a:pPr>
            <a:r>
              <a:rPr lang="pt-BR" sz="3200" dirty="0" smtClean="0">
                <a:latin typeface="Garamond" panose="02020404030301010803" pitchFamily="18" charset="0"/>
              </a:rPr>
              <a:t>Aumento no número de pessoas das quais os indivíduos dependem para viver</a:t>
            </a:r>
          </a:p>
          <a:p>
            <a:pPr>
              <a:buFontTx/>
              <a:buChar char="-"/>
            </a:pPr>
            <a:r>
              <a:rPr lang="pt-BR" sz="3200" dirty="0" smtClean="0">
                <a:latin typeface="Garamond" panose="02020404030301010803" pitchFamily="18" charset="0"/>
              </a:rPr>
              <a:t>Conduta organizada de forma mais rigorosa e precisa para que cada ação desempenhe sua função</a:t>
            </a:r>
          </a:p>
          <a:p>
            <a:pPr>
              <a:buFontTx/>
              <a:buChar char="-"/>
            </a:pPr>
            <a:r>
              <a:rPr lang="pt-BR" sz="3200" dirty="0" smtClean="0">
                <a:latin typeface="Garamond" panose="02020404030301010803" pitchFamily="18" charset="0"/>
              </a:rPr>
              <a:t>Maior autocontrole consciente e automático </a:t>
            </a:r>
            <a:endParaRPr lang="pt-BR" sz="2900" dirty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136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Sociologia da Violência </a:t>
            </a:r>
            <a:br>
              <a:rPr lang="pt-BR" sz="2800" b="1" dirty="0">
                <a:latin typeface="Garamond" panose="02020404030301010803" pitchFamily="18" charset="0"/>
              </a:rPr>
            </a:br>
            <a:r>
              <a:rPr lang="pt-BR" sz="2800" b="1" dirty="0">
                <a:latin typeface="Garamond" panose="02020404030301010803" pitchFamily="18" charset="0"/>
              </a:rPr>
              <a:t>Aula </a:t>
            </a:r>
            <a:r>
              <a:rPr lang="pt-BR" sz="2800" b="1" dirty="0" smtClean="0">
                <a:latin typeface="Garamond" panose="02020404030301010803" pitchFamily="18" charset="0"/>
              </a:rPr>
              <a:t>3 - </a:t>
            </a:r>
            <a:r>
              <a:rPr lang="pt-BR" sz="2800" b="1" dirty="0">
                <a:latin typeface="Garamond" panose="02020404030301010803" pitchFamily="18" charset="0"/>
              </a:rPr>
              <a:t>O processo civilizador e a pacificação </a:t>
            </a:r>
            <a:r>
              <a:rPr lang="pt-BR" sz="2800" b="1" dirty="0" smtClean="0">
                <a:latin typeface="Garamond" panose="02020404030301010803" pitchFamily="18" charset="0"/>
              </a:rPr>
              <a:t>social</a:t>
            </a:r>
            <a:endParaRPr lang="pt-BR" sz="2800" dirty="0">
              <a:latin typeface="Garamond" panose="020204040303010108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u="sng" dirty="0">
                <a:latin typeface="Garamond" panose="02020404030301010803" pitchFamily="18" charset="0"/>
              </a:rPr>
              <a:t>Estrutura da aula:</a:t>
            </a:r>
          </a:p>
          <a:p>
            <a:pPr marL="0" indent="0">
              <a:buNone/>
            </a:pPr>
            <a:endParaRPr lang="pt-BR" i="1" u="sng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t-BR" b="1" dirty="0">
                <a:latin typeface="Garamond" panose="02020404030301010803" pitchFamily="18" charset="0"/>
              </a:rPr>
              <a:t>PARTE I – Legitimidade e controle estatal da violência</a:t>
            </a:r>
          </a:p>
          <a:p>
            <a:pPr marL="0" indent="0">
              <a:buNone/>
            </a:pPr>
            <a:endParaRPr lang="pt-BR" i="1" u="sng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t-BR" b="1" dirty="0">
                <a:latin typeface="Garamond" panose="02020404030301010803" pitchFamily="18" charset="0"/>
              </a:rPr>
              <a:t>PARTE II – </a:t>
            </a:r>
            <a:r>
              <a:rPr lang="pt-BR" b="1" dirty="0" smtClean="0">
                <a:latin typeface="Garamond" panose="02020404030301010803" pitchFamily="18" charset="0"/>
              </a:rPr>
              <a:t>O processo civilizador – do controle da violência ao autocontrole</a:t>
            </a:r>
          </a:p>
          <a:p>
            <a:pPr marL="0" indent="0">
              <a:buNone/>
            </a:pPr>
            <a:endParaRPr lang="pt-BR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t-BR" b="1" dirty="0">
                <a:latin typeface="Garamond" panose="02020404030301010803" pitchFamily="18" charset="0"/>
              </a:rPr>
              <a:t>PARTE III – </a:t>
            </a:r>
            <a:r>
              <a:rPr lang="pt-BR" b="1" dirty="0" smtClean="0">
                <a:latin typeface="Garamond" panose="02020404030301010803" pitchFamily="18" charset="0"/>
              </a:rPr>
              <a:t>Vergonha, embaraço e organização da interação social</a:t>
            </a:r>
            <a:endParaRPr lang="pt-BR" sz="2800" dirty="0" smtClean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0560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Sociologia da Violência </a:t>
            </a:r>
            <a:br>
              <a:rPr lang="pt-BR" sz="2800" b="1" dirty="0">
                <a:latin typeface="Garamond" panose="02020404030301010803" pitchFamily="18" charset="0"/>
              </a:rPr>
            </a:br>
            <a:r>
              <a:rPr lang="pt-BR" sz="2800" b="1" dirty="0">
                <a:latin typeface="Garamond" panose="02020404030301010803" pitchFamily="18" charset="0"/>
              </a:rPr>
              <a:t>Aula 3 - O processo civilizador e a pacificação social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i="1" dirty="0" smtClean="0">
                <a:latin typeface="Garamond" panose="02020404030301010803" pitchFamily="18" charset="0"/>
              </a:rPr>
              <a:t>PARTE II – </a:t>
            </a:r>
            <a:r>
              <a:rPr lang="pt-BR" i="1" dirty="0">
                <a:latin typeface="Garamond" panose="02020404030301010803" pitchFamily="18" charset="0"/>
              </a:rPr>
              <a:t>O processo civilizador – do controle da violência ao </a:t>
            </a:r>
            <a:r>
              <a:rPr lang="pt-BR" i="1" dirty="0" smtClean="0">
                <a:latin typeface="Garamond" panose="02020404030301010803" pitchFamily="18" charset="0"/>
              </a:rPr>
              <a:t>autocontrole</a:t>
            </a:r>
          </a:p>
          <a:p>
            <a:pPr marL="0" indent="0">
              <a:buNone/>
            </a:pPr>
            <a:r>
              <a:rPr lang="pt-BR" b="1" dirty="0" smtClean="0">
                <a:latin typeface="Garamond" panose="02020404030301010803" pitchFamily="18" charset="0"/>
              </a:rPr>
              <a:t>Comportamento civilizado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Moderação de emoções espontâneas</a:t>
            </a:r>
            <a:endParaRPr lang="pt-BR" b="1" dirty="0">
              <a:latin typeface="Garamond" panose="02020404030301010803" pitchFamily="18" charset="0"/>
            </a:endParaRP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Controle dos sentimentos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Ampliação do espaço mental além do momento presente – considerações sobre passado e futuro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Hábito de ligar fatos em cadeias de causa e efeito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3390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Sociologia da Violência </a:t>
            </a:r>
            <a:br>
              <a:rPr lang="pt-BR" sz="2800" b="1" dirty="0">
                <a:latin typeface="Garamond" panose="02020404030301010803" pitchFamily="18" charset="0"/>
              </a:rPr>
            </a:br>
            <a:r>
              <a:rPr lang="pt-BR" sz="2800" b="1" dirty="0">
                <a:latin typeface="Garamond" panose="02020404030301010803" pitchFamily="18" charset="0"/>
              </a:rPr>
              <a:t>Aula 3 - O processo civilizador e a pacificação social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32965"/>
            <a:ext cx="10515600" cy="464399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sz="2800" i="1" dirty="0" smtClean="0">
                <a:latin typeface="Garamond" panose="02020404030301010803" pitchFamily="18" charset="0"/>
              </a:rPr>
              <a:t>PARTE II – </a:t>
            </a:r>
            <a:r>
              <a:rPr lang="pt-BR" i="1" dirty="0">
                <a:latin typeface="Garamond" panose="02020404030301010803" pitchFamily="18" charset="0"/>
              </a:rPr>
              <a:t>O processo civilizador – do controle da violência ao </a:t>
            </a:r>
            <a:r>
              <a:rPr lang="pt-BR" i="1" dirty="0" smtClean="0">
                <a:latin typeface="Garamond" panose="02020404030301010803" pitchFamily="18" charset="0"/>
              </a:rPr>
              <a:t>autocontrole</a:t>
            </a:r>
          </a:p>
          <a:p>
            <a:pPr marL="0" indent="0">
              <a:buNone/>
            </a:pPr>
            <a:r>
              <a:rPr lang="pt-BR" b="1" dirty="0" smtClean="0">
                <a:latin typeface="Garamond" panose="02020404030301010803" pitchFamily="18" charset="0"/>
              </a:rPr>
              <a:t>Importância da sociedade de corte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t-BR" dirty="0" smtClean="0">
                <a:latin typeface="Garamond" panose="02020404030301010803" pitchFamily="18" charset="0"/>
              </a:rPr>
              <a:t>“</a:t>
            </a:r>
            <a:r>
              <a:rPr lang="pt-BR" dirty="0">
                <a:latin typeface="Garamond" panose="02020404030301010803" pitchFamily="18" charset="0"/>
              </a:rPr>
              <a:t>E é exatamente nos círculos da vida na corte que se desenvolve o que hoje chamaríamos de uma visão ‘</a:t>
            </a:r>
            <a:r>
              <a:rPr lang="pt-BR" dirty="0" smtClean="0">
                <a:latin typeface="Garamond" panose="02020404030301010803" pitchFamily="18" charset="0"/>
              </a:rPr>
              <a:t>psicológica</a:t>
            </a:r>
            <a:r>
              <a:rPr lang="pt-BR" dirty="0">
                <a:latin typeface="Garamond" panose="02020404030301010803" pitchFamily="18" charset="0"/>
              </a:rPr>
              <a:t>’ do homem, a observação mais exata dos demais </a:t>
            </a:r>
            <a:r>
              <a:rPr lang="pt-BR" dirty="0" smtClean="0">
                <a:latin typeface="Garamond" panose="02020404030301010803" pitchFamily="18" charset="0"/>
              </a:rPr>
              <a:t>e </a:t>
            </a:r>
            <a:r>
              <a:rPr lang="pt-BR" dirty="0">
                <a:latin typeface="Garamond" panose="02020404030301010803" pitchFamily="18" charset="0"/>
              </a:rPr>
              <a:t>de si mesmo em termos de uma serie mais longa de motivos e conexões causais, porque é lá que o autocontrole vigilante e a </a:t>
            </a:r>
            <a:r>
              <a:rPr lang="pt-BR" dirty="0" smtClean="0">
                <a:latin typeface="Garamond" panose="02020404030301010803" pitchFamily="18" charset="0"/>
              </a:rPr>
              <a:t>ininterrupta </a:t>
            </a:r>
            <a:r>
              <a:rPr lang="pt-BR" dirty="0">
                <a:latin typeface="Garamond" panose="02020404030301010803" pitchFamily="18" charset="0"/>
              </a:rPr>
              <a:t>observação do próximo figuram entre os </a:t>
            </a:r>
            <a:r>
              <a:rPr lang="pt-BR" dirty="0" smtClean="0">
                <a:latin typeface="Garamond" panose="02020404030301010803" pitchFamily="18" charset="0"/>
              </a:rPr>
              <a:t>pré-requisitos </a:t>
            </a:r>
            <a:r>
              <a:rPr lang="pt-BR" dirty="0">
                <a:latin typeface="Garamond" panose="02020404030301010803" pitchFamily="18" charset="0"/>
              </a:rPr>
              <a:t>elementares para se preservar a posição social de cada um” </a:t>
            </a:r>
            <a:r>
              <a:rPr lang="pt-BR" dirty="0" smtClean="0">
                <a:latin typeface="Garamond" panose="02020404030301010803" pitchFamily="18" charset="0"/>
              </a:rPr>
              <a:t>(p. 228)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O </a:t>
            </a:r>
            <a:r>
              <a:rPr lang="pt-BR" dirty="0">
                <a:latin typeface="Garamond" panose="02020404030301010803" pitchFamily="18" charset="0"/>
              </a:rPr>
              <a:t>Rei governava mantendo o equilíbrio de tensões entre nobreza </a:t>
            </a:r>
            <a:r>
              <a:rPr lang="pt-BR" dirty="0" smtClean="0">
                <a:latin typeface="Garamond" panose="02020404030301010803" pitchFamily="18" charset="0"/>
              </a:rPr>
              <a:t>(transformação de guerreiros em cortesãos) e burguesia</a:t>
            </a:r>
            <a:endParaRPr lang="pt-BR" dirty="0">
              <a:latin typeface="Garamond" panose="02020404030301010803" pitchFamily="18" charset="0"/>
            </a:endParaRP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Não era uma convivência pacífica – dependência mútua e competição por prestígio e favor real 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Necessidade de se distinguir da burguesia – sempre novos e mais elaborados códigos de conduta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Instrumento de competição por prestigio não é dinheiro ou competência profissional, mas conduta polida – a estimativa do valor de cada individuo está continuamente sendo feita e não é baseada em riqueza ou capacidade, mas na estima do rei, na influencia sobre </a:t>
            </a:r>
            <a:r>
              <a:rPr lang="pt-BR" dirty="0" smtClean="0">
                <a:latin typeface="Garamond" panose="02020404030301010803" pitchFamily="18" charset="0"/>
              </a:rPr>
              <a:t>poderosos</a:t>
            </a:r>
          </a:p>
          <a:p>
            <a:pPr marL="0" indent="0">
              <a:buNone/>
            </a:pPr>
            <a:r>
              <a:rPr lang="pt-BR" dirty="0">
                <a:latin typeface="Garamond" panose="02020404030301010803" pitchFamily="18" charset="0"/>
              </a:rPr>
              <a:t>“Inscrevendo assim </a:t>
            </a:r>
            <a:r>
              <a:rPr lang="pt-BR" b="1" dirty="0">
                <a:latin typeface="Garamond" panose="02020404030301010803" pitchFamily="18" charset="0"/>
              </a:rPr>
              <a:t>a distinção na proximidade, a realidade na aparência, a superioridade na dependência, a vida de corte requer daqueles que dela participam propriedades psicológicas </a:t>
            </a:r>
            <a:r>
              <a:rPr lang="pt-BR" b="1" dirty="0" smtClean="0">
                <a:latin typeface="Garamond" panose="02020404030301010803" pitchFamily="18" charset="0"/>
              </a:rPr>
              <a:t>específicas</a:t>
            </a:r>
            <a:r>
              <a:rPr lang="pt-BR" dirty="0">
                <a:latin typeface="Garamond" panose="02020404030301010803" pitchFamily="18" charset="0"/>
              </a:rPr>
              <a:t>, que não são comuns a todos os homens: assim, a arte de observar, aos outros e a si mesmo, a censura dos sentimentos, o domínio das paixões, a incorporação das disciplinas que regem a civilidade</a:t>
            </a:r>
            <a:r>
              <a:rPr lang="pt-BR" dirty="0" smtClean="0">
                <a:latin typeface="Garamond" panose="02020404030301010803" pitchFamily="18" charset="0"/>
              </a:rPr>
              <a:t>”</a:t>
            </a:r>
            <a:endParaRPr lang="pt-BR" dirty="0" smtClean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4317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Sociologia da Violência </a:t>
            </a:r>
            <a:br>
              <a:rPr lang="pt-BR" sz="2800" b="1" dirty="0">
                <a:latin typeface="Garamond" panose="02020404030301010803" pitchFamily="18" charset="0"/>
              </a:rPr>
            </a:br>
            <a:r>
              <a:rPr lang="pt-BR" sz="2800" b="1" dirty="0">
                <a:latin typeface="Garamond" panose="02020404030301010803" pitchFamily="18" charset="0"/>
              </a:rPr>
              <a:t>Aula 3 - O processo civilizador e a pacificação social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i="1" dirty="0">
                <a:latin typeface="Garamond" panose="02020404030301010803" pitchFamily="18" charset="0"/>
              </a:rPr>
              <a:t>PARTE III – Vergonha, embaraço e organização da interação social</a:t>
            </a:r>
          </a:p>
          <a:p>
            <a:pPr marL="0" indent="0">
              <a:buNone/>
            </a:pPr>
            <a:r>
              <a:rPr lang="pt-BR" b="1" dirty="0" smtClean="0">
                <a:latin typeface="Garamond" panose="02020404030301010803" pitchFamily="18" charset="0"/>
              </a:rPr>
              <a:t>Vergonha e repugnância </a:t>
            </a:r>
          </a:p>
          <a:p>
            <a:pPr algn="just"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Espécie de ansiedade, medo de degradação social – impotência diante da superioridade dos outros </a:t>
            </a:r>
          </a:p>
          <a:p>
            <a:pPr algn="just"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Não expressa o choque do indivíduo com as opiniões dos outros, mas o choque do indivíduo consigo mesmo: “o </a:t>
            </a:r>
            <a:r>
              <a:rPr lang="pt-BR" dirty="0">
                <a:latin typeface="Garamond" panose="02020404030301010803" pitchFamily="18" charset="0"/>
              </a:rPr>
              <a:t>medo de transgredir as proibições sociais assume mais claramente o caráter de </a:t>
            </a:r>
            <a:r>
              <a:rPr lang="pt-BR" dirty="0" smtClean="0">
                <a:latin typeface="Garamond" panose="02020404030301010803" pitchFamily="18" charset="0"/>
              </a:rPr>
              <a:t>vergonha </a:t>
            </a:r>
            <a:r>
              <a:rPr lang="pt-BR" dirty="0">
                <a:latin typeface="Garamond" panose="02020404030301010803" pitchFamily="18" charset="0"/>
              </a:rPr>
              <a:t>quanto mais perfeitamente as restrições externas foram transformadas, pela estrutura da sociedade, em </a:t>
            </a:r>
            <a:r>
              <a:rPr lang="pt-BR" dirty="0" err="1" smtClean="0">
                <a:latin typeface="Garamond" panose="02020404030301010803" pitchFamily="18" charset="0"/>
              </a:rPr>
              <a:t>autorrestrições</a:t>
            </a:r>
            <a:r>
              <a:rPr lang="pt-BR" dirty="0">
                <a:latin typeface="Garamond" panose="02020404030301010803" pitchFamily="18" charset="0"/>
              </a:rPr>
              <a:t>, e quanto mais abrangente e diferenciado se tornou o círculo de </a:t>
            </a:r>
            <a:r>
              <a:rPr lang="pt-BR" dirty="0" err="1" smtClean="0">
                <a:latin typeface="Garamond" panose="02020404030301010803" pitchFamily="18" charset="0"/>
              </a:rPr>
              <a:t>autorrestrições</a:t>
            </a:r>
            <a:r>
              <a:rPr lang="pt-BR" dirty="0" smtClean="0">
                <a:latin typeface="Garamond" panose="02020404030301010803" pitchFamily="18" charset="0"/>
              </a:rPr>
              <a:t> </a:t>
            </a:r>
            <a:r>
              <a:rPr lang="pt-BR" dirty="0">
                <a:latin typeface="Garamond" panose="02020404030301010803" pitchFamily="18" charset="0"/>
              </a:rPr>
              <a:t>onde se manifesta a conduta da </a:t>
            </a:r>
            <a:r>
              <a:rPr lang="pt-BR" dirty="0" smtClean="0">
                <a:latin typeface="Garamond" panose="02020404030301010803" pitchFamily="18" charset="0"/>
              </a:rPr>
              <a:t>pessoa” (ELIAS, 1993, p. 242)</a:t>
            </a:r>
          </a:p>
          <a:p>
            <a:pPr algn="just"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Medo da vergonha X medo físico de ataques externos</a:t>
            </a:r>
          </a:p>
          <a:p>
            <a:pPr algn="just"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Relação com a estrutura da personalidade: cisão na personalidade pela diferenciação sempre maior entre pulsões e controle das pulsões – superego e ego no controle do comportamento externo com outros (racionalização ) e da vida interna (vergonha)</a:t>
            </a:r>
            <a:endParaRPr lang="pt-BR" dirty="0">
              <a:latin typeface="Garamond" panose="02020404030301010803" pitchFamily="18" charset="0"/>
            </a:endParaRPr>
          </a:p>
          <a:p>
            <a:pPr>
              <a:buFontTx/>
              <a:buChar char="-"/>
            </a:pPr>
            <a:endParaRPr lang="pt-BR" dirty="0" smtClean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9300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Sociologia da Violência </a:t>
            </a:r>
            <a:br>
              <a:rPr lang="pt-BR" sz="2800" b="1" dirty="0">
                <a:latin typeface="Garamond" panose="02020404030301010803" pitchFamily="18" charset="0"/>
              </a:rPr>
            </a:br>
            <a:r>
              <a:rPr lang="pt-BR" sz="2800" b="1" dirty="0">
                <a:latin typeface="Garamond" panose="02020404030301010803" pitchFamily="18" charset="0"/>
              </a:rPr>
              <a:t>Aula 3 - O processo civilizador e a pacificação social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65729"/>
            <a:ext cx="10515600" cy="47112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800" i="1" dirty="0" smtClean="0">
                <a:latin typeface="Garamond" panose="02020404030301010803" pitchFamily="18" charset="0"/>
              </a:rPr>
              <a:t>PARTE II – </a:t>
            </a:r>
            <a:r>
              <a:rPr lang="pt-BR" sz="1800" i="1" dirty="0">
                <a:latin typeface="Garamond" panose="02020404030301010803" pitchFamily="18" charset="0"/>
              </a:rPr>
              <a:t>O processo civilizador – do controle da violência ao </a:t>
            </a:r>
            <a:r>
              <a:rPr lang="pt-BR" sz="1800" i="1" dirty="0" smtClean="0">
                <a:latin typeface="Garamond" panose="02020404030301010803" pitchFamily="18" charset="0"/>
              </a:rPr>
              <a:t>autocontrole</a:t>
            </a:r>
          </a:p>
          <a:p>
            <a:pPr marL="0" indent="0">
              <a:buNone/>
            </a:pPr>
            <a:r>
              <a:rPr lang="pt-BR" sz="1800" b="1" dirty="0" smtClean="0">
                <a:latin typeface="Garamond" panose="02020404030301010803" pitchFamily="18" charset="0"/>
              </a:rPr>
              <a:t>Elaborando a tese</a:t>
            </a:r>
          </a:p>
          <a:p>
            <a:pPr algn="just">
              <a:buFontTx/>
              <a:buChar char="-"/>
            </a:pPr>
            <a:r>
              <a:rPr lang="pt-BR" sz="1800" dirty="0" smtClean="0">
                <a:latin typeface="Garamond" panose="02020404030301010803" pitchFamily="18" charset="0"/>
              </a:rPr>
              <a:t>A </a:t>
            </a:r>
            <a:r>
              <a:rPr lang="pt-BR" sz="1800" dirty="0">
                <a:latin typeface="Garamond" panose="02020404030301010803" pitchFamily="18" charset="0"/>
              </a:rPr>
              <a:t>monopolização da violência física, a concentração de armas e homens armados sob uma única autoridade, torna mais ou menos calculável o seu emprego e força os homens desarmados, nos espaços sociais pacificados, a controlarem sua própria violência mediante precaução ou </a:t>
            </a:r>
            <a:r>
              <a:rPr lang="pt-BR" sz="1800" dirty="0" smtClean="0">
                <a:latin typeface="Garamond" panose="02020404030301010803" pitchFamily="18" charset="0"/>
              </a:rPr>
              <a:t>reflexão</a:t>
            </a:r>
            <a:endParaRPr lang="pt-BR" sz="1800" dirty="0" smtClean="0">
              <a:latin typeface="Garamond" panose="02020404030301010803" pitchFamily="18" charset="0"/>
            </a:endParaRPr>
          </a:p>
          <a:p>
            <a:pPr algn="just">
              <a:buFontTx/>
              <a:buChar char="-"/>
            </a:pPr>
            <a:r>
              <a:rPr lang="pt-BR" sz="1800" dirty="0">
                <a:latin typeface="Garamond" panose="02020404030301010803" pitchFamily="18" charset="0"/>
              </a:rPr>
              <a:t>o individuo é protegido contra ataques, mas forçado a reprimir seus impulsos - os indivíduos capazes de controlar seus impulsos e paixões tem vantagem social - </a:t>
            </a:r>
            <a:endParaRPr lang="pt-BR" sz="1800" dirty="0" smtClean="0">
              <a:latin typeface="Garamond" panose="02020404030301010803" pitchFamily="18" charset="0"/>
            </a:endParaRP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pt-BR" sz="1800" b="1" dirty="0" smtClean="0">
                <a:latin typeface="Garamond" panose="02020404030301010803" pitchFamily="18" charset="0"/>
              </a:rPr>
              <a:t>Tese</a:t>
            </a:r>
            <a:r>
              <a:rPr lang="pt-BR" sz="1800" b="1" dirty="0" smtClean="0">
                <a:latin typeface="Garamond" panose="02020404030301010803" pitchFamily="18" charset="0"/>
              </a:rPr>
              <a:t>: </a:t>
            </a:r>
            <a:r>
              <a:rPr lang="pt-BR" sz="1800" dirty="0">
                <a:latin typeface="Garamond" panose="02020404030301010803" pitchFamily="18" charset="0"/>
              </a:rPr>
              <a:t>“através da </a:t>
            </a:r>
            <a:r>
              <a:rPr lang="pt-BR" sz="1800" dirty="0" smtClean="0">
                <a:latin typeface="Garamond" panose="02020404030301010803" pitchFamily="18" charset="0"/>
              </a:rPr>
              <a:t>interdependência </a:t>
            </a:r>
            <a:r>
              <a:rPr lang="pt-BR" sz="1800" dirty="0">
                <a:latin typeface="Garamond" panose="02020404030301010803" pitchFamily="18" charset="0"/>
              </a:rPr>
              <a:t>de grupos maiores de pessoas e da exclusão da violência física em seus contatos, é estabelecido um mecanismo social, no qual as limitações entre elas são transformadas </a:t>
            </a:r>
            <a:r>
              <a:rPr lang="pt-BR" sz="1800" dirty="0" smtClean="0">
                <a:latin typeface="Garamond" panose="02020404030301010803" pitchFamily="18" charset="0"/>
              </a:rPr>
              <a:t>duradouramente </a:t>
            </a:r>
            <a:r>
              <a:rPr lang="pt-BR" sz="1800" dirty="0">
                <a:latin typeface="Garamond" panose="02020404030301010803" pitchFamily="18" charset="0"/>
              </a:rPr>
              <a:t>em autolimitações</a:t>
            </a:r>
            <a:r>
              <a:rPr lang="pt-BR" sz="1800" dirty="0" smtClean="0">
                <a:latin typeface="Garamond" panose="02020404030301010803" pitchFamily="18" charset="0"/>
              </a:rPr>
              <a:t>” (p. 203)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pt-BR" sz="1800" dirty="0">
                <a:latin typeface="Garamond" panose="02020404030301010803" pitchFamily="18" charset="0"/>
              </a:rPr>
              <a:t>“À medida que se abrandavam os contrastes na conduta individual, e que as flutuações mais violentas do prazer ou desagrado eram contidas, moderadas e mudadas pelo autocontrole, aumentavam a sensibilidade e as gradações ou nuanças da conduta, mais finamente se sintonizavam as pessoas a cada pequeno gesto e forma, e mais complexa se tornava sua experiência de si mesmas e do mundo em que viviam em níveis eu antes haviam sido ocultados da consciência pelo véu das emoções fortes” (p. 246</a:t>
            </a:r>
            <a:r>
              <a:rPr lang="pt-BR" sz="1800" dirty="0" smtClean="0">
                <a:latin typeface="Garamond" panose="02020404030301010803" pitchFamily="18" charset="0"/>
              </a:rPr>
              <a:t>)</a:t>
            </a:r>
            <a:endParaRPr lang="pt-BR" sz="1800" dirty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2571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Sociologia da Violência </a:t>
            </a:r>
            <a:br>
              <a:rPr lang="pt-BR" sz="2800" b="1" dirty="0">
                <a:latin typeface="Garamond" panose="02020404030301010803" pitchFamily="18" charset="0"/>
              </a:rPr>
            </a:br>
            <a:r>
              <a:rPr lang="pt-BR" sz="2800" b="1" dirty="0">
                <a:latin typeface="Garamond" panose="02020404030301010803" pitchFamily="18" charset="0"/>
              </a:rPr>
              <a:t>Aula 3 - O processo civilizador e a pacificação social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i="1" dirty="0">
                <a:latin typeface="Garamond" panose="02020404030301010803" pitchFamily="18" charset="0"/>
              </a:rPr>
              <a:t>PARTE III – Vergonha, </a:t>
            </a:r>
            <a:r>
              <a:rPr lang="pt-BR" i="1" dirty="0" smtClean="0">
                <a:latin typeface="Garamond" panose="02020404030301010803" pitchFamily="18" charset="0"/>
              </a:rPr>
              <a:t>embaraço </a:t>
            </a:r>
            <a:r>
              <a:rPr lang="pt-BR" i="1" dirty="0">
                <a:latin typeface="Garamond" panose="02020404030301010803" pitchFamily="18" charset="0"/>
              </a:rPr>
              <a:t>e organização da interação </a:t>
            </a:r>
            <a:r>
              <a:rPr lang="pt-BR" i="1" dirty="0" smtClean="0">
                <a:latin typeface="Garamond" panose="02020404030301010803" pitchFamily="18" charset="0"/>
              </a:rPr>
              <a:t>social</a:t>
            </a:r>
          </a:p>
          <a:p>
            <a:pPr marL="0" indent="0">
              <a:buNone/>
            </a:pPr>
            <a:endParaRPr lang="pt-BR" i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t-BR" i="1" u="sng" dirty="0" err="1" smtClean="0">
                <a:latin typeface="Garamond" panose="02020404030301010803" pitchFamily="18" charset="0"/>
              </a:rPr>
              <a:t>Erving</a:t>
            </a:r>
            <a:r>
              <a:rPr lang="pt-BR" i="1" u="sng" dirty="0" smtClean="0">
                <a:latin typeface="Garamond" panose="02020404030301010803" pitchFamily="18" charset="0"/>
              </a:rPr>
              <a:t> </a:t>
            </a:r>
            <a:r>
              <a:rPr lang="pt-BR" i="1" u="sng" dirty="0" err="1" smtClean="0">
                <a:latin typeface="Garamond" panose="02020404030301010803" pitchFamily="18" charset="0"/>
              </a:rPr>
              <a:t>Goffman</a:t>
            </a:r>
            <a:r>
              <a:rPr lang="pt-BR" i="1" u="sng" dirty="0" smtClean="0">
                <a:latin typeface="Garamond" panose="02020404030301010803" pitchFamily="18" charset="0"/>
              </a:rPr>
              <a:t> </a:t>
            </a:r>
            <a:r>
              <a:rPr lang="pt-BR" u="sng" dirty="0" smtClean="0">
                <a:latin typeface="Garamond" panose="02020404030301010803" pitchFamily="18" charset="0"/>
              </a:rPr>
              <a:t>[1922-1982]</a:t>
            </a:r>
            <a:r>
              <a:rPr lang="pt-BR" i="1" u="sng" dirty="0" smtClean="0">
                <a:latin typeface="Garamond" panose="02020404030301010803" pitchFamily="18" charset="0"/>
              </a:rPr>
              <a:t> – “Embaraço e organização social” </a:t>
            </a:r>
            <a:r>
              <a:rPr lang="pt-BR" u="sng" dirty="0" smtClean="0">
                <a:latin typeface="Garamond" panose="02020404030301010803" pitchFamily="18" charset="0"/>
              </a:rPr>
              <a:t>[</a:t>
            </a:r>
            <a:r>
              <a:rPr lang="pt-BR" u="sng" dirty="0" err="1" smtClean="0">
                <a:latin typeface="Garamond" panose="02020404030301010803" pitchFamily="18" charset="0"/>
              </a:rPr>
              <a:t>Interaction</a:t>
            </a:r>
            <a:r>
              <a:rPr lang="pt-BR" u="sng" dirty="0" smtClean="0">
                <a:latin typeface="Garamond" panose="02020404030301010803" pitchFamily="18" charset="0"/>
              </a:rPr>
              <a:t> ritual – 1982]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Em interações face-a-face, é considerado natural estar confortável, embaraço e vergonha são desvios lamentáveis do estado normal – aquele que sempre fica desconfortável é visto como alguém que precisa de terapia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O constrangimento produz desorganização: preocupação central com a impressão passada para os demais presentes – sempre pode se tornar constrangedora para as pessoas em interação – </a:t>
            </a:r>
            <a:r>
              <a:rPr lang="pt-BR" dirty="0" smtClean="0">
                <a:latin typeface="Garamond" panose="02020404030301010803" pitchFamily="18" charset="0"/>
              </a:rPr>
              <a:t> o desconforto </a:t>
            </a:r>
            <a:r>
              <a:rPr lang="pt-BR" dirty="0" smtClean="0">
                <a:latin typeface="Garamond" panose="02020404030301010803" pitchFamily="18" charset="0"/>
              </a:rPr>
              <a:t>dos participantes ameaça o encontro em si perturbando a transmissão e recepção tranquila que sustentam o </a:t>
            </a:r>
            <a:r>
              <a:rPr lang="pt-BR" dirty="0" smtClean="0">
                <a:latin typeface="Garamond" panose="02020404030301010803" pitchFamily="18" charset="0"/>
              </a:rPr>
              <a:t>encontro</a:t>
            </a:r>
          </a:p>
          <a:p>
            <a:pPr>
              <a:buFontTx/>
              <a:buChar char="-"/>
            </a:pPr>
            <a:r>
              <a:rPr lang="pt-BR" dirty="0">
                <a:latin typeface="Garamond" panose="02020404030301010803" pitchFamily="18" charset="0"/>
              </a:rPr>
              <a:t>Parecer desconfortável, nervoso é sinal de fraqueza, inferioridade, status baixo, derrota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O indivíduo </a:t>
            </a:r>
            <a:r>
              <a:rPr lang="pt-BR" dirty="0" smtClean="0">
                <a:latin typeface="Garamond" panose="02020404030301010803" pitchFamily="18" charset="0"/>
              </a:rPr>
              <a:t>constrangido se torna incapaz de continuar a interação, realizar as tarefas necessárias –está presente, mas não está no ‘papel’ – todos se esforçam para recoloca-lo na </a:t>
            </a:r>
            <a:r>
              <a:rPr lang="pt-BR" dirty="0" smtClean="0">
                <a:latin typeface="Garamond" panose="02020404030301010803" pitchFamily="18" charset="0"/>
              </a:rPr>
              <a:t>interação, fingir </a:t>
            </a:r>
            <a:r>
              <a:rPr lang="pt-BR" dirty="0" smtClean="0">
                <a:latin typeface="Garamond" panose="02020404030301010803" pitchFamily="18" charset="0"/>
              </a:rPr>
              <a:t>que não </a:t>
            </a:r>
            <a:r>
              <a:rPr lang="pt-BR" dirty="0" smtClean="0">
                <a:latin typeface="Garamond" panose="02020404030301010803" pitchFamily="18" charset="0"/>
              </a:rPr>
              <a:t>perceberam </a:t>
            </a:r>
            <a:r>
              <a:rPr lang="pt-BR" dirty="0" smtClean="0">
                <a:latin typeface="Garamond" panose="02020404030301010803" pitchFamily="18" charset="0"/>
              </a:rPr>
              <a:t>– no limite o individuo acaba tendo que abrir mão do papel de alguém capaz de sustentar encontros – e o pequeno sistema social criado pela interação entra em colapso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Estar confortável parece ser uma </a:t>
            </a:r>
            <a:r>
              <a:rPr lang="pt-BR" u="sng" dirty="0" smtClean="0">
                <a:latin typeface="Garamond" panose="02020404030301010803" pitchFamily="18" charset="0"/>
              </a:rPr>
              <a:t>propriedade formal da situação </a:t>
            </a:r>
            <a:r>
              <a:rPr lang="pt-BR" dirty="0" smtClean="0">
                <a:latin typeface="Garamond" panose="02020404030301010803" pitchFamily="18" charset="0"/>
              </a:rPr>
              <a:t>que tem a ver com a </a:t>
            </a:r>
            <a:r>
              <a:rPr lang="pt-BR" u="sng" dirty="0" smtClean="0">
                <a:latin typeface="Garamond" panose="02020404030301010803" pitchFamily="18" charset="0"/>
              </a:rPr>
              <a:t>coerência e confiança </a:t>
            </a:r>
            <a:r>
              <a:rPr lang="pt-BR" dirty="0" smtClean="0">
                <a:latin typeface="Garamond" panose="02020404030301010803" pitchFamily="18" charset="0"/>
              </a:rPr>
              <a:t>com a qual o individuo assume um papel bem integrado e persegue objetivos momentâneos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9034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Sociologia da Violência </a:t>
            </a:r>
            <a:br>
              <a:rPr lang="pt-BR" sz="2800" b="1" dirty="0">
                <a:latin typeface="Garamond" panose="02020404030301010803" pitchFamily="18" charset="0"/>
              </a:rPr>
            </a:br>
            <a:r>
              <a:rPr lang="pt-BR" sz="2800" b="1" dirty="0">
                <a:latin typeface="Garamond" panose="02020404030301010803" pitchFamily="18" charset="0"/>
              </a:rPr>
              <a:t>Aula 3 - O processo civilizador e a pacificação social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i="1" dirty="0">
                <a:latin typeface="Garamond" panose="02020404030301010803" pitchFamily="18" charset="0"/>
              </a:rPr>
              <a:t>PARTE III – Vergonha, </a:t>
            </a:r>
            <a:r>
              <a:rPr lang="pt-BR" i="1" dirty="0" smtClean="0">
                <a:latin typeface="Garamond" panose="02020404030301010803" pitchFamily="18" charset="0"/>
              </a:rPr>
              <a:t>embaraço </a:t>
            </a:r>
            <a:r>
              <a:rPr lang="pt-BR" i="1" dirty="0">
                <a:latin typeface="Garamond" panose="02020404030301010803" pitchFamily="18" charset="0"/>
              </a:rPr>
              <a:t>e organização da interação </a:t>
            </a:r>
            <a:r>
              <a:rPr lang="pt-BR" i="1" dirty="0" smtClean="0">
                <a:latin typeface="Garamond" panose="02020404030301010803" pitchFamily="18" charset="0"/>
              </a:rPr>
              <a:t>social</a:t>
            </a:r>
          </a:p>
          <a:p>
            <a:pPr marL="0" indent="0">
              <a:buNone/>
            </a:pPr>
            <a:endParaRPr lang="pt-BR" i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t-BR" i="1" u="sng" dirty="0" err="1" smtClean="0">
                <a:latin typeface="Garamond" panose="02020404030301010803" pitchFamily="18" charset="0"/>
              </a:rPr>
              <a:t>Erving</a:t>
            </a:r>
            <a:r>
              <a:rPr lang="pt-BR" i="1" u="sng" dirty="0" smtClean="0">
                <a:latin typeface="Garamond" panose="02020404030301010803" pitchFamily="18" charset="0"/>
              </a:rPr>
              <a:t> </a:t>
            </a:r>
            <a:r>
              <a:rPr lang="pt-BR" i="1" u="sng" dirty="0" err="1" smtClean="0">
                <a:latin typeface="Garamond" panose="02020404030301010803" pitchFamily="18" charset="0"/>
              </a:rPr>
              <a:t>Goffman</a:t>
            </a:r>
            <a:r>
              <a:rPr lang="pt-BR" i="1" u="sng" dirty="0" smtClean="0">
                <a:latin typeface="Garamond" panose="02020404030301010803" pitchFamily="18" charset="0"/>
              </a:rPr>
              <a:t> </a:t>
            </a:r>
            <a:r>
              <a:rPr lang="pt-BR" u="sng" dirty="0" smtClean="0">
                <a:latin typeface="Garamond" panose="02020404030301010803" pitchFamily="18" charset="0"/>
              </a:rPr>
              <a:t>[1922-1982]</a:t>
            </a:r>
            <a:r>
              <a:rPr lang="pt-BR" i="1" u="sng" dirty="0" smtClean="0">
                <a:latin typeface="Garamond" panose="02020404030301010803" pitchFamily="18" charset="0"/>
              </a:rPr>
              <a:t> – “Embaraço e organização social” [</a:t>
            </a:r>
            <a:r>
              <a:rPr lang="pt-BR" u="sng" dirty="0" err="1" smtClean="0">
                <a:latin typeface="Garamond" panose="02020404030301010803" pitchFamily="18" charset="0"/>
              </a:rPr>
              <a:t>Interaction</a:t>
            </a:r>
            <a:r>
              <a:rPr lang="pt-BR" u="sng" dirty="0" smtClean="0">
                <a:latin typeface="Garamond" panose="02020404030301010803" pitchFamily="18" charset="0"/>
              </a:rPr>
              <a:t> ritual – 1982]</a:t>
            </a:r>
          </a:p>
          <a:p>
            <a:pPr marL="0" indent="0">
              <a:buNone/>
            </a:pPr>
            <a:r>
              <a:rPr lang="pt-BR" b="1" dirty="0" smtClean="0">
                <a:latin typeface="Garamond" panose="02020404030301010803" pitchFamily="18" charset="0"/>
              </a:rPr>
              <a:t>Causas do embaraço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Constrangimento tem a ver com expectativas não atendidas – dado as identidades sociais dos participantes e o ambiente, os participantes sentem qual a conduta deve ser mantida como a apropriada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As expectativas relevantes para o constrangimento são morais, mas o constrangimento não decorre de nenhuma expectativa moral em particular (de seu conteúdo) – é preciso olhar para as obrigações morais ligadas a uma única capacidade do </a:t>
            </a:r>
            <a:r>
              <a:rPr lang="pt-BR" dirty="0" smtClean="0">
                <a:latin typeface="Garamond" panose="02020404030301010803" pitchFamily="18" charset="0"/>
              </a:rPr>
              <a:t>indivíduo</a:t>
            </a:r>
            <a:r>
              <a:rPr lang="pt-BR" dirty="0" smtClean="0">
                <a:latin typeface="Garamond" panose="02020404030301010803" pitchFamily="18" charset="0"/>
              </a:rPr>
              <a:t>: a de sustentar </a:t>
            </a:r>
            <a:r>
              <a:rPr lang="pt-BR" dirty="0" smtClean="0">
                <a:latin typeface="Garamond" panose="02020404030301010803" pitchFamily="18" charset="0"/>
              </a:rPr>
              <a:t>encontros; </a:t>
            </a:r>
            <a:r>
              <a:rPr lang="pt-BR" dirty="0" smtClean="0">
                <a:latin typeface="Garamond" panose="02020404030301010803" pitchFamily="18" charset="0"/>
              </a:rPr>
              <a:t>se adequar a um self coerentemente unificado e apropriado para a ocasião – esse self é projetado na interação pela mera participação</a:t>
            </a: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“os elementos do encontro social, então, consistem em alegações eficazmente projetadas de um self adequado e na confirmação dessas alegações por parte dos outros. (...) Quando um evento levanta dúvidas ou desacredita essas alegações, o encontro se torna ele mesmo fundado em suposições que não </a:t>
            </a:r>
            <a:r>
              <a:rPr lang="pt-BR" dirty="0" smtClean="0">
                <a:latin typeface="Garamond" panose="02020404030301010803" pitchFamily="18" charset="0"/>
              </a:rPr>
              <a:t>se sustentam mais”.</a:t>
            </a:r>
            <a:endParaRPr lang="pt-BR" dirty="0" smtClean="0">
              <a:latin typeface="Garamond" panose="02020404030301010803" pitchFamily="18" charset="0"/>
            </a:endParaRP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Os indivíduos se sentem constrangidos não porque são desajustados, mas justamente porque não o são – o embaraço não é um impulso irracional que invade os comportamentos socialmente prescritos, mas parte do comportamento ordenado em si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723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Sociologia da Violência </a:t>
            </a:r>
            <a:br>
              <a:rPr lang="pt-BR" sz="2800" b="1" dirty="0">
                <a:latin typeface="Garamond" panose="02020404030301010803" pitchFamily="18" charset="0"/>
              </a:rPr>
            </a:br>
            <a:r>
              <a:rPr lang="pt-BR" sz="2800" b="1" dirty="0">
                <a:latin typeface="Garamond" panose="02020404030301010803" pitchFamily="18" charset="0"/>
              </a:rPr>
              <a:t>Aula </a:t>
            </a:r>
            <a:r>
              <a:rPr lang="pt-BR" sz="2800" b="1" dirty="0" smtClean="0">
                <a:latin typeface="Garamond" panose="02020404030301010803" pitchFamily="18" charset="0"/>
              </a:rPr>
              <a:t>3 - </a:t>
            </a:r>
            <a:r>
              <a:rPr lang="pt-BR" sz="2800" b="1" dirty="0">
                <a:latin typeface="Garamond" panose="02020404030301010803" pitchFamily="18" charset="0"/>
              </a:rPr>
              <a:t>O processo civilizador e a pacificação </a:t>
            </a:r>
            <a:r>
              <a:rPr lang="pt-BR" sz="2800" b="1" dirty="0" smtClean="0">
                <a:latin typeface="Garamond" panose="02020404030301010803" pitchFamily="18" charset="0"/>
              </a:rPr>
              <a:t>social</a:t>
            </a:r>
            <a:endParaRPr lang="pt-BR" sz="2800" dirty="0">
              <a:latin typeface="Garamond" panose="020204040303010108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i="1" dirty="0" smtClean="0">
                <a:latin typeface="Garamond" panose="02020404030301010803" pitchFamily="18" charset="0"/>
              </a:rPr>
              <a:t>Retomando as aulas passadas...</a:t>
            </a:r>
          </a:p>
          <a:p>
            <a:pPr marL="0" indent="0">
              <a:buNone/>
            </a:pPr>
            <a:endParaRPr lang="pt-BR" sz="2800" b="1" i="1" dirty="0" smtClean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68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Sociologia da Violência </a:t>
            </a:r>
            <a:br>
              <a:rPr lang="pt-BR" sz="2800" b="1" dirty="0">
                <a:latin typeface="Garamond" panose="02020404030301010803" pitchFamily="18" charset="0"/>
              </a:rPr>
            </a:br>
            <a:r>
              <a:rPr lang="pt-BR" sz="2800" b="1" dirty="0">
                <a:latin typeface="Garamond" panose="02020404030301010803" pitchFamily="18" charset="0"/>
              </a:rPr>
              <a:t>Aula </a:t>
            </a:r>
            <a:r>
              <a:rPr lang="pt-BR" sz="2800" b="1" dirty="0" smtClean="0">
                <a:latin typeface="Garamond" panose="02020404030301010803" pitchFamily="18" charset="0"/>
              </a:rPr>
              <a:t>3 - </a:t>
            </a:r>
            <a:r>
              <a:rPr lang="pt-BR" sz="2800" b="1" dirty="0">
                <a:latin typeface="Garamond" panose="02020404030301010803" pitchFamily="18" charset="0"/>
              </a:rPr>
              <a:t>O processo civilizador e a pacificação </a:t>
            </a:r>
            <a:r>
              <a:rPr lang="pt-BR" sz="2800" b="1" dirty="0" smtClean="0">
                <a:latin typeface="Garamond" panose="02020404030301010803" pitchFamily="18" charset="0"/>
              </a:rPr>
              <a:t>social</a:t>
            </a:r>
            <a:endParaRPr lang="pt-BR" sz="2800" dirty="0">
              <a:latin typeface="Garamond" panose="020204040303010108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sz="2800" b="1" i="1" dirty="0" smtClean="0">
                <a:latin typeface="Garamond" panose="02020404030301010803" pitchFamily="18" charset="0"/>
              </a:rPr>
              <a:t>Retomando as aulas passadas...</a:t>
            </a:r>
          </a:p>
          <a:p>
            <a:pPr marL="0" indent="0">
              <a:buNone/>
            </a:pPr>
            <a:endParaRPr lang="pt-BR" sz="2800" b="1" i="1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t-BR" b="1" dirty="0" smtClean="0">
                <a:latin typeface="Garamond" panose="02020404030301010803" pitchFamily="18" charset="0"/>
              </a:rPr>
              <a:t>Definição [de trabalho] de violência:</a:t>
            </a:r>
          </a:p>
          <a:p>
            <a:pPr marL="0" indent="0">
              <a:buNone/>
            </a:pPr>
            <a:r>
              <a:rPr lang="pt-BR" dirty="0">
                <a:latin typeface="Garamond" panose="02020404030301010803" pitchFamily="18" charset="0"/>
              </a:rPr>
              <a:t>Violência como interação caracterizada pelo uso da força física ou pela ameaça do uso da força para imposição de uma situação à um indivíduo contra a sua vontade</a:t>
            </a:r>
          </a:p>
          <a:p>
            <a:pPr marL="0" indent="0">
              <a:buNone/>
            </a:pPr>
            <a:r>
              <a:rPr lang="pt-BR" b="1" dirty="0" smtClean="0">
                <a:latin typeface="Garamond" panose="02020404030301010803" pitchFamily="18" charset="0"/>
              </a:rPr>
              <a:t>	</a:t>
            </a:r>
            <a:r>
              <a:rPr lang="pt-BR" i="1" dirty="0" smtClean="0">
                <a:latin typeface="Garamond" panose="02020404030301010803" pitchFamily="18" charset="0"/>
                <a:sym typeface="Wingdings" panose="05000000000000000000" pitchFamily="2" charset="2"/>
              </a:rPr>
              <a:t> diferença entre violência e dominação – relação entre violência e dominação</a:t>
            </a:r>
          </a:p>
          <a:p>
            <a:pPr marL="0" indent="0">
              <a:buNone/>
            </a:pPr>
            <a:r>
              <a:rPr lang="pt-BR" i="1" dirty="0">
                <a:latin typeface="Garamond" panose="02020404030301010803" pitchFamily="18" charset="0"/>
                <a:sym typeface="Wingdings" panose="05000000000000000000" pitchFamily="2" charset="2"/>
              </a:rPr>
              <a:t>	</a:t>
            </a:r>
            <a:r>
              <a:rPr lang="pt-BR" i="1" dirty="0" smtClean="0">
                <a:latin typeface="Garamond" panose="02020404030301010803" pitchFamily="18" charset="0"/>
                <a:sym typeface="Wingdings" panose="05000000000000000000" pitchFamily="2" charset="2"/>
              </a:rPr>
              <a:t>[contra a vontade X reconhecimento e valorização do dominante]</a:t>
            </a:r>
            <a:endParaRPr lang="pt-BR" i="1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BR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t-BR" sz="2800" i="1" dirty="0" smtClean="0">
                <a:latin typeface="Garamond" panose="02020404030301010803" pitchFamily="18" charset="0"/>
              </a:rPr>
              <a:t>Aula 2: </a:t>
            </a:r>
            <a:r>
              <a:rPr lang="pt-BR" sz="2800" dirty="0" smtClean="0">
                <a:latin typeface="Garamond" panose="02020404030301010803" pitchFamily="18" charset="0"/>
              </a:rPr>
              <a:t>Controle da violência </a:t>
            </a:r>
            <a:r>
              <a:rPr lang="pt-BR" sz="2800" dirty="0" smtClean="0">
                <a:latin typeface="Garamond" panose="02020404030301010803" pitchFamily="18" charset="0"/>
              </a:rPr>
              <a:t>como meio para o exercício do poder - conquista</a:t>
            </a:r>
            <a:r>
              <a:rPr lang="pt-BR" sz="2800" dirty="0" smtClean="0">
                <a:latin typeface="Garamond" panose="02020404030301010803" pitchFamily="18" charset="0"/>
              </a:rPr>
              <a:t>, guerra – visão instrumental da violência </a:t>
            </a:r>
          </a:p>
          <a:p>
            <a:pPr marL="0" indent="0">
              <a:buNone/>
            </a:pPr>
            <a:r>
              <a:rPr lang="pt-BR" i="1" dirty="0" smtClean="0">
                <a:latin typeface="Garamond" panose="02020404030301010803" pitchFamily="18" charset="0"/>
              </a:rPr>
              <a:t>Aula 3: </a:t>
            </a:r>
            <a:r>
              <a:rPr lang="pt-BR" dirty="0" smtClean="0">
                <a:latin typeface="Garamond" panose="02020404030301010803" pitchFamily="18" charset="0"/>
              </a:rPr>
              <a:t>Dimensões </a:t>
            </a:r>
            <a:r>
              <a:rPr lang="pt-BR" u="sng" dirty="0" smtClean="0">
                <a:latin typeface="Garamond" panose="02020404030301010803" pitchFamily="18" charset="0"/>
              </a:rPr>
              <a:t>morais</a:t>
            </a:r>
            <a:r>
              <a:rPr lang="pt-BR" dirty="0" smtClean="0">
                <a:latin typeface="Garamond" panose="02020404030301010803" pitchFamily="18" charset="0"/>
              </a:rPr>
              <a:t> e </a:t>
            </a:r>
            <a:r>
              <a:rPr lang="pt-BR" u="sng" dirty="0" smtClean="0">
                <a:latin typeface="Garamond" panose="02020404030301010803" pitchFamily="18" charset="0"/>
              </a:rPr>
              <a:t>simbólicas</a:t>
            </a:r>
            <a:r>
              <a:rPr lang="pt-BR" dirty="0" smtClean="0">
                <a:latin typeface="Garamond" panose="02020404030301010803" pitchFamily="18" charset="0"/>
              </a:rPr>
              <a:t> decorrentes e participantes do processo histórico e da situação de controle estatal da violência</a:t>
            </a:r>
            <a:r>
              <a:rPr lang="pt-BR" sz="2800" dirty="0" smtClean="0"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10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Sociologia da Violência </a:t>
            </a:r>
            <a:br>
              <a:rPr lang="pt-BR" sz="2800" b="1" dirty="0">
                <a:latin typeface="Garamond" panose="02020404030301010803" pitchFamily="18" charset="0"/>
              </a:rPr>
            </a:br>
            <a:r>
              <a:rPr lang="pt-BR" sz="2800" b="1" dirty="0">
                <a:latin typeface="Garamond" panose="02020404030301010803" pitchFamily="18" charset="0"/>
              </a:rPr>
              <a:t>Aula </a:t>
            </a:r>
            <a:r>
              <a:rPr lang="pt-BR" sz="2800" b="1" dirty="0" smtClean="0">
                <a:latin typeface="Garamond" panose="02020404030301010803" pitchFamily="18" charset="0"/>
              </a:rPr>
              <a:t>3 - </a:t>
            </a:r>
            <a:r>
              <a:rPr lang="pt-BR" sz="2800" b="1" dirty="0">
                <a:latin typeface="Garamond" panose="02020404030301010803" pitchFamily="18" charset="0"/>
              </a:rPr>
              <a:t>O processo civilizador e a pacificação </a:t>
            </a:r>
            <a:r>
              <a:rPr lang="pt-BR" sz="2800" b="1" dirty="0" smtClean="0">
                <a:latin typeface="Garamond" panose="02020404030301010803" pitchFamily="18" charset="0"/>
              </a:rPr>
              <a:t>social</a:t>
            </a:r>
            <a:endParaRPr lang="pt-BR" sz="2800" dirty="0">
              <a:latin typeface="Garamond" panose="020204040303010108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i="1" dirty="0">
                <a:latin typeface="Garamond" panose="02020404030301010803" pitchFamily="18" charset="0"/>
              </a:rPr>
              <a:t>PARTE </a:t>
            </a:r>
            <a:r>
              <a:rPr lang="pt-BR" sz="2400" i="1" dirty="0" smtClean="0">
                <a:latin typeface="Garamond" panose="02020404030301010803" pitchFamily="18" charset="0"/>
              </a:rPr>
              <a:t>I </a:t>
            </a:r>
            <a:r>
              <a:rPr lang="pt-BR" sz="2400" i="1" dirty="0">
                <a:latin typeface="Garamond" panose="02020404030301010803" pitchFamily="18" charset="0"/>
              </a:rPr>
              <a:t>– Legitimidade e controle estatal da </a:t>
            </a:r>
            <a:r>
              <a:rPr lang="pt-BR" sz="2400" i="1" dirty="0" smtClean="0">
                <a:latin typeface="Garamond" panose="02020404030301010803" pitchFamily="18" charset="0"/>
              </a:rPr>
              <a:t>violência</a:t>
            </a:r>
          </a:p>
          <a:p>
            <a:pPr marL="0" indent="0">
              <a:buNone/>
            </a:pPr>
            <a:r>
              <a:rPr lang="pt-BR" sz="2400" i="1" dirty="0" smtClean="0">
                <a:latin typeface="Garamond" panose="02020404030301010803" pitchFamily="18" charset="0"/>
              </a:rPr>
              <a:t>O que é legitimidade?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24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Sociologia da Violência </a:t>
            </a:r>
            <a:br>
              <a:rPr lang="pt-BR" sz="2800" b="1" dirty="0">
                <a:latin typeface="Garamond" panose="02020404030301010803" pitchFamily="18" charset="0"/>
              </a:rPr>
            </a:br>
            <a:r>
              <a:rPr lang="pt-BR" sz="2800" b="1" dirty="0">
                <a:latin typeface="Garamond" panose="02020404030301010803" pitchFamily="18" charset="0"/>
              </a:rPr>
              <a:t>Aula </a:t>
            </a:r>
            <a:r>
              <a:rPr lang="pt-BR" sz="2800" b="1" dirty="0" smtClean="0">
                <a:latin typeface="Garamond" panose="02020404030301010803" pitchFamily="18" charset="0"/>
              </a:rPr>
              <a:t>3 - </a:t>
            </a:r>
            <a:r>
              <a:rPr lang="pt-BR" sz="2800" b="1" dirty="0">
                <a:latin typeface="Garamond" panose="02020404030301010803" pitchFamily="18" charset="0"/>
              </a:rPr>
              <a:t>O processo civilizador e a pacificação </a:t>
            </a:r>
            <a:r>
              <a:rPr lang="pt-BR" sz="2800" b="1" dirty="0" smtClean="0">
                <a:latin typeface="Garamond" panose="02020404030301010803" pitchFamily="18" charset="0"/>
              </a:rPr>
              <a:t>social</a:t>
            </a:r>
            <a:endParaRPr lang="pt-BR" sz="2800" dirty="0">
              <a:latin typeface="Garamond" panose="020204040303010108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06071"/>
            <a:ext cx="10515600" cy="467089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sz="2800" i="1" dirty="0">
                <a:latin typeface="Garamond" panose="02020404030301010803" pitchFamily="18" charset="0"/>
              </a:rPr>
              <a:t>PARTE </a:t>
            </a:r>
            <a:r>
              <a:rPr lang="pt-BR" sz="2800" i="1" dirty="0" smtClean="0">
                <a:latin typeface="Garamond" panose="02020404030301010803" pitchFamily="18" charset="0"/>
              </a:rPr>
              <a:t>I </a:t>
            </a:r>
            <a:r>
              <a:rPr lang="pt-BR" sz="2800" i="1" dirty="0">
                <a:latin typeface="Garamond" panose="02020404030301010803" pitchFamily="18" charset="0"/>
              </a:rPr>
              <a:t>– Legitimidade e controle estatal da </a:t>
            </a:r>
            <a:r>
              <a:rPr lang="pt-BR" sz="2800" i="1" dirty="0" smtClean="0">
                <a:latin typeface="Garamond" panose="02020404030301010803" pitchFamily="18" charset="0"/>
              </a:rPr>
              <a:t>violência</a:t>
            </a:r>
          </a:p>
          <a:p>
            <a:pPr marL="0" indent="0">
              <a:buNone/>
            </a:pPr>
            <a:r>
              <a:rPr lang="pt-BR" i="1" dirty="0">
                <a:latin typeface="Garamond" panose="02020404030301010803" pitchFamily="18" charset="0"/>
              </a:rPr>
              <a:t>O que é legitimidade?</a:t>
            </a:r>
          </a:p>
          <a:p>
            <a:pPr marL="0" indent="0">
              <a:buNone/>
            </a:pPr>
            <a:r>
              <a:rPr lang="pt-BR" sz="2800" i="1" dirty="0" smtClean="0">
                <a:latin typeface="Garamond" panose="02020404030301010803" pitchFamily="18" charset="0"/>
              </a:rPr>
              <a:t>Exemplo </a:t>
            </a:r>
            <a:r>
              <a:rPr lang="pt-BR" sz="2800" i="1" dirty="0" smtClean="0">
                <a:latin typeface="Garamond" panose="02020404030301010803" pitchFamily="18" charset="0"/>
              </a:rPr>
              <a:t>– atos de estado (Pierre </a:t>
            </a:r>
            <a:r>
              <a:rPr lang="pt-BR" sz="2800" i="1" dirty="0" err="1" smtClean="0">
                <a:latin typeface="Garamond" panose="02020404030301010803" pitchFamily="18" charset="0"/>
              </a:rPr>
              <a:t>Bourdieu</a:t>
            </a:r>
            <a:r>
              <a:rPr lang="pt-BR" sz="2800" i="1" dirty="0" smtClean="0">
                <a:latin typeface="Garamond" panose="02020404030301010803" pitchFamily="18" charset="0"/>
              </a:rPr>
              <a:t> [1930-2002])</a:t>
            </a:r>
            <a:endParaRPr lang="pt-BR" sz="2800" i="1" dirty="0">
              <a:latin typeface="Garamond" panose="02020404030301010803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2900" dirty="0">
                <a:latin typeface="Garamond" panose="02020404030301010803" pitchFamily="18" charset="0"/>
              </a:rPr>
              <a:t>“Analisei a diferença entre um julgamento insultante feito por uma pessoa autorizada e um insulto privado. Nos boletins escolares, os professores, esquecendo os limites de sua tarefa, emitem julgamentos que são insultos; eles têm algo de criminoso porque são insultos autorizados, legítimos. Se dizem a seu filho, a seu irmão ou seu namorado: “você e um idiota!” (...), é um julgamento singular feito sobre uma pessoa singular por uma pessoa singular, portanto reversível. Ao passo que se um professor diz, numa forma eufemística: “Seu filho é um idiota”, isso se torna um julgamento que é preciso levar em conta. Um julgamento autorizado tem a seu favor toda a força da ordem social, a força do Estado. </a:t>
            </a:r>
            <a:r>
              <a:rPr lang="pt-BR" sz="2900" dirty="0" smtClean="0">
                <a:latin typeface="Garamond" panose="02020404030301010803" pitchFamily="18" charset="0"/>
              </a:rPr>
              <a:t>(...) </a:t>
            </a:r>
            <a:r>
              <a:rPr lang="pt-BR" sz="2900" dirty="0">
                <a:latin typeface="Garamond" panose="02020404030301010803" pitchFamily="18" charset="0"/>
              </a:rPr>
              <a:t>Se observamos os julgamentos da justiça, é ainda mais evidente; da mesma maneira, se pegamos a autuação de um guarda, ou o regulamento elaborado por uma comissão ou promulgado por um ministro. </a:t>
            </a:r>
            <a:r>
              <a:rPr lang="pt-BR" sz="2900" b="1" dirty="0">
                <a:latin typeface="Garamond" panose="02020404030301010803" pitchFamily="18" charset="0"/>
              </a:rPr>
              <a:t>Em todos os casos, estamos diante de atos de categorização; a etimologia da palavra ‘categoria’ – de </a:t>
            </a:r>
            <a:r>
              <a:rPr lang="pt-BR" sz="2900" b="1" dirty="0" err="1">
                <a:latin typeface="Garamond" panose="02020404030301010803" pitchFamily="18" charset="0"/>
              </a:rPr>
              <a:t>categorein</a:t>
            </a:r>
            <a:r>
              <a:rPr lang="pt-BR" sz="2900" b="1" dirty="0">
                <a:latin typeface="Garamond" panose="02020404030301010803" pitchFamily="18" charset="0"/>
              </a:rPr>
              <a:t> – é ‘acusar publicamente’, e mesmo ‘insultar’; o </a:t>
            </a:r>
            <a:r>
              <a:rPr lang="pt-BR" sz="2900" b="1" dirty="0" err="1">
                <a:latin typeface="Garamond" panose="02020404030301010803" pitchFamily="18" charset="0"/>
              </a:rPr>
              <a:t>categorein</a:t>
            </a:r>
            <a:r>
              <a:rPr lang="pt-BR" sz="2900" b="1" dirty="0">
                <a:latin typeface="Garamond" panose="02020404030301010803" pitchFamily="18" charset="0"/>
              </a:rPr>
              <a:t> de Estado acusa publicamente, com a autoridade pública</a:t>
            </a:r>
            <a:r>
              <a:rPr lang="pt-BR" sz="2900" dirty="0">
                <a:latin typeface="Garamond" panose="02020404030301010803" pitchFamily="18" charset="0"/>
              </a:rPr>
              <a:t>: ‘Eu o acuso publicamente de ser culpado”; “Eu certifico publicamente que você é professor titular da </a:t>
            </a:r>
            <a:r>
              <a:rPr lang="pt-BR" sz="2900" dirty="0" err="1">
                <a:latin typeface="Garamond" panose="02020404030301010803" pitchFamily="18" charset="0"/>
              </a:rPr>
              <a:t>univerisade</a:t>
            </a:r>
            <a:r>
              <a:rPr lang="pt-BR" sz="2900" dirty="0">
                <a:latin typeface="Garamond" panose="02020404030301010803" pitchFamily="18" charset="0"/>
              </a:rPr>
              <a:t>”; “Eu o sanciono”, com uma autoridade que autoriza ao mesmo tempo o julgamento e, evidentemente, as categorias segundo as quais o julgamento é </a:t>
            </a:r>
            <a:r>
              <a:rPr lang="pt-BR" sz="2900" dirty="0" smtClean="0">
                <a:latin typeface="Garamond" panose="02020404030301010803" pitchFamily="18" charset="0"/>
              </a:rPr>
              <a:t>constituído</a:t>
            </a:r>
            <a:r>
              <a:rPr lang="pt-BR" sz="2900" dirty="0">
                <a:latin typeface="Garamond" panose="02020404030301010803" pitchFamily="18" charset="0"/>
              </a:rPr>
              <a:t>”.</a:t>
            </a:r>
            <a:r>
              <a:rPr lang="pt-BR" sz="2900" dirty="0" smtClean="0">
                <a:latin typeface="Garamond" panose="02020404030301010803" pitchFamily="18" charset="0"/>
              </a:rPr>
              <a:t>” (BOURDIEU, 2012, pp.39-40)</a:t>
            </a:r>
            <a:endParaRPr lang="pt-BR" sz="2900" i="1" dirty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048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Sociologia da Violência </a:t>
            </a:r>
            <a:br>
              <a:rPr lang="pt-BR" sz="2800" b="1" dirty="0">
                <a:latin typeface="Garamond" panose="02020404030301010803" pitchFamily="18" charset="0"/>
              </a:rPr>
            </a:br>
            <a:r>
              <a:rPr lang="pt-BR" sz="2800" b="1" dirty="0">
                <a:latin typeface="Garamond" panose="02020404030301010803" pitchFamily="18" charset="0"/>
              </a:rPr>
              <a:t>Aula </a:t>
            </a:r>
            <a:r>
              <a:rPr lang="pt-BR" sz="2800" b="1" dirty="0" smtClean="0">
                <a:latin typeface="Garamond" panose="02020404030301010803" pitchFamily="18" charset="0"/>
              </a:rPr>
              <a:t>3 - </a:t>
            </a:r>
            <a:r>
              <a:rPr lang="pt-BR" sz="2800" b="1" dirty="0">
                <a:latin typeface="Garamond" panose="02020404030301010803" pitchFamily="18" charset="0"/>
              </a:rPr>
              <a:t>O processo civilizador e a pacificação </a:t>
            </a:r>
            <a:r>
              <a:rPr lang="pt-BR" sz="2800" b="1" dirty="0" smtClean="0">
                <a:latin typeface="Garamond" panose="02020404030301010803" pitchFamily="18" charset="0"/>
              </a:rPr>
              <a:t>social</a:t>
            </a:r>
            <a:endParaRPr lang="pt-BR" sz="2800" dirty="0">
              <a:latin typeface="Garamond" panose="020204040303010108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sz="2800" i="1" dirty="0">
                <a:latin typeface="Garamond" panose="02020404030301010803" pitchFamily="18" charset="0"/>
              </a:rPr>
              <a:t>PARTE </a:t>
            </a:r>
            <a:r>
              <a:rPr lang="pt-BR" sz="2800" i="1" dirty="0" smtClean="0">
                <a:latin typeface="Garamond" panose="02020404030301010803" pitchFamily="18" charset="0"/>
              </a:rPr>
              <a:t>I </a:t>
            </a:r>
            <a:r>
              <a:rPr lang="pt-BR" sz="2800" i="1" dirty="0">
                <a:latin typeface="Garamond" panose="02020404030301010803" pitchFamily="18" charset="0"/>
              </a:rPr>
              <a:t>– Legitimidade e controle estatal da </a:t>
            </a:r>
            <a:r>
              <a:rPr lang="pt-BR" sz="2800" i="1" dirty="0" smtClean="0">
                <a:latin typeface="Garamond" panose="02020404030301010803" pitchFamily="18" charset="0"/>
              </a:rPr>
              <a:t>violência</a:t>
            </a:r>
          </a:p>
          <a:p>
            <a:pPr marL="0" indent="0">
              <a:buNone/>
            </a:pPr>
            <a:r>
              <a:rPr lang="pt-BR" sz="2800" i="1" dirty="0" smtClean="0">
                <a:latin typeface="Garamond" panose="02020404030301010803" pitchFamily="18" charset="0"/>
              </a:rPr>
              <a:t>O que é legitimidade?</a:t>
            </a:r>
          </a:p>
          <a:p>
            <a:pPr>
              <a:buFontTx/>
              <a:buChar char="-"/>
            </a:pPr>
            <a:r>
              <a:rPr lang="pt-BR" dirty="0">
                <a:latin typeface="Garamond" panose="02020404030301010803" pitchFamily="18" charset="0"/>
              </a:rPr>
              <a:t>Por que obedecer ao Estado</a:t>
            </a:r>
            <a:r>
              <a:rPr lang="pt-BR" dirty="0" smtClean="0">
                <a:latin typeface="Garamond" panose="02020404030301010803" pitchFamily="18" charset="0"/>
              </a:rPr>
              <a:t>? Medo da punição X legitimidade</a:t>
            </a:r>
            <a:endParaRPr lang="pt-BR" dirty="0">
              <a:latin typeface="Garamond" panose="02020404030301010803" pitchFamily="18" charset="0"/>
            </a:endParaRPr>
          </a:p>
          <a:p>
            <a:pPr>
              <a:buFontTx/>
              <a:buChar char="-"/>
            </a:pPr>
            <a:r>
              <a:rPr lang="pt-BR" dirty="0" smtClean="0">
                <a:latin typeface="Garamond" panose="02020404030301010803" pitchFamily="18" charset="0"/>
              </a:rPr>
              <a:t>Relação </a:t>
            </a:r>
            <a:r>
              <a:rPr lang="pt-BR" dirty="0">
                <a:latin typeface="Garamond" panose="02020404030301010803" pitchFamily="18" charset="0"/>
              </a:rPr>
              <a:t>de poder na qual aquele que se submete sente o dever de obedecer e concede ao detentor de poder o direito moral de ditar seu </a:t>
            </a:r>
            <a:r>
              <a:rPr lang="pt-BR" dirty="0" smtClean="0">
                <a:latin typeface="Garamond" panose="02020404030301010803" pitchFamily="18" charset="0"/>
              </a:rPr>
              <a:t>comportamento [exemplo: vacina]</a:t>
            </a:r>
            <a:endParaRPr lang="pt-BR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t-BR" i="1" u="sng" dirty="0" smtClean="0">
                <a:latin typeface="Garamond" panose="02020404030301010803" pitchFamily="18" charset="0"/>
              </a:rPr>
              <a:t>Legitimidade </a:t>
            </a:r>
            <a:r>
              <a:rPr lang="pt-BR" i="1" u="sng" dirty="0">
                <a:latin typeface="Garamond" panose="02020404030301010803" pitchFamily="18" charset="0"/>
              </a:rPr>
              <a:t>na definição de estado </a:t>
            </a:r>
            <a:r>
              <a:rPr lang="pt-BR" i="1" dirty="0">
                <a:latin typeface="Garamond" panose="02020404030301010803" pitchFamily="18" charset="0"/>
              </a:rPr>
              <a:t>– Weber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t-BR" b="1" dirty="0" smtClean="0">
                <a:latin typeface="Garamond" panose="02020404030301010803" pitchFamily="18" charset="0"/>
              </a:rPr>
              <a:t>“...</a:t>
            </a:r>
            <a:r>
              <a:rPr lang="pt-BR" b="1" dirty="0">
                <a:latin typeface="Garamond" panose="02020404030301010803" pitchFamily="18" charset="0"/>
              </a:rPr>
              <a:t>o Estado é uma relação de dominação</a:t>
            </a:r>
            <a:r>
              <a:rPr lang="pt-BR" dirty="0">
                <a:latin typeface="Garamond" panose="02020404030301010803" pitchFamily="18" charset="0"/>
              </a:rPr>
              <a:t> do homem sobre o homem, fundada no instrumento da violência legítima (isto é considerada como legítima). O Estado só pode existir, portanto, sob condição de que </a:t>
            </a:r>
            <a:r>
              <a:rPr lang="pt-BR" b="1" dirty="0">
                <a:latin typeface="Garamond" panose="02020404030301010803" pitchFamily="18" charset="0"/>
              </a:rPr>
              <a:t>os homens dominados se submetam à autoridade continuamente reivindicada pelos dominadores. </a:t>
            </a:r>
            <a:r>
              <a:rPr lang="pt-BR" dirty="0">
                <a:latin typeface="Garamond" panose="02020404030301010803" pitchFamily="18" charset="0"/>
              </a:rPr>
              <a:t>Colocam-se, em consequência, as indagações seguintes: Em que condições se submetem eles e por quê? Em que </a:t>
            </a:r>
            <a:r>
              <a:rPr lang="pt-BR" b="1" dirty="0">
                <a:latin typeface="Garamond" panose="02020404030301010803" pitchFamily="18" charset="0"/>
              </a:rPr>
              <a:t>justificações internas</a:t>
            </a:r>
            <a:r>
              <a:rPr lang="pt-BR" dirty="0">
                <a:latin typeface="Garamond" panose="02020404030301010803" pitchFamily="18" charset="0"/>
              </a:rPr>
              <a:t> e em que meios externos se apoia essa dominação?” (WEBER, 1970, p. 57) </a:t>
            </a:r>
          </a:p>
          <a:p>
            <a:pPr>
              <a:buFontTx/>
              <a:buChar char="-"/>
            </a:pPr>
            <a:endParaRPr lang="pt-BR" sz="2800" dirty="0" smtClean="0">
              <a:latin typeface="Garamond" panose="02020404030301010803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443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Sociologia da Violência </a:t>
            </a:r>
            <a:br>
              <a:rPr lang="pt-BR" sz="2800" b="1" dirty="0">
                <a:latin typeface="Garamond" panose="02020404030301010803" pitchFamily="18" charset="0"/>
              </a:rPr>
            </a:br>
            <a:r>
              <a:rPr lang="pt-BR" sz="2800" b="1" dirty="0">
                <a:latin typeface="Garamond" panose="02020404030301010803" pitchFamily="18" charset="0"/>
              </a:rPr>
              <a:t>Aula 3 - O processo civilizador e a pacificação social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i="1" dirty="0">
                <a:latin typeface="Garamond" panose="02020404030301010803" pitchFamily="18" charset="0"/>
              </a:rPr>
              <a:t>PARTE </a:t>
            </a:r>
            <a:r>
              <a:rPr lang="pt-BR" sz="2800" i="1" dirty="0" smtClean="0">
                <a:latin typeface="Garamond" panose="02020404030301010803" pitchFamily="18" charset="0"/>
              </a:rPr>
              <a:t>I </a:t>
            </a:r>
            <a:r>
              <a:rPr lang="pt-BR" sz="2800" i="1" dirty="0">
                <a:latin typeface="Garamond" panose="02020404030301010803" pitchFamily="18" charset="0"/>
              </a:rPr>
              <a:t>– Legitimidade e controle estatal da violência</a:t>
            </a:r>
          </a:p>
          <a:p>
            <a:pPr marL="0" indent="0">
              <a:buNone/>
            </a:pPr>
            <a:r>
              <a:rPr lang="pt-BR" sz="2800" i="1" u="sng" dirty="0" smtClean="0">
                <a:latin typeface="Garamond" panose="02020404030301010803" pitchFamily="18" charset="0"/>
              </a:rPr>
              <a:t>Sociologia da dominação weberiana</a:t>
            </a:r>
          </a:p>
          <a:p>
            <a:pPr marL="0" indent="0">
              <a:buNone/>
            </a:pPr>
            <a:r>
              <a:rPr lang="pt-BR" sz="2800" dirty="0" smtClean="0">
                <a:latin typeface="Garamond" panose="02020404030301010803" pitchFamily="18" charset="0"/>
              </a:rPr>
              <a:t>Existiriam </a:t>
            </a:r>
            <a:r>
              <a:rPr lang="pt-BR" sz="2800" dirty="0">
                <a:latin typeface="Garamond" panose="02020404030301010803" pitchFamily="18" charset="0"/>
              </a:rPr>
              <a:t>dois tipos radicalmente diferentes de dominação:</a:t>
            </a:r>
          </a:p>
          <a:p>
            <a:pPr marL="514350" indent="-514350">
              <a:buAutoNum type="alphaUcParenR"/>
            </a:pPr>
            <a:r>
              <a:rPr lang="pt-BR" sz="2800" dirty="0" smtClean="0">
                <a:latin typeface="Garamond" panose="02020404030301010803" pitchFamily="18" charset="0"/>
              </a:rPr>
              <a:t>A </a:t>
            </a:r>
            <a:r>
              <a:rPr lang="pt-BR" sz="2800" dirty="0">
                <a:latin typeface="Garamond" panose="02020404030301010803" pitchFamily="18" charset="0"/>
              </a:rPr>
              <a:t>dominação em virtude da constelação de </a:t>
            </a:r>
            <a:r>
              <a:rPr lang="pt-BR" sz="2800" dirty="0" smtClean="0">
                <a:latin typeface="Garamond" panose="02020404030301010803" pitchFamily="18" charset="0"/>
              </a:rPr>
              <a:t>interesses</a:t>
            </a:r>
          </a:p>
          <a:p>
            <a:pPr marL="514350" indent="-514350">
              <a:buFont typeface="Arial"/>
              <a:buAutoNum type="alphaUcParenR"/>
            </a:pPr>
            <a:r>
              <a:rPr lang="pt-BR" sz="2800" dirty="0">
                <a:latin typeface="Garamond" panose="02020404030301010803" pitchFamily="18" charset="0"/>
              </a:rPr>
              <a:t>Dominação em virtude de </a:t>
            </a:r>
            <a:r>
              <a:rPr lang="pt-BR" sz="2800" i="1" dirty="0" smtClean="0">
                <a:latin typeface="Garamond" panose="02020404030301010803" pitchFamily="18" charset="0"/>
              </a:rPr>
              <a:t>autoridade - </a:t>
            </a:r>
            <a:r>
              <a:rPr lang="pt-BR" sz="2800" dirty="0" smtClean="0">
                <a:latin typeface="Garamond" panose="02020404030301010803" pitchFamily="18" charset="0"/>
              </a:rPr>
              <a:t>as </a:t>
            </a:r>
            <a:r>
              <a:rPr lang="pt-BR" sz="2800" dirty="0">
                <a:latin typeface="Garamond" panose="02020404030301010803" pitchFamily="18" charset="0"/>
              </a:rPr>
              <a:t>ações se realizam </a:t>
            </a:r>
            <a:r>
              <a:rPr lang="pt-BR" sz="2800" b="1" dirty="0">
                <a:latin typeface="Garamond" panose="02020404030301010803" pitchFamily="18" charset="0"/>
              </a:rPr>
              <a:t>como se os dominados tivessem feito do conteúdo do mandado a máxima de suas </a:t>
            </a:r>
            <a:r>
              <a:rPr lang="pt-BR" sz="2800" b="1" dirty="0" smtClean="0">
                <a:latin typeface="Garamond" panose="02020404030301010803" pitchFamily="18" charset="0"/>
              </a:rPr>
              <a:t>ações</a:t>
            </a:r>
          </a:p>
          <a:p>
            <a:pPr marL="0" indent="0">
              <a:buNone/>
            </a:pPr>
            <a:r>
              <a:rPr lang="pt-BR" sz="2800" dirty="0" smtClean="0">
                <a:latin typeface="Garamond" panose="02020404030301010803" pitchFamily="18" charset="0"/>
              </a:rPr>
              <a:t>Motivos concretos para obediência [por que obedeci?] X fundamentos que legitimam a obediência [por que devo obedecer?]</a:t>
            </a:r>
            <a:endParaRPr lang="pt-BR" sz="2800" dirty="0">
              <a:latin typeface="Garamond" panose="02020404030301010803" pitchFamily="18" charset="0"/>
            </a:endParaRPr>
          </a:p>
          <a:p>
            <a:pPr marL="514350" indent="-514350">
              <a:buAutoNum type="alphaUcParenR"/>
            </a:pPr>
            <a:endParaRPr lang="pt-BR" sz="2800" i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438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Sociologia da Violência </a:t>
            </a:r>
            <a:br>
              <a:rPr lang="pt-BR" sz="2800" b="1" dirty="0">
                <a:latin typeface="Garamond" panose="02020404030301010803" pitchFamily="18" charset="0"/>
              </a:rPr>
            </a:br>
            <a:r>
              <a:rPr lang="pt-BR" sz="2800" b="1" dirty="0">
                <a:latin typeface="Garamond" panose="02020404030301010803" pitchFamily="18" charset="0"/>
              </a:rPr>
              <a:t>Aula 3 - O processo civilizador e a pacificação social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sz="2800" i="1" dirty="0">
                <a:latin typeface="Garamond" panose="02020404030301010803" pitchFamily="18" charset="0"/>
              </a:rPr>
              <a:t>PARTE </a:t>
            </a:r>
            <a:r>
              <a:rPr lang="pt-BR" sz="2800" i="1" dirty="0" smtClean="0">
                <a:latin typeface="Garamond" panose="02020404030301010803" pitchFamily="18" charset="0"/>
              </a:rPr>
              <a:t>I </a:t>
            </a:r>
            <a:r>
              <a:rPr lang="pt-BR" sz="2800" i="1" dirty="0">
                <a:latin typeface="Garamond" panose="02020404030301010803" pitchFamily="18" charset="0"/>
              </a:rPr>
              <a:t>– Legitimidade e controle estatal da violência</a:t>
            </a:r>
          </a:p>
          <a:p>
            <a:pPr marL="0" indent="0">
              <a:buNone/>
            </a:pPr>
            <a:r>
              <a:rPr lang="pt-BR" sz="2800" i="1" u="sng" dirty="0" smtClean="0">
                <a:latin typeface="Garamond" panose="02020404030301010803" pitchFamily="18" charset="0"/>
              </a:rPr>
              <a:t>Sociologia da dominação weberiana</a:t>
            </a:r>
          </a:p>
          <a:p>
            <a:pPr marL="0" indent="0">
              <a:buNone/>
            </a:pPr>
            <a:r>
              <a:rPr lang="pt-BR" sz="2800" dirty="0" smtClean="0">
                <a:latin typeface="Garamond" panose="02020404030301010803" pitchFamily="18" charset="0"/>
              </a:rPr>
              <a:t>Quais </a:t>
            </a:r>
            <a:r>
              <a:rPr lang="pt-BR" sz="2800" dirty="0">
                <a:latin typeface="Garamond" panose="02020404030301010803" pitchFamily="18" charset="0"/>
              </a:rPr>
              <a:t>são os </a:t>
            </a:r>
            <a:r>
              <a:rPr lang="pt-BR" sz="2800" b="1" dirty="0">
                <a:latin typeface="Garamond" panose="02020404030301010803" pitchFamily="18" charset="0"/>
              </a:rPr>
              <a:t>princípios últimos </a:t>
            </a:r>
            <a:r>
              <a:rPr lang="pt-BR" sz="2800" dirty="0">
                <a:latin typeface="Garamond" panose="02020404030301010803" pitchFamily="18" charset="0"/>
              </a:rPr>
              <a:t>em que se pode apoiar a validade de uma dominação, ou seja, o direito à obediência por parte dos que dominam e o dever de obediência por parte dos </a:t>
            </a:r>
            <a:r>
              <a:rPr lang="pt-BR" sz="2800" dirty="0" smtClean="0">
                <a:latin typeface="Garamond" panose="02020404030301010803" pitchFamily="18" charset="0"/>
              </a:rPr>
              <a:t>dominados?</a:t>
            </a:r>
          </a:p>
          <a:p>
            <a:pPr marL="571500" indent="-571500">
              <a:buAutoNum type="romanLcPeriod"/>
            </a:pPr>
            <a:r>
              <a:rPr lang="pt-BR" sz="2800" b="1" dirty="0" smtClean="0">
                <a:latin typeface="Garamond" panose="02020404030301010803" pitchFamily="18" charset="0"/>
              </a:rPr>
              <a:t>Dominação legal – </a:t>
            </a:r>
            <a:r>
              <a:rPr lang="pt-BR" sz="2800" dirty="0" smtClean="0">
                <a:latin typeface="Garamond" panose="02020404030301010803" pitchFamily="18" charset="0"/>
              </a:rPr>
              <a:t>autoridade em razão da ‘legalidade’ - </a:t>
            </a:r>
            <a:r>
              <a:rPr lang="pt-BR" dirty="0" smtClean="0">
                <a:latin typeface="Garamond" panose="02020404030301010803" pitchFamily="18" charset="0"/>
              </a:rPr>
              <a:t>validade baseada num sistema de regras estatuídas, obediência às pessoas autorizadas por essas regras a mandar (obediência às regras) [servidor do estado]</a:t>
            </a:r>
            <a:endParaRPr lang="pt-BR" sz="2800" b="1" dirty="0" smtClean="0">
              <a:latin typeface="Garamond" panose="02020404030301010803" pitchFamily="18" charset="0"/>
            </a:endParaRPr>
          </a:p>
          <a:p>
            <a:pPr marL="571500" indent="-571500">
              <a:buAutoNum type="romanLcPeriod"/>
            </a:pPr>
            <a:r>
              <a:rPr lang="pt-BR" sz="2800" b="1" dirty="0" smtClean="0">
                <a:latin typeface="Garamond" panose="02020404030301010803" pitchFamily="18" charset="0"/>
              </a:rPr>
              <a:t>Dominação tradicional – </a:t>
            </a:r>
            <a:r>
              <a:rPr lang="pt-BR" sz="2800" dirty="0" smtClean="0">
                <a:latin typeface="Garamond" panose="02020404030301010803" pitchFamily="18" charset="0"/>
              </a:rPr>
              <a:t>autoridade do “passado eterno” - crença na santidade das tradições – obediência aos que em virtude da tradição representam autoridade [senhores de terra]</a:t>
            </a:r>
            <a:endParaRPr lang="pt-BR" sz="2800" b="1" dirty="0" smtClean="0">
              <a:latin typeface="Garamond" panose="02020404030301010803" pitchFamily="18" charset="0"/>
            </a:endParaRPr>
          </a:p>
          <a:p>
            <a:pPr marL="571500" indent="-571500">
              <a:buAutoNum type="romanLcPeriod"/>
            </a:pPr>
            <a:r>
              <a:rPr lang="pt-BR" sz="2800" b="1" dirty="0" smtClean="0">
                <a:latin typeface="Garamond" panose="02020404030301010803" pitchFamily="18" charset="0"/>
              </a:rPr>
              <a:t>Dominação carismática – </a:t>
            </a:r>
            <a:r>
              <a:rPr lang="pt-BR" dirty="0" smtClean="0">
                <a:latin typeface="Garamond" panose="02020404030301010803" pitchFamily="18" charset="0"/>
              </a:rPr>
              <a:t>autoridade baseada nos dons pessoais e extraordinários de um individuo (carisma) - </a:t>
            </a:r>
            <a:r>
              <a:rPr lang="pt-BR" sz="2800" dirty="0" smtClean="0">
                <a:latin typeface="Garamond" panose="02020404030301010803" pitchFamily="18" charset="0"/>
              </a:rPr>
              <a:t>baseada na veneração </a:t>
            </a:r>
            <a:r>
              <a:rPr lang="pt-BR" sz="2800" dirty="0" err="1" smtClean="0">
                <a:latin typeface="Garamond" panose="02020404030301010803" pitchFamily="18" charset="0"/>
              </a:rPr>
              <a:t>extra-cotidiana</a:t>
            </a:r>
            <a:r>
              <a:rPr lang="pt-BR" sz="2800" dirty="0" smtClean="0">
                <a:latin typeface="Garamond" panose="02020404030301010803" pitchFamily="18" charset="0"/>
              </a:rPr>
              <a:t>, no poder heroico de uma pessoa [profeta; demagogo]</a:t>
            </a:r>
            <a:endParaRPr lang="pt-BR" sz="2800" b="1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BR" sz="2800" i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572F-C8A3-C54A-B001-D23CF5A0A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9236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3517</Words>
  <Application>Microsoft Office PowerPoint</Application>
  <PresentationFormat>Widescreen</PresentationFormat>
  <Paragraphs>200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Calibri Light</vt:lpstr>
      <vt:lpstr>Garamond</vt:lpstr>
      <vt:lpstr>HP Simplified</vt:lpstr>
      <vt:lpstr>Wingdings</vt:lpstr>
      <vt:lpstr>Tema do Office</vt:lpstr>
      <vt:lpstr>Office Theme</vt:lpstr>
      <vt:lpstr> Sociologia da Violência Professora: Bruna Gisi </vt:lpstr>
      <vt:lpstr>Sociologia da Violência  Aula 3 - O processo civilizador e a pacificação social</vt:lpstr>
      <vt:lpstr>Sociologia da Violência  Aula 3 - O processo civilizador e a pacificação social</vt:lpstr>
      <vt:lpstr>Sociologia da Violência  Aula 3 - O processo civilizador e a pacificação social</vt:lpstr>
      <vt:lpstr>Sociologia da Violência  Aula 3 - O processo civilizador e a pacificação social</vt:lpstr>
      <vt:lpstr>Sociologia da Violência  Aula 3 - O processo civilizador e a pacificação social</vt:lpstr>
      <vt:lpstr>Sociologia da Violência  Aula 3 - O processo civilizador e a pacificação social</vt:lpstr>
      <vt:lpstr>Sociologia da Violência  Aula 3 - O processo civilizador e a pacificação social</vt:lpstr>
      <vt:lpstr>Sociologia da Violência  Aula 3 - O processo civilizador e a pacificação social</vt:lpstr>
      <vt:lpstr>Sociologia da Violência  Aula 3 - O processo civilizador e a pacificação social</vt:lpstr>
      <vt:lpstr>Sociologia da Violência  Aula 3 - O processo civilizador e a pacificação social</vt:lpstr>
      <vt:lpstr>Sociologia da Violência  Aula 3 - O processo civilizador e a pacificação social</vt:lpstr>
      <vt:lpstr>Sociologia da Violência  Aula 3 - O processo civilizador e a pacificação social</vt:lpstr>
      <vt:lpstr>Sociologia da Violência  Aula 3 - O processo civilizador e a pacificação social</vt:lpstr>
      <vt:lpstr>Sociologia da Violência  Aula 3 - O processo civilizador e a pacificação social</vt:lpstr>
      <vt:lpstr>Sociologia da Violência  Aula 3 - O processo civilizador e a pacificação social</vt:lpstr>
      <vt:lpstr>Sociologia da Violência  Aula 3 - O processo civilizador e a pacificação social</vt:lpstr>
      <vt:lpstr>Sociologia da Violência  Aula 3 - O processo civilizador e a pacificação social</vt:lpstr>
      <vt:lpstr>Sociologia da Violência  Aula 3 - O processo civilizador e a pacificação social</vt:lpstr>
      <vt:lpstr>Sociologia da Violência  Aula 3 - O processo civilizador e a pacificação social</vt:lpstr>
      <vt:lpstr>Sociologia da Violência  Aula 3 - O processo civilizador e a pacificação social</vt:lpstr>
      <vt:lpstr>Sociologia da Violência  Aula 3 - O processo civilizador e a pacificação social</vt:lpstr>
      <vt:lpstr>Sociologia da Violência  Aula 3 - O processo civilizador e a pacificação social</vt:lpstr>
      <vt:lpstr>Sociologia da Violência  Aula 3 - O processo civilizador e a pacificação social</vt:lpstr>
      <vt:lpstr>Sociologia da Violência  Aula 3 - O processo civilizador e a pacificação social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Sociologia da Violência  Aula 3 -</dc:title>
  <dc:creator>bruna gisi</dc:creator>
  <cp:lastModifiedBy>bruna gisi</cp:lastModifiedBy>
  <cp:revision>35</cp:revision>
  <dcterms:created xsi:type="dcterms:W3CDTF">2018-03-12T02:24:01Z</dcterms:created>
  <dcterms:modified xsi:type="dcterms:W3CDTF">2018-03-13T20:18:40Z</dcterms:modified>
</cp:coreProperties>
</file>