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26" r:id="rId2"/>
    <p:sldMasterId id="2147483648" r:id="rId3"/>
  </p:sldMasterIdLst>
  <p:notesMasterIdLst>
    <p:notesMasterId r:id="rId22"/>
  </p:notesMasterIdLst>
  <p:sldIdLst>
    <p:sldId id="259" r:id="rId4"/>
    <p:sldId id="258" r:id="rId5"/>
    <p:sldId id="257" r:id="rId6"/>
    <p:sldId id="27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78649-DDCD-4800-AA44-C2DC7A6DBE77}" v="239" dt="2023-06-13T18:20:21.995"/>
    <p1510:client id="{3381F89D-2CA7-4487-1465-E978D2B66680}" v="742" dt="2023-11-24T19:53:10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BECA9-F4BB-4BCC-9DCB-32781C27CA7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52AE95-71D3-4F41-8666-0702C1707A61}">
      <dgm:prSet phldr="0"/>
      <dgm:spPr/>
      <dgm:t>
        <a:bodyPr/>
        <a:lstStyle/>
        <a:p>
          <a:pPr rtl="0"/>
          <a:r>
            <a:rPr lang="pt-BR" dirty="0">
              <a:latin typeface="Calibri"/>
              <a:cs typeface="Calibri"/>
            </a:rPr>
            <a:t>Exposição dialogada sobre obra de </a:t>
          </a:r>
          <a:r>
            <a:rPr lang="pt-BR" dirty="0">
              <a:latin typeface="Calibri"/>
              <a:ea typeface="Calibri"/>
              <a:cs typeface="Calibri"/>
            </a:rPr>
            <a:t>Byung-Chul Han</a:t>
          </a:r>
          <a:endParaRPr lang="pt-BR" dirty="0">
            <a:latin typeface="Century Gothic"/>
          </a:endParaRPr>
        </a:p>
      </dgm:t>
    </dgm:pt>
    <dgm:pt modelId="{25E6FAF6-F72E-4D78-8311-ABB9F7378C64}" type="parTrans" cxnId="{60980C96-8E36-4EAB-BC9D-6B75A5D0993D}">
      <dgm:prSet/>
      <dgm:spPr/>
    </dgm:pt>
    <dgm:pt modelId="{D47C7C20-B644-4EF5-B128-9A0E59E78152}" type="sibTrans" cxnId="{60980C96-8E36-4EAB-BC9D-6B75A5D0993D}">
      <dgm:prSet phldrT="1" phldr="0"/>
      <dgm:spPr/>
      <dgm:t>
        <a:bodyPr/>
        <a:lstStyle/>
        <a:p>
          <a:r>
            <a:rPr lang="pt-BR"/>
            <a:t>1</a:t>
          </a:r>
        </a:p>
      </dgm:t>
    </dgm:pt>
    <dgm:pt modelId="{E1A9740A-9018-420D-AA05-3617FB0F2929}">
      <dgm:prSet phldr="0"/>
      <dgm:spPr/>
      <dgm:t>
        <a:bodyPr/>
        <a:lstStyle/>
        <a:p>
          <a:pPr rtl="0"/>
          <a:r>
            <a:rPr lang="pt-BR" dirty="0" err="1">
              <a:latin typeface="Calibri"/>
              <a:cs typeface="Calibri"/>
            </a:rPr>
            <a:t>TEDx</a:t>
          </a:r>
          <a:r>
            <a:rPr lang="pt-BR" dirty="0">
              <a:latin typeface="Calibri"/>
              <a:cs typeface="Calibri"/>
            </a:rPr>
            <a:t> André Gravatá - O segredo das miudezas  </a:t>
          </a:r>
        </a:p>
      </dgm:t>
    </dgm:pt>
    <dgm:pt modelId="{D759217F-544C-43BA-8928-CD84FB9B6EFF}" type="parTrans" cxnId="{00F75BCD-F23C-456E-A5AD-1D47E7D3F4BA}">
      <dgm:prSet/>
      <dgm:spPr/>
    </dgm:pt>
    <dgm:pt modelId="{771F989B-E1F1-4F3F-A557-F63565FB4CD0}" type="sibTrans" cxnId="{00F75BCD-F23C-456E-A5AD-1D47E7D3F4BA}">
      <dgm:prSet phldrT="3" phldr="0"/>
      <dgm:spPr/>
      <dgm:t>
        <a:bodyPr/>
        <a:lstStyle/>
        <a:p>
          <a:r>
            <a:rPr lang="pt-BR"/>
            <a:t>3</a:t>
          </a:r>
        </a:p>
      </dgm:t>
    </dgm:pt>
    <dgm:pt modelId="{35C28597-1CA1-45F2-AD55-6C2069A94EC3}">
      <dgm:prSet phldr="0"/>
      <dgm:spPr/>
      <dgm:t>
        <a:bodyPr/>
        <a:lstStyle/>
        <a:p>
          <a:pPr rtl="0"/>
          <a:r>
            <a:rPr lang="pt-BR" dirty="0">
              <a:latin typeface="Calibri"/>
              <a:cs typeface="Calibri"/>
            </a:rPr>
            <a:t>O trabalho de Michele Prazeres - Instituto Desacelera</a:t>
          </a:r>
        </a:p>
      </dgm:t>
    </dgm:pt>
    <dgm:pt modelId="{4385F9BF-CB7B-4FF2-BEEF-3093802E09A3}" type="parTrans" cxnId="{5397740A-6C92-4A8E-B903-B84973412588}">
      <dgm:prSet/>
      <dgm:spPr/>
    </dgm:pt>
    <dgm:pt modelId="{29FABDF0-1829-4D26-828E-B03681E13801}" type="sibTrans" cxnId="{5397740A-6C92-4A8E-B903-B84973412588}">
      <dgm:prSet phldrT="2" phldr="0"/>
      <dgm:spPr/>
      <dgm:t>
        <a:bodyPr/>
        <a:lstStyle/>
        <a:p>
          <a:r>
            <a:rPr lang="pt-BR"/>
            <a:t>2</a:t>
          </a:r>
        </a:p>
      </dgm:t>
    </dgm:pt>
    <dgm:pt modelId="{CFCB7966-3F8B-435A-84C4-D605CC6CC260}" type="pres">
      <dgm:prSet presAssocID="{394BECA9-F4BB-4BCC-9DCB-32781C27CA71}" presName="Name0" presStyleCnt="0">
        <dgm:presLayoutVars>
          <dgm:animLvl val="lvl"/>
          <dgm:resizeHandles val="exact"/>
        </dgm:presLayoutVars>
      </dgm:prSet>
      <dgm:spPr/>
    </dgm:pt>
    <dgm:pt modelId="{CC61EBC8-339A-4BCA-8A6C-50212F8E6192}" type="pres">
      <dgm:prSet presAssocID="{8B52AE95-71D3-4F41-8666-0702C1707A61}" presName="compositeNode" presStyleCnt="0">
        <dgm:presLayoutVars>
          <dgm:bulletEnabled val="1"/>
        </dgm:presLayoutVars>
      </dgm:prSet>
      <dgm:spPr/>
    </dgm:pt>
    <dgm:pt modelId="{0C902C16-4050-4CEA-AC4C-1B782201EB57}" type="pres">
      <dgm:prSet presAssocID="{8B52AE95-71D3-4F41-8666-0702C1707A61}" presName="bgRect" presStyleLbl="bgAccFollowNode1" presStyleIdx="0" presStyleCnt="3"/>
      <dgm:spPr/>
    </dgm:pt>
    <dgm:pt modelId="{73E174E2-2C0B-4E99-93B0-3B312C0CEEB6}" type="pres">
      <dgm:prSet presAssocID="{D47C7C20-B644-4EF5-B128-9A0E59E7815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D6DBD8E-9EE1-4A1A-A1EC-310DADB3E506}" type="pres">
      <dgm:prSet presAssocID="{8B52AE95-71D3-4F41-8666-0702C1707A61}" presName="bottomLine" presStyleLbl="alignNode1" presStyleIdx="1" presStyleCnt="6">
        <dgm:presLayoutVars/>
      </dgm:prSet>
      <dgm:spPr/>
    </dgm:pt>
    <dgm:pt modelId="{5DFB0F6F-29FD-4CD2-AF30-F1860F206625}" type="pres">
      <dgm:prSet presAssocID="{8B52AE95-71D3-4F41-8666-0702C1707A61}" presName="nodeText" presStyleLbl="bgAccFollowNode1" presStyleIdx="0" presStyleCnt="3">
        <dgm:presLayoutVars>
          <dgm:bulletEnabled val="1"/>
        </dgm:presLayoutVars>
      </dgm:prSet>
      <dgm:spPr/>
    </dgm:pt>
    <dgm:pt modelId="{728CB576-6202-4262-A7E6-C6A662F038F6}" type="pres">
      <dgm:prSet presAssocID="{D47C7C20-B644-4EF5-B128-9A0E59E78152}" presName="sibTrans" presStyleCnt="0"/>
      <dgm:spPr/>
    </dgm:pt>
    <dgm:pt modelId="{95C0E9BA-F661-4A04-8F0C-B47B56FABB05}" type="pres">
      <dgm:prSet presAssocID="{35C28597-1CA1-45F2-AD55-6C2069A94EC3}" presName="compositeNode" presStyleCnt="0">
        <dgm:presLayoutVars>
          <dgm:bulletEnabled val="1"/>
        </dgm:presLayoutVars>
      </dgm:prSet>
      <dgm:spPr/>
    </dgm:pt>
    <dgm:pt modelId="{C6AB6D56-FE95-4E8F-9055-4708AD888BD8}" type="pres">
      <dgm:prSet presAssocID="{35C28597-1CA1-45F2-AD55-6C2069A94EC3}" presName="bgRect" presStyleLbl="bgAccFollowNode1" presStyleIdx="1" presStyleCnt="3"/>
      <dgm:spPr/>
    </dgm:pt>
    <dgm:pt modelId="{39B063A3-758F-4488-B066-F10FE52D60F8}" type="pres">
      <dgm:prSet presAssocID="{29FABDF0-1829-4D26-828E-B03681E13801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57C0B67-A15F-4474-A333-4B3500A5CC98}" type="pres">
      <dgm:prSet presAssocID="{35C28597-1CA1-45F2-AD55-6C2069A94EC3}" presName="bottomLine" presStyleLbl="alignNode1" presStyleIdx="3" presStyleCnt="6">
        <dgm:presLayoutVars/>
      </dgm:prSet>
      <dgm:spPr/>
    </dgm:pt>
    <dgm:pt modelId="{1FBFAAEF-B6EF-43AE-A2C6-018DF159A308}" type="pres">
      <dgm:prSet presAssocID="{35C28597-1CA1-45F2-AD55-6C2069A94EC3}" presName="nodeText" presStyleLbl="bgAccFollowNode1" presStyleIdx="1" presStyleCnt="3">
        <dgm:presLayoutVars>
          <dgm:bulletEnabled val="1"/>
        </dgm:presLayoutVars>
      </dgm:prSet>
      <dgm:spPr/>
    </dgm:pt>
    <dgm:pt modelId="{AF86B72F-7077-4DF8-8E39-52BD72DA80DD}" type="pres">
      <dgm:prSet presAssocID="{29FABDF0-1829-4D26-828E-B03681E13801}" presName="sibTrans" presStyleCnt="0"/>
      <dgm:spPr/>
    </dgm:pt>
    <dgm:pt modelId="{EFE24B7B-99F0-450D-BE66-E4A9E674CA8F}" type="pres">
      <dgm:prSet presAssocID="{E1A9740A-9018-420D-AA05-3617FB0F2929}" presName="compositeNode" presStyleCnt="0">
        <dgm:presLayoutVars>
          <dgm:bulletEnabled val="1"/>
        </dgm:presLayoutVars>
      </dgm:prSet>
      <dgm:spPr/>
    </dgm:pt>
    <dgm:pt modelId="{9E0AC541-6F26-42C7-ABFB-5D4B76F878E9}" type="pres">
      <dgm:prSet presAssocID="{E1A9740A-9018-420D-AA05-3617FB0F2929}" presName="bgRect" presStyleLbl="bgAccFollowNode1" presStyleIdx="2" presStyleCnt="3"/>
      <dgm:spPr/>
    </dgm:pt>
    <dgm:pt modelId="{C1183EFF-0B43-43BB-9CA4-C522B3A9B999}" type="pres">
      <dgm:prSet presAssocID="{771F989B-E1F1-4F3F-A557-F63565FB4CD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2E473D5-B384-40BB-96A9-808786B75B59}" type="pres">
      <dgm:prSet presAssocID="{E1A9740A-9018-420D-AA05-3617FB0F2929}" presName="bottomLine" presStyleLbl="alignNode1" presStyleIdx="5" presStyleCnt="6">
        <dgm:presLayoutVars/>
      </dgm:prSet>
      <dgm:spPr/>
    </dgm:pt>
    <dgm:pt modelId="{ED54DEF3-AFA8-4A35-93EF-64E0191CE076}" type="pres">
      <dgm:prSet presAssocID="{E1A9740A-9018-420D-AA05-3617FB0F292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5397740A-6C92-4A8E-B903-B84973412588}" srcId="{394BECA9-F4BB-4BCC-9DCB-32781C27CA71}" destId="{35C28597-1CA1-45F2-AD55-6C2069A94EC3}" srcOrd="1" destOrd="0" parTransId="{4385F9BF-CB7B-4FF2-BEEF-3093802E09A3}" sibTransId="{29FABDF0-1829-4D26-828E-B03681E13801}"/>
    <dgm:cxn modelId="{2CC3B620-23BA-4F17-893D-A73DE2D056F0}" type="presOf" srcId="{8B52AE95-71D3-4F41-8666-0702C1707A61}" destId="{5DFB0F6F-29FD-4CD2-AF30-F1860F206625}" srcOrd="1" destOrd="0" presId="urn:microsoft.com/office/officeart/2016/7/layout/BasicLinearProcessNumbered"/>
    <dgm:cxn modelId="{2D19B923-E190-46EF-9ED9-55E40FCC6A85}" type="presOf" srcId="{29FABDF0-1829-4D26-828E-B03681E13801}" destId="{39B063A3-758F-4488-B066-F10FE52D60F8}" srcOrd="0" destOrd="0" presId="urn:microsoft.com/office/officeart/2016/7/layout/BasicLinearProcessNumbered"/>
    <dgm:cxn modelId="{50A27E30-FA6C-4269-9C07-46DBFC487DD8}" type="presOf" srcId="{771F989B-E1F1-4F3F-A557-F63565FB4CD0}" destId="{C1183EFF-0B43-43BB-9CA4-C522B3A9B999}" srcOrd="0" destOrd="0" presId="urn:microsoft.com/office/officeart/2016/7/layout/BasicLinearProcessNumbered"/>
    <dgm:cxn modelId="{D6324337-6252-475B-B76F-1853833C409F}" type="presOf" srcId="{E1A9740A-9018-420D-AA05-3617FB0F2929}" destId="{ED54DEF3-AFA8-4A35-93EF-64E0191CE076}" srcOrd="1" destOrd="0" presId="urn:microsoft.com/office/officeart/2016/7/layout/BasicLinearProcessNumbered"/>
    <dgm:cxn modelId="{1A4E9B4C-51EF-410F-ACC7-C769DC72BF94}" type="presOf" srcId="{35C28597-1CA1-45F2-AD55-6C2069A94EC3}" destId="{C6AB6D56-FE95-4E8F-9055-4708AD888BD8}" srcOrd="0" destOrd="0" presId="urn:microsoft.com/office/officeart/2016/7/layout/BasicLinearProcessNumbered"/>
    <dgm:cxn modelId="{F9A16254-9D9E-4E5A-BDE9-8649E19BED26}" type="presOf" srcId="{35C28597-1CA1-45F2-AD55-6C2069A94EC3}" destId="{1FBFAAEF-B6EF-43AE-A2C6-018DF159A308}" srcOrd="1" destOrd="0" presId="urn:microsoft.com/office/officeart/2016/7/layout/BasicLinearProcessNumbered"/>
    <dgm:cxn modelId="{0F84488D-3C3F-4872-9D97-0CACB3891204}" type="presOf" srcId="{D47C7C20-B644-4EF5-B128-9A0E59E78152}" destId="{73E174E2-2C0B-4E99-93B0-3B312C0CEEB6}" srcOrd="0" destOrd="0" presId="urn:microsoft.com/office/officeart/2016/7/layout/BasicLinearProcessNumbered"/>
    <dgm:cxn modelId="{60980C96-8E36-4EAB-BC9D-6B75A5D0993D}" srcId="{394BECA9-F4BB-4BCC-9DCB-32781C27CA71}" destId="{8B52AE95-71D3-4F41-8666-0702C1707A61}" srcOrd="0" destOrd="0" parTransId="{25E6FAF6-F72E-4D78-8311-ABB9F7378C64}" sibTransId="{D47C7C20-B644-4EF5-B128-9A0E59E78152}"/>
    <dgm:cxn modelId="{8553CCA4-ACC5-4BE0-BB84-06255AE2635A}" type="presOf" srcId="{8B52AE95-71D3-4F41-8666-0702C1707A61}" destId="{0C902C16-4050-4CEA-AC4C-1B782201EB57}" srcOrd="0" destOrd="0" presId="urn:microsoft.com/office/officeart/2016/7/layout/BasicLinearProcessNumbered"/>
    <dgm:cxn modelId="{C0C091C0-FC03-40E8-8620-0EB4B04581CA}" type="presOf" srcId="{E1A9740A-9018-420D-AA05-3617FB0F2929}" destId="{9E0AC541-6F26-42C7-ABFB-5D4B76F878E9}" srcOrd="0" destOrd="0" presId="urn:microsoft.com/office/officeart/2016/7/layout/BasicLinearProcessNumbered"/>
    <dgm:cxn modelId="{00F75BCD-F23C-456E-A5AD-1D47E7D3F4BA}" srcId="{394BECA9-F4BB-4BCC-9DCB-32781C27CA71}" destId="{E1A9740A-9018-420D-AA05-3617FB0F2929}" srcOrd="2" destOrd="0" parTransId="{D759217F-544C-43BA-8928-CD84FB9B6EFF}" sibTransId="{771F989B-E1F1-4F3F-A557-F63565FB4CD0}"/>
    <dgm:cxn modelId="{51F99DEF-5AB2-45F3-87D5-BB54E702DFEA}" type="presOf" srcId="{394BECA9-F4BB-4BCC-9DCB-32781C27CA71}" destId="{CFCB7966-3F8B-435A-84C4-D605CC6CC260}" srcOrd="0" destOrd="0" presId="urn:microsoft.com/office/officeart/2016/7/layout/BasicLinearProcessNumbered"/>
    <dgm:cxn modelId="{BCF68BAD-1175-4F4A-9FA5-966DB3090F03}" type="presParOf" srcId="{CFCB7966-3F8B-435A-84C4-D605CC6CC260}" destId="{CC61EBC8-339A-4BCA-8A6C-50212F8E6192}" srcOrd="0" destOrd="0" presId="urn:microsoft.com/office/officeart/2016/7/layout/BasicLinearProcessNumbered"/>
    <dgm:cxn modelId="{9BAAA6FB-480C-46FA-A82B-36BBF021F3F0}" type="presParOf" srcId="{CC61EBC8-339A-4BCA-8A6C-50212F8E6192}" destId="{0C902C16-4050-4CEA-AC4C-1B782201EB57}" srcOrd="0" destOrd="0" presId="urn:microsoft.com/office/officeart/2016/7/layout/BasicLinearProcessNumbered"/>
    <dgm:cxn modelId="{A357D28D-67D6-403F-AA34-A29B13F91406}" type="presParOf" srcId="{CC61EBC8-339A-4BCA-8A6C-50212F8E6192}" destId="{73E174E2-2C0B-4E99-93B0-3B312C0CEEB6}" srcOrd="1" destOrd="0" presId="urn:microsoft.com/office/officeart/2016/7/layout/BasicLinearProcessNumbered"/>
    <dgm:cxn modelId="{E8B13C7B-0982-4DAC-AB05-75EF6F66B45A}" type="presParOf" srcId="{CC61EBC8-339A-4BCA-8A6C-50212F8E6192}" destId="{ED6DBD8E-9EE1-4A1A-A1EC-310DADB3E506}" srcOrd="2" destOrd="0" presId="urn:microsoft.com/office/officeart/2016/7/layout/BasicLinearProcessNumbered"/>
    <dgm:cxn modelId="{83F31867-4030-46B8-B979-8982D1121158}" type="presParOf" srcId="{CC61EBC8-339A-4BCA-8A6C-50212F8E6192}" destId="{5DFB0F6F-29FD-4CD2-AF30-F1860F206625}" srcOrd="3" destOrd="0" presId="urn:microsoft.com/office/officeart/2016/7/layout/BasicLinearProcessNumbered"/>
    <dgm:cxn modelId="{574B68E8-A7B8-48CB-89C7-A2F1DF1A7AB2}" type="presParOf" srcId="{CFCB7966-3F8B-435A-84C4-D605CC6CC260}" destId="{728CB576-6202-4262-A7E6-C6A662F038F6}" srcOrd="1" destOrd="0" presId="urn:microsoft.com/office/officeart/2016/7/layout/BasicLinearProcessNumbered"/>
    <dgm:cxn modelId="{4959A8CE-83C2-416B-9AF8-216967670350}" type="presParOf" srcId="{CFCB7966-3F8B-435A-84C4-D605CC6CC260}" destId="{95C0E9BA-F661-4A04-8F0C-B47B56FABB05}" srcOrd="2" destOrd="0" presId="urn:microsoft.com/office/officeart/2016/7/layout/BasicLinearProcessNumbered"/>
    <dgm:cxn modelId="{5B979F32-F91B-4ACA-AF01-2EDB954F0070}" type="presParOf" srcId="{95C0E9BA-F661-4A04-8F0C-B47B56FABB05}" destId="{C6AB6D56-FE95-4E8F-9055-4708AD888BD8}" srcOrd="0" destOrd="0" presId="urn:microsoft.com/office/officeart/2016/7/layout/BasicLinearProcessNumbered"/>
    <dgm:cxn modelId="{5A7B6CDB-08A3-435B-B8D9-2DBC6BC37623}" type="presParOf" srcId="{95C0E9BA-F661-4A04-8F0C-B47B56FABB05}" destId="{39B063A3-758F-4488-B066-F10FE52D60F8}" srcOrd="1" destOrd="0" presId="urn:microsoft.com/office/officeart/2016/7/layout/BasicLinearProcessNumbered"/>
    <dgm:cxn modelId="{D600AC32-6BB6-4998-B557-C2831DA79533}" type="presParOf" srcId="{95C0E9BA-F661-4A04-8F0C-B47B56FABB05}" destId="{D57C0B67-A15F-4474-A333-4B3500A5CC98}" srcOrd="2" destOrd="0" presId="urn:microsoft.com/office/officeart/2016/7/layout/BasicLinearProcessNumbered"/>
    <dgm:cxn modelId="{F8680F34-0D10-4C64-9FA5-CF9308AC2DE2}" type="presParOf" srcId="{95C0E9BA-F661-4A04-8F0C-B47B56FABB05}" destId="{1FBFAAEF-B6EF-43AE-A2C6-018DF159A308}" srcOrd="3" destOrd="0" presId="urn:microsoft.com/office/officeart/2016/7/layout/BasicLinearProcessNumbered"/>
    <dgm:cxn modelId="{FA690D08-4920-4268-8496-C9056EC36776}" type="presParOf" srcId="{CFCB7966-3F8B-435A-84C4-D605CC6CC260}" destId="{AF86B72F-7077-4DF8-8E39-52BD72DA80DD}" srcOrd="3" destOrd="0" presId="urn:microsoft.com/office/officeart/2016/7/layout/BasicLinearProcessNumbered"/>
    <dgm:cxn modelId="{F5A72593-6B28-456C-A9A2-A8708589586F}" type="presParOf" srcId="{CFCB7966-3F8B-435A-84C4-D605CC6CC260}" destId="{EFE24B7B-99F0-450D-BE66-E4A9E674CA8F}" srcOrd="4" destOrd="0" presId="urn:microsoft.com/office/officeart/2016/7/layout/BasicLinearProcessNumbered"/>
    <dgm:cxn modelId="{B3F24660-0E9F-4FCA-8187-F2F100DD40D2}" type="presParOf" srcId="{EFE24B7B-99F0-450D-BE66-E4A9E674CA8F}" destId="{9E0AC541-6F26-42C7-ABFB-5D4B76F878E9}" srcOrd="0" destOrd="0" presId="urn:microsoft.com/office/officeart/2016/7/layout/BasicLinearProcessNumbered"/>
    <dgm:cxn modelId="{3CCB75EE-C7CB-47C8-993D-E62F340E20D2}" type="presParOf" srcId="{EFE24B7B-99F0-450D-BE66-E4A9E674CA8F}" destId="{C1183EFF-0B43-43BB-9CA4-C522B3A9B999}" srcOrd="1" destOrd="0" presId="urn:microsoft.com/office/officeart/2016/7/layout/BasicLinearProcessNumbered"/>
    <dgm:cxn modelId="{FB15615C-7090-4CB9-8F23-03241C49342F}" type="presParOf" srcId="{EFE24B7B-99F0-450D-BE66-E4A9E674CA8F}" destId="{82E473D5-B384-40BB-96A9-808786B75B59}" srcOrd="2" destOrd="0" presId="urn:microsoft.com/office/officeart/2016/7/layout/BasicLinearProcessNumbered"/>
    <dgm:cxn modelId="{E340A215-3B84-43CF-9F1E-6E0C290D334D}" type="presParOf" srcId="{EFE24B7B-99F0-450D-BE66-E4A9E674CA8F}" destId="{ED54DEF3-AFA8-4A35-93EF-64E0191CE07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02C16-4050-4CEA-AC4C-1B782201EB57}">
      <dsp:nvSpPr>
        <dsp:cNvPr id="0" name=""/>
        <dsp:cNvSpPr/>
      </dsp:nvSpPr>
      <dsp:spPr>
        <a:xfrm>
          <a:off x="0" y="0"/>
          <a:ext cx="3286125" cy="41608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Calibri"/>
              <a:cs typeface="Calibri"/>
            </a:rPr>
            <a:t>Exposição dialogada sobre obra de </a:t>
          </a:r>
          <a:r>
            <a:rPr lang="pt-BR" sz="2600" kern="1200" dirty="0">
              <a:latin typeface="Calibri"/>
              <a:ea typeface="Calibri"/>
              <a:cs typeface="Calibri"/>
            </a:rPr>
            <a:t>Byung-Chul Han</a:t>
          </a:r>
          <a:endParaRPr lang="pt-BR" sz="2600" kern="1200" dirty="0">
            <a:latin typeface="Century Gothic"/>
          </a:endParaRPr>
        </a:p>
      </dsp:txBody>
      <dsp:txXfrm>
        <a:off x="0" y="1581118"/>
        <a:ext cx="3286125" cy="2496502"/>
      </dsp:txXfrm>
    </dsp:sp>
    <dsp:sp modelId="{73E174E2-2C0B-4E99-93B0-3B312C0CEEB6}">
      <dsp:nvSpPr>
        <dsp:cNvPr id="0" name=""/>
        <dsp:cNvSpPr/>
      </dsp:nvSpPr>
      <dsp:spPr>
        <a:xfrm>
          <a:off x="1018936" y="416083"/>
          <a:ext cx="1248251" cy="12482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19" tIns="12700" rIns="973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1</a:t>
          </a:r>
        </a:p>
      </dsp:txBody>
      <dsp:txXfrm>
        <a:off x="1201738" y="598885"/>
        <a:ext cx="882647" cy="882647"/>
      </dsp:txXfrm>
    </dsp:sp>
    <dsp:sp modelId="{ED6DBD8E-9EE1-4A1A-A1EC-310DADB3E506}">
      <dsp:nvSpPr>
        <dsp:cNvPr id="0" name=""/>
        <dsp:cNvSpPr/>
      </dsp:nvSpPr>
      <dsp:spPr>
        <a:xfrm>
          <a:off x="0" y="4160765"/>
          <a:ext cx="32861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B6D56-FE95-4E8F-9055-4708AD888BD8}">
      <dsp:nvSpPr>
        <dsp:cNvPr id="0" name=""/>
        <dsp:cNvSpPr/>
      </dsp:nvSpPr>
      <dsp:spPr>
        <a:xfrm>
          <a:off x="3614737" y="0"/>
          <a:ext cx="3286125" cy="41608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latin typeface="Calibri"/>
              <a:cs typeface="Calibri"/>
            </a:rPr>
            <a:t>O trabalho de Michele Prazeres - Instituto Desacelera</a:t>
          </a:r>
        </a:p>
      </dsp:txBody>
      <dsp:txXfrm>
        <a:off x="3614737" y="1581118"/>
        <a:ext cx="3286125" cy="2496502"/>
      </dsp:txXfrm>
    </dsp:sp>
    <dsp:sp modelId="{39B063A3-758F-4488-B066-F10FE52D60F8}">
      <dsp:nvSpPr>
        <dsp:cNvPr id="0" name=""/>
        <dsp:cNvSpPr/>
      </dsp:nvSpPr>
      <dsp:spPr>
        <a:xfrm>
          <a:off x="4633674" y="416083"/>
          <a:ext cx="1248251" cy="12482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19" tIns="12700" rIns="973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2</a:t>
          </a:r>
        </a:p>
      </dsp:txBody>
      <dsp:txXfrm>
        <a:off x="4816476" y="598885"/>
        <a:ext cx="882647" cy="882647"/>
      </dsp:txXfrm>
    </dsp:sp>
    <dsp:sp modelId="{D57C0B67-A15F-4474-A333-4B3500A5CC98}">
      <dsp:nvSpPr>
        <dsp:cNvPr id="0" name=""/>
        <dsp:cNvSpPr/>
      </dsp:nvSpPr>
      <dsp:spPr>
        <a:xfrm>
          <a:off x="3614737" y="4160765"/>
          <a:ext cx="32861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AC541-6F26-42C7-ABFB-5D4B76F878E9}">
      <dsp:nvSpPr>
        <dsp:cNvPr id="0" name=""/>
        <dsp:cNvSpPr/>
      </dsp:nvSpPr>
      <dsp:spPr>
        <a:xfrm>
          <a:off x="7229475" y="0"/>
          <a:ext cx="3286125" cy="41608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 err="1">
              <a:latin typeface="Calibri"/>
              <a:cs typeface="Calibri"/>
            </a:rPr>
            <a:t>TEDx</a:t>
          </a:r>
          <a:r>
            <a:rPr lang="pt-BR" sz="2600" kern="1200" dirty="0">
              <a:latin typeface="Calibri"/>
              <a:cs typeface="Calibri"/>
            </a:rPr>
            <a:t> André Gravatá - O segredo das miudezas  </a:t>
          </a:r>
        </a:p>
      </dsp:txBody>
      <dsp:txXfrm>
        <a:off x="7229475" y="1581118"/>
        <a:ext cx="3286125" cy="2496502"/>
      </dsp:txXfrm>
    </dsp:sp>
    <dsp:sp modelId="{C1183EFF-0B43-43BB-9CA4-C522B3A9B999}">
      <dsp:nvSpPr>
        <dsp:cNvPr id="0" name=""/>
        <dsp:cNvSpPr/>
      </dsp:nvSpPr>
      <dsp:spPr>
        <a:xfrm>
          <a:off x="8248411" y="416083"/>
          <a:ext cx="1248251" cy="12482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19" tIns="12700" rIns="973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3</a:t>
          </a:r>
        </a:p>
      </dsp:txBody>
      <dsp:txXfrm>
        <a:off x="8431213" y="598885"/>
        <a:ext cx="882647" cy="882647"/>
      </dsp:txXfrm>
    </dsp:sp>
    <dsp:sp modelId="{82E473D5-B384-40BB-96A9-808786B75B59}">
      <dsp:nvSpPr>
        <dsp:cNvPr id="0" name=""/>
        <dsp:cNvSpPr/>
      </dsp:nvSpPr>
      <dsp:spPr>
        <a:xfrm>
          <a:off x="7229475" y="4160765"/>
          <a:ext cx="32861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EC17-ECB1-49E9-B795-35D253BEDE54}" type="datetimeFigureOut">
              <a:t>29/11/2023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2EC98-9C15-44FE-8757-21BEF512951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58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5" y="527563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1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9393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3" cy="6022259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6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1" y="0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6" y="1332238"/>
            <a:ext cx="5263732" cy="3841103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5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4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ês Fotos">
  <p:cSld name="Três Fo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08000" y="-666750"/>
            <a:ext cx="6985000" cy="7588912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3"/>
          <p:cNvSpPr>
            <a:spLocks noGrp="1"/>
          </p:cNvSpPr>
          <p:nvPr>
            <p:ph type="pic" idx="3"/>
          </p:nvPr>
        </p:nvSpPr>
        <p:spPr>
          <a:xfrm>
            <a:off x="7620000" y="-565150"/>
            <a:ext cx="4648200" cy="4017434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3"/>
          <p:cNvSpPr>
            <a:spLocks noGrp="1"/>
          </p:cNvSpPr>
          <p:nvPr>
            <p:ph type="pic" idx="4"/>
          </p:nvPr>
        </p:nvSpPr>
        <p:spPr>
          <a:xfrm>
            <a:off x="7620000" y="2889250"/>
            <a:ext cx="4191000" cy="4191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08000" y="5568950"/>
            <a:ext cx="11176001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1pPr>
            <a:lvl2pPr marL="457200" lvl="1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2pPr>
            <a:lvl3pPr marL="685800" lvl="2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3pPr>
            <a:lvl4pPr marL="914400" lvl="3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4pPr>
            <a:lvl5pPr marL="1143000" lvl="4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5pPr>
            <a:lvl6pPr marL="1371600" lvl="5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6pPr>
            <a:lvl7pPr marL="1600200" lvl="6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7pPr>
            <a:lvl8pPr marL="1828800" lvl="7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8pPr>
            <a:lvl9pPr marL="2057400" lvl="8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74450" y="6464300"/>
            <a:ext cx="209544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8573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CEE17EFC-192F-CA90-2CFE-448412332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35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BD0998A9-C23E-5369-CFED-41D6D7E0C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3697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40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06E08EA1-8536-1A62-3FBD-C15F36E62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97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71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F0A6342D-5435-DE60-C608-FD1599A2D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4"/>
            <a:ext cx="12192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379" y="288553"/>
            <a:ext cx="11009223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3379" y="1839545"/>
            <a:ext cx="11009223" cy="2237531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6BB040-EA2B-B5C2-27D3-F81C342F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6074" y="6042026"/>
            <a:ext cx="9125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6A1395-5CC7-42E5-9D82-D3C2D517BF30}" type="datetime1">
              <a:rPr lang="en-US" altLang="pt-BR"/>
              <a:pPr>
                <a:defRPr/>
              </a:pPr>
              <a:t>11/29/2023</a:t>
            </a:fld>
            <a:endParaRPr lang="en-US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4AA49D-0942-6248-5BB2-A6C96998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C4752-2494-6E58-A0A7-64B82C8D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727" y="6042026"/>
            <a:ext cx="68297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67CE4DF-B009-42B1-BE26-F7AE9972093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97274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738" r:id="rId14"/>
    <p:sldLayoutId id="2147483739" r:id="rId15"/>
    <p:sldLayoutId id="2147483740" r:id="rId16"/>
    <p:sldLayoutId id="2147483665" r:id="rId17"/>
    <p:sldLayoutId id="2147483664" r:id="rId18"/>
    <p:sldLayoutId id="2147483663" r:id="rId19"/>
    <p:sldLayoutId id="2147483727" r:id="rId20"/>
    <p:sldLayoutId id="2147483662" r:id="rId21"/>
    <p:sldLayoutId id="2147483698" r:id="rId22"/>
    <p:sldLayoutId id="2147483728" r:id="rId23"/>
    <p:sldLayoutId id="2147483729" r:id="rId24"/>
    <p:sldLayoutId id="2147483730" r:id="rId25"/>
    <p:sldLayoutId id="214748373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KFLzjE3oGZE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" name="Picture 3" descr="Microscopic view of cells">
            <a:extLst>
              <a:ext uri="{FF2B5EF4-FFF2-40B4-BE49-F238E27FC236}">
                <a16:creationId xmlns:a16="http://schemas.microsoft.com/office/drawing/2014/main" id="{8FAB9A87-3665-BDCD-313F-7911DD6E0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r="-2" b="12970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1" y="1025357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59565" y="2886439"/>
            <a:ext cx="4397047" cy="1656963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cs typeface="Calibri Light"/>
              </a:rPr>
              <a:t>CCA 5972 – </a:t>
            </a:r>
            <a:r>
              <a:rPr lang="de-DE" sz="4000" dirty="0" err="1">
                <a:cs typeface="Calibri Light"/>
              </a:rPr>
              <a:t>Comunicação</a:t>
            </a:r>
            <a:r>
              <a:rPr lang="de-DE" sz="4000" dirty="0">
                <a:cs typeface="Calibri Light"/>
              </a:rPr>
              <a:t>, </a:t>
            </a:r>
            <a:r>
              <a:rPr lang="de-DE" sz="4000" dirty="0" err="1">
                <a:cs typeface="Calibri Light"/>
              </a:rPr>
              <a:t>meio</a:t>
            </a:r>
            <a:r>
              <a:rPr lang="de-DE" sz="4000" dirty="0">
                <a:cs typeface="Calibri Light"/>
              </a:rPr>
              <a:t> ambiente e </a:t>
            </a:r>
            <a:r>
              <a:rPr lang="de-DE" sz="4000" dirty="0" err="1">
                <a:cs typeface="Calibri Light"/>
              </a:rPr>
              <a:t>políticas</a:t>
            </a:r>
            <a:r>
              <a:rPr lang="de-DE" sz="4000" dirty="0">
                <a:cs typeface="Calibri Light"/>
              </a:rPr>
              <a:t> </a:t>
            </a:r>
            <a:r>
              <a:rPr lang="de-DE" sz="4000" dirty="0" err="1">
                <a:cs typeface="Calibri Light"/>
              </a:rPr>
              <a:t>públicas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87697" y="4553983"/>
            <a:ext cx="3665551" cy="7754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Aula 13 – 29/11/2023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444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A90A1-E9AE-75AE-E6B8-5C682C23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Fetiche da transparência </a:t>
            </a:r>
          </a:p>
        </p:txBody>
      </p:sp>
      <p:pic>
        <p:nvPicPr>
          <p:cNvPr id="4" name="Imagem 3" descr="Portal Oficial de Restinga - São Paulo">
            <a:extLst>
              <a:ext uri="{FF2B5EF4-FFF2-40B4-BE49-F238E27FC236}">
                <a16:creationId xmlns:a16="http://schemas.microsoft.com/office/drawing/2014/main" id="{9C4072A0-1170-1F38-8585-C2FEF03A7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67" r="17948" b="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98E6B0-CA57-14A9-7B49-837BF308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9888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t-BR" sz="2400" dirty="0"/>
              <a:t>Coação sistêmica do atual estágio do capitalismo: </a:t>
            </a:r>
          </a:p>
          <a:p>
            <a:pPr marL="457200" indent="-457200"/>
            <a:r>
              <a:rPr lang="pt-BR" sz="2400" dirty="0"/>
              <a:t>simplificação/superficialidade, </a:t>
            </a:r>
          </a:p>
          <a:p>
            <a:pPr marL="457200" indent="-457200"/>
            <a:r>
              <a:rPr lang="pt-BR" sz="2400" dirty="0"/>
              <a:t>pornográfico/mercantilização, </a:t>
            </a:r>
          </a:p>
          <a:p>
            <a:pPr marL="457200" indent="-457200"/>
            <a:r>
              <a:rPr lang="pt-BR" sz="2400" dirty="0"/>
              <a:t>desencantamento e despolitização.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/>
          </a:p>
          <a:p>
            <a:pPr marL="0" indent="0">
              <a:buNone/>
            </a:pPr>
            <a:br>
              <a:rPr lang="en-US" sz="2000" dirty="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1944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151017-793A-451E-6CAE-6DB8D2FA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Transparência e aceleração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D99D89-A7AB-8233-4BBB-78B1FE9A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Pensar não é transparente, leva tempo</a:t>
            </a:r>
          </a:p>
          <a:p>
            <a:r>
              <a:rPr lang="pt-BR" sz="2400" dirty="0"/>
              <a:t>Processador (cálculo) x procissão (narratividade)</a:t>
            </a:r>
          </a:p>
        </p:txBody>
      </p:sp>
      <p:pic>
        <p:nvPicPr>
          <p:cNvPr id="4" name="Imagem 3" descr="Quanto tempo dura o processador do computador?">
            <a:extLst>
              <a:ext uri="{FF2B5EF4-FFF2-40B4-BE49-F238E27FC236}">
                <a16:creationId xmlns:a16="http://schemas.microsoft.com/office/drawing/2014/main" id="{FED1E5FE-4F8F-B614-5100-5045E091F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3" r="924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20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229E0C-AC51-7218-18DB-61C188EB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 err="1"/>
              <a:t>Psicopolítica</a:t>
            </a:r>
            <a:r>
              <a:rPr lang="pt-BR" dirty="0"/>
              <a:t> </a:t>
            </a:r>
          </a:p>
        </p:txBody>
      </p:sp>
      <p:pic>
        <p:nvPicPr>
          <p:cNvPr id="4" name="Imagem 3" descr="Os olhos abertos da América Latina: a indústria da vigilância digital e o  potencial normativo da narrativa decolonial – IP.rec">
            <a:extLst>
              <a:ext uri="{FF2B5EF4-FFF2-40B4-BE49-F238E27FC236}">
                <a16:creationId xmlns:a16="http://schemas.microsoft.com/office/drawing/2014/main" id="{4ACB4FFD-13A3-AACC-5354-7E1A251B2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1" r="38453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B0461-2601-28FB-3BA6-3570A8948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Confiança substituída pelo controle </a:t>
            </a:r>
          </a:p>
          <a:p>
            <a:r>
              <a:rPr lang="pt-BR" sz="2400" dirty="0"/>
              <a:t>Data mining e o inconsciente coletivo</a:t>
            </a:r>
          </a:p>
        </p:txBody>
      </p:sp>
    </p:spTree>
    <p:extLst>
      <p:ext uri="{BB962C8B-B14F-4D97-AF65-F5344CB8AC3E}">
        <p14:creationId xmlns:p14="http://schemas.microsoft.com/office/powerpoint/2010/main" val="408246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66A315-1A90-A9E5-E8F0-A8201B2D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Chamado à 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78BA891-D244-CAF4-7F33-415DB8FC2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99" r="2" b="731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70E035-4A00-86E4-80C0-232F8ACC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Não é mero desacelerar na mesma lógica, é um </a:t>
            </a:r>
            <a:r>
              <a:rPr lang="pt-BR" sz="2400" err="1"/>
              <a:t>reencantamento</a:t>
            </a:r>
            <a:r>
              <a:rPr lang="pt-BR" sz="2400" dirty="0"/>
              <a:t> do mundo</a:t>
            </a:r>
          </a:p>
        </p:txBody>
      </p:sp>
    </p:spTree>
    <p:extLst>
      <p:ext uri="{BB962C8B-B14F-4D97-AF65-F5344CB8AC3E}">
        <p14:creationId xmlns:p14="http://schemas.microsoft.com/office/powerpoint/2010/main" val="12548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FB0FA-56CC-F399-93C2-938D4115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2- O trabalho de Michele Prazeres - Instituto Desacelera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89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17D3A80-3625-2E0B-7693-BC05B96B2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33" t="12079" r="13381" b="31881"/>
          <a:stretch/>
        </p:blipFill>
        <p:spPr>
          <a:xfrm>
            <a:off x="5347" y="224423"/>
            <a:ext cx="9294107" cy="3792644"/>
          </a:xfrm>
          <a:prstGeom prst="rect">
            <a:avLst/>
          </a:prstGeom>
        </p:spPr>
      </p:pic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C9BE6058-E633-94AB-BC10-61C8C9029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5" r="17073" b="971"/>
          <a:stretch/>
        </p:blipFill>
        <p:spPr>
          <a:xfrm>
            <a:off x="8775031" y="613611"/>
            <a:ext cx="3410728" cy="5082770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F921A50D-3633-4746-DC09-1B7A1149C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5548"/>
            <a:ext cx="8769683" cy="261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35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Dia Sem Pressa: campanha quer desacelerar o ritmo dos paulistanos — Foto: Reprodução/Jornal Nacional">
            <a:extLst>
              <a:ext uri="{FF2B5EF4-FFF2-40B4-BE49-F238E27FC236}">
                <a16:creationId xmlns:a16="http://schemas.microsoft.com/office/drawing/2014/main" id="{4BD7AECC-6F32-659D-37BF-34307D1D6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A3B0C-058A-CFE7-1780-5E8E11EA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 – </a:t>
            </a:r>
            <a:r>
              <a:rPr lang="pt-BR" dirty="0" err="1"/>
              <a:t>TEDx</a:t>
            </a:r>
            <a:r>
              <a:rPr lang="pt-BR" dirty="0"/>
              <a:t> André Gravatá</a:t>
            </a:r>
          </a:p>
        </p:txBody>
      </p:sp>
    </p:spTree>
    <p:extLst>
      <p:ext uri="{BB962C8B-B14F-4D97-AF65-F5344CB8AC3E}">
        <p14:creationId xmlns:p14="http://schemas.microsoft.com/office/powerpoint/2010/main" val="384267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ídia Online 1" title="O segredo das miudezas | André Gravatá | TEDxDanteAlighieriSchool">
            <a:hlinkClick r:id="" action="ppaction://media"/>
            <a:extLst>
              <a:ext uri="{FF2B5EF4-FFF2-40B4-BE49-F238E27FC236}">
                <a16:creationId xmlns:a16="http://schemas.microsoft.com/office/drawing/2014/main" id="{F0DDF68D-E01A-66A2-9BF3-26A4D464D3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A37F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E3117F-BAC3-C376-4E85-04C67909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Roteiro geral da aula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1C3400-696F-8113-4017-D0037F87A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11624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A3C0D-F321-A5EA-1F59-7B080380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Textos que fundamentam a 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D6F35-C2AF-8BA9-BC3E-3F7BEF75A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  <a:latin typeface="Times New Roman"/>
                <a:cs typeface="Times New Roman"/>
              </a:rPr>
              <a:t>CHUL-HAN, </a:t>
            </a:r>
            <a:r>
              <a:rPr lang="pt-BR" err="1">
                <a:highlight>
                  <a:srgbClr val="FFFF00"/>
                </a:highlight>
                <a:latin typeface="Times New Roman"/>
                <a:cs typeface="Times New Roman"/>
              </a:rPr>
              <a:t>Byung</a:t>
            </a:r>
            <a:r>
              <a:rPr lang="pt-BR" dirty="0">
                <a:highlight>
                  <a:srgbClr val="FFFF00"/>
                </a:highlight>
                <a:latin typeface="Times New Roman"/>
                <a:cs typeface="Times New Roman"/>
              </a:rPr>
              <a:t>. </a:t>
            </a:r>
            <a:r>
              <a:rPr lang="pt-BR" b="1" dirty="0">
                <a:highlight>
                  <a:srgbClr val="FFFF00"/>
                </a:highlight>
                <a:latin typeface="Times New Roman"/>
                <a:cs typeface="Times New Roman"/>
              </a:rPr>
              <a:t>No enxame:</a:t>
            </a:r>
            <a:r>
              <a:rPr lang="pt-BR" dirty="0">
                <a:highlight>
                  <a:srgbClr val="FFFF00"/>
                </a:highlight>
                <a:latin typeface="Times New Roman"/>
                <a:cs typeface="Times New Roman"/>
              </a:rPr>
              <a:t> perspectivas do digital. Petrópolis, RJ: Vozes, 2018.</a:t>
            </a:r>
            <a:endParaRPr lang="pt-BR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pt-BR" dirty="0">
                <a:latin typeface="Times New Roman"/>
                <a:cs typeface="Times New Roman"/>
              </a:rPr>
              <a:t>CHUL-HAN, </a:t>
            </a:r>
            <a:r>
              <a:rPr lang="pt-BR" dirty="0" err="1">
                <a:latin typeface="Times New Roman"/>
                <a:cs typeface="Times New Roman"/>
              </a:rPr>
              <a:t>Byung</a:t>
            </a:r>
            <a:r>
              <a:rPr lang="pt-BR" dirty="0">
                <a:latin typeface="Times New Roman"/>
                <a:cs typeface="Times New Roman"/>
              </a:rPr>
              <a:t>. </a:t>
            </a:r>
            <a:r>
              <a:rPr lang="pt-BR" b="1" dirty="0">
                <a:latin typeface="Times New Roman"/>
                <a:cs typeface="Times New Roman"/>
              </a:rPr>
              <a:t>Sociedade do cansaço.</a:t>
            </a:r>
            <a:r>
              <a:rPr lang="pt-BR" dirty="0">
                <a:latin typeface="Times New Roman"/>
                <a:cs typeface="Times New Roman"/>
              </a:rPr>
              <a:t> Petrópolis, RJ: Vozes, 2017a.</a:t>
            </a:r>
            <a:endParaRPr lang="pt-BR" dirty="0"/>
          </a:p>
          <a:p>
            <a:pPr marL="0" indent="0">
              <a:buNone/>
            </a:pPr>
            <a:r>
              <a:rPr lang="pt-BR" dirty="0">
                <a:latin typeface="Times New Roman"/>
                <a:cs typeface="Times New Roman"/>
              </a:rPr>
              <a:t>CHUL-HAN, </a:t>
            </a:r>
            <a:r>
              <a:rPr lang="pt-BR" dirty="0" err="1">
                <a:latin typeface="Times New Roman"/>
                <a:cs typeface="Times New Roman"/>
              </a:rPr>
              <a:t>Byung</a:t>
            </a:r>
            <a:r>
              <a:rPr lang="pt-BR" dirty="0">
                <a:latin typeface="Times New Roman"/>
                <a:cs typeface="Times New Roman"/>
              </a:rPr>
              <a:t>. </a:t>
            </a:r>
            <a:r>
              <a:rPr lang="pt-BR" b="1" dirty="0">
                <a:latin typeface="Times New Roman"/>
                <a:cs typeface="Times New Roman"/>
              </a:rPr>
              <a:t>Sociedade da Transparência.</a:t>
            </a:r>
            <a:r>
              <a:rPr lang="pt-BR" dirty="0">
                <a:latin typeface="Times New Roman"/>
                <a:cs typeface="Times New Roman"/>
              </a:rPr>
              <a:t> Petrópolis, RJ: Vozes, 2017b.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78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10252-B10A-296F-C534-7AB57386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1 -  Exposição dialogada sobre obra de </a:t>
            </a:r>
            <a:r>
              <a:rPr lang="pt-BR" dirty="0" err="1"/>
              <a:t>Byung-Chul</a:t>
            </a:r>
            <a:r>
              <a:rPr lang="pt-BR" dirty="0"/>
              <a:t> Han 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Foto em preto e branco de pessoa olhando para a câmera&#10;&#10;Descrição gerada automaticamente">
            <a:extLst>
              <a:ext uri="{FF2B5EF4-FFF2-40B4-BE49-F238E27FC236}">
                <a16:creationId xmlns:a16="http://schemas.microsoft.com/office/drawing/2014/main" id="{3F62DEF0-8C9A-3548-EAFB-E0B51EBD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97" y="643467"/>
            <a:ext cx="4651840" cy="5571066"/>
          </a:xfrm>
          <a:prstGeom prst="rect">
            <a:avLst/>
          </a:prstGeom>
        </p:spPr>
      </p:pic>
      <p:pic>
        <p:nvPicPr>
          <p:cNvPr id="2" name="Imagem 2" descr="Texto, Quadro de comunicações&#10;&#10;Descrição gerada automaticamente">
            <a:extLst>
              <a:ext uri="{FF2B5EF4-FFF2-40B4-BE49-F238E27FC236}">
                <a16:creationId xmlns:a16="http://schemas.microsoft.com/office/drawing/2014/main" id="{637604CA-2789-CC92-2659-7CB6D735B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31" y="742949"/>
            <a:ext cx="5372101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4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9237A5-D080-57EC-751C-8EE491FA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Por que "No enxame"? 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823100-119E-2D64-73E1-688DF3C37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49" r="19359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0F1852-2E31-2BBC-9CB0-D31D999B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Perspectiva pessimista do digital;</a:t>
            </a:r>
          </a:p>
          <a:p>
            <a:r>
              <a:rPr lang="pt-BR" dirty="0"/>
              <a:t>Impossibilidade de ação coletiva.</a:t>
            </a:r>
            <a:r>
              <a:rPr lang="pt-B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466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0F3623-11C7-CA95-2053-35DCEC59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sz="3400"/>
              <a:t>Desaterramos e somos cada vez mais narcísicos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FED39-C718-6B2B-FF49-C43C8DA7C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Cada vez temos menos contatos interpessoais e com o "mundo real"</a:t>
            </a:r>
          </a:p>
          <a:p>
            <a:r>
              <a:rPr lang="pt-BR" sz="2400" dirty="0" err="1"/>
              <a:t>Autoreferencialidade</a:t>
            </a:r>
            <a:r>
              <a:rPr lang="pt-BR" sz="2400" dirty="0"/>
              <a:t> </a:t>
            </a:r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Síndrome de Paris: quando a Cidade Luz desaponta turistas e desencadeia um  transtorno – Metro World News Brasil">
            <a:extLst>
              <a:ext uri="{FF2B5EF4-FFF2-40B4-BE49-F238E27FC236}">
                <a16:creationId xmlns:a16="http://schemas.microsoft.com/office/drawing/2014/main" id="{8373F671-91E5-4720-4364-00C58AE80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2" r="31858" b="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305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F9BBF-D9DB-0E38-067E-88C24691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Ditadura do desempenho</a:t>
            </a:r>
          </a:p>
        </p:txBody>
      </p:sp>
      <p:pic>
        <p:nvPicPr>
          <p:cNvPr id="4" name="Imagem 3" descr="Página 5 | Fotos Sindrome Fadiga Cronica, 84.000+ fotos de arquivo grátis  de alta qualidade">
            <a:extLst>
              <a:ext uri="{FF2B5EF4-FFF2-40B4-BE49-F238E27FC236}">
                <a16:creationId xmlns:a16="http://schemas.microsoft.com/office/drawing/2014/main" id="{5B8C2724-DFC9-CE80-B819-8D27199DC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56" r="8634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BACEFD-01EB-22D5-119E-4791B069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Trabalho tomando todo tempo da vida</a:t>
            </a:r>
          </a:p>
          <a:p>
            <a:r>
              <a:rPr lang="pt-BR" sz="2400" dirty="0"/>
              <a:t>Síndrome da Fadiga da Informação</a:t>
            </a:r>
          </a:p>
          <a:p>
            <a:r>
              <a:rPr lang="pt-BR" sz="2400" dirty="0"/>
              <a:t>Cansaço e adoecimento</a:t>
            </a:r>
          </a:p>
        </p:txBody>
      </p:sp>
    </p:spTree>
    <p:extLst>
      <p:ext uri="{BB962C8B-B14F-4D97-AF65-F5344CB8AC3E}">
        <p14:creationId xmlns:p14="http://schemas.microsoft.com/office/powerpoint/2010/main" val="396957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51698F-D337-CE46-B402-3655C20E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dirty="0"/>
              <a:t>Positividade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99EB2-2936-9C72-B276-614EF5B3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Da sociedade disciplinar (não) para a do cansaço (sim)</a:t>
            </a:r>
          </a:p>
          <a:p>
            <a:r>
              <a:rPr lang="pt-BR" sz="2400" dirty="0"/>
              <a:t>Propósito e </a:t>
            </a:r>
            <a:r>
              <a:rPr lang="pt-BR" sz="2400" err="1"/>
              <a:t>autoexploração</a:t>
            </a:r>
            <a:r>
              <a:rPr lang="pt-BR" sz="2400" dirty="0"/>
              <a:t> (não há resposta imunológica) </a:t>
            </a:r>
          </a:p>
        </p:txBody>
      </p:sp>
      <p:pic>
        <p:nvPicPr>
          <p:cNvPr id="4" name="Imagem 3" descr="Yes we can' Sticker | Spreadshirt">
            <a:extLst>
              <a:ext uri="{FF2B5EF4-FFF2-40B4-BE49-F238E27FC236}">
                <a16:creationId xmlns:a16="http://schemas.microsoft.com/office/drawing/2014/main" id="{1B3BE2F4-994A-05B2-B68D-6C3339D12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22"/>
          <a:stretch/>
        </p:blipFill>
        <p:spPr>
          <a:xfrm>
            <a:off x="4763014" y="36296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1639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362441"/>
      </a:dk2>
      <a:lt2>
        <a:srgbClr val="E4E8E2"/>
      </a:lt2>
      <a:accent1>
        <a:srgbClr val="A37FBA"/>
      </a:accent1>
      <a:accent2>
        <a:srgbClr val="9F96C6"/>
      </a:accent2>
      <a:accent3>
        <a:srgbClr val="C492C3"/>
      </a:accent3>
      <a:accent4>
        <a:srgbClr val="BA9C7F"/>
      </a:accent4>
      <a:accent5>
        <a:srgbClr val="A8A57F"/>
      </a:accent5>
      <a:accent6>
        <a:srgbClr val="99AA74"/>
      </a:accent6>
      <a:hlink>
        <a:srgbClr val="6B8D5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Tema do Office</vt:lpstr>
      <vt:lpstr>BrushVTI</vt:lpstr>
      <vt:lpstr>Office Theme</vt:lpstr>
      <vt:lpstr>CCA 5972 – Comunicação, meio ambiente e políticas públicas</vt:lpstr>
      <vt:lpstr>Roteiro geral da aula</vt:lpstr>
      <vt:lpstr>Textos que fundamentam a aula de hoje</vt:lpstr>
      <vt:lpstr>1 -  Exposição dialogada sobre obra de Byung-Chul Han   </vt:lpstr>
      <vt:lpstr>Apresentação do PowerPoint</vt:lpstr>
      <vt:lpstr>Por que "No enxame"? </vt:lpstr>
      <vt:lpstr>Desaterramos e somos cada vez mais narcísicos</vt:lpstr>
      <vt:lpstr>Ditadura do desempenho</vt:lpstr>
      <vt:lpstr>Positividade </vt:lpstr>
      <vt:lpstr>Fetiche da transparência </vt:lpstr>
      <vt:lpstr>Transparência e aceleração</vt:lpstr>
      <vt:lpstr>Psicopolítica </vt:lpstr>
      <vt:lpstr>Chamado à ação</vt:lpstr>
      <vt:lpstr>2- O trabalho de Michele Prazeres - Instituto Desacelera </vt:lpstr>
      <vt:lpstr>Apresentação do PowerPoint</vt:lpstr>
      <vt:lpstr>Apresentação do PowerPoint</vt:lpstr>
      <vt:lpstr>3 – TEDx André Gravatá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301</cp:revision>
  <dcterms:created xsi:type="dcterms:W3CDTF">2023-06-13T16:39:05Z</dcterms:created>
  <dcterms:modified xsi:type="dcterms:W3CDTF">2023-11-29T11:22:37Z</dcterms:modified>
</cp:coreProperties>
</file>