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7" r:id="rId4"/>
    <p:sldId id="259" r:id="rId5"/>
    <p:sldId id="262" r:id="rId6"/>
    <p:sldId id="275" r:id="rId7"/>
    <p:sldId id="264" r:id="rId8"/>
    <p:sldId id="318" r:id="rId9"/>
    <p:sldId id="284" r:id="rId10"/>
    <p:sldId id="276" r:id="rId11"/>
    <p:sldId id="277" r:id="rId12"/>
    <p:sldId id="320" r:id="rId13"/>
    <p:sldId id="271" r:id="rId14"/>
    <p:sldId id="268" r:id="rId15"/>
    <p:sldId id="341" r:id="rId16"/>
    <p:sldId id="337" r:id="rId17"/>
    <p:sldId id="342" r:id="rId18"/>
    <p:sldId id="339" r:id="rId19"/>
    <p:sldId id="269" r:id="rId20"/>
    <p:sldId id="288" r:id="rId21"/>
    <p:sldId id="335" r:id="rId22"/>
    <p:sldId id="336" r:id="rId23"/>
    <p:sldId id="338" r:id="rId24"/>
    <p:sldId id="340" r:id="rId25"/>
    <p:sldId id="343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667" autoAdjust="0"/>
  </p:normalViewPr>
  <p:slideViewPr>
    <p:cSldViewPr>
      <p:cViewPr varScale="1">
        <p:scale>
          <a:sx n="62" d="100"/>
          <a:sy n="62" d="100"/>
        </p:scale>
        <p:origin x="140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77BA6-1AEE-4F11-9B9B-4146F73DF90C}" type="datetimeFigureOut">
              <a:rPr lang="pt-BR" smtClean="0"/>
              <a:pPr/>
              <a:t>21/09/2020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643CC-0FB1-4EBC-89E5-8653282092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643CC-0FB1-4EBC-89E5-86532820920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81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F423B-CD26-418C-B201-B593724BC819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/>
              <a:t>Anotar tudo sobre cada estágio e estudar!!!!!!!!!!!!!!!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2B8B2-51D6-4FD9-92C2-7BC09B881F07}" type="datetimeFigureOut">
              <a:rPr lang="pt-BR"/>
              <a:pPr>
                <a:defRPr/>
              </a:pPr>
              <a:t>21/09/2020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AE53-4027-4BC6-99EE-CA7D806AFB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192B4-7FB7-4F5D-B040-2E5B8A37D077}" type="datetimeFigureOut">
              <a:rPr lang="pt-BR"/>
              <a:pPr>
                <a:defRPr/>
              </a:pPr>
              <a:t>21/09/2020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21C45-8507-46CB-BDBD-A0E6E7973B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D41F4-E115-498E-A30C-862B0B459A09}" type="datetimeFigureOut">
              <a:rPr lang="pt-BR"/>
              <a:pPr>
                <a:defRPr/>
              </a:pPr>
              <a:t>21/09/2020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6181-CB24-47B2-980D-6879956112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161E8-4377-42CD-93B9-88DA5F6F2F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00B8A-428A-44D6-82E1-51D0D80A3316}" type="datetimeFigureOut">
              <a:rPr lang="pt-BR"/>
              <a:pPr>
                <a:defRPr/>
              </a:pPr>
              <a:t>21/09/2020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DFA28-2DC0-457F-BD25-AFD33709F0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F83FB-D6C7-4CB1-8635-1ECAB89765FF}" type="datetimeFigureOut">
              <a:rPr lang="pt-BR"/>
              <a:pPr>
                <a:defRPr/>
              </a:pPr>
              <a:t>21/09/2020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417AB-ACC4-4E14-8AEB-452311174D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02F7-D239-4FC6-8FE8-449569FB58BB}" type="datetimeFigureOut">
              <a:rPr lang="pt-BR"/>
              <a:pPr>
                <a:defRPr/>
              </a:pPr>
              <a:t>21/09/2020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23C8A-4566-4BA0-A4CB-076D4802C7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759C0-1228-4CF5-898C-46643993C9FF}" type="datetimeFigureOut">
              <a:rPr lang="pt-BR"/>
              <a:pPr>
                <a:defRPr/>
              </a:pPr>
              <a:t>21/09/2020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CB79-5E09-484D-81F8-82110F6DC6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70A2-AD23-4E27-B38A-C4AFFD6009AA}" type="datetimeFigureOut">
              <a:rPr lang="pt-BR"/>
              <a:pPr>
                <a:defRPr/>
              </a:pPr>
              <a:t>21/09/2020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D6C0-85BD-41F5-9845-7D6BF6622E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4AD5-0DC4-40E3-B86D-651FC526918B}" type="datetimeFigureOut">
              <a:rPr lang="pt-BR"/>
              <a:pPr>
                <a:defRPr/>
              </a:pPr>
              <a:t>21/09/2020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6AC0-ADA8-4BC6-863C-697A004EE4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A7875-D711-4711-A24F-7C10A2E0B547}" type="datetimeFigureOut">
              <a:rPr lang="pt-BR"/>
              <a:pPr>
                <a:defRPr/>
              </a:pPr>
              <a:t>21/09/2020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A40B9-EF55-4CA1-A940-6113EC16A3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3AD1-1B23-436F-B820-3D6B249A3602}" type="datetimeFigureOut">
              <a:rPr lang="pt-BR"/>
              <a:pPr>
                <a:defRPr/>
              </a:pPr>
              <a:t>21/09/2020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BB71-8628-471F-B5AA-CB9BDF0B11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92EF00-4FD4-44A7-AF64-99DB769DD38B}" type="datetimeFigureOut">
              <a:rPr lang="pt-BR"/>
              <a:pPr>
                <a:defRPr/>
              </a:pPr>
              <a:t>21/09/2020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687325-F22C-4A1F-9DD1-5BC6122581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2" Type="http://schemas.openxmlformats.org/officeDocument/2006/relationships/hyperlink" Target="Videos/filme_agua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ideos/filme_polimero.wmv" TargetMode="External"/><Relationship Id="rId5" Type="http://schemas.openxmlformats.org/officeDocument/2006/relationships/image" Target="../media/image28.png"/><Relationship Id="rId4" Type="http://schemas.openxmlformats.org/officeDocument/2006/relationships/hyperlink" Target="Videos/filme_oleo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hyperlink" Target="Videos/filme_temperatura.wmv" TargetMode="Externa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pt.dreamstime.com/vaca-longa-do-chifre-thumb2812837.jpg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hyperlink" Target="http://blog.tribunadonorte.com.br/aoponto/files/2010/02/sal.jpg" TargetMode="External"/><Relationship Id="rId2" Type="http://schemas.openxmlformats.org/officeDocument/2006/relationships/image" Target="../media/image6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esenteparahomem.com.br/wp-content/uploads/2009/12/criacao-minhocas-producao-humus-92.jpg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5" Type="http://schemas.openxmlformats.org/officeDocument/2006/relationships/image" Target="../media/image13.jpeg"/><Relationship Id="rId10" Type="http://schemas.openxmlformats.org/officeDocument/2006/relationships/hyperlink" Target="http://images.google.com.br/imgres?imgurl=http://www.terra.com.br/mulher/infograficos/manchas/img/sangue.jpg&amp;imgrefurl=http://www.terra.com.br/mulher/infograficos/manchas/sangue.htm&amp;usg=__F94Hl01mU8l2gSLXQ-82yJyL8xk=&amp;h=297&amp;w=268&amp;sz=18&amp;hl=pt-BR&amp;start=4&amp;um=1&amp;itbs=1&amp;tbnid=5x2UXX1T0JDfgM:&amp;tbnh=116&amp;tbnw=105&amp;prev=/images?q=sangue&amp;um=1&amp;hl=pt-BR&amp;rls=com.microsoft:pt-br:IE-SearchBox&amp;rlz=1I7SUNA_en&amp;ndsp=18&amp;tbs=isch:1" TargetMode="External"/><Relationship Id="rId4" Type="http://schemas.openxmlformats.org/officeDocument/2006/relationships/hyperlink" Target="http://www.loja.jardicentro.pt/images/horticolas/jardicentro_sementes_rabanete_cherry_belle.jpg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www.milenio.com.br/andriow/motos/fiberglass/phto0003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Videos/filme1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nale\Documents\MEUS%20DOCUMENTOS\LAURALICE\Laura%20gradua&#231;&#227;o\ECM%20I\Aulas%20de%20ECMI\2012\martensita_forma&#231;&#227;o.wmv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/>
          <p:cNvSpPr txBox="1">
            <a:spLocks noChangeArrowheads="1"/>
          </p:cNvSpPr>
          <p:nvPr/>
        </p:nvSpPr>
        <p:spPr bwMode="auto">
          <a:xfrm>
            <a:off x="428625" y="3786188"/>
            <a:ext cx="814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LAURALICE DE CAMPOS FRANCESCHINI CANALE</a:t>
            </a:r>
            <a:endParaRPr lang="pt-BR" sz="2400">
              <a:latin typeface="Calibri" pitchFamily="34" charset="0"/>
            </a:endParaRPr>
          </a:p>
        </p:txBody>
      </p:sp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214554"/>
            <a:ext cx="1857388" cy="138938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14546" y="2571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28860" y="2571744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MEIOS DE RESFRIAMENTO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8786842" y="0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meios</a:t>
            </a:r>
            <a:r>
              <a:rPr lang="en-US" dirty="0"/>
              <a:t> de </a:t>
            </a:r>
            <a:r>
              <a:rPr lang="en-US" dirty="0" err="1"/>
              <a:t>resfriamento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</a:t>
            </a: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  <a:p>
            <a:endParaRPr lang="pt-B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7731560" cy="172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14282" y="5357826"/>
            <a:ext cx="82868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endParaRPr lang="pt-BR" dirty="0"/>
          </a:p>
          <a:p>
            <a:r>
              <a:rPr lang="en-US" sz="1400" dirty="0"/>
              <a:t>G. </a:t>
            </a:r>
            <a:r>
              <a:rPr lang="en-US" sz="1400" dirty="0" err="1"/>
              <a:t>Belinato</a:t>
            </a:r>
            <a:r>
              <a:rPr lang="en-US" sz="1400" dirty="0"/>
              <a:t>, L. C.F. </a:t>
            </a:r>
            <a:r>
              <a:rPr lang="en-US" sz="1400" dirty="0" err="1"/>
              <a:t>Canale</a:t>
            </a:r>
            <a:r>
              <a:rPr lang="en-US" sz="1400" dirty="0"/>
              <a:t> ,G. E. </a:t>
            </a:r>
            <a:r>
              <a:rPr lang="en-US" sz="1400" dirty="0" err="1"/>
              <a:t>Totten</a:t>
            </a:r>
            <a:r>
              <a:rPr lang="en-US" b="1" dirty="0"/>
              <a:t>. </a:t>
            </a:r>
            <a:r>
              <a:rPr lang="en-US" sz="1400" b="1" dirty="0"/>
              <a:t>Gas quenching</a:t>
            </a:r>
            <a:r>
              <a:rPr lang="en-US" sz="1400" dirty="0"/>
              <a:t>. In: Quenching Theory &amp; Technology, 2</a:t>
            </a:r>
            <a:r>
              <a:rPr lang="en-US" sz="1400" baseline="30000" dirty="0"/>
              <a:t>nd</a:t>
            </a:r>
            <a:r>
              <a:rPr lang="en-US" sz="1400" dirty="0"/>
              <a:t> Edition. Editors: </a:t>
            </a:r>
            <a:r>
              <a:rPr lang="en-US" sz="1400" dirty="0" err="1"/>
              <a:t>Tensi</a:t>
            </a:r>
            <a:r>
              <a:rPr lang="en-US" sz="1400" dirty="0"/>
              <a:t>, </a:t>
            </a:r>
            <a:r>
              <a:rPr lang="en-US" sz="1400" dirty="0" err="1"/>
              <a:t>Canale</a:t>
            </a:r>
            <a:r>
              <a:rPr lang="en-US" sz="1400" dirty="0"/>
              <a:t> and </a:t>
            </a:r>
            <a:r>
              <a:rPr lang="en-US" sz="1400" dirty="0" err="1"/>
              <a:t>Totten</a:t>
            </a:r>
            <a:r>
              <a:rPr lang="en-US" sz="1400" dirty="0"/>
              <a:t>.</a:t>
            </a:r>
            <a:endParaRPr lang="pt-BR" sz="1400" dirty="0"/>
          </a:p>
          <a:p>
            <a:r>
              <a:rPr lang="en-US" sz="1400" dirty="0"/>
              <a:t>  </a:t>
            </a:r>
            <a:endParaRPr lang="pt-BR" sz="1400" dirty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858280" y="0"/>
            <a:ext cx="2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meios</a:t>
            </a:r>
            <a:r>
              <a:rPr lang="en-US" dirty="0"/>
              <a:t> de </a:t>
            </a:r>
            <a:r>
              <a:rPr lang="en-US" dirty="0" err="1"/>
              <a:t>resfriamento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Meios</a:t>
            </a:r>
            <a:r>
              <a:rPr lang="en-US" dirty="0"/>
              <a:t> </a:t>
            </a:r>
            <a:r>
              <a:rPr lang="en-US" dirty="0" err="1"/>
              <a:t>vaporizáveis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err="1"/>
              <a:t>Água</a:t>
            </a:r>
            <a:endParaRPr lang="en-US" dirty="0"/>
          </a:p>
          <a:p>
            <a:r>
              <a:rPr lang="en-US" dirty="0" err="1"/>
              <a:t>Óleo</a:t>
            </a:r>
            <a:r>
              <a:rPr lang="en-US" dirty="0"/>
              <a:t> </a:t>
            </a:r>
          </a:p>
          <a:p>
            <a:r>
              <a:rPr lang="en-US" dirty="0" err="1"/>
              <a:t>Soluções</a:t>
            </a:r>
            <a:r>
              <a:rPr lang="en-US" dirty="0"/>
              <a:t> de </a:t>
            </a:r>
            <a:r>
              <a:rPr lang="en-US" dirty="0" err="1"/>
              <a:t>polímero</a:t>
            </a:r>
            <a:endParaRPr lang="en-US" dirty="0"/>
          </a:p>
          <a:p>
            <a:r>
              <a:rPr lang="en-US" dirty="0" err="1"/>
              <a:t>Soluções</a:t>
            </a:r>
            <a:r>
              <a:rPr lang="en-US" dirty="0"/>
              <a:t> de sais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4282" y="5357826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endParaRPr lang="pt-BR" dirty="0"/>
          </a:p>
          <a:p>
            <a:r>
              <a:rPr lang="en-US" b="1" dirty="0"/>
              <a:t>  </a:t>
            </a:r>
            <a:endParaRPr lang="pt-BR" dirty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85720" y="5214950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Canale</a:t>
            </a:r>
            <a:r>
              <a:rPr lang="en-US" sz="1200" dirty="0"/>
              <a:t>, L. C. F.; </a:t>
            </a:r>
            <a:r>
              <a:rPr lang="en-US" sz="1200" dirty="0" err="1"/>
              <a:t>Crnkovic</a:t>
            </a:r>
            <a:r>
              <a:rPr lang="en-US" sz="1200" dirty="0"/>
              <a:t>, O. R.; </a:t>
            </a:r>
            <a:r>
              <a:rPr lang="en-US" sz="1200" dirty="0" err="1"/>
              <a:t>Canale</a:t>
            </a:r>
            <a:r>
              <a:rPr lang="en-US" sz="1200" dirty="0"/>
              <a:t>, A.C.; </a:t>
            </a:r>
            <a:r>
              <a:rPr lang="en-US" sz="1200" dirty="0" err="1"/>
              <a:t>Groessles</a:t>
            </a:r>
            <a:r>
              <a:rPr lang="en-US" sz="1200" dirty="0"/>
              <a:t>, J. B. (1996). </a:t>
            </a:r>
            <a:r>
              <a:rPr lang="en-US" sz="1200" b="1" dirty="0" err="1"/>
              <a:t>Características</a:t>
            </a:r>
            <a:r>
              <a:rPr lang="en-US" sz="1200" b="1" dirty="0"/>
              <a:t> de </a:t>
            </a:r>
            <a:r>
              <a:rPr lang="en-US" sz="1200" b="1" dirty="0" err="1"/>
              <a:t>resfriamento</a:t>
            </a:r>
            <a:r>
              <a:rPr lang="en-US" sz="1200" b="1" dirty="0"/>
              <a:t> de </a:t>
            </a:r>
            <a:r>
              <a:rPr lang="en-US" sz="1200" b="1" dirty="0" err="1"/>
              <a:t>soluções</a:t>
            </a:r>
            <a:r>
              <a:rPr lang="en-US" sz="1200" b="1" dirty="0"/>
              <a:t> de </a:t>
            </a:r>
            <a:r>
              <a:rPr lang="en-US" sz="1200" b="1" dirty="0" err="1"/>
              <a:t>polímeros</a:t>
            </a:r>
            <a:r>
              <a:rPr lang="en-US" sz="1200" b="1" dirty="0"/>
              <a:t> </a:t>
            </a:r>
            <a:r>
              <a:rPr lang="en-US" sz="1200" b="1" dirty="0" err="1"/>
              <a:t>para</a:t>
            </a:r>
            <a:r>
              <a:rPr lang="en-US" sz="1200" b="1" dirty="0"/>
              <a:t> </a:t>
            </a:r>
            <a:r>
              <a:rPr lang="en-US" sz="1200" b="1" dirty="0" err="1"/>
              <a:t>têmpera</a:t>
            </a:r>
            <a:r>
              <a:rPr lang="en-US" sz="1200" b="1" dirty="0"/>
              <a:t>.</a:t>
            </a:r>
            <a:r>
              <a:rPr lang="en-US" sz="1200" dirty="0"/>
              <a:t> M&amp;M – </a:t>
            </a:r>
            <a:r>
              <a:rPr lang="en-US" sz="1200" dirty="0" err="1"/>
              <a:t>Metalurgia</a:t>
            </a:r>
            <a:r>
              <a:rPr lang="en-US" sz="1200" dirty="0"/>
              <a:t> e </a:t>
            </a:r>
            <a:r>
              <a:rPr lang="en-US" sz="1200" dirty="0" err="1"/>
              <a:t>Materiais</a:t>
            </a:r>
            <a:r>
              <a:rPr lang="en-US" sz="1200" dirty="0"/>
              <a:t>, 52 (455), 4p.</a:t>
            </a:r>
          </a:p>
          <a:p>
            <a:endParaRPr lang="en-US" sz="1200" dirty="0"/>
          </a:p>
          <a:p>
            <a:r>
              <a:rPr lang="en-US" sz="1200" dirty="0" err="1"/>
              <a:t>Canale</a:t>
            </a:r>
            <a:r>
              <a:rPr lang="en-US" sz="1200" dirty="0"/>
              <a:t>, L. C. F.; </a:t>
            </a:r>
            <a:r>
              <a:rPr lang="en-US" sz="1200" dirty="0" err="1"/>
              <a:t>Ruggieri</a:t>
            </a:r>
            <a:r>
              <a:rPr lang="en-US" sz="1200" dirty="0"/>
              <a:t>, J. E.; </a:t>
            </a:r>
            <a:r>
              <a:rPr lang="en-US" sz="1200" dirty="0" err="1"/>
              <a:t>Crnkovic</a:t>
            </a:r>
            <a:r>
              <a:rPr lang="en-US" sz="1200" dirty="0"/>
              <a:t>, O. R.; </a:t>
            </a:r>
            <a:r>
              <a:rPr lang="en-US" sz="1200" dirty="0" err="1"/>
              <a:t>Totten</a:t>
            </a:r>
            <a:r>
              <a:rPr lang="en-US" sz="1200" dirty="0"/>
              <a:t>, G. E. (2002). </a:t>
            </a:r>
            <a:r>
              <a:rPr lang="en-US" sz="1200" b="1" dirty="0"/>
              <a:t>Quenching oils: classification of quench severity. </a:t>
            </a:r>
            <a:r>
              <a:rPr lang="en-US" sz="1200" dirty="0"/>
              <a:t>Heat Treatment of Metals, China, 27(2), 4p.</a:t>
            </a:r>
          </a:p>
          <a:p>
            <a:endParaRPr lang="en-US" sz="1200" dirty="0"/>
          </a:p>
          <a:p>
            <a:r>
              <a:rPr lang="en-US" sz="1200" dirty="0" err="1"/>
              <a:t>Canale</a:t>
            </a:r>
            <a:r>
              <a:rPr lang="en-US" sz="1200" dirty="0"/>
              <a:t>, L. C. F.; </a:t>
            </a:r>
            <a:r>
              <a:rPr lang="en-US" sz="1200" dirty="0" err="1"/>
              <a:t>Totten</a:t>
            </a:r>
            <a:r>
              <a:rPr lang="en-US" sz="1200" dirty="0"/>
              <a:t>, G. E. (2005). </a:t>
            </a:r>
            <a:r>
              <a:rPr lang="en-US" sz="1200" b="1" dirty="0"/>
              <a:t>Quenching technology: a selected overview of the current state-of-art. </a:t>
            </a:r>
            <a:r>
              <a:rPr lang="en-US" sz="1200" dirty="0"/>
              <a:t>Materials Research, 8 (4), 5p.</a:t>
            </a:r>
          </a:p>
          <a:p>
            <a:endParaRPr lang="en-US" sz="1200" dirty="0"/>
          </a:p>
          <a:p>
            <a:r>
              <a:rPr lang="en-US" sz="1200" dirty="0"/>
              <a:t> </a:t>
            </a:r>
            <a:endParaRPr lang="pt-BR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8501058" y="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Estágios de Resfriamento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/>
              <a:t>A têmpera em um meio líquido pode ocorrer em três estágios:</a:t>
            </a:r>
          </a:p>
          <a:p>
            <a:pPr eaLnBrk="1" hangingPunct="1">
              <a:lnSpc>
                <a:spcPct val="80000"/>
              </a:lnSpc>
            </a:pPr>
            <a:endParaRPr lang="pt-BR" sz="2400"/>
          </a:p>
          <a:p>
            <a:pPr eaLnBrk="1" hangingPunct="1">
              <a:lnSpc>
                <a:spcPct val="80000"/>
              </a:lnSpc>
            </a:pPr>
            <a:r>
              <a:rPr lang="pt-BR" sz="2400"/>
              <a:t>1</a:t>
            </a:r>
            <a:r>
              <a:rPr lang="pt-BR" sz="2400" baseline="30000"/>
              <a:t>o </a:t>
            </a:r>
            <a:r>
              <a:rPr lang="pt-BR" sz="2400"/>
              <a:t>Estágio: quando o aço é introduzido forma-se uma camada de vapor que rodeia o metal e o resfriamento se faz por condução e radiação através da camada gasosa</a:t>
            </a:r>
          </a:p>
          <a:p>
            <a:pPr eaLnBrk="1" hangingPunct="1">
              <a:lnSpc>
                <a:spcPct val="80000"/>
              </a:lnSpc>
            </a:pPr>
            <a:endParaRPr lang="pt-BR" sz="2400"/>
          </a:p>
          <a:p>
            <a:pPr eaLnBrk="1" hangingPunct="1">
              <a:lnSpc>
                <a:spcPct val="80000"/>
              </a:lnSpc>
            </a:pPr>
            <a:r>
              <a:rPr lang="pt-BR" sz="2400"/>
              <a:t>2</a:t>
            </a:r>
            <a:r>
              <a:rPr lang="pt-BR" sz="2400" baseline="30000"/>
              <a:t>o</a:t>
            </a:r>
            <a:r>
              <a:rPr lang="pt-BR"/>
              <a:t> </a:t>
            </a:r>
            <a:r>
              <a:rPr lang="pt-BR" sz="2400"/>
              <a:t>Estágio: A película de vapor vai desaparecendo e dando lugar à formação e desprendimento de bolhas</a:t>
            </a:r>
          </a:p>
          <a:p>
            <a:pPr eaLnBrk="1" hangingPunct="1">
              <a:lnSpc>
                <a:spcPct val="80000"/>
              </a:lnSpc>
            </a:pPr>
            <a:endParaRPr lang="pt-BR" sz="2400"/>
          </a:p>
          <a:p>
            <a:pPr eaLnBrk="1" hangingPunct="1">
              <a:lnSpc>
                <a:spcPct val="80000"/>
              </a:lnSpc>
            </a:pPr>
            <a:r>
              <a:rPr lang="pt-BR" sz="2400"/>
              <a:t>3</a:t>
            </a:r>
            <a:r>
              <a:rPr lang="pt-BR" sz="2400" baseline="30000"/>
              <a:t>o</a:t>
            </a:r>
            <a:r>
              <a:rPr lang="pt-BR" sz="2400"/>
              <a:t> Estágio:resfriamento se dá por condução e convecção.Durante este estágio ocorre a transformação martensítica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Estágios de Resfriamento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5016"/>
            <a:ext cx="2419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715016"/>
            <a:ext cx="294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5715016"/>
            <a:ext cx="1457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8850" y="1790700"/>
            <a:ext cx="4686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1857364"/>
            <a:ext cx="47339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8501090" y="0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Mecanismos de Resfriamento</a:t>
            </a:r>
          </a:p>
        </p:txBody>
      </p:sp>
      <p:pic>
        <p:nvPicPr>
          <p:cNvPr id="9219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278606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286256"/>
            <a:ext cx="2789237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>
            <a:hlinkClick r:id="rId6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072188" y="1571625"/>
            <a:ext cx="2673350" cy="1863725"/>
          </a:xfrm>
          <a:noFill/>
        </p:spPr>
      </p:pic>
      <p:sp>
        <p:nvSpPr>
          <p:cNvPr id="6" name="CaixaDeTexto 5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Imagem 4">
            <a:extLst>
              <a:ext uri="{FF2B5EF4-FFF2-40B4-BE49-F238E27FC236}">
                <a16:creationId xmlns:a16="http://schemas.microsoft.com/office/drawing/2014/main" id="{B37308D4-D38F-48B9-AA42-F74DE36D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m 3">
            <a:extLst>
              <a:ext uri="{FF2B5EF4-FFF2-40B4-BE49-F238E27FC236}">
                <a16:creationId xmlns:a16="http://schemas.microsoft.com/office/drawing/2014/main" id="{1A340997-5A37-4995-AA06-803163BB7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m 3">
            <a:extLst>
              <a:ext uri="{FF2B5EF4-FFF2-40B4-BE49-F238E27FC236}">
                <a16:creationId xmlns:a16="http://schemas.microsoft.com/office/drawing/2014/main" id="{2E21C94E-3AFF-498B-8127-F4C812614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0"/>
            <a:ext cx="733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agem 3">
            <a:extLst>
              <a:ext uri="{FF2B5EF4-FFF2-40B4-BE49-F238E27FC236}">
                <a16:creationId xmlns:a16="http://schemas.microsoft.com/office/drawing/2014/main" id="{A201D4CB-07D1-4FCE-A848-C1117278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relacionados</a:t>
            </a:r>
            <a:r>
              <a:rPr lang="en-US" dirty="0"/>
              <a:t> a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uniformidade</a:t>
            </a:r>
            <a:endParaRPr lang="en-US" dirty="0"/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7694"/>
            <a:ext cx="2714612" cy="119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CaixaDeTexto 5"/>
          <p:cNvSpPr txBox="1">
            <a:spLocks noChangeArrowheads="1"/>
          </p:cNvSpPr>
          <p:nvPr/>
        </p:nvSpPr>
        <p:spPr bwMode="auto">
          <a:xfrm>
            <a:off x="142844" y="3143248"/>
            <a:ext cx="25717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/>
              <a:t>Meio de têmpera : água a 30°C, agitação média.</a:t>
            </a:r>
            <a:endParaRPr lang="pt-BR" dirty="0"/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357694"/>
            <a:ext cx="2707280" cy="125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CaixaDeTexto 7"/>
          <p:cNvSpPr txBox="1">
            <a:spLocks noChangeArrowheads="1"/>
          </p:cNvSpPr>
          <p:nvPr/>
        </p:nvSpPr>
        <p:spPr bwMode="auto">
          <a:xfrm>
            <a:off x="0" y="2143116"/>
            <a:ext cx="2857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/>
              <a:t>Meio de têmpera: água quente a 70°C, agitação média.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357694"/>
            <a:ext cx="2214578" cy="131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CaixaDeTexto 9"/>
          <p:cNvSpPr txBox="1">
            <a:spLocks noChangeArrowheads="1"/>
          </p:cNvSpPr>
          <p:nvPr/>
        </p:nvSpPr>
        <p:spPr bwMode="auto">
          <a:xfrm>
            <a:off x="6286512" y="2571744"/>
            <a:ext cx="28574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/>
              <a:t>Meio de têmpera : solução aquosa de polímero  12% a 40°C, agitação média.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43042" y="428625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  <a:endParaRPr lang="pt-BR" dirty="0"/>
          </a:p>
        </p:txBody>
      </p:sp>
      <p:pic>
        <p:nvPicPr>
          <p:cNvPr id="2051" name="Picture 3" descr="C:\Users\Lauralice\AppData\Local\Microsoft\Windows\Temporary Internet Files\Content.IE5\4BK2L04Y\MC900196134[1].wmf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1480"/>
            <a:ext cx="1002688" cy="1030180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0" y="6027003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Kavalco</a:t>
            </a:r>
            <a:r>
              <a:rPr lang="en-US" sz="1200" dirty="0"/>
              <a:t>, P.; </a:t>
            </a:r>
            <a:r>
              <a:rPr lang="en-US" sz="1200" dirty="0" err="1"/>
              <a:t>Canale</a:t>
            </a:r>
            <a:r>
              <a:rPr lang="en-US" sz="1200" dirty="0"/>
              <a:t>, L. C. F. (2008). </a:t>
            </a:r>
            <a:r>
              <a:rPr lang="en-US" sz="1200" b="1" dirty="0" err="1"/>
              <a:t>Estudos</a:t>
            </a:r>
            <a:r>
              <a:rPr lang="en-US" sz="1200" b="1" dirty="0"/>
              <a:t> de </a:t>
            </a:r>
            <a:r>
              <a:rPr lang="en-US" sz="1200" b="1" dirty="0" err="1"/>
              <a:t>distorção</a:t>
            </a:r>
            <a:r>
              <a:rPr lang="en-US" sz="1200" b="1" dirty="0"/>
              <a:t>, </a:t>
            </a:r>
            <a:r>
              <a:rPr lang="en-US" sz="1200" b="1" dirty="0" err="1"/>
              <a:t>dureza</a:t>
            </a:r>
            <a:r>
              <a:rPr lang="en-US" sz="1200" b="1" dirty="0"/>
              <a:t> e </a:t>
            </a:r>
            <a:r>
              <a:rPr lang="en-US" sz="1200" b="1" dirty="0" err="1"/>
              <a:t>corrosão</a:t>
            </a:r>
            <a:r>
              <a:rPr lang="en-US" sz="1200" b="1" dirty="0"/>
              <a:t> </a:t>
            </a:r>
            <a:r>
              <a:rPr lang="en-US" sz="1200" b="1" dirty="0" err="1"/>
              <a:t>intergranular</a:t>
            </a:r>
            <a:r>
              <a:rPr lang="en-US" sz="1200" b="1" dirty="0"/>
              <a:t> de </a:t>
            </a:r>
            <a:r>
              <a:rPr lang="en-US" sz="1200" b="1" dirty="0" err="1"/>
              <a:t>ligas</a:t>
            </a:r>
            <a:r>
              <a:rPr lang="en-US" sz="1200" b="1" dirty="0"/>
              <a:t> de </a:t>
            </a:r>
            <a:r>
              <a:rPr lang="en-US" sz="1200" b="1" dirty="0" err="1"/>
              <a:t>alumínio</a:t>
            </a:r>
            <a:r>
              <a:rPr lang="en-US" sz="1200" b="1" dirty="0"/>
              <a:t> </a:t>
            </a:r>
            <a:r>
              <a:rPr lang="en-US" sz="1200" b="1" dirty="0" err="1"/>
              <a:t>aeronáuticas</a:t>
            </a:r>
            <a:r>
              <a:rPr lang="en-US" sz="1200" b="1" dirty="0"/>
              <a:t>. </a:t>
            </a:r>
            <a:r>
              <a:rPr lang="en-US" sz="1200" dirty="0" err="1"/>
              <a:t>Relatório</a:t>
            </a:r>
            <a:r>
              <a:rPr lang="en-US" sz="1200" dirty="0"/>
              <a:t> de </a:t>
            </a:r>
            <a:r>
              <a:rPr lang="en-US" sz="1200" dirty="0" err="1"/>
              <a:t>iniciação</a:t>
            </a:r>
            <a:r>
              <a:rPr lang="en-US" sz="1200" dirty="0"/>
              <a:t> </a:t>
            </a:r>
            <a:r>
              <a:rPr lang="en-US" sz="1200" dirty="0" err="1"/>
              <a:t>científica</a:t>
            </a:r>
            <a:r>
              <a:rPr lang="en-US" sz="1200" dirty="0"/>
              <a:t> </a:t>
            </a:r>
            <a:r>
              <a:rPr lang="en-US" sz="1200" dirty="0" err="1"/>
              <a:t>da</a:t>
            </a:r>
            <a:r>
              <a:rPr lang="en-US" sz="1200" dirty="0"/>
              <a:t> FAPESP.  52p.Trabalho </a:t>
            </a:r>
            <a:r>
              <a:rPr lang="en-US" sz="1200" dirty="0" err="1"/>
              <a:t>apresentado</a:t>
            </a:r>
            <a:r>
              <a:rPr lang="en-US" sz="1200" dirty="0"/>
              <a:t> no IV TTT (</a:t>
            </a:r>
            <a:r>
              <a:rPr lang="en-US" sz="1200" dirty="0" err="1"/>
              <a:t>temas</a:t>
            </a:r>
            <a:r>
              <a:rPr lang="en-US" sz="1200" dirty="0"/>
              <a:t> </a:t>
            </a:r>
            <a:r>
              <a:rPr lang="en-US" sz="1200" dirty="0" err="1"/>
              <a:t>em</a:t>
            </a:r>
            <a:r>
              <a:rPr lang="en-US" sz="1200" dirty="0"/>
              <a:t> </a:t>
            </a:r>
            <a:r>
              <a:rPr lang="en-US" sz="1200" dirty="0" err="1"/>
              <a:t>tratamentos</a:t>
            </a:r>
            <a:r>
              <a:rPr lang="en-US" sz="1200" dirty="0"/>
              <a:t> </a:t>
            </a:r>
            <a:r>
              <a:rPr lang="en-US" sz="1200" dirty="0" err="1"/>
              <a:t>térmicos</a:t>
            </a:r>
            <a:r>
              <a:rPr lang="en-US" sz="1200" dirty="0"/>
              <a:t>)</a:t>
            </a:r>
          </a:p>
          <a:p>
            <a:endParaRPr lang="en-US" sz="1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28596" y="1643050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err="1"/>
              <a:t>Distorção</a:t>
            </a:r>
            <a:r>
              <a:rPr lang="en-US" sz="3200" dirty="0"/>
              <a:t> de </a:t>
            </a:r>
            <a:r>
              <a:rPr lang="en-US" sz="3200" dirty="0" err="1"/>
              <a:t>chapas</a:t>
            </a:r>
            <a:r>
              <a:rPr lang="en-US" sz="3200" dirty="0"/>
              <a:t> de </a:t>
            </a:r>
            <a:r>
              <a:rPr lang="en-US" sz="3200" dirty="0" err="1"/>
              <a:t>alumínio</a:t>
            </a:r>
            <a:endParaRPr lang="pt-BR" sz="3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643966" y="0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86772E-7 L 0.32795 0.151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  <p:bldP spid="12294" grpId="1"/>
      <p:bldP spid="122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OS MEIOS DE RESFRIAMENTO NA TÊMPERA</a:t>
            </a:r>
            <a:endParaRPr lang="pt-BR" dirty="0"/>
          </a:p>
        </p:txBody>
      </p:sp>
      <p:sp>
        <p:nvSpPr>
          <p:cNvPr id="307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Histórico</a:t>
            </a:r>
            <a:endParaRPr lang="en-US" dirty="0"/>
          </a:p>
          <a:p>
            <a:pPr eaLnBrk="1" hangingPunct="1"/>
            <a:r>
              <a:rPr lang="en-US" dirty="0" err="1"/>
              <a:t>Função</a:t>
            </a:r>
            <a:r>
              <a:rPr lang="en-US" dirty="0"/>
              <a:t> do </a:t>
            </a:r>
            <a:r>
              <a:rPr lang="en-US" dirty="0" err="1"/>
              <a:t>resfriamento</a:t>
            </a:r>
            <a:endParaRPr lang="en-US" dirty="0"/>
          </a:p>
          <a:p>
            <a:pPr eaLnBrk="1" hangingPunct="1"/>
            <a:r>
              <a:rPr lang="en-US" dirty="0" err="1"/>
              <a:t>Meios</a:t>
            </a:r>
            <a:endParaRPr lang="en-US" dirty="0"/>
          </a:p>
          <a:p>
            <a:pPr eaLnBrk="1" hangingPunct="1"/>
            <a:r>
              <a:rPr lang="en-US" dirty="0" err="1"/>
              <a:t>Mecanismos</a:t>
            </a:r>
            <a:r>
              <a:rPr lang="en-US" dirty="0"/>
              <a:t> de </a:t>
            </a:r>
            <a:r>
              <a:rPr lang="en-US" dirty="0" err="1"/>
              <a:t>resfriamento</a:t>
            </a:r>
            <a:endParaRPr lang="en-US" dirty="0"/>
          </a:p>
          <a:p>
            <a:pPr eaLnBrk="1" hangingPunct="1"/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relacionados</a:t>
            </a:r>
            <a:r>
              <a:rPr lang="en-US" dirty="0"/>
              <a:t> a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uniformidade</a:t>
            </a:r>
            <a:endParaRPr lang="en-US" dirty="0"/>
          </a:p>
          <a:p>
            <a:pPr eaLnBrk="1" hangingPunct="1"/>
            <a:r>
              <a:rPr lang="en-US" dirty="0" err="1"/>
              <a:t>Transferência</a:t>
            </a:r>
            <a:r>
              <a:rPr lang="en-US" dirty="0"/>
              <a:t> de </a:t>
            </a:r>
            <a:r>
              <a:rPr lang="en-US" dirty="0" err="1"/>
              <a:t>calor</a:t>
            </a:r>
            <a:endParaRPr lang="en-US" dirty="0"/>
          </a:p>
          <a:p>
            <a:pPr eaLnBrk="1" hangingPunct="1"/>
            <a:r>
              <a:rPr lang="en-US" dirty="0" err="1"/>
              <a:t>Processos</a:t>
            </a:r>
            <a:r>
              <a:rPr lang="en-US" dirty="0"/>
              <a:t> e </a:t>
            </a:r>
            <a:r>
              <a:rPr lang="en-US" dirty="0" err="1"/>
              <a:t>meios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convencionais</a:t>
            </a:r>
            <a:endParaRPr lang="en-US" dirty="0"/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endParaRPr lang="en-US" dirty="0"/>
          </a:p>
          <a:p>
            <a:pPr eaLnBrk="1" hangingPunct="1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858280" y="0"/>
            <a:ext cx="2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pt-B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relacionados</a:t>
            </a:r>
            <a:r>
              <a:rPr lang="en-US" dirty="0"/>
              <a:t> a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uniformidade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2757494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Expansão</a:t>
            </a:r>
            <a:r>
              <a:rPr lang="en-US" dirty="0"/>
              <a:t> – </a:t>
            </a:r>
            <a:r>
              <a:rPr lang="en-US" dirty="0" err="1"/>
              <a:t>Contração</a:t>
            </a:r>
            <a:endParaRPr lang="en-US" dirty="0"/>
          </a:p>
          <a:p>
            <a:r>
              <a:rPr lang="en-US" dirty="0" err="1"/>
              <a:t>Resistência</a:t>
            </a:r>
            <a:r>
              <a:rPr lang="en-US" dirty="0"/>
              <a:t> – </a:t>
            </a:r>
            <a:r>
              <a:rPr lang="en-US" dirty="0" err="1"/>
              <a:t>Temperatura</a:t>
            </a:r>
            <a:endParaRPr lang="en-US" dirty="0"/>
          </a:p>
          <a:p>
            <a:r>
              <a:rPr lang="en-US" dirty="0"/>
              <a:t>Volume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transformada</a:t>
            </a:r>
            <a:endParaRPr lang="en-US" dirty="0"/>
          </a:p>
          <a:p>
            <a:r>
              <a:rPr lang="en-US" dirty="0" err="1"/>
              <a:t>Severidade</a:t>
            </a:r>
            <a:r>
              <a:rPr lang="en-US" dirty="0"/>
              <a:t> – </a:t>
            </a:r>
            <a:r>
              <a:rPr lang="en-US" dirty="0" err="1"/>
              <a:t>Secção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4282" y="5929330"/>
            <a:ext cx="8929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Canale</a:t>
            </a:r>
            <a:r>
              <a:rPr lang="en-US" sz="1400" dirty="0"/>
              <a:t>, L.C.F.; </a:t>
            </a:r>
            <a:r>
              <a:rPr lang="en-US" sz="1400" dirty="0" err="1"/>
              <a:t>Totten</a:t>
            </a:r>
            <a:r>
              <a:rPr lang="en-US" sz="1400" dirty="0"/>
              <a:t>, G.E. (2005). </a:t>
            </a:r>
            <a:r>
              <a:rPr lang="en-US" sz="1400" b="1" dirty="0"/>
              <a:t>Overview of distortion and residual stress due to quenching process part I: factors affecting quench distortion. I</a:t>
            </a:r>
            <a:r>
              <a:rPr lang="en-US" sz="1400" dirty="0"/>
              <a:t>nternational Journal of Materials and Product Technology, 24 (1-4) 48p.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0034" y="1928802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Distorções</a:t>
            </a:r>
            <a:r>
              <a:rPr lang="en-US" sz="3200" b="1" dirty="0"/>
              <a:t> e </a:t>
            </a:r>
            <a:r>
              <a:rPr lang="en-US" sz="3200" b="1" dirty="0" err="1"/>
              <a:t>trincas</a:t>
            </a:r>
            <a:endParaRPr lang="en-US" sz="3200" b="1" dirty="0"/>
          </a:p>
          <a:p>
            <a:r>
              <a:rPr lang="en-US" sz="3200" b="1" dirty="0"/>
              <a:t>                                   </a:t>
            </a:r>
            <a:r>
              <a:rPr lang="en-US" sz="3200" dirty="0" err="1"/>
              <a:t>Tensões</a:t>
            </a:r>
            <a:r>
              <a:rPr lang="en-US" sz="3200" dirty="0"/>
              <a:t> </a:t>
            </a:r>
            <a:r>
              <a:rPr lang="en-US" sz="3200" dirty="0" err="1"/>
              <a:t>residuais</a:t>
            </a:r>
            <a:r>
              <a:rPr lang="en-US" sz="3200" dirty="0"/>
              <a:t> </a:t>
            </a:r>
          </a:p>
          <a:p>
            <a:endParaRPr lang="pt-BR" sz="3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>
            <a:extLst>
              <a:ext uri="{FF2B5EF4-FFF2-40B4-BE49-F238E27FC236}">
                <a16:creationId xmlns:a16="http://schemas.microsoft.com/office/drawing/2014/main" id="{0BB26D4F-43C5-4269-8C96-B8F5E9744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/>
              <a:t>Meios de resfriamento</a:t>
            </a:r>
          </a:p>
        </p:txBody>
      </p:sp>
      <p:pic>
        <p:nvPicPr>
          <p:cNvPr id="56323" name="Imagem 3">
            <a:extLst>
              <a:ext uri="{FF2B5EF4-FFF2-40B4-BE49-F238E27FC236}">
                <a16:creationId xmlns:a16="http://schemas.microsoft.com/office/drawing/2014/main" id="{1510DBDD-0862-4535-936F-4697F03AF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>
            <a:extLst>
              <a:ext uri="{FF2B5EF4-FFF2-40B4-BE49-F238E27FC236}">
                <a16:creationId xmlns:a16="http://schemas.microsoft.com/office/drawing/2014/main" id="{54942828-8926-487D-A53D-D4D9E947F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371600"/>
          </a:xfrm>
        </p:spPr>
        <p:txBody>
          <a:bodyPr/>
          <a:lstStyle/>
          <a:p>
            <a:endParaRPr lang="pt-BR" altLang="pt-BR"/>
          </a:p>
        </p:txBody>
      </p:sp>
      <p:sp>
        <p:nvSpPr>
          <p:cNvPr id="57347" name="Espaço Reservado para Conteúdo 2">
            <a:extLst>
              <a:ext uri="{FF2B5EF4-FFF2-40B4-BE49-F238E27FC236}">
                <a16:creationId xmlns:a16="http://schemas.microsoft.com/office/drawing/2014/main" id="{1B9694D5-DFE2-4507-B38B-FA45B982FD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57348" name="Imagem 3">
            <a:extLst>
              <a:ext uri="{FF2B5EF4-FFF2-40B4-BE49-F238E27FC236}">
                <a16:creationId xmlns:a16="http://schemas.microsoft.com/office/drawing/2014/main" id="{A8F15E2D-467F-45A0-9686-8D4905E49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22325"/>
            <a:ext cx="8856662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m 3">
            <a:extLst>
              <a:ext uri="{FF2B5EF4-FFF2-40B4-BE49-F238E27FC236}">
                <a16:creationId xmlns:a16="http://schemas.microsoft.com/office/drawing/2014/main" id="{87B733D8-7BD7-4495-ADE7-63A4A17F3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91440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agem 3">
            <a:extLst>
              <a:ext uri="{FF2B5EF4-FFF2-40B4-BE49-F238E27FC236}">
                <a16:creationId xmlns:a16="http://schemas.microsoft.com/office/drawing/2014/main" id="{125DFF3C-3F76-4270-8F87-5E0D2B7C0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75"/>
            <a:ext cx="9144000" cy="58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Espaço Reservado para Conteúdo 3">
            <a:extLst>
              <a:ext uri="{FF2B5EF4-FFF2-40B4-BE49-F238E27FC236}">
                <a16:creationId xmlns:a16="http://schemas.microsoft.com/office/drawing/2014/main" id="{CCE21ECB-FD19-4CA0-977B-E1F533C66E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549275"/>
            <a:ext cx="8928100" cy="61928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HISTÓRICO</a:t>
            </a:r>
            <a:endParaRPr lang="pt-BR"/>
          </a:p>
        </p:txBody>
      </p:sp>
      <p:pic>
        <p:nvPicPr>
          <p:cNvPr id="4103" name="Picture 4" descr="http://gracamourao.files.wordpress.com/2009/05/ma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330874"/>
            <a:ext cx="5662620" cy="424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0" y="628652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Mackenzie; D. S. (2006) </a:t>
            </a:r>
            <a:r>
              <a:rPr lang="en-US" sz="1200" b="1" dirty="0"/>
              <a:t>The history of Quenching. </a:t>
            </a:r>
            <a:r>
              <a:rPr lang="pt-BR" sz="1200" dirty="0"/>
              <a:t>ADVANCED MATERIALS &amp; PROCESSES/SEPTEMBER , 39-40</a:t>
            </a:r>
          </a:p>
          <a:p>
            <a:endParaRPr lang="pt-BR" dirty="0"/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285860"/>
            <a:ext cx="44291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214422"/>
            <a:ext cx="2928958" cy="501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8786842" y="0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HISTÓRICO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63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/>
              <a:t>Mitos</a:t>
            </a:r>
            <a:r>
              <a:rPr lang="en-US" sz="2800" dirty="0"/>
              <a:t>: </a:t>
            </a:r>
            <a:r>
              <a:rPr lang="en-US" sz="2800" dirty="0" err="1"/>
              <a:t>escravos</a:t>
            </a:r>
            <a:endParaRPr lang="en-US" sz="2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/>
              <a:t>Verdades</a:t>
            </a:r>
            <a:r>
              <a:rPr lang="en-US" sz="2800" dirty="0"/>
              <a:t>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800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Aço</a:t>
            </a:r>
            <a:r>
              <a:rPr lang="en-US" dirty="0"/>
              <a:t> de </a:t>
            </a:r>
            <a:r>
              <a:rPr lang="en-US" dirty="0" err="1"/>
              <a:t>Damasco</a:t>
            </a:r>
            <a:r>
              <a:rPr lang="en-US" dirty="0"/>
              <a:t>  (</a:t>
            </a:r>
            <a:r>
              <a:rPr lang="en-US" dirty="0" err="1"/>
              <a:t>desde</a:t>
            </a:r>
            <a:r>
              <a:rPr lang="en-US" dirty="0"/>
              <a:t> 330AC)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Espadas</a:t>
            </a:r>
            <a:r>
              <a:rPr lang="en-US" dirty="0"/>
              <a:t> e </a:t>
            </a:r>
            <a:r>
              <a:rPr lang="en-US" dirty="0" err="1"/>
              <a:t>facas</a:t>
            </a:r>
            <a:r>
              <a:rPr lang="en-US" dirty="0"/>
              <a:t> </a:t>
            </a:r>
            <a:r>
              <a:rPr lang="en-US" dirty="0" err="1"/>
              <a:t>feitas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Toledo (</a:t>
            </a:r>
            <a:r>
              <a:rPr lang="en-US" dirty="0" err="1"/>
              <a:t>século</a:t>
            </a:r>
            <a:r>
              <a:rPr lang="en-US" dirty="0"/>
              <a:t> IX)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Outros</a:t>
            </a:r>
            <a:r>
              <a:rPr lang="en-US" dirty="0"/>
              <a:t> </a:t>
            </a:r>
            <a:r>
              <a:rPr lang="en-US" dirty="0" err="1"/>
              <a:t>meios</a:t>
            </a:r>
            <a:r>
              <a:rPr lang="en-US" dirty="0"/>
              <a:t> de </a:t>
            </a:r>
            <a:r>
              <a:rPr lang="en-US" dirty="0" err="1"/>
              <a:t>resfriamento</a:t>
            </a:r>
            <a:endParaRPr 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5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5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500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500" dirty="0"/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 </a:t>
            </a:r>
            <a:endParaRPr lang="pt-BR" dirty="0"/>
          </a:p>
        </p:txBody>
      </p:sp>
      <p:pic>
        <p:nvPicPr>
          <p:cNvPr id="5124" name="Picture 8" descr="http://jornale.com.br/wicca/wp-content/uploads/2009/04/ca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6956" y="285750"/>
            <a:ext cx="3171944" cy="30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705" y="3500439"/>
            <a:ext cx="326068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7" descr="Ver imagem em tamanho grand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5143512"/>
            <a:ext cx="1142987" cy="12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9" descr="Ver imagem em tamanho grand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143512"/>
            <a:ext cx="1357322" cy="12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1" descr="Ver imagem em tamanho grand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5072074"/>
            <a:ext cx="1142995" cy="142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3" descr="http://t0.gstatic.com/images?q=tbn:5x2UXX1T0JDfgM:http://www.terra.com.br/mulher/infograficos/manchas/img/sangu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1934" y="5143512"/>
            <a:ext cx="1238330" cy="13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25" descr="Ver imagem em tamanho grand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0694" y="514351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27" descr="Ver imagem em tamanho grand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72330" y="5143512"/>
            <a:ext cx="179842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42461" y="1643050"/>
            <a:ext cx="3701540" cy="317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8858280" y="0"/>
            <a:ext cx="2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HISTÓRICO</a:t>
            </a:r>
            <a:endParaRPr lang="pt-BR"/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357188" y="1071563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dirty="0"/>
              <a:t>CHINA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JAPÃO</a:t>
            </a:r>
          </a:p>
          <a:p>
            <a:pPr eaLnBrk="1" hangingPunct="1">
              <a:buFont typeface="Arial" charset="0"/>
              <a:buNone/>
            </a:pPr>
            <a:r>
              <a:rPr lang="en-US" dirty="0"/>
              <a:t>	</a:t>
            </a:r>
            <a:r>
              <a:rPr lang="en-US" sz="2400" dirty="0" err="1"/>
              <a:t>Metalurgicamente</a:t>
            </a:r>
            <a:r>
              <a:rPr lang="en-US" sz="2400" dirty="0"/>
              <a:t> </a:t>
            </a:r>
            <a:r>
              <a:rPr lang="en-US" sz="2400" dirty="0" err="1"/>
              <a:t>avançados</a:t>
            </a:r>
            <a:r>
              <a:rPr lang="en-US" sz="2400" dirty="0"/>
              <a:t>. 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/>
              <a:t>	</a:t>
            </a:r>
            <a:r>
              <a:rPr lang="en-US" sz="2400" dirty="0" err="1"/>
              <a:t>Desde</a:t>
            </a:r>
            <a:r>
              <a:rPr lang="en-US" sz="2400" dirty="0"/>
              <a:t> 4 e 5 DC </a:t>
            </a:r>
            <a:r>
              <a:rPr lang="en-US" sz="2400" dirty="0" err="1"/>
              <a:t>já</a:t>
            </a:r>
            <a:r>
              <a:rPr lang="en-US" sz="2400" dirty="0"/>
              <a:t> </a:t>
            </a:r>
            <a:r>
              <a:rPr lang="en-US" sz="2400" dirty="0" err="1"/>
              <a:t>usavam</a:t>
            </a:r>
            <a:r>
              <a:rPr lang="en-US" sz="2400" dirty="0"/>
              <a:t> </a:t>
            </a:r>
            <a:r>
              <a:rPr lang="en-US" sz="2400" dirty="0" err="1"/>
              <a:t>taxas</a:t>
            </a:r>
            <a:r>
              <a:rPr lang="en-US" sz="2400" dirty="0"/>
              <a:t> de </a:t>
            </a:r>
            <a:r>
              <a:rPr lang="en-US" sz="2400" dirty="0" err="1"/>
              <a:t>resfriamento</a:t>
            </a:r>
            <a:r>
              <a:rPr lang="en-US" sz="2400" dirty="0"/>
              <a:t> </a:t>
            </a:r>
            <a:r>
              <a:rPr lang="en-US" sz="2400" dirty="0" err="1"/>
              <a:t>específicas</a:t>
            </a:r>
            <a:r>
              <a:rPr lang="en-US" sz="2400" dirty="0"/>
              <a:t>  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/>
              <a:t>(</a:t>
            </a:r>
            <a:r>
              <a:rPr lang="en-US" sz="2400" dirty="0" err="1"/>
              <a:t>espessura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</a:t>
            </a:r>
            <a:r>
              <a:rPr lang="en-US" sz="2400" dirty="0" err="1"/>
              <a:t>argila</a:t>
            </a:r>
            <a:r>
              <a:rPr lang="en-US" sz="2400" dirty="0"/>
              <a:t>)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região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</a:t>
            </a:r>
            <a:r>
              <a:rPr lang="en-US" sz="2400" dirty="0" err="1"/>
              <a:t>arma</a:t>
            </a:r>
            <a:endParaRPr lang="en-US" sz="2400" dirty="0"/>
          </a:p>
          <a:p>
            <a:pPr eaLnBrk="1" hangingPunct="1">
              <a:buFont typeface="Arial" charset="0"/>
              <a:buNone/>
            </a:pPr>
            <a:endParaRPr lang="en-US" sz="2400" dirty="0"/>
          </a:p>
          <a:p>
            <a:pPr lvl="2" eaLnBrk="1" hangingPunct="1">
              <a:lnSpc>
                <a:spcPct val="80000"/>
              </a:lnSpc>
            </a:pPr>
            <a:r>
              <a:rPr lang="en-US" dirty="0" err="1"/>
              <a:t>Têmpera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tanque</a:t>
            </a:r>
            <a:r>
              <a:rPr lang="en-US" dirty="0"/>
              <a:t> de </a:t>
            </a:r>
            <a:r>
              <a:rPr lang="en-US" dirty="0" err="1"/>
              <a:t>água</a:t>
            </a:r>
            <a:endParaRPr lang="en-US" dirty="0"/>
          </a:p>
          <a:p>
            <a:pPr lvl="3" eaLnBrk="1" hangingPunct="1">
              <a:lnSpc>
                <a:spcPct val="80000"/>
              </a:lnSpc>
            </a:pPr>
            <a:r>
              <a:rPr lang="en-US" sz="2400" dirty="0" err="1"/>
              <a:t>Aresta</a:t>
            </a:r>
            <a:r>
              <a:rPr lang="en-US" sz="2400" dirty="0"/>
              <a:t> </a:t>
            </a:r>
            <a:r>
              <a:rPr lang="en-US" sz="2400" dirty="0" err="1"/>
              <a:t>transforma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martensita</a:t>
            </a:r>
            <a:endParaRPr lang="en-US" sz="2400" dirty="0"/>
          </a:p>
          <a:p>
            <a:pPr lvl="3" eaLnBrk="1" hangingPunct="1">
              <a:lnSpc>
                <a:spcPct val="80000"/>
              </a:lnSpc>
            </a:pPr>
            <a:r>
              <a:rPr lang="en-US" sz="2400" dirty="0" err="1"/>
              <a:t>Corpo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ferrita</a:t>
            </a:r>
            <a:r>
              <a:rPr lang="en-US" sz="2400" dirty="0"/>
              <a:t> e </a:t>
            </a:r>
            <a:r>
              <a:rPr lang="en-US" sz="2400" dirty="0" err="1"/>
              <a:t>perlita</a:t>
            </a:r>
            <a:r>
              <a:rPr lang="en-US" sz="2400" dirty="0"/>
              <a:t> </a:t>
            </a:r>
          </a:p>
          <a:p>
            <a:pPr eaLnBrk="1" hangingPunct="1"/>
            <a:endParaRPr lang="pt-BR" sz="2400" dirty="0"/>
          </a:p>
        </p:txBody>
      </p:sp>
      <p:pic>
        <p:nvPicPr>
          <p:cNvPr id="6148" name="Picture 2" descr="C:\Users\Lauralice\Documents\Meus_Documentos\TITULAR\rioagit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186106" cy="422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C:\Users\Lauralice\Documents\Meus_Documentos\TITULAR\riocal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714488"/>
            <a:ext cx="4572032" cy="34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429132"/>
            <a:ext cx="6674981" cy="162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8858280" y="0"/>
            <a:ext cx="2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têmpera</a:t>
            </a:r>
            <a:r>
              <a:rPr lang="en-US" dirty="0"/>
              <a:t> 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meios</a:t>
            </a:r>
            <a:r>
              <a:rPr lang="en-US" dirty="0"/>
              <a:t> de </a:t>
            </a:r>
            <a:r>
              <a:rPr lang="en-US" dirty="0" err="1"/>
              <a:t>resfriamento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err="1"/>
              <a:t>Processo</a:t>
            </a:r>
            <a:r>
              <a:rPr lang="en-US" sz="2800" dirty="0"/>
              <a:t> de </a:t>
            </a:r>
            <a:r>
              <a:rPr lang="en-US" sz="2800" dirty="0" err="1"/>
              <a:t>têmpera</a:t>
            </a:r>
            <a:r>
              <a:rPr lang="en-US" sz="2800" dirty="0"/>
              <a:t> </a:t>
            </a:r>
            <a:r>
              <a:rPr lang="en-US" sz="2800" dirty="0" err="1"/>
              <a:t>envolve</a:t>
            </a:r>
            <a:r>
              <a:rPr lang="en-US" sz="2800" dirty="0"/>
              <a:t> </a:t>
            </a:r>
            <a:r>
              <a:rPr lang="en-US" sz="2800" dirty="0" err="1"/>
              <a:t>dois</a:t>
            </a:r>
            <a:r>
              <a:rPr lang="en-US" sz="2800" dirty="0"/>
              <a:t> </a:t>
            </a:r>
            <a:r>
              <a:rPr lang="en-US" sz="2800" dirty="0" err="1"/>
              <a:t>processos</a:t>
            </a:r>
            <a:r>
              <a:rPr lang="en-US" sz="2800" dirty="0"/>
              <a:t>  </a:t>
            </a:r>
            <a:r>
              <a:rPr lang="en-US" sz="2800" dirty="0" err="1"/>
              <a:t>diferentes</a:t>
            </a:r>
            <a:r>
              <a:rPr lang="en-US" sz="2800" dirty="0"/>
              <a:t>, com </a:t>
            </a:r>
            <a:r>
              <a:rPr lang="en-US" sz="2800" dirty="0" err="1"/>
              <a:t>mútua</a:t>
            </a:r>
            <a:r>
              <a:rPr lang="en-US" sz="2800" dirty="0"/>
              <a:t> </a:t>
            </a:r>
            <a:r>
              <a:rPr lang="en-US" sz="2800" dirty="0" err="1"/>
              <a:t>interação</a:t>
            </a:r>
            <a:r>
              <a:rPr lang="en-US" sz="2800" dirty="0"/>
              <a:t> entre </a:t>
            </a:r>
            <a:r>
              <a:rPr lang="en-US" sz="2800" dirty="0" err="1"/>
              <a:t>eles</a:t>
            </a:r>
            <a:r>
              <a:rPr lang="en-US" sz="2800" dirty="0"/>
              <a:t>: 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DINÂMICA DA TAXA DE EXTRAÇÃO DE CALOR</a:t>
            </a:r>
          </a:p>
          <a:p>
            <a:pPr>
              <a:buNone/>
            </a:pPr>
            <a:r>
              <a:rPr lang="en-US" sz="2800" dirty="0" err="1"/>
              <a:t>Constante</a:t>
            </a:r>
            <a:r>
              <a:rPr lang="en-US" sz="2800" dirty="0"/>
              <a:t> </a:t>
            </a:r>
            <a:r>
              <a:rPr lang="en-US" sz="2800" dirty="0" err="1"/>
              <a:t>mudança</a:t>
            </a:r>
            <a:r>
              <a:rPr lang="en-US" sz="2800" dirty="0"/>
              <a:t> do </a:t>
            </a:r>
            <a:r>
              <a:rPr lang="en-US" sz="2800" dirty="0" err="1"/>
              <a:t>fluxo</a:t>
            </a:r>
            <a:r>
              <a:rPr lang="en-US" sz="2800" dirty="0"/>
              <a:t> de </a:t>
            </a:r>
            <a:r>
              <a:rPr lang="en-US" sz="2800" dirty="0" err="1"/>
              <a:t>calor</a:t>
            </a:r>
            <a:r>
              <a:rPr lang="en-US" sz="2800" dirty="0"/>
              <a:t> </a:t>
            </a:r>
            <a:r>
              <a:rPr lang="en-US" sz="2800" dirty="0" err="1"/>
              <a:t>dentro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peça</a:t>
            </a:r>
            <a:r>
              <a:rPr lang="en-US" sz="2800" dirty="0"/>
              <a:t> e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transferência</a:t>
            </a:r>
            <a:r>
              <a:rPr lang="en-US" sz="2800" dirty="0"/>
              <a:t> de </a:t>
            </a:r>
            <a:r>
              <a:rPr lang="en-US" sz="2800" dirty="0" err="1"/>
              <a:t>calor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superfície</a:t>
            </a:r>
            <a:endParaRPr lang="en-US" sz="2800" dirty="0"/>
          </a:p>
          <a:p>
            <a:r>
              <a:rPr lang="en-US" sz="2800" dirty="0"/>
              <a:t>CINÉTICA DA TRANSFORMAÇÃO DE ESTRUTURAS</a:t>
            </a:r>
          </a:p>
          <a:p>
            <a:pPr>
              <a:buNone/>
            </a:pPr>
            <a:r>
              <a:rPr lang="en-US" sz="2800" dirty="0" err="1"/>
              <a:t>Mostrada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cada</a:t>
            </a:r>
            <a:r>
              <a:rPr lang="en-US" sz="2800" dirty="0"/>
              <a:t> </a:t>
            </a:r>
            <a:r>
              <a:rPr lang="en-US" sz="2800" dirty="0" err="1"/>
              <a:t>composição</a:t>
            </a:r>
            <a:r>
              <a:rPr lang="en-US" sz="2800" dirty="0"/>
              <a:t> de </a:t>
            </a:r>
            <a:r>
              <a:rPr lang="en-US" sz="2800" dirty="0" err="1"/>
              <a:t>aço</a:t>
            </a:r>
            <a:r>
              <a:rPr lang="en-US" sz="2800" dirty="0"/>
              <a:t> </a:t>
            </a:r>
            <a:r>
              <a:rPr lang="en-US" sz="2800" dirty="0" err="1"/>
              <a:t>pelo</a:t>
            </a:r>
            <a:r>
              <a:rPr lang="en-US" sz="2800" dirty="0"/>
              <a:t> </a:t>
            </a:r>
            <a:r>
              <a:rPr lang="en-US" sz="2800" dirty="0" err="1"/>
              <a:t>seu</a:t>
            </a:r>
            <a:r>
              <a:rPr lang="en-US" sz="2800" dirty="0"/>
              <a:t> </a:t>
            </a:r>
            <a:r>
              <a:rPr lang="en-US" sz="2800" dirty="0" err="1"/>
              <a:t>respectivo</a:t>
            </a:r>
            <a:r>
              <a:rPr lang="en-US" sz="2800" dirty="0"/>
              <a:t> </a:t>
            </a:r>
            <a:r>
              <a:rPr lang="en-US" sz="2800" dirty="0" err="1"/>
              <a:t>diagrama</a:t>
            </a:r>
            <a:r>
              <a:rPr lang="en-US" sz="2800" dirty="0"/>
              <a:t> CCT</a:t>
            </a:r>
          </a:p>
          <a:p>
            <a:pPr>
              <a:buNone/>
            </a:pPr>
            <a:r>
              <a:rPr lang="en-US" sz="2400" dirty="0"/>
              <a:t>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858280" y="0"/>
            <a:ext cx="2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3500438"/>
          </a:xfrm>
        </p:spPr>
        <p:txBody>
          <a:bodyPr/>
          <a:lstStyle/>
          <a:p>
            <a:r>
              <a:rPr lang="pt-BR" dirty="0"/>
              <a:t>Têmpera do aço</a:t>
            </a:r>
          </a:p>
          <a:p>
            <a:endParaRPr lang="pt-BR" dirty="0"/>
          </a:p>
          <a:p>
            <a:endParaRPr lang="pt-BR" dirty="0"/>
          </a:p>
          <a:p>
            <a:pPr>
              <a:buFont typeface="Arial" charset="0"/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88065" name="Picture 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643050"/>
            <a:ext cx="2571768" cy="169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8786842" y="0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pt-BR" dirty="0"/>
          </a:p>
        </p:txBody>
      </p:sp>
      <p:pic>
        <p:nvPicPr>
          <p:cNvPr id="8" name="martensita_formaçã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54298" y="724691"/>
            <a:ext cx="9198298" cy="613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Função do resfriamento</a:t>
            </a:r>
            <a:br>
              <a:rPr lang="en-US"/>
            </a:br>
            <a:endParaRPr lang="pt-BR"/>
          </a:p>
        </p:txBody>
      </p:sp>
      <p:sp>
        <p:nvSpPr>
          <p:cNvPr id="7171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3500438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pPr>
              <a:buFont typeface="Arial" charset="0"/>
              <a:buNone/>
            </a:pPr>
            <a:endParaRPr lang="pt-BR" dirty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97360"/>
            <a:ext cx="862103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8786842" y="0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meios</a:t>
            </a:r>
            <a:r>
              <a:rPr lang="en-US" dirty="0"/>
              <a:t> de </a:t>
            </a:r>
            <a:r>
              <a:rPr lang="en-US" dirty="0" err="1"/>
              <a:t>resfriamento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Seleção</a:t>
            </a:r>
            <a:r>
              <a:rPr lang="en-US" dirty="0"/>
              <a:t> do </a:t>
            </a:r>
            <a:r>
              <a:rPr lang="en-US" dirty="0" err="1"/>
              <a:t>meio</a:t>
            </a:r>
            <a:r>
              <a:rPr lang="en-US" dirty="0"/>
              <a:t>: </a:t>
            </a:r>
          </a:p>
          <a:p>
            <a:pPr>
              <a:buNone/>
            </a:pPr>
            <a:r>
              <a:rPr lang="en-US" dirty="0"/>
              <a:t>                              </a:t>
            </a:r>
            <a:r>
              <a:rPr lang="en-US" dirty="0" err="1"/>
              <a:t>Distorções</a:t>
            </a:r>
            <a:endParaRPr lang="en-US" dirty="0"/>
          </a:p>
          <a:p>
            <a:pPr>
              <a:buNone/>
            </a:pPr>
            <a:r>
              <a:rPr lang="en-US" dirty="0"/>
              <a:t>                                        </a:t>
            </a:r>
            <a:r>
              <a:rPr lang="en-US" sz="6000" dirty="0"/>
              <a:t>X</a:t>
            </a:r>
            <a:endParaRPr lang="en-US" dirty="0"/>
          </a:p>
          <a:p>
            <a:pPr>
              <a:buNone/>
            </a:pPr>
            <a:r>
              <a:rPr lang="en-US" dirty="0"/>
              <a:t>                  </a:t>
            </a:r>
            <a:r>
              <a:rPr lang="en-US" dirty="0" err="1"/>
              <a:t>Taxa</a:t>
            </a:r>
            <a:r>
              <a:rPr lang="en-US" dirty="0"/>
              <a:t> de </a:t>
            </a:r>
            <a:r>
              <a:rPr lang="en-US" dirty="0" err="1"/>
              <a:t>transferência</a:t>
            </a:r>
            <a:r>
              <a:rPr lang="en-US" dirty="0"/>
              <a:t> de </a:t>
            </a:r>
            <a:r>
              <a:rPr lang="en-US" dirty="0" err="1"/>
              <a:t>calor</a:t>
            </a:r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      </a:t>
            </a:r>
            <a:r>
              <a:rPr lang="en-US" sz="2800" dirty="0"/>
              <a:t>A </a:t>
            </a:r>
            <a:r>
              <a:rPr lang="en-US" sz="2800" dirty="0" err="1"/>
              <a:t>técnica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gera</a:t>
            </a:r>
            <a:r>
              <a:rPr lang="en-US" sz="2800" dirty="0"/>
              <a:t> </a:t>
            </a:r>
            <a:r>
              <a:rPr lang="en-US" sz="2800" dirty="0" err="1"/>
              <a:t>mínimas</a:t>
            </a:r>
            <a:r>
              <a:rPr lang="en-US" sz="2800" dirty="0"/>
              <a:t> </a:t>
            </a:r>
            <a:r>
              <a:rPr lang="en-US" sz="2800" dirty="0" err="1"/>
              <a:t>distorções</a:t>
            </a:r>
            <a:r>
              <a:rPr lang="en-US" sz="2800" dirty="0"/>
              <a:t> </a:t>
            </a:r>
            <a:r>
              <a:rPr lang="en-US" sz="2800" dirty="0" err="1"/>
              <a:t>não</a:t>
            </a:r>
            <a:r>
              <a:rPr lang="en-US" sz="2800" dirty="0"/>
              <a:t> </a:t>
            </a:r>
            <a:r>
              <a:rPr lang="en-US" sz="2800" dirty="0" err="1"/>
              <a:t>gera</a:t>
            </a:r>
            <a:r>
              <a:rPr lang="en-US" sz="2800" dirty="0"/>
              <a:t> </a:t>
            </a:r>
            <a:r>
              <a:rPr lang="en-US" sz="2800" dirty="0" err="1"/>
              <a:t>altas</a:t>
            </a:r>
            <a:r>
              <a:rPr lang="en-US" sz="2800" dirty="0"/>
              <a:t> </a:t>
            </a:r>
            <a:r>
              <a:rPr lang="en-US" sz="2800" dirty="0" err="1"/>
              <a:t>taxas</a:t>
            </a:r>
            <a:r>
              <a:rPr lang="en-US" sz="2800" dirty="0"/>
              <a:t> de </a:t>
            </a:r>
            <a:r>
              <a:rPr lang="en-US" sz="2800" dirty="0" err="1"/>
              <a:t>transferência</a:t>
            </a:r>
            <a:r>
              <a:rPr lang="en-US" sz="2800" dirty="0"/>
              <a:t> de </a:t>
            </a:r>
            <a:r>
              <a:rPr lang="en-US" sz="2800" dirty="0" err="1"/>
              <a:t>calor</a:t>
            </a:r>
            <a:r>
              <a:rPr lang="en-US" sz="2800" dirty="0"/>
              <a:t> e vice-versa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4282" y="5357826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endParaRPr lang="pt-BR" dirty="0"/>
          </a:p>
          <a:p>
            <a:r>
              <a:rPr lang="en-US" b="1" dirty="0"/>
              <a:t>  </a:t>
            </a:r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786842" y="0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732</Words>
  <Application>Microsoft Office PowerPoint</Application>
  <PresentationFormat>Apresentação na tela (4:3)</PresentationFormat>
  <Paragraphs>134</Paragraphs>
  <Slides>25</Slides>
  <Notes>2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Arial</vt:lpstr>
      <vt:lpstr>Calibri</vt:lpstr>
      <vt:lpstr>Tema do Office</vt:lpstr>
      <vt:lpstr>Apresentação do PowerPoint</vt:lpstr>
      <vt:lpstr>OS MEIOS DE RESFRIAMENTO NA TÊMPERA</vt:lpstr>
      <vt:lpstr>HISTÓRICO</vt:lpstr>
      <vt:lpstr>HISTÓRICO</vt:lpstr>
      <vt:lpstr>HISTÓRICO</vt:lpstr>
      <vt:lpstr>A têmpera e os meios de resfriamento</vt:lpstr>
      <vt:lpstr>Apresentação do PowerPoint</vt:lpstr>
      <vt:lpstr>Função do resfriamento </vt:lpstr>
      <vt:lpstr>Tipos de meios de resfriamento</vt:lpstr>
      <vt:lpstr>Tipos de meios de resfriamento</vt:lpstr>
      <vt:lpstr>Tipos de meios de resfriamento</vt:lpstr>
      <vt:lpstr>Estágios de Resfriamento</vt:lpstr>
      <vt:lpstr>Estágios de Resfriamento</vt:lpstr>
      <vt:lpstr>Mecanismos de Resfriamento</vt:lpstr>
      <vt:lpstr>Apresentação do PowerPoint</vt:lpstr>
      <vt:lpstr>Apresentação do PowerPoint</vt:lpstr>
      <vt:lpstr>Apresentação do PowerPoint</vt:lpstr>
      <vt:lpstr>Apresentação do PowerPoint</vt:lpstr>
      <vt:lpstr>Problemas relacionados a não uniformidade</vt:lpstr>
      <vt:lpstr>Problemas relacionados a não uniformidade</vt:lpstr>
      <vt:lpstr>Meios de resfriamento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Lauralice</dc:creator>
  <cp:lastModifiedBy>Antonio Carlos</cp:lastModifiedBy>
  <cp:revision>169</cp:revision>
  <dcterms:created xsi:type="dcterms:W3CDTF">2010-04-18T19:21:11Z</dcterms:created>
  <dcterms:modified xsi:type="dcterms:W3CDTF">2020-09-21T19:15:43Z</dcterms:modified>
</cp:coreProperties>
</file>