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61" r:id="rId4"/>
    <p:sldId id="258" r:id="rId5"/>
    <p:sldId id="260" r:id="rId6"/>
    <p:sldId id="272" r:id="rId7"/>
    <p:sldId id="266" r:id="rId8"/>
    <p:sldId id="267" r:id="rId9"/>
    <p:sldId id="268" r:id="rId10"/>
    <p:sldId id="269" r:id="rId11"/>
    <p:sldId id="270" r:id="rId12"/>
    <p:sldId id="271" r:id="rId13"/>
    <p:sldId id="264" r:id="rId14"/>
    <p:sldId id="274" r:id="rId15"/>
    <p:sldId id="265" r:id="rId16"/>
    <p:sldId id="276" r:id="rId17"/>
    <p:sldId id="277" r:id="rId18"/>
    <p:sldId id="278" r:id="rId19"/>
    <p:sldId id="279" r:id="rId20"/>
    <p:sldId id="283" r:id="rId21"/>
    <p:sldId id="280" r:id="rId22"/>
    <p:sldId id="281" r:id="rId23"/>
    <p:sldId id="284" r:id="rId24"/>
    <p:sldId id="282" r:id="rId25"/>
    <p:sldId id="294" r:id="rId26"/>
    <p:sldId id="295" r:id="rId27"/>
    <p:sldId id="287" r:id="rId28"/>
    <p:sldId id="286" r:id="rId29"/>
    <p:sldId id="289" r:id="rId30"/>
    <p:sldId id="285" r:id="rId31"/>
    <p:sldId id="288" r:id="rId32"/>
    <p:sldId id="293" r:id="rId33"/>
    <p:sldId id="290" r:id="rId3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342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646465-5BEB-4DEE-9050-1C959AD1807F}" type="datetimeFigureOut">
              <a:rPr lang="pt-BR" smtClean="0"/>
              <a:t>30/03/2017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5C9569-EE42-424F-9611-18F4591F70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1146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720066-5955-425C-85B3-591FABB2A983}" type="slidenum">
              <a:rPr lang="pt-BR"/>
              <a:pPr>
                <a:defRPr/>
              </a:pPr>
              <a:t>7</a:t>
            </a:fld>
            <a:endParaRPr lang="pt-BR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827644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707DB3-7B0A-4BE8-9569-2EEF2A3C2DBA}" type="slidenum">
              <a:rPr lang="pt-BR"/>
              <a:pPr>
                <a:defRPr/>
              </a:pPr>
              <a:t>8</a:t>
            </a:fld>
            <a:endParaRPr lang="pt-BR"/>
          </a:p>
        </p:txBody>
      </p:sp>
      <p:sp>
        <p:nvSpPr>
          <p:cNvPr id="159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0578388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38FDCC-1DD9-4ED3-A741-A4671A5A50E2}" type="slidenum">
              <a:rPr lang="pt-BR"/>
              <a:pPr>
                <a:defRPr/>
              </a:pPr>
              <a:t>9</a:t>
            </a:fld>
            <a:endParaRPr lang="pt-BR"/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2241037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F742DB-3306-48FB-9BB5-33D1B8E37866}" type="slidenum">
              <a:rPr lang="pt-BR"/>
              <a:pPr>
                <a:defRPr/>
              </a:pPr>
              <a:t>10</a:t>
            </a:fld>
            <a:endParaRPr lang="pt-BR"/>
          </a:p>
        </p:txBody>
      </p:sp>
      <p:sp>
        <p:nvSpPr>
          <p:cNvPr id="161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1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300037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7436F9-337A-4E43-9004-803ADC2D5532}" type="slidenum">
              <a:rPr lang="pt-BR"/>
              <a:pPr>
                <a:defRPr/>
              </a:pPr>
              <a:t>11</a:t>
            </a:fld>
            <a:endParaRPr lang="pt-BR"/>
          </a:p>
        </p:txBody>
      </p:sp>
      <p:sp>
        <p:nvSpPr>
          <p:cNvPr id="162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9572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6BF1E8-B18D-42BA-9573-C6910FE07DC4}" type="slidenum">
              <a:rPr lang="pt-BR"/>
              <a:pPr>
                <a:defRPr/>
              </a:pPr>
              <a:t>12</a:t>
            </a:fld>
            <a:endParaRPr lang="pt-BR"/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40207640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0693A0-312F-40D7-A031-4550C0C00A69}" type="slidenum">
              <a:rPr lang="pt-BR" altLang="pt-BR"/>
              <a:pPr/>
              <a:t>14</a:t>
            </a:fld>
            <a:endParaRPr lang="pt-BR" altLang="pt-BR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06762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9AD52-AF0C-4BBC-99B3-0163F4B61917}" type="datetimeFigureOut">
              <a:rPr lang="pt-BR" smtClean="0"/>
              <a:t>30/03/2017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429A-C3C7-4C3F-84E3-BAF628D500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2699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9AD52-AF0C-4BBC-99B3-0163F4B61917}" type="datetimeFigureOut">
              <a:rPr lang="pt-BR" smtClean="0"/>
              <a:t>30/03/2017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429A-C3C7-4C3F-84E3-BAF628D500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7022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9AD52-AF0C-4BBC-99B3-0163F4B61917}" type="datetimeFigureOut">
              <a:rPr lang="pt-BR" smtClean="0"/>
              <a:t>30/03/2017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429A-C3C7-4C3F-84E3-BAF628D500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0113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9AD52-AF0C-4BBC-99B3-0163F4B61917}" type="datetimeFigureOut">
              <a:rPr lang="pt-BR" smtClean="0"/>
              <a:t>30/03/2017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429A-C3C7-4C3F-84E3-BAF628D500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9846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9AD52-AF0C-4BBC-99B3-0163F4B61917}" type="datetimeFigureOut">
              <a:rPr lang="pt-BR" smtClean="0"/>
              <a:t>30/03/2017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429A-C3C7-4C3F-84E3-BAF628D500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8919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9AD52-AF0C-4BBC-99B3-0163F4B61917}" type="datetimeFigureOut">
              <a:rPr lang="pt-BR" smtClean="0"/>
              <a:t>30/03/2017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429A-C3C7-4C3F-84E3-BAF628D500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9809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9AD52-AF0C-4BBC-99B3-0163F4B61917}" type="datetimeFigureOut">
              <a:rPr lang="pt-BR" smtClean="0"/>
              <a:t>30/03/2017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429A-C3C7-4C3F-84E3-BAF628D500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6978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9AD52-AF0C-4BBC-99B3-0163F4B61917}" type="datetimeFigureOut">
              <a:rPr lang="pt-BR" smtClean="0"/>
              <a:t>30/03/2017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429A-C3C7-4C3F-84E3-BAF628D500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120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9AD52-AF0C-4BBC-99B3-0163F4B61917}" type="datetimeFigureOut">
              <a:rPr lang="pt-BR" smtClean="0"/>
              <a:t>30/03/2017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429A-C3C7-4C3F-84E3-BAF628D500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9208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9AD52-AF0C-4BBC-99B3-0163F4B61917}" type="datetimeFigureOut">
              <a:rPr lang="pt-BR" smtClean="0"/>
              <a:t>30/03/2017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429A-C3C7-4C3F-84E3-BAF628D500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0953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9AD52-AF0C-4BBC-99B3-0163F4B61917}" type="datetimeFigureOut">
              <a:rPr lang="pt-BR" smtClean="0"/>
              <a:t>30/03/2017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429A-C3C7-4C3F-84E3-BAF628D500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5370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9AD52-AF0C-4BBC-99B3-0163F4B61917}" type="datetimeFigureOut">
              <a:rPr lang="pt-BR" smtClean="0"/>
              <a:t>30/03/2017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1429A-C3C7-4C3F-84E3-BAF628D500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737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Estudos Ecológicos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Tatiana Natasha Toporcov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98652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AutoShape 5"/>
          <p:cNvSpPr>
            <a:spLocks noChangeArrowheads="1"/>
          </p:cNvSpPr>
          <p:nvPr/>
        </p:nvSpPr>
        <p:spPr bwMode="auto">
          <a:xfrm>
            <a:off x="574323" y="2263775"/>
            <a:ext cx="7924800" cy="381793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01380" name="AutoShape 6"/>
          <p:cNvSpPr>
            <a:spLocks noChangeArrowheads="1"/>
          </p:cNvSpPr>
          <p:nvPr/>
        </p:nvSpPr>
        <p:spPr bwMode="auto">
          <a:xfrm>
            <a:off x="870370" y="2565400"/>
            <a:ext cx="7287551" cy="2006223"/>
          </a:xfrm>
          <a:prstGeom prst="flowChartAlternateProcess">
            <a:avLst/>
          </a:pr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/>
            <a:r>
              <a:rPr lang="pt-BR" altLang="pt-BR" sz="2800" b="1">
                <a:solidFill>
                  <a:schemeClr val="bg1"/>
                </a:solidFill>
              </a:rPr>
              <a:t>Analisou-se a água de beber (para verificar a </a:t>
            </a:r>
          </a:p>
          <a:p>
            <a:pPr algn="ctr"/>
            <a:r>
              <a:rPr lang="pt-BR" altLang="pt-BR" sz="2800" b="1">
                <a:solidFill>
                  <a:schemeClr val="bg1"/>
                </a:solidFill>
              </a:rPr>
              <a:t>concentração de cátion lítio) e obteve-se </a:t>
            </a:r>
          </a:p>
          <a:p>
            <a:pPr algn="ctr"/>
            <a:r>
              <a:rPr lang="pt-BR" altLang="pt-BR" sz="2800" b="1">
                <a:solidFill>
                  <a:schemeClr val="bg1"/>
                </a:solidFill>
              </a:rPr>
              <a:t>informações sobre  a prevalência de </a:t>
            </a:r>
          </a:p>
          <a:p>
            <a:pPr algn="ctr"/>
            <a:r>
              <a:rPr lang="pt-BR" altLang="pt-BR" sz="2800" b="1">
                <a:solidFill>
                  <a:schemeClr val="bg1"/>
                </a:solidFill>
              </a:rPr>
              <a:t>doenças  mentais de:</a:t>
            </a:r>
          </a:p>
        </p:txBody>
      </p:sp>
      <p:sp>
        <p:nvSpPr>
          <p:cNvPr id="101381" name="AutoShape 9"/>
          <p:cNvSpPr>
            <a:spLocks noChangeArrowheads="1"/>
          </p:cNvSpPr>
          <p:nvPr/>
        </p:nvSpPr>
        <p:spPr bwMode="auto">
          <a:xfrm>
            <a:off x="2947812" y="4856164"/>
            <a:ext cx="2847622" cy="1733808"/>
          </a:xfrm>
          <a:prstGeom prst="roundRect">
            <a:avLst>
              <a:gd name="adj" fmla="val 16667"/>
            </a:avLst>
          </a:pr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pt-BR" altLang="pt-BR" sz="4800">
                <a:solidFill>
                  <a:schemeClr val="bg1"/>
                </a:solidFill>
              </a:rPr>
              <a:t>27 cidades</a:t>
            </a:r>
          </a:p>
        </p:txBody>
      </p:sp>
      <p:sp>
        <p:nvSpPr>
          <p:cNvPr id="101382" name="Rectangle 11"/>
          <p:cNvSpPr>
            <a:spLocks noChangeArrowheads="1"/>
          </p:cNvSpPr>
          <p:nvPr/>
        </p:nvSpPr>
        <p:spPr bwMode="auto">
          <a:xfrm>
            <a:off x="1076678" y="1473200"/>
            <a:ext cx="3311877" cy="4587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pt-BR" altLang="pt-BR" b="1">
                <a:solidFill>
                  <a:srgbClr val="0000FF"/>
                </a:solidFill>
              </a:rPr>
              <a:t>Dawson e cols. (1968)</a:t>
            </a:r>
          </a:p>
        </p:txBody>
      </p:sp>
      <p:sp>
        <p:nvSpPr>
          <p:cNvPr id="101383" name="Rectangle 12"/>
          <p:cNvSpPr>
            <a:spLocks noChangeArrowheads="1"/>
          </p:cNvSpPr>
          <p:nvPr/>
        </p:nvSpPr>
        <p:spPr bwMode="auto">
          <a:xfrm>
            <a:off x="5108223" y="1473200"/>
            <a:ext cx="2881489" cy="609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pt-BR" altLang="pt-BR" sz="3200" b="1">
                <a:solidFill>
                  <a:srgbClr val="0000FF"/>
                </a:solidFill>
              </a:rPr>
              <a:t>A  PESQUISA</a:t>
            </a:r>
          </a:p>
        </p:txBody>
      </p:sp>
    </p:spTree>
    <p:extLst>
      <p:ext uri="{BB962C8B-B14F-4D97-AF65-F5344CB8AC3E}">
        <p14:creationId xmlns:p14="http://schemas.microsoft.com/office/powerpoint/2010/main" val="274127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5"/>
          <p:cNvSpPr>
            <a:spLocks noChangeArrowheads="1"/>
          </p:cNvSpPr>
          <p:nvPr/>
        </p:nvSpPr>
        <p:spPr bwMode="auto">
          <a:xfrm>
            <a:off x="540456" y="1916114"/>
            <a:ext cx="2029403" cy="82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pt-BR" altLang="pt-BR" b="1" dirty="0">
                <a:solidFill>
                  <a:schemeClr val="bg1"/>
                </a:solidFill>
              </a:rPr>
              <a:t>Conc. Lítio</a:t>
            </a:r>
          </a:p>
          <a:p>
            <a:r>
              <a:rPr lang="pt-BR" altLang="pt-BR" b="1" dirty="0">
                <a:solidFill>
                  <a:schemeClr val="bg1"/>
                </a:solidFill>
              </a:rPr>
              <a:t>água de beber</a:t>
            </a:r>
          </a:p>
        </p:txBody>
      </p:sp>
      <p:sp>
        <p:nvSpPr>
          <p:cNvPr id="102403" name="Rectangle 6"/>
          <p:cNvSpPr>
            <a:spLocks noChangeArrowheads="1"/>
          </p:cNvSpPr>
          <p:nvPr/>
        </p:nvSpPr>
        <p:spPr bwMode="auto">
          <a:xfrm>
            <a:off x="7086600" y="6172200"/>
            <a:ext cx="1243931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pt-BR" altLang="pt-BR" b="1">
                <a:solidFill>
                  <a:schemeClr val="bg1"/>
                </a:solidFill>
              </a:rPr>
              <a:t>Cidades</a:t>
            </a:r>
          </a:p>
        </p:txBody>
      </p:sp>
      <p:sp>
        <p:nvSpPr>
          <p:cNvPr id="102404" name="Rectangle 8"/>
          <p:cNvSpPr>
            <a:spLocks noChangeArrowheads="1"/>
          </p:cNvSpPr>
          <p:nvPr/>
        </p:nvSpPr>
        <p:spPr bwMode="auto">
          <a:xfrm>
            <a:off x="0" y="990600"/>
            <a:ext cx="3124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pt-BR" altLang="pt-BR" b="1">
                <a:solidFill>
                  <a:srgbClr val="FFC000"/>
                </a:solidFill>
              </a:rPr>
              <a:t>Dawson e cols. (1968)</a:t>
            </a:r>
          </a:p>
        </p:txBody>
      </p:sp>
      <p:grpSp>
        <p:nvGrpSpPr>
          <p:cNvPr id="102405" name="Group 10"/>
          <p:cNvGrpSpPr>
            <a:grpSpLocks/>
          </p:cNvGrpSpPr>
          <p:nvPr/>
        </p:nvGrpSpPr>
        <p:grpSpPr bwMode="auto">
          <a:xfrm>
            <a:off x="1066800" y="2667000"/>
            <a:ext cx="6934200" cy="3797300"/>
            <a:chOff x="480" y="1728"/>
            <a:chExt cx="4368" cy="2392"/>
          </a:xfrm>
        </p:grpSpPr>
        <p:sp>
          <p:nvSpPr>
            <p:cNvPr id="102407" name="Rectangle 11"/>
            <p:cNvSpPr>
              <a:spLocks noChangeArrowheads="1"/>
            </p:cNvSpPr>
            <p:nvPr/>
          </p:nvSpPr>
          <p:spPr bwMode="auto">
            <a:xfrm>
              <a:off x="526" y="3792"/>
              <a:ext cx="4313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defTabSz="7620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defTabSz="7620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defTabSz="7620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defTabSz="7620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defTabSz="7620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r>
                <a:rPr lang="pt-BR" altLang="pt-BR" sz="1400" b="1">
                  <a:solidFill>
                    <a:schemeClr val="bg1"/>
                  </a:solidFill>
                </a:rPr>
                <a:t>1    2   3    4    5    6    7    8    9   10  11   12  13  14   15    16  17   18   19   20  21    22  23   24  25   26  27  </a:t>
              </a:r>
            </a:p>
          </p:txBody>
        </p:sp>
        <p:grpSp>
          <p:nvGrpSpPr>
            <p:cNvPr id="102408" name="Group 12"/>
            <p:cNvGrpSpPr>
              <a:grpSpLocks/>
            </p:cNvGrpSpPr>
            <p:nvPr/>
          </p:nvGrpSpPr>
          <p:grpSpPr bwMode="auto">
            <a:xfrm>
              <a:off x="480" y="1728"/>
              <a:ext cx="4368" cy="2064"/>
              <a:chOff x="960" y="1632"/>
              <a:chExt cx="3936" cy="2064"/>
            </a:xfrm>
          </p:grpSpPr>
          <p:sp>
            <p:nvSpPr>
              <p:cNvPr id="102436" name="Rectangle 13" descr="Grade pontilhada"/>
              <p:cNvSpPr>
                <a:spLocks noChangeArrowheads="1"/>
              </p:cNvSpPr>
              <p:nvPr/>
            </p:nvSpPr>
            <p:spPr bwMode="auto">
              <a:xfrm>
                <a:off x="960" y="1632"/>
                <a:ext cx="3936" cy="2064"/>
              </a:xfrm>
              <a:prstGeom prst="rect">
                <a:avLst/>
              </a:prstGeom>
              <a:pattFill prst="dotGrid">
                <a:fgClr>
                  <a:schemeClr val="bg2"/>
                </a:fgClr>
                <a:bgClr>
                  <a:srgbClr val="FFFFFF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9pPr>
              </a:lstStyle>
              <a:p>
                <a:pPr eaLnBrk="1" hangingPunct="1"/>
                <a:endParaRPr lang="pt-BR" altLang="pt-BR"/>
              </a:p>
            </p:txBody>
          </p:sp>
          <p:sp>
            <p:nvSpPr>
              <p:cNvPr id="102437" name="Line 14"/>
              <p:cNvSpPr>
                <a:spLocks noChangeShapeType="1"/>
              </p:cNvSpPr>
              <p:nvPr/>
            </p:nvSpPr>
            <p:spPr bwMode="auto">
              <a:xfrm>
                <a:off x="960" y="1632"/>
                <a:ext cx="0" cy="2064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2438" name="Line 15"/>
              <p:cNvSpPr>
                <a:spLocks noChangeShapeType="1"/>
              </p:cNvSpPr>
              <p:nvPr/>
            </p:nvSpPr>
            <p:spPr bwMode="auto">
              <a:xfrm>
                <a:off x="960" y="3696"/>
                <a:ext cx="393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2439" name="Line 16"/>
              <p:cNvSpPr>
                <a:spLocks noChangeShapeType="1"/>
              </p:cNvSpPr>
              <p:nvPr/>
            </p:nvSpPr>
            <p:spPr bwMode="auto">
              <a:xfrm>
                <a:off x="4896" y="1632"/>
                <a:ext cx="0" cy="2064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102409" name="Rectangle 17"/>
            <p:cNvSpPr>
              <a:spLocks noChangeArrowheads="1"/>
            </p:cNvSpPr>
            <p:nvPr/>
          </p:nvSpPr>
          <p:spPr bwMode="auto">
            <a:xfrm>
              <a:off x="576" y="1824"/>
              <a:ext cx="48" cy="196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2410" name="Rectangle 18"/>
            <p:cNvSpPr>
              <a:spLocks noChangeArrowheads="1"/>
            </p:cNvSpPr>
            <p:nvPr/>
          </p:nvSpPr>
          <p:spPr bwMode="auto">
            <a:xfrm>
              <a:off x="720" y="2016"/>
              <a:ext cx="48" cy="1776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2411" name="Rectangle 19"/>
            <p:cNvSpPr>
              <a:spLocks noChangeArrowheads="1"/>
            </p:cNvSpPr>
            <p:nvPr/>
          </p:nvSpPr>
          <p:spPr bwMode="auto">
            <a:xfrm>
              <a:off x="864" y="2208"/>
              <a:ext cx="48" cy="15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2412" name="Rectangle 20"/>
            <p:cNvSpPr>
              <a:spLocks noChangeArrowheads="1"/>
            </p:cNvSpPr>
            <p:nvPr/>
          </p:nvSpPr>
          <p:spPr bwMode="auto">
            <a:xfrm>
              <a:off x="1008" y="2400"/>
              <a:ext cx="48" cy="1392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2413" name="Rectangle 21"/>
            <p:cNvSpPr>
              <a:spLocks noChangeArrowheads="1"/>
            </p:cNvSpPr>
            <p:nvPr/>
          </p:nvSpPr>
          <p:spPr bwMode="auto">
            <a:xfrm>
              <a:off x="1152" y="2544"/>
              <a:ext cx="48" cy="124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2414" name="Rectangle 22"/>
            <p:cNvSpPr>
              <a:spLocks noChangeArrowheads="1"/>
            </p:cNvSpPr>
            <p:nvPr/>
          </p:nvSpPr>
          <p:spPr bwMode="auto">
            <a:xfrm>
              <a:off x="1296" y="2640"/>
              <a:ext cx="48" cy="1152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2415" name="Rectangle 23"/>
            <p:cNvSpPr>
              <a:spLocks noChangeArrowheads="1"/>
            </p:cNvSpPr>
            <p:nvPr/>
          </p:nvSpPr>
          <p:spPr bwMode="auto">
            <a:xfrm>
              <a:off x="1440" y="2736"/>
              <a:ext cx="48" cy="1056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2416" name="Rectangle 24"/>
            <p:cNvSpPr>
              <a:spLocks noChangeArrowheads="1"/>
            </p:cNvSpPr>
            <p:nvPr/>
          </p:nvSpPr>
          <p:spPr bwMode="auto">
            <a:xfrm>
              <a:off x="1584" y="2880"/>
              <a:ext cx="48" cy="912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2417" name="Rectangle 25"/>
            <p:cNvSpPr>
              <a:spLocks noChangeArrowheads="1"/>
            </p:cNvSpPr>
            <p:nvPr/>
          </p:nvSpPr>
          <p:spPr bwMode="auto">
            <a:xfrm>
              <a:off x="1728" y="2976"/>
              <a:ext cx="48" cy="816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2418" name="Rectangle 26"/>
            <p:cNvSpPr>
              <a:spLocks noChangeArrowheads="1"/>
            </p:cNvSpPr>
            <p:nvPr/>
          </p:nvSpPr>
          <p:spPr bwMode="auto">
            <a:xfrm>
              <a:off x="1872" y="2976"/>
              <a:ext cx="48" cy="816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2419" name="Rectangle 27"/>
            <p:cNvSpPr>
              <a:spLocks noChangeArrowheads="1"/>
            </p:cNvSpPr>
            <p:nvPr/>
          </p:nvSpPr>
          <p:spPr bwMode="auto">
            <a:xfrm>
              <a:off x="2016" y="2976"/>
              <a:ext cx="48" cy="816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2420" name="Rectangle 28"/>
            <p:cNvSpPr>
              <a:spLocks noChangeArrowheads="1"/>
            </p:cNvSpPr>
            <p:nvPr/>
          </p:nvSpPr>
          <p:spPr bwMode="auto">
            <a:xfrm>
              <a:off x="2208" y="3120"/>
              <a:ext cx="48" cy="672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2421" name="Rectangle 29"/>
            <p:cNvSpPr>
              <a:spLocks noChangeArrowheads="1"/>
            </p:cNvSpPr>
            <p:nvPr/>
          </p:nvSpPr>
          <p:spPr bwMode="auto">
            <a:xfrm>
              <a:off x="2352" y="3120"/>
              <a:ext cx="48" cy="672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2422" name="Rectangle 30"/>
            <p:cNvSpPr>
              <a:spLocks noChangeArrowheads="1"/>
            </p:cNvSpPr>
            <p:nvPr/>
          </p:nvSpPr>
          <p:spPr bwMode="auto">
            <a:xfrm>
              <a:off x="2496" y="3216"/>
              <a:ext cx="48" cy="576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2423" name="Rectangle 31"/>
            <p:cNvSpPr>
              <a:spLocks noChangeArrowheads="1"/>
            </p:cNvSpPr>
            <p:nvPr/>
          </p:nvSpPr>
          <p:spPr bwMode="auto">
            <a:xfrm>
              <a:off x="2688" y="3312"/>
              <a:ext cx="48" cy="48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2424" name="Rectangle 32"/>
            <p:cNvSpPr>
              <a:spLocks noChangeArrowheads="1"/>
            </p:cNvSpPr>
            <p:nvPr/>
          </p:nvSpPr>
          <p:spPr bwMode="auto">
            <a:xfrm>
              <a:off x="2880" y="3312"/>
              <a:ext cx="48" cy="48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2425" name="Rectangle 33"/>
            <p:cNvSpPr>
              <a:spLocks noChangeArrowheads="1"/>
            </p:cNvSpPr>
            <p:nvPr/>
          </p:nvSpPr>
          <p:spPr bwMode="auto">
            <a:xfrm>
              <a:off x="3024" y="3312"/>
              <a:ext cx="48" cy="48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2426" name="Rectangle 34"/>
            <p:cNvSpPr>
              <a:spLocks noChangeArrowheads="1"/>
            </p:cNvSpPr>
            <p:nvPr/>
          </p:nvSpPr>
          <p:spPr bwMode="auto">
            <a:xfrm>
              <a:off x="3216" y="3360"/>
              <a:ext cx="48" cy="432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2427" name="Rectangle 35"/>
            <p:cNvSpPr>
              <a:spLocks noChangeArrowheads="1"/>
            </p:cNvSpPr>
            <p:nvPr/>
          </p:nvSpPr>
          <p:spPr bwMode="auto">
            <a:xfrm>
              <a:off x="3360" y="3408"/>
              <a:ext cx="48" cy="3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2428" name="Rectangle 36"/>
            <p:cNvSpPr>
              <a:spLocks noChangeArrowheads="1"/>
            </p:cNvSpPr>
            <p:nvPr/>
          </p:nvSpPr>
          <p:spPr bwMode="auto">
            <a:xfrm flipH="1">
              <a:off x="3552" y="3456"/>
              <a:ext cx="48" cy="336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2429" name="Rectangle 37"/>
            <p:cNvSpPr>
              <a:spLocks noChangeArrowheads="1"/>
            </p:cNvSpPr>
            <p:nvPr/>
          </p:nvSpPr>
          <p:spPr bwMode="auto">
            <a:xfrm flipH="1">
              <a:off x="3696" y="3456"/>
              <a:ext cx="48" cy="336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2430" name="Rectangle 38"/>
            <p:cNvSpPr>
              <a:spLocks noChangeArrowheads="1"/>
            </p:cNvSpPr>
            <p:nvPr/>
          </p:nvSpPr>
          <p:spPr bwMode="auto">
            <a:xfrm flipH="1">
              <a:off x="3888" y="3504"/>
              <a:ext cx="4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2431" name="Rectangle 39"/>
            <p:cNvSpPr>
              <a:spLocks noChangeArrowheads="1"/>
            </p:cNvSpPr>
            <p:nvPr/>
          </p:nvSpPr>
          <p:spPr bwMode="auto">
            <a:xfrm flipH="1">
              <a:off x="4032" y="3504"/>
              <a:ext cx="4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2432" name="Rectangle 40"/>
            <p:cNvSpPr>
              <a:spLocks noChangeArrowheads="1"/>
            </p:cNvSpPr>
            <p:nvPr/>
          </p:nvSpPr>
          <p:spPr bwMode="auto">
            <a:xfrm flipH="1">
              <a:off x="4224" y="3552"/>
              <a:ext cx="48" cy="24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2433" name="Rectangle 41"/>
            <p:cNvSpPr>
              <a:spLocks noChangeArrowheads="1"/>
            </p:cNvSpPr>
            <p:nvPr/>
          </p:nvSpPr>
          <p:spPr bwMode="auto">
            <a:xfrm flipH="1">
              <a:off x="4368" y="3552"/>
              <a:ext cx="48" cy="24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2434" name="Rectangle 42"/>
            <p:cNvSpPr>
              <a:spLocks noChangeArrowheads="1"/>
            </p:cNvSpPr>
            <p:nvPr/>
          </p:nvSpPr>
          <p:spPr bwMode="auto">
            <a:xfrm>
              <a:off x="4560" y="3552"/>
              <a:ext cx="48" cy="24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2435" name="Rectangle 43"/>
            <p:cNvSpPr>
              <a:spLocks noChangeArrowheads="1"/>
            </p:cNvSpPr>
            <p:nvPr/>
          </p:nvSpPr>
          <p:spPr bwMode="auto">
            <a:xfrm flipH="1">
              <a:off x="4704" y="3600"/>
              <a:ext cx="48" cy="192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</p:grpSp>
    </p:spTree>
    <p:extLst>
      <p:ext uri="{BB962C8B-B14F-4D97-AF65-F5344CB8AC3E}">
        <p14:creationId xmlns:p14="http://schemas.microsoft.com/office/powerpoint/2010/main" val="269858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5"/>
          <p:cNvSpPr>
            <a:spLocks noChangeArrowheads="1"/>
          </p:cNvSpPr>
          <p:nvPr/>
        </p:nvSpPr>
        <p:spPr bwMode="auto">
          <a:xfrm>
            <a:off x="540456" y="1916114"/>
            <a:ext cx="2029403" cy="82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pt-BR" altLang="pt-BR" b="1">
                <a:solidFill>
                  <a:schemeClr val="bg1"/>
                </a:solidFill>
              </a:rPr>
              <a:t>Conc. Lítio</a:t>
            </a:r>
          </a:p>
          <a:p>
            <a:r>
              <a:rPr lang="pt-BR" altLang="pt-BR" b="1">
                <a:solidFill>
                  <a:schemeClr val="bg1"/>
                </a:solidFill>
              </a:rPr>
              <a:t>água de beber</a:t>
            </a:r>
          </a:p>
        </p:txBody>
      </p:sp>
      <p:sp>
        <p:nvSpPr>
          <p:cNvPr id="103427" name="Rectangle 6"/>
          <p:cNvSpPr>
            <a:spLocks noChangeArrowheads="1"/>
          </p:cNvSpPr>
          <p:nvPr/>
        </p:nvSpPr>
        <p:spPr bwMode="auto">
          <a:xfrm>
            <a:off x="7086600" y="6172200"/>
            <a:ext cx="1243931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pt-BR" altLang="pt-BR" b="1">
                <a:solidFill>
                  <a:schemeClr val="bg1"/>
                </a:solidFill>
              </a:rPr>
              <a:t>Cidades</a:t>
            </a:r>
          </a:p>
        </p:txBody>
      </p:sp>
      <p:sp>
        <p:nvSpPr>
          <p:cNvPr id="103428" name="Rectangle 7"/>
          <p:cNvSpPr>
            <a:spLocks noChangeArrowheads="1"/>
          </p:cNvSpPr>
          <p:nvPr/>
        </p:nvSpPr>
        <p:spPr bwMode="auto">
          <a:xfrm>
            <a:off x="4463345" y="1700214"/>
            <a:ext cx="468065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/>
            <a:r>
              <a:rPr lang="pt-BR" altLang="pt-BR" b="1">
                <a:solidFill>
                  <a:schemeClr val="bg1"/>
                </a:solidFill>
              </a:rPr>
              <a:t>Internações hospitalares</a:t>
            </a:r>
          </a:p>
          <a:p>
            <a:pPr algn="ctr"/>
            <a:r>
              <a:rPr lang="pt-BR" altLang="pt-BR" b="1">
                <a:solidFill>
                  <a:schemeClr val="bg1"/>
                </a:solidFill>
              </a:rPr>
              <a:t>por  psicose maníaco-depressiva</a:t>
            </a:r>
          </a:p>
        </p:txBody>
      </p:sp>
      <p:sp>
        <p:nvSpPr>
          <p:cNvPr id="103429" name="Rectangle 8"/>
          <p:cNvSpPr>
            <a:spLocks noChangeArrowheads="1"/>
          </p:cNvSpPr>
          <p:nvPr/>
        </p:nvSpPr>
        <p:spPr bwMode="auto">
          <a:xfrm>
            <a:off x="0" y="990600"/>
            <a:ext cx="3124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pt-BR" altLang="pt-BR" b="1">
                <a:solidFill>
                  <a:srgbClr val="FFC000"/>
                </a:solidFill>
              </a:rPr>
              <a:t>Dawson e cols. (1968)</a:t>
            </a:r>
          </a:p>
        </p:txBody>
      </p:sp>
      <p:sp>
        <p:nvSpPr>
          <p:cNvPr id="103430" name="Rectangle 9"/>
          <p:cNvSpPr>
            <a:spLocks noChangeArrowheads="1"/>
          </p:cNvSpPr>
          <p:nvPr/>
        </p:nvSpPr>
        <p:spPr bwMode="auto">
          <a:xfrm>
            <a:off x="3048000" y="990600"/>
            <a:ext cx="6096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pt-BR" altLang="pt-BR" sz="2800" b="1">
                <a:solidFill>
                  <a:srgbClr val="FFC000"/>
                </a:solidFill>
              </a:rPr>
              <a:t>O RESULTADO DA  PESQUISA</a:t>
            </a:r>
          </a:p>
        </p:txBody>
      </p:sp>
      <p:grpSp>
        <p:nvGrpSpPr>
          <p:cNvPr id="103431" name="Group 10"/>
          <p:cNvGrpSpPr>
            <a:grpSpLocks/>
          </p:cNvGrpSpPr>
          <p:nvPr/>
        </p:nvGrpSpPr>
        <p:grpSpPr bwMode="auto">
          <a:xfrm>
            <a:off x="1066800" y="2667000"/>
            <a:ext cx="6934200" cy="3797300"/>
            <a:chOff x="480" y="1728"/>
            <a:chExt cx="4368" cy="2392"/>
          </a:xfrm>
        </p:grpSpPr>
        <p:sp>
          <p:nvSpPr>
            <p:cNvPr id="103461" name="Rectangle 11"/>
            <p:cNvSpPr>
              <a:spLocks noChangeArrowheads="1"/>
            </p:cNvSpPr>
            <p:nvPr/>
          </p:nvSpPr>
          <p:spPr bwMode="auto">
            <a:xfrm>
              <a:off x="526" y="3792"/>
              <a:ext cx="4313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defTabSz="7620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defTabSz="7620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defTabSz="7620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defTabSz="7620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defTabSz="7620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r>
                <a:rPr lang="pt-BR" altLang="pt-BR" sz="1400" b="1">
                  <a:solidFill>
                    <a:schemeClr val="bg1"/>
                  </a:solidFill>
                </a:rPr>
                <a:t>1    2   3    4    5    6    7    8    9   10  11   12  13  14   15    16  17   18   19   20  21    22  23   24  25   26  27  </a:t>
              </a:r>
            </a:p>
          </p:txBody>
        </p:sp>
        <p:grpSp>
          <p:nvGrpSpPr>
            <p:cNvPr id="103462" name="Group 12"/>
            <p:cNvGrpSpPr>
              <a:grpSpLocks/>
            </p:cNvGrpSpPr>
            <p:nvPr/>
          </p:nvGrpSpPr>
          <p:grpSpPr bwMode="auto">
            <a:xfrm>
              <a:off x="480" y="1728"/>
              <a:ext cx="4368" cy="2064"/>
              <a:chOff x="960" y="1632"/>
              <a:chExt cx="3936" cy="2064"/>
            </a:xfrm>
          </p:grpSpPr>
          <p:sp>
            <p:nvSpPr>
              <p:cNvPr id="103490" name="Rectangle 13" descr="Grade pontilhada"/>
              <p:cNvSpPr>
                <a:spLocks noChangeArrowheads="1"/>
              </p:cNvSpPr>
              <p:nvPr/>
            </p:nvSpPr>
            <p:spPr bwMode="auto">
              <a:xfrm>
                <a:off x="960" y="1632"/>
                <a:ext cx="3936" cy="2064"/>
              </a:xfrm>
              <a:prstGeom prst="rect">
                <a:avLst/>
              </a:prstGeom>
              <a:pattFill prst="dotGrid">
                <a:fgClr>
                  <a:schemeClr val="bg2"/>
                </a:fgClr>
                <a:bgClr>
                  <a:srgbClr val="FFFFFF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9pPr>
              </a:lstStyle>
              <a:p>
                <a:pPr eaLnBrk="1" hangingPunct="1"/>
                <a:endParaRPr lang="pt-BR" altLang="pt-BR"/>
              </a:p>
            </p:txBody>
          </p:sp>
          <p:sp>
            <p:nvSpPr>
              <p:cNvPr id="103491" name="Line 14"/>
              <p:cNvSpPr>
                <a:spLocks noChangeShapeType="1"/>
              </p:cNvSpPr>
              <p:nvPr/>
            </p:nvSpPr>
            <p:spPr bwMode="auto">
              <a:xfrm>
                <a:off x="960" y="1632"/>
                <a:ext cx="0" cy="2064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3492" name="Line 15"/>
              <p:cNvSpPr>
                <a:spLocks noChangeShapeType="1"/>
              </p:cNvSpPr>
              <p:nvPr/>
            </p:nvSpPr>
            <p:spPr bwMode="auto">
              <a:xfrm>
                <a:off x="960" y="3696"/>
                <a:ext cx="393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3493" name="Line 16"/>
              <p:cNvSpPr>
                <a:spLocks noChangeShapeType="1"/>
              </p:cNvSpPr>
              <p:nvPr/>
            </p:nvSpPr>
            <p:spPr bwMode="auto">
              <a:xfrm>
                <a:off x="4896" y="1632"/>
                <a:ext cx="0" cy="2064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103463" name="Rectangle 17"/>
            <p:cNvSpPr>
              <a:spLocks noChangeArrowheads="1"/>
            </p:cNvSpPr>
            <p:nvPr/>
          </p:nvSpPr>
          <p:spPr bwMode="auto">
            <a:xfrm>
              <a:off x="576" y="1824"/>
              <a:ext cx="48" cy="196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64" name="Rectangle 18"/>
            <p:cNvSpPr>
              <a:spLocks noChangeArrowheads="1"/>
            </p:cNvSpPr>
            <p:nvPr/>
          </p:nvSpPr>
          <p:spPr bwMode="auto">
            <a:xfrm>
              <a:off x="720" y="2016"/>
              <a:ext cx="48" cy="1776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65" name="Rectangle 19"/>
            <p:cNvSpPr>
              <a:spLocks noChangeArrowheads="1"/>
            </p:cNvSpPr>
            <p:nvPr/>
          </p:nvSpPr>
          <p:spPr bwMode="auto">
            <a:xfrm>
              <a:off x="864" y="2208"/>
              <a:ext cx="48" cy="15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66" name="Rectangle 20"/>
            <p:cNvSpPr>
              <a:spLocks noChangeArrowheads="1"/>
            </p:cNvSpPr>
            <p:nvPr/>
          </p:nvSpPr>
          <p:spPr bwMode="auto">
            <a:xfrm>
              <a:off x="1008" y="2400"/>
              <a:ext cx="48" cy="1392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67" name="Rectangle 21"/>
            <p:cNvSpPr>
              <a:spLocks noChangeArrowheads="1"/>
            </p:cNvSpPr>
            <p:nvPr/>
          </p:nvSpPr>
          <p:spPr bwMode="auto">
            <a:xfrm>
              <a:off x="1152" y="2544"/>
              <a:ext cx="48" cy="124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68" name="Rectangle 22"/>
            <p:cNvSpPr>
              <a:spLocks noChangeArrowheads="1"/>
            </p:cNvSpPr>
            <p:nvPr/>
          </p:nvSpPr>
          <p:spPr bwMode="auto">
            <a:xfrm>
              <a:off x="1296" y="2640"/>
              <a:ext cx="48" cy="1152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69" name="Rectangle 23"/>
            <p:cNvSpPr>
              <a:spLocks noChangeArrowheads="1"/>
            </p:cNvSpPr>
            <p:nvPr/>
          </p:nvSpPr>
          <p:spPr bwMode="auto">
            <a:xfrm>
              <a:off x="1440" y="2736"/>
              <a:ext cx="48" cy="1056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70" name="Rectangle 24"/>
            <p:cNvSpPr>
              <a:spLocks noChangeArrowheads="1"/>
            </p:cNvSpPr>
            <p:nvPr/>
          </p:nvSpPr>
          <p:spPr bwMode="auto">
            <a:xfrm>
              <a:off x="1584" y="2880"/>
              <a:ext cx="48" cy="912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71" name="Rectangle 25"/>
            <p:cNvSpPr>
              <a:spLocks noChangeArrowheads="1"/>
            </p:cNvSpPr>
            <p:nvPr/>
          </p:nvSpPr>
          <p:spPr bwMode="auto">
            <a:xfrm>
              <a:off x="1728" y="2976"/>
              <a:ext cx="48" cy="816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72" name="Rectangle 26"/>
            <p:cNvSpPr>
              <a:spLocks noChangeArrowheads="1"/>
            </p:cNvSpPr>
            <p:nvPr/>
          </p:nvSpPr>
          <p:spPr bwMode="auto">
            <a:xfrm>
              <a:off x="1872" y="2976"/>
              <a:ext cx="48" cy="816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73" name="Rectangle 27"/>
            <p:cNvSpPr>
              <a:spLocks noChangeArrowheads="1"/>
            </p:cNvSpPr>
            <p:nvPr/>
          </p:nvSpPr>
          <p:spPr bwMode="auto">
            <a:xfrm>
              <a:off x="2016" y="2976"/>
              <a:ext cx="48" cy="816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74" name="Rectangle 28"/>
            <p:cNvSpPr>
              <a:spLocks noChangeArrowheads="1"/>
            </p:cNvSpPr>
            <p:nvPr/>
          </p:nvSpPr>
          <p:spPr bwMode="auto">
            <a:xfrm>
              <a:off x="2208" y="3120"/>
              <a:ext cx="48" cy="672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75" name="Rectangle 29"/>
            <p:cNvSpPr>
              <a:spLocks noChangeArrowheads="1"/>
            </p:cNvSpPr>
            <p:nvPr/>
          </p:nvSpPr>
          <p:spPr bwMode="auto">
            <a:xfrm>
              <a:off x="2352" y="3120"/>
              <a:ext cx="48" cy="672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76" name="Rectangle 30"/>
            <p:cNvSpPr>
              <a:spLocks noChangeArrowheads="1"/>
            </p:cNvSpPr>
            <p:nvPr/>
          </p:nvSpPr>
          <p:spPr bwMode="auto">
            <a:xfrm>
              <a:off x="2496" y="3216"/>
              <a:ext cx="48" cy="576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77" name="Rectangle 31"/>
            <p:cNvSpPr>
              <a:spLocks noChangeArrowheads="1"/>
            </p:cNvSpPr>
            <p:nvPr/>
          </p:nvSpPr>
          <p:spPr bwMode="auto">
            <a:xfrm>
              <a:off x="2688" y="3312"/>
              <a:ext cx="48" cy="48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78" name="Rectangle 32"/>
            <p:cNvSpPr>
              <a:spLocks noChangeArrowheads="1"/>
            </p:cNvSpPr>
            <p:nvPr/>
          </p:nvSpPr>
          <p:spPr bwMode="auto">
            <a:xfrm>
              <a:off x="2880" y="3312"/>
              <a:ext cx="48" cy="48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79" name="Rectangle 33"/>
            <p:cNvSpPr>
              <a:spLocks noChangeArrowheads="1"/>
            </p:cNvSpPr>
            <p:nvPr/>
          </p:nvSpPr>
          <p:spPr bwMode="auto">
            <a:xfrm>
              <a:off x="3024" y="3312"/>
              <a:ext cx="48" cy="48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80" name="Rectangle 34"/>
            <p:cNvSpPr>
              <a:spLocks noChangeArrowheads="1"/>
            </p:cNvSpPr>
            <p:nvPr/>
          </p:nvSpPr>
          <p:spPr bwMode="auto">
            <a:xfrm>
              <a:off x="3216" y="3360"/>
              <a:ext cx="48" cy="432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81" name="Rectangle 35"/>
            <p:cNvSpPr>
              <a:spLocks noChangeArrowheads="1"/>
            </p:cNvSpPr>
            <p:nvPr/>
          </p:nvSpPr>
          <p:spPr bwMode="auto">
            <a:xfrm>
              <a:off x="3360" y="3408"/>
              <a:ext cx="48" cy="3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82" name="Rectangle 36"/>
            <p:cNvSpPr>
              <a:spLocks noChangeArrowheads="1"/>
            </p:cNvSpPr>
            <p:nvPr/>
          </p:nvSpPr>
          <p:spPr bwMode="auto">
            <a:xfrm flipH="1">
              <a:off x="3552" y="3456"/>
              <a:ext cx="48" cy="336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83" name="Rectangle 37"/>
            <p:cNvSpPr>
              <a:spLocks noChangeArrowheads="1"/>
            </p:cNvSpPr>
            <p:nvPr/>
          </p:nvSpPr>
          <p:spPr bwMode="auto">
            <a:xfrm flipH="1">
              <a:off x="3696" y="3456"/>
              <a:ext cx="48" cy="336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84" name="Rectangle 38"/>
            <p:cNvSpPr>
              <a:spLocks noChangeArrowheads="1"/>
            </p:cNvSpPr>
            <p:nvPr/>
          </p:nvSpPr>
          <p:spPr bwMode="auto">
            <a:xfrm flipH="1">
              <a:off x="3888" y="3504"/>
              <a:ext cx="4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85" name="Rectangle 39"/>
            <p:cNvSpPr>
              <a:spLocks noChangeArrowheads="1"/>
            </p:cNvSpPr>
            <p:nvPr/>
          </p:nvSpPr>
          <p:spPr bwMode="auto">
            <a:xfrm flipH="1">
              <a:off x="4032" y="3504"/>
              <a:ext cx="4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86" name="Rectangle 40"/>
            <p:cNvSpPr>
              <a:spLocks noChangeArrowheads="1"/>
            </p:cNvSpPr>
            <p:nvPr/>
          </p:nvSpPr>
          <p:spPr bwMode="auto">
            <a:xfrm flipH="1">
              <a:off x="4224" y="3552"/>
              <a:ext cx="48" cy="24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87" name="Rectangle 41"/>
            <p:cNvSpPr>
              <a:spLocks noChangeArrowheads="1"/>
            </p:cNvSpPr>
            <p:nvPr/>
          </p:nvSpPr>
          <p:spPr bwMode="auto">
            <a:xfrm flipH="1">
              <a:off x="4368" y="3552"/>
              <a:ext cx="48" cy="24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88" name="Rectangle 42"/>
            <p:cNvSpPr>
              <a:spLocks noChangeArrowheads="1"/>
            </p:cNvSpPr>
            <p:nvPr/>
          </p:nvSpPr>
          <p:spPr bwMode="auto">
            <a:xfrm>
              <a:off x="4560" y="3552"/>
              <a:ext cx="48" cy="24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89" name="Rectangle 43"/>
            <p:cNvSpPr>
              <a:spLocks noChangeArrowheads="1"/>
            </p:cNvSpPr>
            <p:nvPr/>
          </p:nvSpPr>
          <p:spPr bwMode="auto">
            <a:xfrm flipH="1">
              <a:off x="4704" y="3600"/>
              <a:ext cx="48" cy="192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</p:grpSp>
      <p:grpSp>
        <p:nvGrpSpPr>
          <p:cNvPr id="103432" name="Group 44"/>
          <p:cNvGrpSpPr>
            <a:grpSpLocks/>
          </p:cNvGrpSpPr>
          <p:nvPr/>
        </p:nvGrpSpPr>
        <p:grpSpPr bwMode="auto">
          <a:xfrm>
            <a:off x="1219200" y="3505200"/>
            <a:ext cx="6629400" cy="2438400"/>
            <a:chOff x="576" y="2256"/>
            <a:chExt cx="4176" cy="1536"/>
          </a:xfrm>
        </p:grpSpPr>
        <p:sp>
          <p:nvSpPr>
            <p:cNvPr id="103434" name="Rectangle 45"/>
            <p:cNvSpPr>
              <a:spLocks noChangeArrowheads="1"/>
            </p:cNvSpPr>
            <p:nvPr/>
          </p:nvSpPr>
          <p:spPr bwMode="auto">
            <a:xfrm>
              <a:off x="576" y="3552"/>
              <a:ext cx="48" cy="24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35" name="Rectangle 46"/>
            <p:cNvSpPr>
              <a:spLocks noChangeArrowheads="1"/>
            </p:cNvSpPr>
            <p:nvPr/>
          </p:nvSpPr>
          <p:spPr bwMode="auto">
            <a:xfrm>
              <a:off x="720" y="3504"/>
              <a:ext cx="48" cy="28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36" name="Rectangle 47"/>
            <p:cNvSpPr>
              <a:spLocks noChangeArrowheads="1"/>
            </p:cNvSpPr>
            <p:nvPr/>
          </p:nvSpPr>
          <p:spPr bwMode="auto">
            <a:xfrm>
              <a:off x="864" y="3408"/>
              <a:ext cx="48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37" name="Rectangle 48"/>
            <p:cNvSpPr>
              <a:spLocks noChangeArrowheads="1"/>
            </p:cNvSpPr>
            <p:nvPr/>
          </p:nvSpPr>
          <p:spPr bwMode="auto">
            <a:xfrm>
              <a:off x="1008" y="3408"/>
              <a:ext cx="48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38" name="Rectangle 49"/>
            <p:cNvSpPr>
              <a:spLocks noChangeArrowheads="1"/>
            </p:cNvSpPr>
            <p:nvPr/>
          </p:nvSpPr>
          <p:spPr bwMode="auto">
            <a:xfrm>
              <a:off x="1152" y="3360"/>
              <a:ext cx="48" cy="43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39" name="Rectangle 50"/>
            <p:cNvSpPr>
              <a:spLocks noChangeArrowheads="1"/>
            </p:cNvSpPr>
            <p:nvPr/>
          </p:nvSpPr>
          <p:spPr bwMode="auto">
            <a:xfrm>
              <a:off x="1296" y="3312"/>
              <a:ext cx="48" cy="48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40" name="Rectangle 51"/>
            <p:cNvSpPr>
              <a:spLocks noChangeArrowheads="1"/>
            </p:cNvSpPr>
            <p:nvPr/>
          </p:nvSpPr>
          <p:spPr bwMode="auto">
            <a:xfrm>
              <a:off x="1440" y="3312"/>
              <a:ext cx="48" cy="48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41" name="Rectangle 52"/>
            <p:cNvSpPr>
              <a:spLocks noChangeArrowheads="1"/>
            </p:cNvSpPr>
            <p:nvPr/>
          </p:nvSpPr>
          <p:spPr bwMode="auto">
            <a:xfrm>
              <a:off x="1584" y="3264"/>
              <a:ext cx="48" cy="52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42" name="Rectangle 53"/>
            <p:cNvSpPr>
              <a:spLocks noChangeArrowheads="1"/>
            </p:cNvSpPr>
            <p:nvPr/>
          </p:nvSpPr>
          <p:spPr bwMode="auto">
            <a:xfrm>
              <a:off x="1728" y="3264"/>
              <a:ext cx="48" cy="52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43" name="Rectangle 54"/>
            <p:cNvSpPr>
              <a:spLocks noChangeArrowheads="1"/>
            </p:cNvSpPr>
            <p:nvPr/>
          </p:nvSpPr>
          <p:spPr bwMode="auto">
            <a:xfrm>
              <a:off x="1872" y="3264"/>
              <a:ext cx="48" cy="52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44" name="Rectangle 55"/>
            <p:cNvSpPr>
              <a:spLocks noChangeArrowheads="1"/>
            </p:cNvSpPr>
            <p:nvPr/>
          </p:nvSpPr>
          <p:spPr bwMode="auto">
            <a:xfrm>
              <a:off x="2016" y="3216"/>
              <a:ext cx="48" cy="57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45" name="Rectangle 56"/>
            <p:cNvSpPr>
              <a:spLocks noChangeArrowheads="1"/>
            </p:cNvSpPr>
            <p:nvPr/>
          </p:nvSpPr>
          <p:spPr bwMode="auto">
            <a:xfrm>
              <a:off x="2208" y="3168"/>
              <a:ext cx="48" cy="62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46" name="Rectangle 57"/>
            <p:cNvSpPr>
              <a:spLocks noChangeArrowheads="1"/>
            </p:cNvSpPr>
            <p:nvPr/>
          </p:nvSpPr>
          <p:spPr bwMode="auto">
            <a:xfrm>
              <a:off x="2352" y="3168"/>
              <a:ext cx="48" cy="62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47" name="Rectangle 58"/>
            <p:cNvSpPr>
              <a:spLocks noChangeArrowheads="1"/>
            </p:cNvSpPr>
            <p:nvPr/>
          </p:nvSpPr>
          <p:spPr bwMode="auto">
            <a:xfrm>
              <a:off x="2496" y="3120"/>
              <a:ext cx="48" cy="67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48" name="Rectangle 59"/>
            <p:cNvSpPr>
              <a:spLocks noChangeArrowheads="1"/>
            </p:cNvSpPr>
            <p:nvPr/>
          </p:nvSpPr>
          <p:spPr bwMode="auto">
            <a:xfrm>
              <a:off x="2688" y="3168"/>
              <a:ext cx="48" cy="62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49" name="Rectangle 60"/>
            <p:cNvSpPr>
              <a:spLocks noChangeArrowheads="1"/>
            </p:cNvSpPr>
            <p:nvPr/>
          </p:nvSpPr>
          <p:spPr bwMode="auto">
            <a:xfrm>
              <a:off x="2880" y="3120"/>
              <a:ext cx="48" cy="67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50" name="Rectangle 61"/>
            <p:cNvSpPr>
              <a:spLocks noChangeArrowheads="1"/>
            </p:cNvSpPr>
            <p:nvPr/>
          </p:nvSpPr>
          <p:spPr bwMode="auto">
            <a:xfrm>
              <a:off x="3024" y="3120"/>
              <a:ext cx="48" cy="67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51" name="Rectangle 62"/>
            <p:cNvSpPr>
              <a:spLocks noChangeArrowheads="1"/>
            </p:cNvSpPr>
            <p:nvPr/>
          </p:nvSpPr>
          <p:spPr bwMode="auto">
            <a:xfrm>
              <a:off x="3216" y="3024"/>
              <a:ext cx="48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52" name="Rectangle 63"/>
            <p:cNvSpPr>
              <a:spLocks noChangeArrowheads="1"/>
            </p:cNvSpPr>
            <p:nvPr/>
          </p:nvSpPr>
          <p:spPr bwMode="auto">
            <a:xfrm>
              <a:off x="3360" y="3024"/>
              <a:ext cx="48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53" name="Rectangle 64"/>
            <p:cNvSpPr>
              <a:spLocks noChangeArrowheads="1"/>
            </p:cNvSpPr>
            <p:nvPr/>
          </p:nvSpPr>
          <p:spPr bwMode="auto">
            <a:xfrm>
              <a:off x="3552" y="2928"/>
              <a:ext cx="48" cy="86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54" name="Rectangle 65"/>
            <p:cNvSpPr>
              <a:spLocks noChangeArrowheads="1"/>
            </p:cNvSpPr>
            <p:nvPr/>
          </p:nvSpPr>
          <p:spPr bwMode="auto">
            <a:xfrm>
              <a:off x="3696" y="2832"/>
              <a:ext cx="48" cy="96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55" name="Rectangle 66"/>
            <p:cNvSpPr>
              <a:spLocks noChangeArrowheads="1"/>
            </p:cNvSpPr>
            <p:nvPr/>
          </p:nvSpPr>
          <p:spPr bwMode="auto">
            <a:xfrm>
              <a:off x="3888" y="2832"/>
              <a:ext cx="48" cy="96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56" name="Rectangle 67"/>
            <p:cNvSpPr>
              <a:spLocks noChangeArrowheads="1"/>
            </p:cNvSpPr>
            <p:nvPr/>
          </p:nvSpPr>
          <p:spPr bwMode="auto">
            <a:xfrm>
              <a:off x="4032" y="2832"/>
              <a:ext cx="48" cy="96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57" name="Rectangle 68"/>
            <p:cNvSpPr>
              <a:spLocks noChangeArrowheads="1"/>
            </p:cNvSpPr>
            <p:nvPr/>
          </p:nvSpPr>
          <p:spPr bwMode="auto">
            <a:xfrm>
              <a:off x="4224" y="2736"/>
              <a:ext cx="48" cy="105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58" name="Rectangle 69"/>
            <p:cNvSpPr>
              <a:spLocks noChangeArrowheads="1"/>
            </p:cNvSpPr>
            <p:nvPr/>
          </p:nvSpPr>
          <p:spPr bwMode="auto">
            <a:xfrm>
              <a:off x="4368" y="2640"/>
              <a:ext cx="48" cy="115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59" name="Rectangle 70"/>
            <p:cNvSpPr>
              <a:spLocks noChangeArrowheads="1"/>
            </p:cNvSpPr>
            <p:nvPr/>
          </p:nvSpPr>
          <p:spPr bwMode="auto">
            <a:xfrm>
              <a:off x="4560" y="2496"/>
              <a:ext cx="48" cy="129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103460" name="Rectangle 71"/>
            <p:cNvSpPr>
              <a:spLocks noChangeArrowheads="1"/>
            </p:cNvSpPr>
            <p:nvPr/>
          </p:nvSpPr>
          <p:spPr bwMode="auto">
            <a:xfrm>
              <a:off x="4704" y="2256"/>
              <a:ext cx="48" cy="15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</p:grpSp>
    </p:spTree>
    <p:extLst>
      <p:ext uri="{BB962C8B-B14F-4D97-AF65-F5344CB8AC3E}">
        <p14:creationId xmlns:p14="http://schemas.microsoft.com/office/powerpoint/2010/main" val="288349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Níveis de inferência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Inferências biológicas sobre efeitos em riscos individuais</a:t>
            </a:r>
          </a:p>
          <a:p>
            <a:pPr lvl="1"/>
            <a:r>
              <a:rPr lang="pt-BR" dirty="0" smtClean="0"/>
              <a:t>Ex. O fato de alguém utilizar capacetes diminui o risco de morte?</a:t>
            </a:r>
          </a:p>
          <a:p>
            <a:endParaRPr lang="pt-BR" dirty="0" smtClean="0"/>
          </a:p>
          <a:p>
            <a:r>
              <a:rPr lang="pt-BR" dirty="0" smtClean="0"/>
              <a:t>Baseadas na população</a:t>
            </a:r>
          </a:p>
          <a:p>
            <a:pPr lvl="1"/>
            <a:r>
              <a:rPr lang="pt-BR" dirty="0" smtClean="0"/>
              <a:t>Ex. As taxas de mortalidade em motociclistas variam em regiões que tem ou não tem leis para uso obrigatório do capacete?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06669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1258888" y="274638"/>
            <a:ext cx="7345362" cy="1022350"/>
          </a:xfrm>
          <a:prstGeom prst="rect">
            <a:avLst/>
          </a:prstGeom>
          <a:gradFill rotWithShape="0">
            <a:gsLst>
              <a:gs pos="0">
                <a:srgbClr val="CCFFFF"/>
              </a:gs>
              <a:gs pos="100000">
                <a:srgbClr val="CCFFFF">
                  <a:gamma/>
                  <a:tint val="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76200" cmpd="tri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pt-BR" altLang="pt-BR" sz="2800">
                <a:solidFill>
                  <a:schemeClr val="tx2"/>
                </a:solidFill>
                <a:latin typeface="Arial" pitchFamily="34" charset="0"/>
              </a:rPr>
              <a:t>O estudo ecológico é o desenho </a:t>
            </a:r>
          </a:p>
          <a:p>
            <a:pPr algn="ctr" eaLnBrk="0" hangingPunct="0">
              <a:spcBef>
                <a:spcPct val="0"/>
              </a:spcBef>
            </a:pPr>
            <a:r>
              <a:rPr lang="pt-BR" altLang="pt-BR" sz="2800">
                <a:solidFill>
                  <a:schemeClr val="tx2"/>
                </a:solidFill>
                <a:latin typeface="Arial" pitchFamily="34" charset="0"/>
              </a:rPr>
              <a:t>apropriado em determinadas situações</a:t>
            </a:r>
          </a:p>
        </p:txBody>
      </p:sp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1608138" y="1700213"/>
            <a:ext cx="6786562" cy="2601912"/>
          </a:xfrm>
          <a:prstGeom prst="rect">
            <a:avLst/>
          </a:prstGeom>
          <a:gradFill rotWithShape="0">
            <a:gsLst>
              <a:gs pos="0">
                <a:srgbClr val="CCFFFF"/>
              </a:gs>
              <a:gs pos="100000">
                <a:srgbClr val="CCFFFF">
                  <a:gamma/>
                  <a:tint val="9412"/>
                  <a:invGamma/>
                </a:srgbClr>
              </a:gs>
            </a:gsLst>
            <a:path path="shape">
              <a:fillToRect l="50000" t="50000" r="50000" b="50000"/>
            </a:path>
          </a:gradFill>
          <a:ln w="76200" cmpd="tri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FontTx/>
              <a:buChar char="•"/>
            </a:pPr>
            <a:r>
              <a:rPr lang="pt-BR" altLang="pt-BR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pt-BR" altLang="pt-BR" sz="2000" b="1" dirty="0">
                <a:solidFill>
                  <a:schemeClr val="tx2"/>
                </a:solidFill>
              </a:rPr>
              <a:t>Quando o nível da inferência de interesse está na </a:t>
            </a:r>
          </a:p>
          <a:p>
            <a:pPr eaLnBrk="0" hangingPunct="0">
              <a:spcBef>
                <a:spcPct val="0"/>
              </a:spcBef>
            </a:pPr>
            <a:r>
              <a:rPr lang="pt-BR" altLang="pt-BR" sz="2000" b="1" dirty="0">
                <a:solidFill>
                  <a:schemeClr val="tx2"/>
                </a:solidFill>
              </a:rPr>
              <a:t>população</a:t>
            </a:r>
            <a:endParaRPr lang="pt-BR" altLang="pt-BR" sz="2000" b="1" i="1" dirty="0">
              <a:solidFill>
                <a:schemeClr val="tx2"/>
              </a:solidFill>
            </a:endParaRPr>
          </a:p>
          <a:p>
            <a:pPr lvl="1" eaLnBrk="0" hangingPunct="0">
              <a:spcBef>
                <a:spcPct val="20000"/>
              </a:spcBef>
              <a:spcAft>
                <a:spcPct val="20000"/>
              </a:spcAft>
            </a:pPr>
            <a:r>
              <a:rPr lang="pt-BR" altLang="pt-BR" sz="2000" b="1" dirty="0">
                <a:solidFill>
                  <a:schemeClr val="tx2"/>
                </a:solidFill>
              </a:rPr>
              <a:t>- Disponibilidade de alimentos </a:t>
            </a:r>
          </a:p>
          <a:p>
            <a:pPr lvl="1" eaLnBrk="0" hangingPunct="0">
              <a:spcBef>
                <a:spcPct val="20000"/>
              </a:spcBef>
              <a:spcAft>
                <a:spcPct val="20000"/>
              </a:spcAft>
            </a:pPr>
            <a:r>
              <a:rPr lang="pt-BR" altLang="pt-BR" sz="2000" b="1" dirty="0">
                <a:solidFill>
                  <a:schemeClr val="tx2"/>
                </a:solidFill>
              </a:rPr>
              <a:t>- Desigualdades </a:t>
            </a:r>
            <a:r>
              <a:rPr lang="pt-BR" altLang="pt-BR" sz="2000" b="1" dirty="0" err="1">
                <a:solidFill>
                  <a:schemeClr val="tx2"/>
                </a:solidFill>
              </a:rPr>
              <a:t>sócio-econômicas</a:t>
            </a:r>
            <a:r>
              <a:rPr lang="pt-BR" altLang="pt-BR" sz="2000" b="1" dirty="0">
                <a:solidFill>
                  <a:schemeClr val="tx2"/>
                </a:solidFill>
              </a:rPr>
              <a:t> e saúde</a:t>
            </a:r>
          </a:p>
          <a:p>
            <a:pPr lvl="1" eaLnBrk="0" hangingPunct="0">
              <a:spcBef>
                <a:spcPct val="20000"/>
              </a:spcBef>
              <a:spcAft>
                <a:spcPct val="20000"/>
              </a:spcAft>
              <a:buFontTx/>
              <a:buChar char="-"/>
            </a:pPr>
            <a:r>
              <a:rPr lang="pt-BR" altLang="pt-BR" sz="2000" b="1" dirty="0">
                <a:solidFill>
                  <a:schemeClr val="tx2"/>
                </a:solidFill>
              </a:rPr>
              <a:t> Efeitos de uma intervenção de âmbito coletivo</a:t>
            </a:r>
          </a:p>
          <a:p>
            <a:pPr lvl="1" eaLnBrk="0" hangingPunct="0">
              <a:spcBef>
                <a:spcPct val="0"/>
              </a:spcBef>
            </a:pPr>
            <a:r>
              <a:rPr lang="pt-BR" altLang="pt-BR" sz="1200" b="1" dirty="0">
                <a:solidFill>
                  <a:schemeClr val="tx2"/>
                </a:solidFill>
              </a:rPr>
              <a:t>  </a:t>
            </a:r>
          </a:p>
          <a:p>
            <a:pPr lvl="1" eaLnBrk="0" hangingPunct="0">
              <a:spcBef>
                <a:spcPct val="0"/>
              </a:spcBef>
            </a:pPr>
            <a:r>
              <a:rPr lang="pt-BR" altLang="pt-BR" sz="2000" b="1" dirty="0" err="1">
                <a:solidFill>
                  <a:schemeClr val="tx2"/>
                </a:solidFill>
              </a:rPr>
              <a:t>Ex</a:t>
            </a:r>
            <a:r>
              <a:rPr lang="pt-BR" altLang="pt-BR" sz="2000" b="1" dirty="0">
                <a:solidFill>
                  <a:schemeClr val="tx2"/>
                </a:solidFill>
              </a:rPr>
              <a:t>.:aumento do imposto na venda de cigarros</a:t>
            </a: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1704975" y="4635500"/>
            <a:ext cx="6405563" cy="1793875"/>
          </a:xfrm>
          <a:prstGeom prst="rect">
            <a:avLst/>
          </a:prstGeom>
          <a:gradFill rotWithShape="0">
            <a:gsLst>
              <a:gs pos="0">
                <a:srgbClr val="CCFFFF"/>
              </a:gs>
              <a:gs pos="100000">
                <a:srgbClr val="CCFFFF">
                  <a:gamma/>
                  <a:tint val="12549"/>
                  <a:invGamma/>
                </a:srgbClr>
              </a:gs>
            </a:gsLst>
            <a:path path="shape">
              <a:fillToRect l="50000" t="50000" r="50000" b="50000"/>
            </a:path>
          </a:gradFill>
          <a:ln w="57150" cmpd="thickThin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FontTx/>
              <a:buChar char="•"/>
            </a:pPr>
            <a:r>
              <a:rPr lang="pt-BR" altLang="pt-BR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pt-BR" altLang="pt-BR" sz="2000" b="1" dirty="0">
                <a:solidFill>
                  <a:schemeClr val="tx2"/>
                </a:solidFill>
              </a:rPr>
              <a:t>Quando a variabilidade da exposição dentro da</a:t>
            </a:r>
          </a:p>
          <a:p>
            <a:pPr eaLnBrk="0" hangingPunct="0">
              <a:spcBef>
                <a:spcPct val="0"/>
              </a:spcBef>
            </a:pPr>
            <a:r>
              <a:rPr lang="pt-BR" altLang="pt-BR" sz="2000" b="1" dirty="0">
                <a:solidFill>
                  <a:schemeClr val="tx2"/>
                </a:solidFill>
              </a:rPr>
              <a:t> população é limitada</a:t>
            </a:r>
          </a:p>
          <a:p>
            <a:pPr eaLnBrk="0" hangingPunct="0">
              <a:spcBef>
                <a:spcPct val="0"/>
              </a:spcBef>
            </a:pPr>
            <a:r>
              <a:rPr lang="pt-BR" altLang="pt-BR" sz="2000" b="1" dirty="0">
                <a:solidFill>
                  <a:schemeClr val="tx2"/>
                </a:solidFill>
              </a:rPr>
              <a:t>	- Ingestão de sal e hipertensão </a:t>
            </a:r>
          </a:p>
          <a:p>
            <a:pPr eaLnBrk="0" hangingPunct="0">
              <a:spcBef>
                <a:spcPct val="0"/>
              </a:spcBef>
            </a:pPr>
            <a:r>
              <a:rPr lang="pt-BR" altLang="pt-BR" sz="2000" b="1" dirty="0">
                <a:solidFill>
                  <a:schemeClr val="tx2"/>
                </a:solidFill>
              </a:rPr>
              <a:t>	- Ingestão de gordura e câncer de mama</a:t>
            </a:r>
          </a:p>
          <a:p>
            <a:pPr eaLnBrk="0" hangingPunct="0">
              <a:spcBef>
                <a:spcPct val="0"/>
              </a:spcBef>
            </a:pPr>
            <a:r>
              <a:rPr lang="pt-BR" altLang="pt-BR" b="1" dirty="0">
                <a:solidFill>
                  <a:schemeClr val="tx1"/>
                </a:solidFill>
                <a:latin typeface="Times New Roman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03253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Falácia ecológica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Decorre da conclusão de que associações observadas em grupos servem para indivíduos.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err="1" smtClean="0"/>
              <a:t>Ex</a:t>
            </a:r>
            <a:r>
              <a:rPr lang="pt-BR" dirty="0" smtClean="0"/>
              <a:t>: </a:t>
            </a:r>
            <a:r>
              <a:rPr lang="pt-BR" dirty="0" err="1" smtClean="0"/>
              <a:t>Durkeheim</a:t>
            </a:r>
            <a:r>
              <a:rPr lang="pt-BR" dirty="0" smtClean="0"/>
              <a:t>. Estudo sobre suicídio e religião em Províncias da Bavária.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20518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Estudos transversais</a:t>
            </a:r>
            <a:endParaRPr lang="pt-BR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12780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Estudos transversais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Observacionais</a:t>
            </a:r>
          </a:p>
          <a:p>
            <a:r>
              <a:rPr lang="pt-BR" dirty="0" smtClean="0"/>
              <a:t>Unidade de medida</a:t>
            </a:r>
          </a:p>
          <a:p>
            <a:r>
              <a:rPr lang="pt-BR" dirty="0" smtClean="0"/>
              <a:t>Seleção da população= População total estudada</a:t>
            </a:r>
          </a:p>
        </p:txBody>
      </p:sp>
    </p:spTree>
    <p:extLst>
      <p:ext uri="{BB962C8B-B14F-4D97-AF65-F5344CB8AC3E}">
        <p14:creationId xmlns:p14="http://schemas.microsoft.com/office/powerpoint/2010/main" val="28733533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Estudos transversais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Avaliam Exposição e Desfecho em um único ponto no tempo</a:t>
            </a:r>
          </a:p>
          <a:p>
            <a:r>
              <a:rPr lang="pt-BR" dirty="0" smtClean="0"/>
              <a:t>Exposição e Desfecho são determinadas simultaneamente</a:t>
            </a:r>
          </a:p>
          <a:p>
            <a:r>
              <a:rPr lang="pt-BR" dirty="0" smtClean="0"/>
              <a:t>PREVALÊNCIA!!</a:t>
            </a:r>
          </a:p>
          <a:p>
            <a:r>
              <a:rPr lang="pt-BR" dirty="0" smtClean="0"/>
              <a:t>“Estudo de Corte transversal ou seccional”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751030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Vantagens dos estudos transversais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ct val="50000"/>
              </a:spcBef>
              <a:buFontTx/>
              <a:buNone/>
              <a:defRPr/>
            </a:pPr>
            <a:r>
              <a:rPr lang="pt-BR" dirty="0" smtClean="0"/>
              <a:t>-	Barato</a:t>
            </a:r>
            <a:r>
              <a:rPr lang="pt-BR" dirty="0"/>
              <a:t>, simples e rápido, pois não requer seguimento.</a:t>
            </a:r>
          </a:p>
          <a:p>
            <a:pPr algn="just">
              <a:spcBef>
                <a:spcPct val="50000"/>
              </a:spcBef>
              <a:buFontTx/>
              <a:buChar char="-"/>
              <a:defRPr/>
            </a:pPr>
            <a:r>
              <a:rPr lang="pt-BR" dirty="0"/>
              <a:t>Ninguém é exposto a agente causal devido ao estudo, </a:t>
            </a:r>
            <a:r>
              <a:rPr lang="pt-BR" dirty="0" smtClean="0"/>
              <a:t>nem é negada </a:t>
            </a:r>
            <a:r>
              <a:rPr lang="pt-BR" dirty="0"/>
              <a:t>uma terapia de benefício potencial.</a:t>
            </a:r>
          </a:p>
          <a:p>
            <a:pPr algn="just">
              <a:spcBef>
                <a:spcPct val="50000"/>
              </a:spcBef>
              <a:buFontTx/>
              <a:buChar char="-"/>
              <a:defRPr/>
            </a:pPr>
            <a:r>
              <a:rPr lang="pt-BR" dirty="0"/>
              <a:t>São úteis para doenças comuns e de longa duração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9143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Ao final da aula, espera-se que vocês saibam...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Reconhecer um estudo ecológico</a:t>
            </a:r>
          </a:p>
          <a:p>
            <a:r>
              <a:rPr lang="pt-BR" dirty="0" smtClean="0"/>
              <a:t>Diferenciar os tipos de variáveis usadas nos estudos ecológicos</a:t>
            </a:r>
          </a:p>
          <a:p>
            <a:r>
              <a:rPr lang="pt-BR" dirty="0" smtClean="0"/>
              <a:t>Descrever a falácia ecológica</a:t>
            </a:r>
          </a:p>
          <a:p>
            <a:r>
              <a:rPr lang="pt-BR" dirty="0" smtClean="0"/>
              <a:t>Reconhecer um estudo transversal</a:t>
            </a:r>
          </a:p>
          <a:p>
            <a:r>
              <a:rPr lang="pt-BR" dirty="0" smtClean="0"/>
              <a:t>Reconhecer a possibilidade de causalidade reversa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297759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Vantagens dos estudos transversais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São muito úteis para conhecer a realidade de uma população.</a:t>
            </a:r>
          </a:p>
          <a:p>
            <a:r>
              <a:rPr lang="pt-BR" dirty="0" smtClean="0"/>
              <a:t>São úteis para planejamento de programas e serviços de saúde (inquéritos populacionais)</a:t>
            </a:r>
          </a:p>
          <a:p>
            <a:r>
              <a:rPr lang="pt-BR" dirty="0" smtClean="0"/>
              <a:t>São a primeira medida para o estabelecimento de uma coorte</a:t>
            </a:r>
          </a:p>
          <a:p>
            <a:r>
              <a:rPr lang="pt-BR" dirty="0" smtClean="0"/>
              <a:t>São úteis para GERAR hipóteses de causalidade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158957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Desvantagens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Em geral é impossível determinar causalidade</a:t>
            </a:r>
          </a:p>
          <a:p>
            <a:r>
              <a:rPr lang="pt-BR" dirty="0" smtClean="0"/>
              <a:t>Impossível assegurar que os fatores de confusão vão estar igualmente distribuídos entre os grupos</a:t>
            </a:r>
          </a:p>
          <a:p>
            <a:r>
              <a:rPr lang="pt-BR" dirty="0" smtClean="0"/>
              <a:t>Os grupos podem determinar tamanhos amostrais muito diferentes, resultando em perda da eficiência estatística.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017888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Tipos de dados e análise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Medida de frequência:</a:t>
            </a:r>
          </a:p>
          <a:p>
            <a:endParaRPr lang="pt-BR" dirty="0"/>
          </a:p>
          <a:p>
            <a:r>
              <a:rPr lang="pt-BR" dirty="0" smtClean="0"/>
              <a:t>Medida de associação</a:t>
            </a:r>
          </a:p>
          <a:p>
            <a:endParaRPr lang="pt-BR" dirty="0"/>
          </a:p>
          <a:p>
            <a:r>
              <a:rPr lang="pt-BR" dirty="0" smtClean="0"/>
              <a:t>Para poder generalizar, é necessário assumir que a população é estável.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578769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Tipos de dados e análise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Medida de frequência: Prevalência</a:t>
            </a:r>
          </a:p>
          <a:p>
            <a:endParaRPr lang="pt-BR" dirty="0"/>
          </a:p>
          <a:p>
            <a:r>
              <a:rPr lang="pt-BR" dirty="0" smtClean="0"/>
              <a:t>Medida de associação: Razão de prevalência</a:t>
            </a:r>
          </a:p>
          <a:p>
            <a:endParaRPr lang="pt-BR" dirty="0"/>
          </a:p>
          <a:p>
            <a:r>
              <a:rPr lang="pt-BR" dirty="0" smtClean="0"/>
              <a:t>Para poder generalizar, é necessário assumir que a população é estável.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68032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Usos dos estudos transversais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Medir a </a:t>
            </a:r>
            <a:r>
              <a:rPr lang="pt-BR" dirty="0" err="1"/>
              <a:t>freqüência</a:t>
            </a:r>
            <a:r>
              <a:rPr lang="pt-BR" dirty="0"/>
              <a:t> de doenças;</a:t>
            </a:r>
          </a:p>
          <a:p>
            <a:pPr>
              <a:defRPr/>
            </a:pPr>
            <a:r>
              <a:rPr lang="pt-BR" dirty="0"/>
              <a:t>Descrever a </a:t>
            </a:r>
            <a:r>
              <a:rPr lang="pt-BR" dirty="0" err="1"/>
              <a:t>freqüência</a:t>
            </a:r>
            <a:r>
              <a:rPr lang="pt-BR" dirty="0"/>
              <a:t> de doenças;</a:t>
            </a:r>
          </a:p>
          <a:p>
            <a:pPr>
              <a:defRPr/>
            </a:pPr>
            <a:r>
              <a:rPr lang="pt-BR" dirty="0"/>
              <a:t>Medir a </a:t>
            </a:r>
            <a:r>
              <a:rPr lang="pt-BR" dirty="0" err="1"/>
              <a:t>freqüência</a:t>
            </a:r>
            <a:r>
              <a:rPr lang="pt-BR" dirty="0"/>
              <a:t> e características de fatores de risco conhecidos;</a:t>
            </a:r>
          </a:p>
          <a:p>
            <a:pPr>
              <a:defRPr/>
            </a:pPr>
            <a:r>
              <a:rPr lang="pt-BR" dirty="0"/>
              <a:t>Identificar novos fatores de risco;</a:t>
            </a:r>
          </a:p>
          <a:p>
            <a:pPr>
              <a:defRPr/>
            </a:pPr>
            <a:r>
              <a:rPr lang="pt-BR" dirty="0"/>
              <a:t>Planejar serviços e programas de saúde;</a:t>
            </a:r>
          </a:p>
          <a:p>
            <a:pPr>
              <a:defRPr/>
            </a:pPr>
            <a:r>
              <a:rPr lang="pt-BR" dirty="0"/>
              <a:t>Avaliar serviços e programas de saúde.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589361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230" y="3771156"/>
            <a:ext cx="8267159" cy="3086844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61938" y="274638"/>
            <a:ext cx="9667875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7848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Causalidade Reversa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Ex</a:t>
            </a:r>
            <a:r>
              <a:rPr lang="pt-BR" dirty="0" smtClean="0"/>
              <a:t>: obesidade tem relação direta com alta ingestão </a:t>
            </a:r>
            <a:r>
              <a:rPr lang="pt-BR" smtClean="0"/>
              <a:t>de adoçantes.</a:t>
            </a:r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887062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60978"/>
            <a:ext cx="4705350" cy="5762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86367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Métodos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Foi utilizado um delineamento transversal para estudar indivíduos de 20 anos ou mais residentes na zona urbana da cidade de Pelotas, RS. A coleta de dados compreendeu o período entre 25 de fevereiro e 10 de maio de 2002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48011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849" y="1556792"/>
            <a:ext cx="9090515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4354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altLang="pt-BR" b="1" dirty="0" smtClean="0">
                <a:solidFill>
                  <a:schemeClr val="tx2"/>
                </a:solidFill>
              </a:rPr>
              <a:t>As unidades de observação nos estudos ecológicos são usualmente populações geograficamente definidas (países ou regiões) ou a mesma população em diferentes pontos no tempo </a:t>
            </a:r>
          </a:p>
          <a:p>
            <a:endParaRPr lang="pt-BR" altLang="pt-BR" b="1" dirty="0" smtClean="0">
              <a:solidFill>
                <a:schemeClr val="tx2"/>
              </a:solidFill>
            </a:endParaRPr>
          </a:p>
          <a:p>
            <a:r>
              <a:rPr lang="pt-BR" altLang="pt-BR" b="1" dirty="0" smtClean="0">
                <a:solidFill>
                  <a:schemeClr val="tx2"/>
                </a:solidFill>
              </a:rPr>
              <a:t>Para o propósito de comparação, utilizam-se valores médios para os possíveis fatores de risco e para os desfechos de interesse, para cada unidade de observação (a unidade de medida é agregada.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16246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Causalidade reversa- Discussão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/>
              <a:t>A variável baixa atividade física não apresentou associação com dor lombar crônica, discordando de grande parte dos estudos que associam indivíduos mais ativos no lazer a índices reduzidos da morbidade (van </a:t>
            </a:r>
            <a:r>
              <a:rPr lang="pt-BR" dirty="0" err="1"/>
              <a:t>Tulder</a:t>
            </a:r>
            <a:r>
              <a:rPr lang="pt-BR" dirty="0"/>
              <a:t> et al., 2000; </a:t>
            </a:r>
            <a:r>
              <a:rPr lang="pt-BR" dirty="0" err="1"/>
              <a:t>Bendix</a:t>
            </a:r>
            <a:r>
              <a:rPr lang="pt-BR" dirty="0"/>
              <a:t> et al., 2000; Freire, 2000; </a:t>
            </a:r>
            <a:r>
              <a:rPr lang="pt-BR" dirty="0" err="1"/>
              <a:t>Taimela</a:t>
            </a:r>
            <a:r>
              <a:rPr lang="pt-BR" dirty="0"/>
              <a:t> et al., 2000). </a:t>
            </a:r>
            <a:r>
              <a:rPr lang="pt-BR" dirty="0" smtClean="0"/>
              <a:t>(.....)Além disso</a:t>
            </a:r>
            <a:r>
              <a:rPr lang="pt-BR" dirty="0" smtClean="0">
                <a:solidFill>
                  <a:srgbClr val="FF0000"/>
                </a:solidFill>
              </a:rPr>
              <a:t>, como o estudo apresenta delineamento transversal, a falta de associação poderia estar afetada por causalidade reversa, ou seja, pessoas com dor lombar crônica passaram a ser sedentárias por causa da dor. 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3743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Outros erros na interpretação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b="1" dirty="0" smtClean="0"/>
              <a:t>O instrumento de medida utilizado (IPAQ) mede as quatro esferas da atividade física individual (lazer, ocupacional, serviço doméstico e deslocamento) ao mesmo tempo</a:t>
            </a:r>
            <a:r>
              <a:rPr lang="pt-BR" dirty="0" smtClean="0"/>
              <a:t>. Entretanto, supõe-se que as </a:t>
            </a:r>
            <a:r>
              <a:rPr lang="pt-BR" b="1" dirty="0" smtClean="0"/>
              <a:t>atividades de lazer sejam fatores de proteção </a:t>
            </a:r>
            <a:r>
              <a:rPr lang="pt-BR" dirty="0" smtClean="0"/>
              <a:t>enquanto </a:t>
            </a:r>
            <a:r>
              <a:rPr lang="pt-BR" b="1" dirty="0" smtClean="0"/>
              <a:t>as atividades ocupacionais, fatores de risco para as dores lombares crônicas</a:t>
            </a:r>
            <a:r>
              <a:rPr lang="pt-BR" dirty="0" smtClean="0"/>
              <a:t>. A mensuração de atividades físicas de risco e proteção simultaneamente, como é o caso do IPAQ, provavelmente anulou a associação em estudo.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14074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Vamos falar sobre algumas questões práticas em pesquisa epidemiológica?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45526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Questionários e entrevistadores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Assertividade- Entendimento sobre respostas...histórias.</a:t>
            </a:r>
          </a:p>
          <a:p>
            <a:endParaRPr lang="pt-BR" dirty="0" smtClean="0"/>
          </a:p>
          <a:p>
            <a:r>
              <a:rPr lang="pt-BR" dirty="0" smtClean="0"/>
              <a:t>Tipos de perguntas (abertas ou fechadas)</a:t>
            </a:r>
          </a:p>
          <a:p>
            <a:endParaRPr lang="pt-BR" dirty="0"/>
          </a:p>
          <a:p>
            <a:r>
              <a:rPr lang="pt-BR" dirty="0" smtClean="0"/>
              <a:t>Quem pergunta?</a:t>
            </a:r>
          </a:p>
          <a:p>
            <a:endParaRPr lang="pt-BR" dirty="0"/>
          </a:p>
          <a:p>
            <a:r>
              <a:rPr lang="pt-BR" dirty="0" smtClean="0"/>
              <a:t>Como se aborda um paciente? Que tipo de questões vocês colocariam no início e no fim do questionário</a:t>
            </a:r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6277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Relembrando-Unidade de Medida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Grupo (estudos ecológicos)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Dados referem-se a grupos de pessoas</a:t>
            </a:r>
          </a:p>
          <a:p>
            <a:r>
              <a:rPr lang="pt-BR" dirty="0" err="1" smtClean="0"/>
              <a:t>Ex</a:t>
            </a:r>
            <a:r>
              <a:rPr lang="pt-BR" dirty="0" smtClean="0"/>
              <a:t>: Taxa de mortalidade de cada região, média de CPO-D de cada cidade, prevalência de diabetes em cada grupo de indivíduos, poluição de cada região estudada.</a:t>
            </a:r>
          </a:p>
          <a:p>
            <a:r>
              <a:rPr lang="pt-BR" dirty="0" smtClean="0"/>
              <a:t>Método: “Foram comparados os CPO-</a:t>
            </a:r>
            <a:r>
              <a:rPr lang="pt-BR" dirty="0" err="1" smtClean="0"/>
              <a:t>Ds</a:t>
            </a:r>
            <a:r>
              <a:rPr lang="pt-BR" dirty="0" smtClean="0"/>
              <a:t> de </a:t>
            </a:r>
            <a:r>
              <a:rPr lang="pt-BR" dirty="0" err="1" smtClean="0"/>
              <a:t>xx</a:t>
            </a:r>
            <a:r>
              <a:rPr lang="pt-BR" dirty="0" smtClean="0"/>
              <a:t> cidades”</a:t>
            </a:r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319463" cy="639762"/>
          </a:xfrm>
        </p:spPr>
        <p:txBody>
          <a:bodyPr>
            <a:normAutofit/>
          </a:bodyPr>
          <a:lstStyle/>
          <a:p>
            <a:r>
              <a:rPr lang="pt-BR" dirty="0" smtClean="0"/>
              <a:t>Indivíduo(</a:t>
            </a:r>
            <a:r>
              <a:rPr lang="pt-BR" dirty="0" err="1" smtClean="0"/>
              <a:t>ca-co</a:t>
            </a:r>
            <a:r>
              <a:rPr lang="pt-BR" dirty="0" smtClean="0"/>
              <a:t>, coorte, </a:t>
            </a:r>
            <a:r>
              <a:rPr lang="pt-BR" dirty="0" err="1" smtClean="0"/>
              <a:t>transv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Dados referem-se a indivíduos.</a:t>
            </a:r>
          </a:p>
          <a:p>
            <a:r>
              <a:rPr lang="pt-BR" dirty="0" err="1" smtClean="0"/>
              <a:t>Ex</a:t>
            </a:r>
            <a:r>
              <a:rPr lang="pt-BR" dirty="0" smtClean="0"/>
              <a:t>: presença de diabetes em cada indivíduo estudado, CPO-D de cada pessoa incluída no estudo, ocorrência de morte ou não em cada pessoa estudada. </a:t>
            </a:r>
          </a:p>
          <a:p>
            <a:r>
              <a:rPr lang="pt-BR" dirty="0" smtClean="0"/>
              <a:t>Método: “Foram comparados os CPO-</a:t>
            </a:r>
            <a:r>
              <a:rPr lang="pt-BR" dirty="0" err="1" smtClean="0"/>
              <a:t>Ds</a:t>
            </a:r>
            <a:r>
              <a:rPr lang="pt-BR" dirty="0" smtClean="0"/>
              <a:t> de </a:t>
            </a:r>
            <a:r>
              <a:rPr lang="pt-BR" dirty="0" err="1" smtClean="0"/>
              <a:t>xx</a:t>
            </a:r>
            <a:r>
              <a:rPr lang="pt-BR" dirty="0" smtClean="0"/>
              <a:t> indivíduos”</a:t>
            </a:r>
          </a:p>
        </p:txBody>
      </p:sp>
    </p:spTree>
    <p:extLst>
      <p:ext uri="{BB962C8B-B14F-4D97-AF65-F5344CB8AC3E}">
        <p14:creationId xmlns:p14="http://schemas.microsoft.com/office/powerpoint/2010/main" val="3452102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Estudos ecológicos- Tipos de medidas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altLang="pt-BR" b="1" dirty="0" smtClean="0">
                <a:solidFill>
                  <a:schemeClr val="tx2"/>
                </a:solidFill>
              </a:rPr>
              <a:t>Tipos de variáveis utilizadas</a:t>
            </a:r>
          </a:p>
          <a:p>
            <a:r>
              <a:rPr lang="pt-BR" altLang="pt-BR" b="1" dirty="0" smtClean="0">
                <a:solidFill>
                  <a:schemeClr val="tx2"/>
                </a:solidFill>
              </a:rPr>
              <a:t>1.Medidas agregadas sumarizando características individuais dentro de um grupo. </a:t>
            </a:r>
            <a:r>
              <a:rPr lang="pt-BR" altLang="pt-BR" b="1" dirty="0" err="1" smtClean="0">
                <a:solidFill>
                  <a:schemeClr val="tx2"/>
                </a:solidFill>
              </a:rPr>
              <a:t>Ex:taxas</a:t>
            </a:r>
            <a:r>
              <a:rPr lang="pt-BR" altLang="pt-BR" b="1" dirty="0" smtClean="0">
                <a:solidFill>
                  <a:schemeClr val="tx2"/>
                </a:solidFill>
              </a:rPr>
              <a:t> de uma dada doença, consumo médio de gorduras, proporção de fumantes, renda média</a:t>
            </a:r>
          </a:p>
          <a:p>
            <a:r>
              <a:rPr lang="pt-BR" altLang="pt-BR" b="1" dirty="0" smtClean="0">
                <a:solidFill>
                  <a:schemeClr val="tx2"/>
                </a:solidFill>
              </a:rPr>
              <a:t>2.Medidas ambientais: intensidade de poluição ambiental , tempo médio de insolação diária</a:t>
            </a:r>
          </a:p>
          <a:p>
            <a:r>
              <a:rPr lang="pt-BR" altLang="pt-BR" b="1" dirty="0" smtClean="0">
                <a:solidFill>
                  <a:schemeClr val="tx2"/>
                </a:solidFill>
              </a:rPr>
              <a:t>3.Medidas globais que representam características de um grupo que não são reprodutíveis individualmente. </a:t>
            </a:r>
            <a:r>
              <a:rPr lang="pt-BR" altLang="pt-BR" b="1" dirty="0" err="1" smtClean="0">
                <a:solidFill>
                  <a:schemeClr val="tx2"/>
                </a:solidFill>
              </a:rPr>
              <a:t>Ex</a:t>
            </a:r>
            <a:r>
              <a:rPr lang="pt-BR" altLang="pt-BR" b="1" dirty="0" smtClean="0">
                <a:solidFill>
                  <a:schemeClr val="tx2"/>
                </a:solidFill>
              </a:rPr>
              <a:t>: Tipos de políticas de saúde, certo tipo de regulamentação ou lei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94077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Baixo custo e conveniência</a:t>
            </a:r>
          </a:p>
          <a:p>
            <a:r>
              <a:rPr lang="pt-BR" dirty="0" smtClean="0"/>
              <a:t>Algumas medidas não podem ser individuais</a:t>
            </a:r>
          </a:p>
          <a:p>
            <a:r>
              <a:rPr lang="pt-BR" dirty="0" smtClean="0"/>
              <a:t>Efeitos na população interessam à Saúde Pública.</a:t>
            </a:r>
          </a:p>
          <a:p>
            <a:r>
              <a:rPr lang="pt-BR" dirty="0" smtClean="0"/>
              <a:t>Simplicidade de análise e apresentação</a:t>
            </a:r>
          </a:p>
          <a:p>
            <a:r>
              <a:rPr lang="pt-BR" dirty="0" err="1" smtClean="0"/>
              <a:t>úTil</a:t>
            </a:r>
            <a:r>
              <a:rPr lang="pt-BR" dirty="0" smtClean="0"/>
              <a:t> para gerar novas hipóteses</a:t>
            </a:r>
          </a:p>
          <a:p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Por que fazer estudos ecológicos?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8577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AutoShape 4"/>
          <p:cNvSpPr>
            <a:spLocks noChangeArrowheads="1"/>
          </p:cNvSpPr>
          <p:nvPr/>
        </p:nvSpPr>
        <p:spPr bwMode="auto">
          <a:xfrm>
            <a:off x="1835856" y="1628775"/>
            <a:ext cx="6121400" cy="4876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98307" name="Rectangle 5"/>
          <p:cNvSpPr>
            <a:spLocks noChangeArrowheads="1"/>
          </p:cNvSpPr>
          <p:nvPr/>
        </p:nvSpPr>
        <p:spPr bwMode="auto">
          <a:xfrm>
            <a:off x="540456" y="981075"/>
            <a:ext cx="2029403" cy="52065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pt-BR" altLang="pt-BR" sz="2800" b="1">
                <a:solidFill>
                  <a:srgbClr val="0033CC"/>
                </a:solidFill>
              </a:rPr>
              <a:t>Cade (1949)</a:t>
            </a:r>
          </a:p>
        </p:txBody>
      </p:sp>
      <p:sp>
        <p:nvSpPr>
          <p:cNvPr id="98308" name="Rectangle 6"/>
          <p:cNvSpPr>
            <a:spLocks noChangeArrowheads="1"/>
          </p:cNvSpPr>
          <p:nvPr/>
        </p:nvSpPr>
        <p:spPr bwMode="auto">
          <a:xfrm>
            <a:off x="2555523" y="908050"/>
            <a:ext cx="6324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pt-BR" altLang="pt-BR" sz="2800">
                <a:solidFill>
                  <a:srgbClr val="FFC000"/>
                </a:solidFill>
              </a:rPr>
              <a:t>Origem de um estudo ecológico</a:t>
            </a:r>
          </a:p>
        </p:txBody>
      </p:sp>
      <p:grpSp>
        <p:nvGrpSpPr>
          <p:cNvPr id="98309" name="Group 8"/>
          <p:cNvGrpSpPr>
            <a:grpSpLocks/>
          </p:cNvGrpSpPr>
          <p:nvPr/>
        </p:nvGrpSpPr>
        <p:grpSpPr bwMode="auto">
          <a:xfrm>
            <a:off x="2819400" y="1760539"/>
            <a:ext cx="4114800" cy="3449637"/>
            <a:chOff x="1776" y="1331"/>
            <a:chExt cx="2592" cy="2173"/>
          </a:xfrm>
        </p:grpSpPr>
        <p:sp>
          <p:nvSpPr>
            <p:cNvPr id="98312" name="AutoShape 9"/>
            <p:cNvSpPr>
              <a:spLocks noChangeArrowheads="1"/>
            </p:cNvSpPr>
            <p:nvPr/>
          </p:nvSpPr>
          <p:spPr bwMode="auto">
            <a:xfrm>
              <a:off x="1776" y="1920"/>
              <a:ext cx="2592" cy="1584"/>
            </a:xfrm>
            <a:prstGeom prst="flowChartAlternateProcess">
              <a:avLst/>
            </a:prstGeom>
            <a:solidFill>
              <a:srgbClr val="0340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sp>
          <p:nvSpPr>
            <p:cNvPr id="98313" name="AutoShape 10"/>
            <p:cNvSpPr>
              <a:spLocks noChangeArrowheads="1"/>
            </p:cNvSpPr>
            <p:nvPr/>
          </p:nvSpPr>
          <p:spPr bwMode="auto">
            <a:xfrm>
              <a:off x="2483" y="1331"/>
              <a:ext cx="1160" cy="320"/>
            </a:xfrm>
            <a:prstGeom prst="roundRect">
              <a:avLst>
                <a:gd name="adj" fmla="val 16667"/>
              </a:avLst>
            </a:prstGeom>
            <a:solidFill>
              <a:srgbClr val="00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016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defTabSz="7620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defTabSz="7620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defTabSz="7620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defTabSz="7620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r>
                <a:rPr lang="pt-BR" altLang="pt-BR" b="1">
                  <a:solidFill>
                    <a:schemeClr val="bg1"/>
                  </a:solidFill>
                </a:rPr>
                <a:t>Sais de Lítio</a:t>
              </a:r>
            </a:p>
          </p:txBody>
        </p:sp>
        <p:sp>
          <p:nvSpPr>
            <p:cNvPr id="98314" name="AutoShape 11"/>
            <p:cNvSpPr>
              <a:spLocks noChangeArrowheads="1"/>
            </p:cNvSpPr>
            <p:nvPr/>
          </p:nvSpPr>
          <p:spPr bwMode="auto">
            <a:xfrm>
              <a:off x="1855" y="1567"/>
              <a:ext cx="2435" cy="406"/>
            </a:xfrm>
            <a:prstGeom prst="roundRect">
              <a:avLst>
                <a:gd name="adj" fmla="val 16667"/>
              </a:avLst>
            </a:prstGeom>
            <a:solidFill>
              <a:srgbClr val="00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defTabSz="7620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1pPr>
              <a:lvl2pPr marL="742950" indent="-285750" defTabSz="7620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2pPr>
              <a:lvl3pPr marL="1143000" indent="-228600" defTabSz="7620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3pPr>
              <a:lvl4pPr marL="1600200" indent="-228600" defTabSz="7620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4pPr>
              <a:lvl5pPr marL="2057400" indent="-228600" defTabSz="7620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Arial" pitchFamily="34" charset="0"/>
                </a:defRPr>
              </a:lvl9pPr>
            </a:lstStyle>
            <a:p>
              <a:r>
                <a:rPr lang="pt-BR" altLang="pt-BR" sz="3200" b="1">
                  <a:solidFill>
                    <a:schemeClr val="bg1"/>
                  </a:solidFill>
                </a:rPr>
                <a:t>PODER SEDATIVO</a:t>
              </a:r>
            </a:p>
          </p:txBody>
        </p:sp>
        <p:grpSp>
          <p:nvGrpSpPr>
            <p:cNvPr id="98315" name="Group 12"/>
            <p:cNvGrpSpPr>
              <a:grpSpLocks/>
            </p:cNvGrpSpPr>
            <p:nvPr/>
          </p:nvGrpSpPr>
          <p:grpSpPr bwMode="auto">
            <a:xfrm>
              <a:off x="1920" y="2016"/>
              <a:ext cx="2160" cy="1296"/>
              <a:chOff x="1632" y="2304"/>
              <a:chExt cx="2652" cy="1590"/>
            </a:xfrm>
          </p:grpSpPr>
          <p:graphicFrame>
            <p:nvGraphicFramePr>
              <p:cNvPr id="98316" name="Object 2"/>
              <p:cNvGraphicFramePr>
                <a:graphicFrameLocks noChangeAspect="1"/>
              </p:cNvGraphicFramePr>
              <p:nvPr/>
            </p:nvGraphicFramePr>
            <p:xfrm>
              <a:off x="1680" y="2544"/>
              <a:ext cx="732" cy="5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16" name="Clip" r:id="rId4" imgW="4305300" imgH="3421063" progId="">
                      <p:embed/>
                    </p:oleObj>
                  </mc:Choice>
                  <mc:Fallback>
                    <p:oleObj name="Clip" r:id="rId4" imgW="4305300" imgH="3421063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680" y="2544"/>
                            <a:ext cx="732" cy="5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8317" name="Object 3"/>
              <p:cNvGraphicFramePr>
                <a:graphicFrameLocks noChangeAspect="1"/>
              </p:cNvGraphicFramePr>
              <p:nvPr/>
            </p:nvGraphicFramePr>
            <p:xfrm>
              <a:off x="2640" y="2304"/>
              <a:ext cx="732" cy="5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17" name="Clip" r:id="rId6" imgW="4305300" imgH="3421063" progId="">
                      <p:embed/>
                    </p:oleObj>
                  </mc:Choice>
                  <mc:Fallback>
                    <p:oleObj name="Clip" r:id="rId6" imgW="4305300" imgH="3421063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640" y="2304"/>
                            <a:ext cx="732" cy="5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8318" name="Object 4"/>
              <p:cNvGraphicFramePr>
                <a:graphicFrameLocks noChangeAspect="1"/>
              </p:cNvGraphicFramePr>
              <p:nvPr/>
            </p:nvGraphicFramePr>
            <p:xfrm>
              <a:off x="1632" y="3312"/>
              <a:ext cx="732" cy="5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18" name="Clip" r:id="rId7" imgW="4305300" imgH="3421063" progId="">
                      <p:embed/>
                    </p:oleObj>
                  </mc:Choice>
                  <mc:Fallback>
                    <p:oleObj name="Clip" r:id="rId7" imgW="4305300" imgH="3421063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632" y="3312"/>
                            <a:ext cx="732" cy="5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8319" name="Object 5"/>
              <p:cNvGraphicFramePr>
                <a:graphicFrameLocks noChangeAspect="1"/>
              </p:cNvGraphicFramePr>
              <p:nvPr/>
            </p:nvGraphicFramePr>
            <p:xfrm>
              <a:off x="2688" y="2976"/>
              <a:ext cx="732" cy="5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19" name="Clip" r:id="rId8" imgW="4305300" imgH="3421063" progId="">
                      <p:embed/>
                    </p:oleObj>
                  </mc:Choice>
                  <mc:Fallback>
                    <p:oleObj name="Clip" r:id="rId8" imgW="4305300" imgH="3421063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688" y="2976"/>
                            <a:ext cx="732" cy="5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8320" name="Object 6"/>
              <p:cNvGraphicFramePr>
                <a:graphicFrameLocks noChangeAspect="1"/>
              </p:cNvGraphicFramePr>
              <p:nvPr/>
            </p:nvGraphicFramePr>
            <p:xfrm>
              <a:off x="3552" y="3264"/>
              <a:ext cx="732" cy="5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20" name="Clip" r:id="rId9" imgW="4305300" imgH="3421063" progId="">
                      <p:embed/>
                    </p:oleObj>
                  </mc:Choice>
                  <mc:Fallback>
                    <p:oleObj name="Clip" r:id="rId9" imgW="4305300" imgH="3421063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52" y="3264"/>
                            <a:ext cx="732" cy="5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8321" name="Object 7"/>
              <p:cNvGraphicFramePr>
                <a:graphicFrameLocks noChangeAspect="1"/>
              </p:cNvGraphicFramePr>
              <p:nvPr/>
            </p:nvGraphicFramePr>
            <p:xfrm>
              <a:off x="3504" y="2544"/>
              <a:ext cx="732" cy="5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21" name="Clip" r:id="rId10" imgW="4305300" imgH="3421063" progId="">
                      <p:embed/>
                    </p:oleObj>
                  </mc:Choice>
                  <mc:Fallback>
                    <p:oleObj name="Clip" r:id="rId10" imgW="4305300" imgH="3421063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04" y="2544"/>
                            <a:ext cx="732" cy="5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98310" name="AutoShape 19"/>
          <p:cNvSpPr>
            <a:spLocks noChangeArrowheads="1"/>
          </p:cNvSpPr>
          <p:nvPr/>
        </p:nvSpPr>
        <p:spPr bwMode="auto">
          <a:xfrm>
            <a:off x="2180966" y="4978401"/>
            <a:ext cx="5393080" cy="1325185"/>
          </a:xfrm>
          <a:prstGeom prst="flowChartAlternateProcess">
            <a:avLst/>
          </a:prstGeom>
          <a:solidFill>
            <a:schemeClr val="bg1"/>
          </a:solidFill>
          <a:ln w="57150">
            <a:solidFill>
              <a:srgbClr val="0033CC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>
            <a:lvl1pPr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/>
            <a:r>
              <a:rPr lang="pt-BR" altLang="pt-BR" b="1">
                <a:solidFill>
                  <a:srgbClr val="0033CC"/>
                </a:solidFill>
              </a:rPr>
              <a:t>Cade propôs o uso de sais de lítio como</a:t>
            </a:r>
          </a:p>
          <a:p>
            <a:pPr algn="ctr"/>
            <a:r>
              <a:rPr lang="pt-BR" altLang="pt-BR" b="1">
                <a:solidFill>
                  <a:srgbClr val="0033CC"/>
                </a:solidFill>
              </a:rPr>
              <a:t>medicação para o controle de exitação</a:t>
            </a:r>
          </a:p>
          <a:p>
            <a:pPr algn="ctr"/>
            <a:r>
              <a:rPr lang="pt-BR" altLang="pt-BR" b="1">
                <a:solidFill>
                  <a:srgbClr val="0033CC"/>
                </a:solidFill>
              </a:rPr>
              <a:t>psicótica</a:t>
            </a:r>
          </a:p>
        </p:txBody>
      </p:sp>
    </p:spTree>
    <p:extLst>
      <p:ext uri="{BB962C8B-B14F-4D97-AF65-F5344CB8AC3E}">
        <p14:creationId xmlns:p14="http://schemas.microsoft.com/office/powerpoint/2010/main" val="9370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AutoShape 4"/>
          <p:cNvSpPr>
            <a:spLocks noChangeArrowheads="1"/>
          </p:cNvSpPr>
          <p:nvPr/>
        </p:nvSpPr>
        <p:spPr bwMode="auto">
          <a:xfrm>
            <a:off x="798689" y="1760539"/>
            <a:ext cx="7543800" cy="476408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99331" name="Rectangle 5"/>
          <p:cNvSpPr>
            <a:spLocks noChangeArrowheads="1"/>
          </p:cNvSpPr>
          <p:nvPr/>
        </p:nvSpPr>
        <p:spPr bwMode="auto">
          <a:xfrm>
            <a:off x="611012" y="1052514"/>
            <a:ext cx="31242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pt-BR" altLang="pt-BR" b="1">
                <a:solidFill>
                  <a:srgbClr val="FFC000"/>
                </a:solidFill>
              </a:rPr>
              <a:t>Dawson e cols. (1968)</a:t>
            </a:r>
          </a:p>
        </p:txBody>
      </p:sp>
      <p:sp>
        <p:nvSpPr>
          <p:cNvPr id="99332" name="Rectangle 6"/>
          <p:cNvSpPr>
            <a:spLocks noChangeArrowheads="1"/>
          </p:cNvSpPr>
          <p:nvPr/>
        </p:nvSpPr>
        <p:spPr bwMode="auto">
          <a:xfrm>
            <a:off x="3564467" y="981075"/>
            <a:ext cx="4824589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pt-BR" altLang="pt-BR" sz="2800" b="1">
                <a:solidFill>
                  <a:srgbClr val="FFC000"/>
                </a:solidFill>
              </a:rPr>
              <a:t>DERIVAÇÃO DA HIPÓTESE</a:t>
            </a:r>
          </a:p>
        </p:txBody>
      </p:sp>
      <p:sp>
        <p:nvSpPr>
          <p:cNvPr id="99333" name="AutoShape 9"/>
          <p:cNvSpPr>
            <a:spLocks noChangeArrowheads="1"/>
          </p:cNvSpPr>
          <p:nvPr/>
        </p:nvSpPr>
        <p:spPr bwMode="auto">
          <a:xfrm>
            <a:off x="1404056" y="1989139"/>
            <a:ext cx="6377820" cy="916563"/>
          </a:xfrm>
          <a:prstGeom prst="flowChartAlternateProcess">
            <a:avLst/>
          </a:pr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pt-BR" altLang="pt-BR" b="1">
                <a:solidFill>
                  <a:schemeClr val="bg1"/>
                </a:solidFill>
              </a:rPr>
              <a:t>Sais de lítio teriam a propriedade de controlar </a:t>
            </a:r>
          </a:p>
          <a:p>
            <a:r>
              <a:rPr lang="pt-BR" altLang="pt-BR" b="1">
                <a:solidFill>
                  <a:schemeClr val="bg1"/>
                </a:solidFill>
              </a:rPr>
              <a:t>estados maníaco-depressivos?</a:t>
            </a:r>
          </a:p>
        </p:txBody>
      </p:sp>
    </p:spTree>
    <p:extLst>
      <p:ext uri="{BB962C8B-B14F-4D97-AF65-F5344CB8AC3E}">
        <p14:creationId xmlns:p14="http://schemas.microsoft.com/office/powerpoint/2010/main" val="337352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AutoShape 4"/>
          <p:cNvSpPr>
            <a:spLocks noChangeArrowheads="1"/>
          </p:cNvSpPr>
          <p:nvPr/>
        </p:nvSpPr>
        <p:spPr bwMode="auto">
          <a:xfrm>
            <a:off x="798689" y="1760539"/>
            <a:ext cx="7543800" cy="476408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00355" name="Rectangle 5"/>
          <p:cNvSpPr>
            <a:spLocks noChangeArrowheads="1"/>
          </p:cNvSpPr>
          <p:nvPr/>
        </p:nvSpPr>
        <p:spPr bwMode="auto">
          <a:xfrm>
            <a:off x="611012" y="1052514"/>
            <a:ext cx="31242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pt-BR" altLang="pt-BR" b="1">
                <a:solidFill>
                  <a:srgbClr val="FFC000"/>
                </a:solidFill>
              </a:rPr>
              <a:t>Dawson e cols. (1968)</a:t>
            </a:r>
          </a:p>
        </p:txBody>
      </p:sp>
      <p:sp>
        <p:nvSpPr>
          <p:cNvPr id="100356" name="Rectangle 6"/>
          <p:cNvSpPr>
            <a:spLocks noChangeArrowheads="1"/>
          </p:cNvSpPr>
          <p:nvPr/>
        </p:nvSpPr>
        <p:spPr bwMode="auto">
          <a:xfrm>
            <a:off x="3564467" y="981075"/>
            <a:ext cx="4824589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pt-BR" altLang="pt-BR" sz="2800" b="1">
                <a:solidFill>
                  <a:srgbClr val="FFC000"/>
                </a:solidFill>
              </a:rPr>
              <a:t>DERIVAÇÃO DA HIPÓTESE</a:t>
            </a:r>
          </a:p>
        </p:txBody>
      </p:sp>
      <p:sp>
        <p:nvSpPr>
          <p:cNvPr id="100357" name="AutoShape 7"/>
          <p:cNvSpPr>
            <a:spLocks noChangeArrowheads="1"/>
          </p:cNvSpPr>
          <p:nvPr/>
        </p:nvSpPr>
        <p:spPr bwMode="auto">
          <a:xfrm>
            <a:off x="1188155" y="3357563"/>
            <a:ext cx="6949639" cy="2959675"/>
          </a:xfrm>
          <a:prstGeom prst="flowChartAlternateProcess">
            <a:avLst/>
          </a:pr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1270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pt-BR" altLang="pt-BR" sz="2800" b="1">
                <a:solidFill>
                  <a:schemeClr val="bg1"/>
                </a:solidFill>
              </a:rPr>
              <a:t>Se sais de lítio têm a propriedade</a:t>
            </a:r>
          </a:p>
          <a:p>
            <a:r>
              <a:rPr lang="pt-BR" altLang="pt-BR" sz="2800" b="1">
                <a:solidFill>
                  <a:schemeClr val="bg1"/>
                </a:solidFill>
              </a:rPr>
              <a:t>de controlar a mania, então as  </a:t>
            </a:r>
            <a:r>
              <a:rPr lang="pt-BR" altLang="pt-BR" sz="2800" b="1" i="1">
                <a:solidFill>
                  <a:schemeClr val="bg1"/>
                </a:solidFill>
              </a:rPr>
              <a:t>internações</a:t>
            </a:r>
          </a:p>
          <a:p>
            <a:r>
              <a:rPr lang="pt-BR" altLang="pt-BR" sz="2800" b="1" i="1">
                <a:solidFill>
                  <a:schemeClr val="bg1"/>
                </a:solidFill>
              </a:rPr>
              <a:t>hospitalares</a:t>
            </a:r>
            <a:r>
              <a:rPr lang="pt-BR" altLang="pt-BR" sz="2800" b="1">
                <a:solidFill>
                  <a:schemeClr val="bg1"/>
                </a:solidFill>
              </a:rPr>
              <a:t> por essa doença devem ser</a:t>
            </a:r>
          </a:p>
          <a:p>
            <a:r>
              <a:rPr lang="pt-BR" altLang="pt-BR" sz="2800" b="1">
                <a:solidFill>
                  <a:schemeClr val="bg1"/>
                </a:solidFill>
              </a:rPr>
              <a:t>menos  freqüentes nas regiões onde a água</a:t>
            </a:r>
          </a:p>
          <a:p>
            <a:r>
              <a:rPr lang="pt-BR" altLang="pt-BR" sz="2800" b="1">
                <a:solidFill>
                  <a:schemeClr val="bg1"/>
                </a:solidFill>
              </a:rPr>
              <a:t>de beber é  rica em cátion lítio do que em</a:t>
            </a:r>
          </a:p>
          <a:p>
            <a:r>
              <a:rPr lang="pt-BR" altLang="pt-BR" sz="2800" b="1">
                <a:solidFill>
                  <a:schemeClr val="bg1"/>
                </a:solidFill>
              </a:rPr>
              <a:t>regiões  pobres no referido ion.</a:t>
            </a:r>
          </a:p>
        </p:txBody>
      </p:sp>
      <p:sp>
        <p:nvSpPr>
          <p:cNvPr id="100358" name="Rectangle 8"/>
          <p:cNvSpPr>
            <a:spLocks noChangeArrowheads="1"/>
          </p:cNvSpPr>
          <p:nvPr/>
        </p:nvSpPr>
        <p:spPr bwMode="auto">
          <a:xfrm>
            <a:off x="1332089" y="2827338"/>
            <a:ext cx="1439498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pt-BR" altLang="pt-BR" sz="2800" b="1">
                <a:solidFill>
                  <a:srgbClr val="0033CC"/>
                </a:solidFill>
              </a:rPr>
              <a:t>hipótese</a:t>
            </a:r>
          </a:p>
        </p:txBody>
      </p:sp>
      <p:sp>
        <p:nvSpPr>
          <p:cNvPr id="100359" name="AutoShape 9"/>
          <p:cNvSpPr>
            <a:spLocks noChangeArrowheads="1"/>
          </p:cNvSpPr>
          <p:nvPr/>
        </p:nvSpPr>
        <p:spPr bwMode="auto">
          <a:xfrm>
            <a:off x="1404056" y="1989139"/>
            <a:ext cx="6377820" cy="916563"/>
          </a:xfrm>
          <a:prstGeom prst="flowChartAlternateProcess">
            <a:avLst/>
          </a:prstGeom>
          <a:solidFill>
            <a:srgbClr val="0033C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7620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pt-BR" altLang="pt-BR" b="1">
                <a:solidFill>
                  <a:schemeClr val="bg1"/>
                </a:solidFill>
              </a:rPr>
              <a:t>Sais de lítio teriam a propriedade de controlar </a:t>
            </a:r>
          </a:p>
          <a:p>
            <a:r>
              <a:rPr lang="pt-BR" altLang="pt-BR" b="1">
                <a:solidFill>
                  <a:schemeClr val="bg1"/>
                </a:solidFill>
              </a:rPr>
              <a:t>estados maníaco-depressivos?</a:t>
            </a:r>
          </a:p>
        </p:txBody>
      </p:sp>
    </p:spTree>
    <p:extLst>
      <p:ext uri="{BB962C8B-B14F-4D97-AF65-F5344CB8AC3E}">
        <p14:creationId xmlns:p14="http://schemas.microsoft.com/office/powerpoint/2010/main" val="77765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1232</Words>
  <Application>Microsoft Office PowerPoint</Application>
  <PresentationFormat>Apresentação na tela (4:3)</PresentationFormat>
  <Paragraphs>164</Paragraphs>
  <Slides>33</Slides>
  <Notes>7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5" baseType="lpstr">
      <vt:lpstr>Tema do Office</vt:lpstr>
      <vt:lpstr>Clip</vt:lpstr>
      <vt:lpstr>Estudos Ecológicos</vt:lpstr>
      <vt:lpstr>Ao final da aula, espera-se que vocês saibam...</vt:lpstr>
      <vt:lpstr>Apresentação do PowerPoint</vt:lpstr>
      <vt:lpstr>Relembrando-Unidade de Medida</vt:lpstr>
      <vt:lpstr>Estudos ecológicos- Tipos de medidas</vt:lpstr>
      <vt:lpstr>Por que fazer estudos ecológicos?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Níveis de inferência</vt:lpstr>
      <vt:lpstr>Apresentação do PowerPoint</vt:lpstr>
      <vt:lpstr>Falácia ecológica</vt:lpstr>
      <vt:lpstr>Estudos transversais</vt:lpstr>
      <vt:lpstr>Estudos transversais</vt:lpstr>
      <vt:lpstr>Estudos transversais</vt:lpstr>
      <vt:lpstr>Vantagens dos estudos transversais</vt:lpstr>
      <vt:lpstr>Vantagens dos estudos transversais</vt:lpstr>
      <vt:lpstr>Desvantagens</vt:lpstr>
      <vt:lpstr>Tipos de dados e análise</vt:lpstr>
      <vt:lpstr>Tipos de dados e análise</vt:lpstr>
      <vt:lpstr>Usos dos estudos transversais</vt:lpstr>
      <vt:lpstr>Apresentação do PowerPoint</vt:lpstr>
      <vt:lpstr>Causalidade Reversa</vt:lpstr>
      <vt:lpstr>Apresentação do PowerPoint</vt:lpstr>
      <vt:lpstr>Métodos</vt:lpstr>
      <vt:lpstr>Resultados</vt:lpstr>
      <vt:lpstr>Causalidade reversa- Discussão</vt:lpstr>
      <vt:lpstr>Outros erros na interpretação</vt:lpstr>
      <vt:lpstr>Vamos falar sobre algumas questões práticas em pesquisa epidemiológica?</vt:lpstr>
      <vt:lpstr>Questionários e entrevistadores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Estudos Ecológicos</dc:title>
  <dc:creator>tatiana</dc:creator>
  <cp:lastModifiedBy>USUARIO</cp:lastModifiedBy>
  <cp:revision>25</cp:revision>
  <dcterms:created xsi:type="dcterms:W3CDTF">2015-04-16T11:01:58Z</dcterms:created>
  <dcterms:modified xsi:type="dcterms:W3CDTF">2017-03-30T17:13:32Z</dcterms:modified>
</cp:coreProperties>
</file>