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1" r:id="rId4"/>
    <p:sldId id="258" r:id="rId5"/>
    <p:sldId id="260" r:id="rId6"/>
    <p:sldId id="272" r:id="rId7"/>
    <p:sldId id="266" r:id="rId8"/>
    <p:sldId id="267" r:id="rId9"/>
    <p:sldId id="268" r:id="rId10"/>
    <p:sldId id="269" r:id="rId11"/>
    <p:sldId id="270" r:id="rId12"/>
    <p:sldId id="271" r:id="rId13"/>
    <p:sldId id="264" r:id="rId14"/>
    <p:sldId id="274" r:id="rId15"/>
    <p:sldId id="265" r:id="rId16"/>
    <p:sldId id="276" r:id="rId17"/>
    <p:sldId id="277" r:id="rId18"/>
    <p:sldId id="278" r:id="rId19"/>
    <p:sldId id="279" r:id="rId20"/>
    <p:sldId id="283" r:id="rId21"/>
    <p:sldId id="280" r:id="rId22"/>
    <p:sldId id="281" r:id="rId23"/>
    <p:sldId id="284" r:id="rId24"/>
    <p:sldId id="282" r:id="rId25"/>
    <p:sldId id="294" r:id="rId26"/>
    <p:sldId id="295" r:id="rId27"/>
    <p:sldId id="287" r:id="rId28"/>
    <p:sldId id="286" r:id="rId29"/>
    <p:sldId id="289" r:id="rId30"/>
    <p:sldId id="285" r:id="rId31"/>
    <p:sldId id="288" r:id="rId32"/>
    <p:sldId id="293" r:id="rId33"/>
    <p:sldId id="290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6465-5BEB-4DEE-9050-1C959AD1807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C9569-EE42-424F-9611-18F4591F70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14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20066-5955-425C-85B3-591FABB2A983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276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07DB3-7B0A-4BE8-9569-2EEF2A3C2DBA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5783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FDCC-1DD9-4ED3-A741-A4671A5A50E2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2410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F742DB-3306-48FB-9BB5-33D1B8E37866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003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436F9-337A-4E43-9004-803ADC2D5532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5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6BF1E8-B18D-42BA-9573-C6910FE07DC4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2076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693A0-312F-40D7-A031-4550C0C00A6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676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69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02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1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4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9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80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9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37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AD52-AF0C-4BBC-99B3-0163F4B61917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3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Estudos Ecológicos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Tatiana Natasha Toporcov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865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AutoShape 5"/>
          <p:cNvSpPr>
            <a:spLocks noChangeArrowheads="1"/>
          </p:cNvSpPr>
          <p:nvPr/>
        </p:nvSpPr>
        <p:spPr bwMode="auto">
          <a:xfrm>
            <a:off x="574323" y="2263775"/>
            <a:ext cx="7924800" cy="3817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1380" name="AutoShape 6"/>
          <p:cNvSpPr>
            <a:spLocks noChangeArrowheads="1"/>
          </p:cNvSpPr>
          <p:nvPr/>
        </p:nvSpPr>
        <p:spPr bwMode="auto">
          <a:xfrm>
            <a:off x="870370" y="2565400"/>
            <a:ext cx="7287551" cy="200622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Analisou-se a água de beber (para verificar a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concentração de cátion lítio) e obteve-se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informações sobre  a prevalência de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doenças  mentais de:</a:t>
            </a:r>
          </a:p>
        </p:txBody>
      </p:sp>
      <p:sp>
        <p:nvSpPr>
          <p:cNvPr id="101381" name="AutoShape 9"/>
          <p:cNvSpPr>
            <a:spLocks noChangeArrowheads="1"/>
          </p:cNvSpPr>
          <p:nvPr/>
        </p:nvSpPr>
        <p:spPr bwMode="auto">
          <a:xfrm>
            <a:off x="2947812" y="4856164"/>
            <a:ext cx="2847622" cy="173380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4800">
                <a:solidFill>
                  <a:schemeClr val="bg1"/>
                </a:solidFill>
              </a:rPr>
              <a:t>27 cidades</a:t>
            </a:r>
          </a:p>
        </p:txBody>
      </p:sp>
      <p:sp>
        <p:nvSpPr>
          <p:cNvPr id="101382" name="Rectangle 11"/>
          <p:cNvSpPr>
            <a:spLocks noChangeArrowheads="1"/>
          </p:cNvSpPr>
          <p:nvPr/>
        </p:nvSpPr>
        <p:spPr bwMode="auto">
          <a:xfrm>
            <a:off x="1076678" y="1473200"/>
            <a:ext cx="3311877" cy="458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0000FF"/>
                </a:solidFill>
              </a:rPr>
              <a:t>Dawson e cols. (1968)</a:t>
            </a:r>
          </a:p>
        </p:txBody>
      </p:sp>
      <p:sp>
        <p:nvSpPr>
          <p:cNvPr id="101383" name="Rectangle 12"/>
          <p:cNvSpPr>
            <a:spLocks noChangeArrowheads="1"/>
          </p:cNvSpPr>
          <p:nvPr/>
        </p:nvSpPr>
        <p:spPr bwMode="auto">
          <a:xfrm>
            <a:off x="5108223" y="1473200"/>
            <a:ext cx="2881489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FF"/>
                </a:solidFill>
              </a:rPr>
              <a:t>A  PESQUISA</a:t>
            </a:r>
          </a:p>
        </p:txBody>
      </p:sp>
    </p:spTree>
    <p:extLst>
      <p:ext uri="{BB962C8B-B14F-4D97-AF65-F5344CB8AC3E}">
        <p14:creationId xmlns:p14="http://schemas.microsoft.com/office/powerpoint/2010/main" val="27412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 dirty="0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 dirty="0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2403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2404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grpSp>
        <p:nvGrpSpPr>
          <p:cNvPr id="102405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2407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2408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2436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2437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8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9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09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0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1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2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3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4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5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6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7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8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9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0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1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2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3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4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5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6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7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8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9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0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1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2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3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4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5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6985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3427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4463345" y="1700214"/>
            <a:ext cx="468065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chemeClr val="bg1"/>
                </a:solidFill>
              </a:rPr>
              <a:t>Internações hospitalares</a:t>
            </a:r>
          </a:p>
          <a:p>
            <a:pPr algn="ctr"/>
            <a:r>
              <a:rPr lang="pt-BR" altLang="pt-BR" b="1">
                <a:solidFill>
                  <a:schemeClr val="bg1"/>
                </a:solidFill>
              </a:rPr>
              <a:t>por  psicose maníaco-depressiva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3430" name="Rectangle 9"/>
          <p:cNvSpPr>
            <a:spLocks noChangeArrowheads="1"/>
          </p:cNvSpPr>
          <p:nvPr/>
        </p:nvSpPr>
        <p:spPr bwMode="auto">
          <a:xfrm>
            <a:off x="3048000" y="9906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O RESULTADO DA  PESQUISA</a:t>
            </a:r>
          </a:p>
        </p:txBody>
      </p:sp>
      <p:grpSp>
        <p:nvGrpSpPr>
          <p:cNvPr id="103431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3461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3462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3490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3491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2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3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3463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4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5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6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7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8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9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0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1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2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3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4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5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6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7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8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9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0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1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2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3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4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5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6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7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8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9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grpSp>
        <p:nvGrpSpPr>
          <p:cNvPr id="103432" name="Group 44"/>
          <p:cNvGrpSpPr>
            <a:grpSpLocks/>
          </p:cNvGrpSpPr>
          <p:nvPr/>
        </p:nvGrpSpPr>
        <p:grpSpPr bwMode="auto">
          <a:xfrm>
            <a:off x="1219200" y="3505200"/>
            <a:ext cx="6629400" cy="2438400"/>
            <a:chOff x="576" y="2256"/>
            <a:chExt cx="4176" cy="1536"/>
          </a:xfrm>
        </p:grpSpPr>
        <p:sp>
          <p:nvSpPr>
            <p:cNvPr id="103434" name="Rectangle 45"/>
            <p:cNvSpPr>
              <a:spLocks noChangeArrowheads="1"/>
            </p:cNvSpPr>
            <p:nvPr/>
          </p:nvSpPr>
          <p:spPr bwMode="auto">
            <a:xfrm>
              <a:off x="576" y="3552"/>
              <a:ext cx="4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5" name="Rectangle 46"/>
            <p:cNvSpPr>
              <a:spLocks noChangeArrowheads="1"/>
            </p:cNvSpPr>
            <p:nvPr/>
          </p:nvSpPr>
          <p:spPr bwMode="auto">
            <a:xfrm>
              <a:off x="720" y="3504"/>
              <a:ext cx="48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6" name="Rectangle 47"/>
            <p:cNvSpPr>
              <a:spLocks noChangeArrowheads="1"/>
            </p:cNvSpPr>
            <p:nvPr/>
          </p:nvSpPr>
          <p:spPr bwMode="auto">
            <a:xfrm>
              <a:off x="864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7" name="Rectangle 48"/>
            <p:cNvSpPr>
              <a:spLocks noChangeArrowheads="1"/>
            </p:cNvSpPr>
            <p:nvPr/>
          </p:nvSpPr>
          <p:spPr bwMode="auto">
            <a:xfrm>
              <a:off x="1008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8" name="Rectangle 49"/>
            <p:cNvSpPr>
              <a:spLocks noChangeArrowheads="1"/>
            </p:cNvSpPr>
            <p:nvPr/>
          </p:nvSpPr>
          <p:spPr bwMode="auto">
            <a:xfrm>
              <a:off x="1152" y="3360"/>
              <a:ext cx="4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9" name="Rectangle 50"/>
            <p:cNvSpPr>
              <a:spLocks noChangeArrowheads="1"/>
            </p:cNvSpPr>
            <p:nvPr/>
          </p:nvSpPr>
          <p:spPr bwMode="auto">
            <a:xfrm>
              <a:off x="1296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0" name="Rectangle 51"/>
            <p:cNvSpPr>
              <a:spLocks noChangeArrowheads="1"/>
            </p:cNvSpPr>
            <p:nvPr/>
          </p:nvSpPr>
          <p:spPr bwMode="auto">
            <a:xfrm>
              <a:off x="1440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1" name="Rectangle 52"/>
            <p:cNvSpPr>
              <a:spLocks noChangeArrowheads="1"/>
            </p:cNvSpPr>
            <p:nvPr/>
          </p:nvSpPr>
          <p:spPr bwMode="auto">
            <a:xfrm>
              <a:off x="1584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2" name="Rectangle 53"/>
            <p:cNvSpPr>
              <a:spLocks noChangeArrowheads="1"/>
            </p:cNvSpPr>
            <p:nvPr/>
          </p:nvSpPr>
          <p:spPr bwMode="auto">
            <a:xfrm>
              <a:off x="1728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3" name="Rectangle 54"/>
            <p:cNvSpPr>
              <a:spLocks noChangeArrowheads="1"/>
            </p:cNvSpPr>
            <p:nvPr/>
          </p:nvSpPr>
          <p:spPr bwMode="auto">
            <a:xfrm>
              <a:off x="1872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4" name="Rectangle 55"/>
            <p:cNvSpPr>
              <a:spLocks noChangeArrowheads="1"/>
            </p:cNvSpPr>
            <p:nvPr/>
          </p:nvSpPr>
          <p:spPr bwMode="auto">
            <a:xfrm>
              <a:off x="2016" y="3216"/>
              <a:ext cx="48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5" name="Rectangle 56"/>
            <p:cNvSpPr>
              <a:spLocks noChangeArrowheads="1"/>
            </p:cNvSpPr>
            <p:nvPr/>
          </p:nvSpPr>
          <p:spPr bwMode="auto">
            <a:xfrm>
              <a:off x="220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6" name="Rectangle 57"/>
            <p:cNvSpPr>
              <a:spLocks noChangeArrowheads="1"/>
            </p:cNvSpPr>
            <p:nvPr/>
          </p:nvSpPr>
          <p:spPr bwMode="auto">
            <a:xfrm>
              <a:off x="2352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7" name="Rectangle 58"/>
            <p:cNvSpPr>
              <a:spLocks noChangeArrowheads="1"/>
            </p:cNvSpPr>
            <p:nvPr/>
          </p:nvSpPr>
          <p:spPr bwMode="auto">
            <a:xfrm>
              <a:off x="2496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8" name="Rectangle 59"/>
            <p:cNvSpPr>
              <a:spLocks noChangeArrowheads="1"/>
            </p:cNvSpPr>
            <p:nvPr/>
          </p:nvSpPr>
          <p:spPr bwMode="auto">
            <a:xfrm>
              <a:off x="268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9" name="Rectangle 60"/>
            <p:cNvSpPr>
              <a:spLocks noChangeArrowheads="1"/>
            </p:cNvSpPr>
            <p:nvPr/>
          </p:nvSpPr>
          <p:spPr bwMode="auto">
            <a:xfrm>
              <a:off x="2880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0" name="Rectangle 61"/>
            <p:cNvSpPr>
              <a:spLocks noChangeArrowheads="1"/>
            </p:cNvSpPr>
            <p:nvPr/>
          </p:nvSpPr>
          <p:spPr bwMode="auto">
            <a:xfrm>
              <a:off x="3024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1" name="Rectangle 62"/>
            <p:cNvSpPr>
              <a:spLocks noChangeArrowheads="1"/>
            </p:cNvSpPr>
            <p:nvPr/>
          </p:nvSpPr>
          <p:spPr bwMode="auto">
            <a:xfrm>
              <a:off x="3216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2" name="Rectangle 63"/>
            <p:cNvSpPr>
              <a:spLocks noChangeArrowheads="1"/>
            </p:cNvSpPr>
            <p:nvPr/>
          </p:nvSpPr>
          <p:spPr bwMode="auto">
            <a:xfrm>
              <a:off x="3360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3" name="Rectangle 64"/>
            <p:cNvSpPr>
              <a:spLocks noChangeArrowheads="1"/>
            </p:cNvSpPr>
            <p:nvPr/>
          </p:nvSpPr>
          <p:spPr bwMode="auto">
            <a:xfrm>
              <a:off x="3552" y="2928"/>
              <a:ext cx="48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4" name="Rectangle 65"/>
            <p:cNvSpPr>
              <a:spLocks noChangeArrowheads="1"/>
            </p:cNvSpPr>
            <p:nvPr/>
          </p:nvSpPr>
          <p:spPr bwMode="auto">
            <a:xfrm>
              <a:off x="3696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5" name="Rectangle 66"/>
            <p:cNvSpPr>
              <a:spLocks noChangeArrowheads="1"/>
            </p:cNvSpPr>
            <p:nvPr/>
          </p:nvSpPr>
          <p:spPr bwMode="auto">
            <a:xfrm>
              <a:off x="3888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6" name="Rectangle 67"/>
            <p:cNvSpPr>
              <a:spLocks noChangeArrowheads="1"/>
            </p:cNvSpPr>
            <p:nvPr/>
          </p:nvSpPr>
          <p:spPr bwMode="auto">
            <a:xfrm>
              <a:off x="4032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7" name="Rectangle 68"/>
            <p:cNvSpPr>
              <a:spLocks noChangeArrowheads="1"/>
            </p:cNvSpPr>
            <p:nvPr/>
          </p:nvSpPr>
          <p:spPr bwMode="auto">
            <a:xfrm>
              <a:off x="4224" y="2736"/>
              <a:ext cx="48" cy="10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8" name="Rectangle 69"/>
            <p:cNvSpPr>
              <a:spLocks noChangeArrowheads="1"/>
            </p:cNvSpPr>
            <p:nvPr/>
          </p:nvSpPr>
          <p:spPr bwMode="auto">
            <a:xfrm>
              <a:off x="4368" y="2640"/>
              <a:ext cx="48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9" name="Rectangle 70"/>
            <p:cNvSpPr>
              <a:spLocks noChangeArrowheads="1"/>
            </p:cNvSpPr>
            <p:nvPr/>
          </p:nvSpPr>
          <p:spPr bwMode="auto">
            <a:xfrm>
              <a:off x="4560" y="2496"/>
              <a:ext cx="48" cy="12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0" name="Rectangle 71"/>
            <p:cNvSpPr>
              <a:spLocks noChangeArrowheads="1"/>
            </p:cNvSpPr>
            <p:nvPr/>
          </p:nvSpPr>
          <p:spPr bwMode="auto">
            <a:xfrm>
              <a:off x="4704" y="2256"/>
              <a:ext cx="48" cy="15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8834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inferência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Inferências biológicas sobre efeitos em riscos individuais</a:t>
            </a:r>
          </a:p>
          <a:p>
            <a:pPr lvl="1"/>
            <a:r>
              <a:rPr lang="pt-BR" dirty="0" smtClean="0"/>
              <a:t>Ex. O fato de alguém utilizar capacetes diminui o risco de morte?</a:t>
            </a:r>
          </a:p>
          <a:p>
            <a:endParaRPr lang="pt-BR" dirty="0" smtClean="0"/>
          </a:p>
          <a:p>
            <a:r>
              <a:rPr lang="pt-BR" dirty="0" smtClean="0"/>
              <a:t>Baseadas na população</a:t>
            </a:r>
          </a:p>
          <a:p>
            <a:pPr lvl="1"/>
            <a:r>
              <a:rPr lang="pt-BR" dirty="0" smtClean="0"/>
              <a:t>Ex. As taxas de mortalidade em motociclistas variam em regiões que tem ou não tem leis para uso obrigatório do capacete?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669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58888" y="274638"/>
            <a:ext cx="7345362" cy="102235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O estudo ecológico é o desenho </a:t>
            </a:r>
          </a:p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apropriado em determinadas situações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608138" y="1700213"/>
            <a:ext cx="6786562" cy="2601912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o nível da inferência de interesse está na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população</a:t>
            </a:r>
            <a:endParaRPr lang="pt-BR" altLang="pt-BR" sz="2000" b="1" i="1" dirty="0">
              <a:solidFill>
                <a:schemeClr val="tx2"/>
              </a:solidFill>
            </a:endParaRP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Disponibilidade de alimentos 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Desigualdades </a:t>
            </a:r>
            <a:r>
              <a:rPr lang="pt-BR" altLang="pt-BR" sz="2000" b="1" dirty="0" err="1">
                <a:solidFill>
                  <a:schemeClr val="tx2"/>
                </a:solidFill>
              </a:rPr>
              <a:t>sócio-econômicas</a:t>
            </a:r>
            <a:r>
              <a:rPr lang="pt-BR" altLang="pt-BR" sz="2000" b="1" dirty="0">
                <a:solidFill>
                  <a:schemeClr val="tx2"/>
                </a:solidFill>
              </a:rPr>
              <a:t> e saúde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  <a:buFontTx/>
              <a:buChar char="-"/>
            </a:pPr>
            <a:r>
              <a:rPr lang="pt-BR" altLang="pt-BR" sz="2000" b="1" dirty="0">
                <a:solidFill>
                  <a:schemeClr val="tx2"/>
                </a:solidFill>
              </a:rPr>
              <a:t> Efeitos de uma intervenção de âmbito coletivo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1200" b="1" dirty="0">
                <a:solidFill>
                  <a:schemeClr val="tx2"/>
                </a:solidFill>
              </a:rPr>
              <a:t>  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2000" b="1" dirty="0" err="1">
                <a:solidFill>
                  <a:schemeClr val="tx2"/>
                </a:solidFill>
              </a:rPr>
              <a:t>Ex</a:t>
            </a:r>
            <a:r>
              <a:rPr lang="pt-BR" altLang="pt-BR" sz="2000" b="1" dirty="0">
                <a:solidFill>
                  <a:schemeClr val="tx2"/>
                </a:solidFill>
              </a:rPr>
              <a:t>.:aumento do imposto na venda de cigarros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704975" y="4635500"/>
            <a:ext cx="6405563" cy="17938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1254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a variabilidade da exposição dentro 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 população é limitada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sal e hipertensão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gordura e câncer de mama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25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Falácia ecológica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Decorre da conclusão de que associações observadas em grupos servem para indivíduos.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Durkeheim</a:t>
            </a:r>
            <a:r>
              <a:rPr lang="pt-BR" dirty="0" smtClean="0"/>
              <a:t>. Estudo sobre suicídio e religião em Províncias da Bavária.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518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78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Observacionais</a:t>
            </a:r>
          </a:p>
          <a:p>
            <a:r>
              <a:rPr lang="pt-BR" dirty="0" smtClean="0"/>
              <a:t>Unidade de medida</a:t>
            </a:r>
          </a:p>
          <a:p>
            <a:r>
              <a:rPr lang="pt-BR" dirty="0" smtClean="0"/>
              <a:t>Seleção da população= População total estudada</a:t>
            </a:r>
          </a:p>
        </p:txBody>
      </p:sp>
    </p:spTree>
    <p:extLst>
      <p:ext uri="{BB962C8B-B14F-4D97-AF65-F5344CB8AC3E}">
        <p14:creationId xmlns:p14="http://schemas.microsoft.com/office/powerpoint/2010/main" val="287335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Avaliam Exposição e Desfecho em um único ponto no tempo</a:t>
            </a:r>
          </a:p>
          <a:p>
            <a:r>
              <a:rPr lang="pt-BR" dirty="0" smtClean="0"/>
              <a:t>Exposição e Desfecho são determinadas simultaneamente</a:t>
            </a:r>
          </a:p>
          <a:p>
            <a:r>
              <a:rPr lang="pt-BR" dirty="0" smtClean="0"/>
              <a:t>PREVALÊNCIA!!</a:t>
            </a:r>
          </a:p>
          <a:p>
            <a:r>
              <a:rPr lang="pt-BR" dirty="0" smtClean="0"/>
              <a:t>“Estudo de Corte transversal ou seccional”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03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Tx/>
              <a:buNone/>
              <a:defRPr/>
            </a:pPr>
            <a:r>
              <a:rPr lang="pt-BR" dirty="0" smtClean="0"/>
              <a:t>-	Barato</a:t>
            </a:r>
            <a:r>
              <a:rPr lang="pt-BR" dirty="0"/>
              <a:t>, simples e rápido, pois não requer seguimento.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Ninguém é exposto a agente causal devido ao estudo, </a:t>
            </a:r>
            <a:r>
              <a:rPr lang="pt-BR" dirty="0" smtClean="0"/>
              <a:t>nem é negada </a:t>
            </a:r>
            <a:r>
              <a:rPr lang="pt-BR" dirty="0"/>
              <a:t>uma terapia de benefício potencial.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São úteis para doenças comuns e de longa duração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14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Ao final da aula, espera-se que vocês saibam...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Reconhecer um estudo ecológico</a:t>
            </a:r>
          </a:p>
          <a:p>
            <a:r>
              <a:rPr lang="pt-BR" dirty="0" smtClean="0"/>
              <a:t>Diferenciar os tipos de variáveis usadas nos estudos ecológicos</a:t>
            </a:r>
          </a:p>
          <a:p>
            <a:r>
              <a:rPr lang="pt-BR" dirty="0" smtClean="0"/>
              <a:t>Descrever a falácia ecológica</a:t>
            </a:r>
          </a:p>
          <a:p>
            <a:r>
              <a:rPr lang="pt-BR" dirty="0" smtClean="0"/>
              <a:t>Reconhecer um estudo transversal</a:t>
            </a:r>
          </a:p>
          <a:p>
            <a:r>
              <a:rPr lang="pt-BR" dirty="0" smtClean="0"/>
              <a:t>Reconhecer a possibilidade de causalidade reversa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775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muito úteis para conhecer a realidade de uma população.</a:t>
            </a:r>
          </a:p>
          <a:p>
            <a:r>
              <a:rPr lang="pt-BR" dirty="0" smtClean="0"/>
              <a:t>São úteis para planejamento de programas e serviços de saúde (inquéritos populacionais)</a:t>
            </a:r>
          </a:p>
          <a:p>
            <a:r>
              <a:rPr lang="pt-BR" dirty="0" smtClean="0"/>
              <a:t>São a primeira medida para o estabelecimento de uma coorte</a:t>
            </a:r>
          </a:p>
          <a:p>
            <a:r>
              <a:rPr lang="pt-BR" dirty="0" smtClean="0"/>
              <a:t>São úteis para GERAR hipóteses de causalidade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895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geral é impossível determinar causalidade</a:t>
            </a:r>
          </a:p>
          <a:p>
            <a:r>
              <a:rPr lang="pt-BR" dirty="0" smtClean="0"/>
              <a:t>Impossível assegurar que os fatores de confusão vão estar igualmente distribuídos entre os grupos</a:t>
            </a:r>
          </a:p>
          <a:p>
            <a:r>
              <a:rPr lang="pt-BR" dirty="0" smtClean="0"/>
              <a:t>Os grupos podem determinar tamanhos amostrais muito diferentes, resultando em perda da eficiência estatística.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788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 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frequência:</a:t>
            </a:r>
          </a:p>
          <a:p>
            <a:endParaRPr lang="pt-BR" dirty="0"/>
          </a:p>
          <a:p>
            <a:r>
              <a:rPr lang="pt-BR" dirty="0" smtClean="0"/>
              <a:t>Medida de associação</a:t>
            </a:r>
          </a:p>
          <a:p>
            <a:endParaRPr lang="pt-BR" dirty="0"/>
          </a:p>
          <a:p>
            <a:r>
              <a:rPr lang="pt-BR" dirty="0" smtClean="0"/>
              <a:t>Para poder generalizar, é necessário assumir que a população é estável.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7876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 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 de frequência: Prevalência</a:t>
            </a:r>
          </a:p>
          <a:p>
            <a:endParaRPr lang="pt-BR" dirty="0"/>
          </a:p>
          <a:p>
            <a:r>
              <a:rPr lang="pt-BR" dirty="0" smtClean="0"/>
              <a:t>Medida de associação: Razão de prevalência</a:t>
            </a:r>
          </a:p>
          <a:p>
            <a:endParaRPr lang="pt-BR" dirty="0"/>
          </a:p>
          <a:p>
            <a:r>
              <a:rPr lang="pt-BR" dirty="0" smtClean="0"/>
              <a:t>Para poder generalizar, é necessário assumir que a população é estável.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0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dos estudos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Descrever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e características de fatores de risco conhecidos;</a:t>
            </a:r>
          </a:p>
          <a:p>
            <a:pPr>
              <a:defRPr/>
            </a:pPr>
            <a:r>
              <a:rPr lang="pt-BR" dirty="0"/>
              <a:t>Identificar novos fatores de risco;</a:t>
            </a:r>
          </a:p>
          <a:p>
            <a:pPr>
              <a:defRPr/>
            </a:pPr>
            <a:r>
              <a:rPr lang="pt-BR" dirty="0"/>
              <a:t>Planejar serviços e programas de saúde;</a:t>
            </a:r>
          </a:p>
          <a:p>
            <a:pPr>
              <a:defRPr/>
            </a:pPr>
            <a:r>
              <a:rPr lang="pt-BR" dirty="0"/>
              <a:t>Avaliar serviços e programas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936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30" y="3771156"/>
            <a:ext cx="8267159" cy="308684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38" y="274638"/>
            <a:ext cx="96678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84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Causalidade Reversa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Ex</a:t>
            </a:r>
            <a:r>
              <a:rPr lang="pt-BR" dirty="0" smtClean="0"/>
              <a:t>: obesidade tem relação direta com alta ingestão </a:t>
            </a:r>
            <a:r>
              <a:rPr lang="pt-BR" smtClean="0"/>
              <a:t>de adoçantes.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706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0978"/>
            <a:ext cx="4705350" cy="5762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36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Foi utilizado um delineamento transversal para estudar indivíduos de 20 anos ou mais residentes na zona urbana da cidade de Pelotas, RS. A coleta de dados compreendeu o período entre 25 de fevereiro e 10 de maio de 2002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801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49" y="1556792"/>
            <a:ext cx="909051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35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b="1" dirty="0" smtClean="0">
                <a:solidFill>
                  <a:schemeClr val="tx2"/>
                </a:solidFill>
              </a:rPr>
              <a:t>As unidades de observação nos estudos ecológicos são usualmente populações geograficamente definidas (países ou regiões) ou a mesma população em diferentes pontos no tempo </a:t>
            </a:r>
          </a:p>
          <a:p>
            <a:endParaRPr lang="pt-BR" altLang="pt-BR" b="1" dirty="0" smtClean="0">
              <a:solidFill>
                <a:schemeClr val="tx2"/>
              </a:solidFill>
            </a:endParaRP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Para o propósito de comparação, utilizam-se valores médios para os possíveis fatores de risco e para os desfechos de interesse, para cada unidade de observação (a unidade de medida é agregada.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624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Causalidade reversa-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 variável baixa atividade física não apresentou associação com dor lombar crônica, discordando de grande parte dos estudos que associam indivíduos mais ativos no lazer a índices reduzidos da morbidade (van </a:t>
            </a:r>
            <a:r>
              <a:rPr lang="pt-BR" dirty="0" err="1"/>
              <a:t>Tulder</a:t>
            </a:r>
            <a:r>
              <a:rPr lang="pt-BR" dirty="0"/>
              <a:t> et al., 2000; </a:t>
            </a:r>
            <a:r>
              <a:rPr lang="pt-BR" dirty="0" err="1"/>
              <a:t>Bendix</a:t>
            </a:r>
            <a:r>
              <a:rPr lang="pt-BR" dirty="0"/>
              <a:t> et al., 2000; Freire, 2000; </a:t>
            </a:r>
            <a:r>
              <a:rPr lang="pt-BR" dirty="0" err="1"/>
              <a:t>Taimela</a:t>
            </a:r>
            <a:r>
              <a:rPr lang="pt-BR" dirty="0"/>
              <a:t> et al., 2000). </a:t>
            </a:r>
            <a:r>
              <a:rPr lang="pt-BR" dirty="0" smtClean="0"/>
              <a:t>(.....)Além disso</a:t>
            </a:r>
            <a:r>
              <a:rPr lang="pt-BR" dirty="0" smtClean="0">
                <a:solidFill>
                  <a:srgbClr val="FF0000"/>
                </a:solidFill>
              </a:rPr>
              <a:t>, como o estudo apresenta delineamento transversal, a falta de associação poderia estar afetada por causalidade reversa, ou seja, pessoas com dor lombar crônica passaram a ser sedentárias por causa da dor.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74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erros na interpretação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O instrumento de medida utilizado (IPAQ) mede as quatro esferas da atividade física individual (lazer, ocupacional, serviço doméstico e deslocamento) ao mesmo tempo</a:t>
            </a:r>
            <a:r>
              <a:rPr lang="pt-BR" dirty="0" smtClean="0"/>
              <a:t>. Entretanto, supõe-se que as </a:t>
            </a:r>
            <a:r>
              <a:rPr lang="pt-BR" b="1" dirty="0" smtClean="0"/>
              <a:t>atividades de lazer sejam fatores de proteção </a:t>
            </a:r>
            <a:r>
              <a:rPr lang="pt-BR" dirty="0" smtClean="0"/>
              <a:t>enquanto </a:t>
            </a:r>
            <a:r>
              <a:rPr lang="pt-BR" b="1" dirty="0" smtClean="0"/>
              <a:t>as atividades ocupacionais, fatores de risco para as dores lombares crônicas</a:t>
            </a:r>
            <a:r>
              <a:rPr lang="pt-BR" dirty="0" smtClean="0"/>
              <a:t>. A mensuração de atividades físicas de risco e proteção simultaneamente, como é o caso do IPAQ, provavelmente anulou a associação em estudo.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407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Vamos falar sobre algumas questões práticas em pesquisa epidemiológica?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552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Questionários e entrevistadores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Assertividade- Entendimento sobre respostas...histórias.</a:t>
            </a:r>
          </a:p>
          <a:p>
            <a:endParaRPr lang="pt-BR" dirty="0" smtClean="0"/>
          </a:p>
          <a:p>
            <a:r>
              <a:rPr lang="pt-BR" dirty="0" smtClean="0"/>
              <a:t>Tipos de perguntas (abertas ou fechadas)</a:t>
            </a:r>
          </a:p>
          <a:p>
            <a:endParaRPr lang="pt-BR" dirty="0"/>
          </a:p>
          <a:p>
            <a:r>
              <a:rPr lang="pt-BR" dirty="0" smtClean="0"/>
              <a:t>Quem pergunta?</a:t>
            </a:r>
          </a:p>
          <a:p>
            <a:endParaRPr lang="pt-BR" dirty="0"/>
          </a:p>
          <a:p>
            <a:r>
              <a:rPr lang="pt-BR" dirty="0" smtClean="0"/>
              <a:t>Como se aborda um paciente? Que tipo de questões vocês colocariam no início e no fim do questionário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627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Relembrando-Unidade de Medida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Grupo (estudos ecológicos)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Dados referem-se a grupos de pessoas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Taxa de mortalidade de cada região, média de CPO-D de cada cidade, prevalência de diabetes em cada grupo de indivíduos, poluição de cada região estudada.</a:t>
            </a:r>
          </a:p>
          <a:p>
            <a:r>
              <a:rPr lang="pt-BR" dirty="0" smtClean="0"/>
              <a:t>Método: “Foram comparados os CPO-</a:t>
            </a:r>
            <a:r>
              <a:rPr lang="pt-BR" dirty="0" err="1" smtClean="0"/>
              <a:t>Ds</a:t>
            </a:r>
            <a:r>
              <a:rPr lang="pt-BR" dirty="0" smtClean="0"/>
              <a:t> de </a:t>
            </a:r>
            <a:r>
              <a:rPr lang="pt-BR" dirty="0" err="1" smtClean="0"/>
              <a:t>xx</a:t>
            </a:r>
            <a:r>
              <a:rPr lang="pt-BR" dirty="0" smtClean="0"/>
              <a:t> cidades”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rmAutofit/>
          </a:bodyPr>
          <a:lstStyle/>
          <a:p>
            <a:r>
              <a:rPr lang="pt-BR" dirty="0" smtClean="0"/>
              <a:t>Indivíduo(</a:t>
            </a:r>
            <a:r>
              <a:rPr lang="pt-BR" dirty="0" err="1" smtClean="0"/>
              <a:t>ca-co</a:t>
            </a:r>
            <a:r>
              <a:rPr lang="pt-BR" dirty="0" smtClean="0"/>
              <a:t>, coorte, </a:t>
            </a:r>
            <a:r>
              <a:rPr lang="pt-BR" dirty="0" err="1" smtClean="0"/>
              <a:t>transv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 referem-se a indivíduos.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presença de diabetes em cada indivíduo estudado, CPO-D de cada pessoa incluída no estudo, ocorrência de morte ou não em cada pessoa estudada. </a:t>
            </a:r>
          </a:p>
          <a:p>
            <a:r>
              <a:rPr lang="pt-BR" dirty="0" smtClean="0"/>
              <a:t>Método: “Foram comparados os CPO-</a:t>
            </a:r>
            <a:r>
              <a:rPr lang="pt-BR" dirty="0" err="1" smtClean="0"/>
              <a:t>Ds</a:t>
            </a:r>
            <a:r>
              <a:rPr lang="pt-BR" dirty="0" smtClean="0"/>
              <a:t> de </a:t>
            </a:r>
            <a:r>
              <a:rPr lang="pt-BR" dirty="0" err="1" smtClean="0"/>
              <a:t>xx</a:t>
            </a:r>
            <a:r>
              <a:rPr lang="pt-BR" dirty="0" smtClean="0"/>
              <a:t> indivíduos”</a:t>
            </a:r>
          </a:p>
        </p:txBody>
      </p:sp>
    </p:spTree>
    <p:extLst>
      <p:ext uri="{BB962C8B-B14F-4D97-AF65-F5344CB8AC3E}">
        <p14:creationId xmlns:p14="http://schemas.microsoft.com/office/powerpoint/2010/main" val="345210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Estudos ecológicos- Tipos de 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altLang="pt-BR" b="1" dirty="0" smtClean="0">
                <a:solidFill>
                  <a:schemeClr val="tx2"/>
                </a:solidFill>
              </a:rPr>
              <a:t>Tipos de variáveis utilizadas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1.Medidas agregadas sumarizando características individuais dentro de um grupo. </a:t>
            </a:r>
            <a:r>
              <a:rPr lang="pt-BR" altLang="pt-BR" b="1" dirty="0" err="1" smtClean="0">
                <a:solidFill>
                  <a:schemeClr val="tx2"/>
                </a:solidFill>
              </a:rPr>
              <a:t>Ex:taxas</a:t>
            </a:r>
            <a:r>
              <a:rPr lang="pt-BR" altLang="pt-BR" b="1" dirty="0" smtClean="0">
                <a:solidFill>
                  <a:schemeClr val="tx2"/>
                </a:solidFill>
              </a:rPr>
              <a:t> de uma dada doença, consumo médio de gorduras, proporção de fumantes, renda média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2.Medidas ambientais: intensidade de poluição ambiental , tempo médio de insolação diária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3.Medidas globais que representam características de um grupo que não são reprodutíveis individualmente. </a:t>
            </a:r>
            <a:r>
              <a:rPr lang="pt-BR" altLang="pt-BR" b="1" dirty="0" err="1" smtClean="0">
                <a:solidFill>
                  <a:schemeClr val="tx2"/>
                </a:solidFill>
              </a:rPr>
              <a:t>Ex</a:t>
            </a:r>
            <a:r>
              <a:rPr lang="pt-BR" altLang="pt-BR" b="1" dirty="0" smtClean="0">
                <a:solidFill>
                  <a:schemeClr val="tx2"/>
                </a:solidFill>
              </a:rPr>
              <a:t>: Tipos de políticas de saúde, certo tipo de regulamentação ou lei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0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Baixo custo e conveniência</a:t>
            </a:r>
          </a:p>
          <a:p>
            <a:r>
              <a:rPr lang="pt-BR" dirty="0" smtClean="0"/>
              <a:t>Algumas medidas não podem ser individuais</a:t>
            </a:r>
          </a:p>
          <a:p>
            <a:r>
              <a:rPr lang="pt-BR" dirty="0" smtClean="0"/>
              <a:t>Efeitos na população interessam à Saúde Pública.</a:t>
            </a:r>
          </a:p>
          <a:p>
            <a:r>
              <a:rPr lang="pt-BR" dirty="0" smtClean="0"/>
              <a:t>Simplicidade de análise e apresentação</a:t>
            </a:r>
          </a:p>
          <a:p>
            <a:r>
              <a:rPr lang="pt-BR" dirty="0" err="1" smtClean="0"/>
              <a:t>úTil</a:t>
            </a:r>
            <a:r>
              <a:rPr lang="pt-BR" dirty="0" smtClean="0"/>
              <a:t> para gerar novas hipóteses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fazer estudos ecológicos?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57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4"/>
          <p:cNvSpPr>
            <a:spLocks noChangeArrowheads="1"/>
          </p:cNvSpPr>
          <p:nvPr/>
        </p:nvSpPr>
        <p:spPr bwMode="auto">
          <a:xfrm>
            <a:off x="1835856" y="1628775"/>
            <a:ext cx="6121400" cy="487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540456" y="981075"/>
            <a:ext cx="2029403" cy="52065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Cade (1949)</a:t>
            </a:r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2555523" y="90805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>
                <a:solidFill>
                  <a:srgbClr val="FFC000"/>
                </a:solidFill>
              </a:rPr>
              <a:t>Origem de um estudo ecológico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2819400" y="1760539"/>
            <a:ext cx="4114800" cy="3449637"/>
            <a:chOff x="1776" y="1331"/>
            <a:chExt cx="2592" cy="2173"/>
          </a:xfrm>
        </p:grpSpPr>
        <p:sp>
          <p:nvSpPr>
            <p:cNvPr id="98312" name="AutoShape 9"/>
            <p:cNvSpPr>
              <a:spLocks noChangeArrowheads="1"/>
            </p:cNvSpPr>
            <p:nvPr/>
          </p:nvSpPr>
          <p:spPr bwMode="auto">
            <a:xfrm>
              <a:off x="1776" y="1920"/>
              <a:ext cx="2592" cy="1584"/>
            </a:xfrm>
            <a:prstGeom prst="flowChartAlternateProcess">
              <a:avLst/>
            </a:prstGeom>
            <a:solidFill>
              <a:srgbClr val="034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8313" name="AutoShape 10"/>
            <p:cNvSpPr>
              <a:spLocks noChangeArrowheads="1"/>
            </p:cNvSpPr>
            <p:nvPr/>
          </p:nvSpPr>
          <p:spPr bwMode="auto">
            <a:xfrm>
              <a:off x="2483" y="1331"/>
              <a:ext cx="1160" cy="32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b="1">
                  <a:solidFill>
                    <a:schemeClr val="bg1"/>
                  </a:solidFill>
                </a:rPr>
                <a:t>Sais de Lítio</a:t>
              </a:r>
            </a:p>
          </p:txBody>
        </p:sp>
        <p:sp>
          <p:nvSpPr>
            <p:cNvPr id="98314" name="AutoShape 11"/>
            <p:cNvSpPr>
              <a:spLocks noChangeArrowheads="1"/>
            </p:cNvSpPr>
            <p:nvPr/>
          </p:nvSpPr>
          <p:spPr bwMode="auto">
            <a:xfrm>
              <a:off x="1855" y="1567"/>
              <a:ext cx="2435" cy="40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3200" b="1">
                  <a:solidFill>
                    <a:schemeClr val="bg1"/>
                  </a:solidFill>
                </a:rPr>
                <a:t>PODER SEDATIVO</a:t>
              </a:r>
            </a:p>
          </p:txBody>
        </p:sp>
        <p:grpSp>
          <p:nvGrpSpPr>
            <p:cNvPr id="98315" name="Group 12"/>
            <p:cNvGrpSpPr>
              <a:grpSpLocks/>
            </p:cNvGrpSpPr>
            <p:nvPr/>
          </p:nvGrpSpPr>
          <p:grpSpPr bwMode="auto">
            <a:xfrm>
              <a:off x="1920" y="2016"/>
              <a:ext cx="2160" cy="1296"/>
              <a:chOff x="1632" y="2304"/>
              <a:chExt cx="2652" cy="1590"/>
            </a:xfrm>
          </p:grpSpPr>
          <p:graphicFrame>
            <p:nvGraphicFramePr>
              <p:cNvPr id="98316" name="Object 2"/>
              <p:cNvGraphicFramePr>
                <a:graphicFrameLocks noChangeAspect="1"/>
              </p:cNvGraphicFramePr>
              <p:nvPr/>
            </p:nvGraphicFramePr>
            <p:xfrm>
              <a:off x="1680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6" name="Clip" r:id="rId4" imgW="4305300" imgH="3421063" progId="">
                      <p:embed/>
                    </p:oleObj>
                  </mc:Choice>
                  <mc:Fallback>
                    <p:oleObj name="Clip" r:id="rId4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0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7" name="Object 3"/>
              <p:cNvGraphicFramePr>
                <a:graphicFrameLocks noChangeAspect="1"/>
              </p:cNvGraphicFramePr>
              <p:nvPr/>
            </p:nvGraphicFramePr>
            <p:xfrm>
              <a:off x="2640" y="230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7" name="Clip" r:id="rId6" imgW="4305300" imgH="3421063" progId="">
                      <p:embed/>
                    </p:oleObj>
                  </mc:Choice>
                  <mc:Fallback>
                    <p:oleObj name="Clip" r:id="rId6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230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8" name="Object 4"/>
              <p:cNvGraphicFramePr>
                <a:graphicFrameLocks noChangeAspect="1"/>
              </p:cNvGraphicFramePr>
              <p:nvPr/>
            </p:nvGraphicFramePr>
            <p:xfrm>
              <a:off x="1632" y="3312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8" name="Clip" r:id="rId7" imgW="4305300" imgH="3421063" progId="">
                      <p:embed/>
                    </p:oleObj>
                  </mc:Choice>
                  <mc:Fallback>
                    <p:oleObj name="Clip" r:id="rId7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2" y="3312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9" name="Object 5"/>
              <p:cNvGraphicFramePr>
                <a:graphicFrameLocks noChangeAspect="1"/>
              </p:cNvGraphicFramePr>
              <p:nvPr/>
            </p:nvGraphicFramePr>
            <p:xfrm>
              <a:off x="2688" y="2976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9" name="Clip" r:id="rId8" imgW="4305300" imgH="3421063" progId="">
                      <p:embed/>
                    </p:oleObj>
                  </mc:Choice>
                  <mc:Fallback>
                    <p:oleObj name="Clip" r:id="rId8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2976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0" name="Object 6"/>
              <p:cNvGraphicFramePr>
                <a:graphicFrameLocks noChangeAspect="1"/>
              </p:cNvGraphicFramePr>
              <p:nvPr/>
            </p:nvGraphicFramePr>
            <p:xfrm>
              <a:off x="3552" y="326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0" name="Clip" r:id="rId9" imgW="4305300" imgH="3421063" progId="">
                      <p:embed/>
                    </p:oleObj>
                  </mc:Choice>
                  <mc:Fallback>
                    <p:oleObj name="Clip" r:id="rId9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326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1" name="Object 7"/>
              <p:cNvGraphicFramePr>
                <a:graphicFrameLocks noChangeAspect="1"/>
              </p:cNvGraphicFramePr>
              <p:nvPr/>
            </p:nvGraphicFramePr>
            <p:xfrm>
              <a:off x="3504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1" name="Clip" r:id="rId10" imgW="4305300" imgH="3421063" progId="">
                      <p:embed/>
                    </p:oleObj>
                  </mc:Choice>
                  <mc:Fallback>
                    <p:oleObj name="Clip" r:id="rId10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8310" name="AutoShape 19"/>
          <p:cNvSpPr>
            <a:spLocks noChangeArrowheads="1"/>
          </p:cNvSpPr>
          <p:nvPr/>
        </p:nvSpPr>
        <p:spPr bwMode="auto">
          <a:xfrm>
            <a:off x="2180966" y="4978401"/>
            <a:ext cx="5393080" cy="1325185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33CC"/>
                </a:solidFill>
              </a:rPr>
              <a:t>Cade propôs o uso de sais de lítio como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medicação para o controle de exitação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psicótica</a:t>
            </a:r>
          </a:p>
        </p:txBody>
      </p:sp>
    </p:spTree>
    <p:extLst>
      <p:ext uri="{BB962C8B-B14F-4D97-AF65-F5344CB8AC3E}">
        <p14:creationId xmlns:p14="http://schemas.microsoft.com/office/powerpoint/2010/main" val="937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99333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33735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100357" name="AutoShape 7"/>
          <p:cNvSpPr>
            <a:spLocks noChangeArrowheads="1"/>
          </p:cNvSpPr>
          <p:nvPr/>
        </p:nvSpPr>
        <p:spPr bwMode="auto">
          <a:xfrm>
            <a:off x="1188155" y="3357563"/>
            <a:ext cx="6949639" cy="2959675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chemeClr val="bg1"/>
                </a:solidFill>
              </a:rPr>
              <a:t>Se sais de lítio têm a propriedade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controlar a mania, então as  </a:t>
            </a:r>
            <a:r>
              <a:rPr lang="pt-BR" altLang="pt-BR" sz="2800" b="1" i="1">
                <a:solidFill>
                  <a:schemeClr val="bg1"/>
                </a:solidFill>
              </a:rPr>
              <a:t>internações</a:t>
            </a:r>
          </a:p>
          <a:p>
            <a:r>
              <a:rPr lang="pt-BR" altLang="pt-BR" sz="2800" b="1" i="1">
                <a:solidFill>
                  <a:schemeClr val="bg1"/>
                </a:solidFill>
              </a:rPr>
              <a:t>hospitalares</a:t>
            </a:r>
            <a:r>
              <a:rPr lang="pt-BR" altLang="pt-BR" sz="2800" b="1">
                <a:solidFill>
                  <a:schemeClr val="bg1"/>
                </a:solidFill>
              </a:rPr>
              <a:t> por essa doença devem ser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menos  freqüentes nas regiões onde a água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beber é  rica em cátion lítio do que em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regiões  pobres no referido ion.</a:t>
            </a:r>
          </a:p>
        </p:txBody>
      </p:sp>
      <p:sp>
        <p:nvSpPr>
          <p:cNvPr id="100358" name="Rectangle 8"/>
          <p:cNvSpPr>
            <a:spLocks noChangeArrowheads="1"/>
          </p:cNvSpPr>
          <p:nvPr/>
        </p:nvSpPr>
        <p:spPr bwMode="auto">
          <a:xfrm>
            <a:off x="1332089" y="2827338"/>
            <a:ext cx="143949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hipótese</a:t>
            </a:r>
          </a:p>
        </p:txBody>
      </p:sp>
      <p:sp>
        <p:nvSpPr>
          <p:cNvPr id="100359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777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1232</Words>
  <Application>Microsoft Office PowerPoint</Application>
  <PresentationFormat>Apresentação na tela (4:3)</PresentationFormat>
  <Paragraphs>164</Paragraphs>
  <Slides>33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5" baseType="lpstr">
      <vt:lpstr>Tema do Office</vt:lpstr>
      <vt:lpstr>Clip</vt:lpstr>
      <vt:lpstr>Estudos Ecológicos</vt:lpstr>
      <vt:lpstr>Ao final da aula, espera-se que vocês saibam...</vt:lpstr>
      <vt:lpstr>Apresentação do PowerPoint</vt:lpstr>
      <vt:lpstr>Relembrando-Unidade de Medida</vt:lpstr>
      <vt:lpstr>Estudos ecológicos- Tipos de medidas</vt:lpstr>
      <vt:lpstr>Por que fazer estudos ecológicos?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Níveis de inferência</vt:lpstr>
      <vt:lpstr>Apresentação do PowerPoint</vt:lpstr>
      <vt:lpstr>Falácia ecológica</vt:lpstr>
      <vt:lpstr>Estudos transversais</vt:lpstr>
      <vt:lpstr>Estudos transversais</vt:lpstr>
      <vt:lpstr>Estudos transversais</vt:lpstr>
      <vt:lpstr>Vantagens dos estudos transversais</vt:lpstr>
      <vt:lpstr>Vantagens dos estudos transversais</vt:lpstr>
      <vt:lpstr>Desvantagens</vt:lpstr>
      <vt:lpstr>Tipos de dados e análise</vt:lpstr>
      <vt:lpstr>Tipos de dados e análise</vt:lpstr>
      <vt:lpstr>Usos dos estudos transversais</vt:lpstr>
      <vt:lpstr>Apresentação do PowerPoint</vt:lpstr>
      <vt:lpstr>Causalidade Reversa</vt:lpstr>
      <vt:lpstr>Apresentação do PowerPoint</vt:lpstr>
      <vt:lpstr>Métodos</vt:lpstr>
      <vt:lpstr>Resultados</vt:lpstr>
      <vt:lpstr>Causalidade reversa- Discussão</vt:lpstr>
      <vt:lpstr>Outros erros na interpretação</vt:lpstr>
      <vt:lpstr>Vamos falar sobre algumas questões práticas em pesquisa epidemiológica?</vt:lpstr>
      <vt:lpstr>Questionários e entrevistadores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Ecológicos</dc:title>
  <dc:creator>tatiana</dc:creator>
  <cp:lastModifiedBy>USUARIO</cp:lastModifiedBy>
  <cp:revision>25</cp:revision>
  <dcterms:created xsi:type="dcterms:W3CDTF">2015-04-16T11:01:58Z</dcterms:created>
  <dcterms:modified xsi:type="dcterms:W3CDTF">2017-03-30T17:13:32Z</dcterms:modified>
</cp:coreProperties>
</file>