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0"/>
  </p:notesMasterIdLst>
  <p:sldIdLst>
    <p:sldId id="256" r:id="rId2"/>
    <p:sldId id="286" r:id="rId3"/>
    <p:sldId id="257" r:id="rId4"/>
    <p:sldId id="291" r:id="rId5"/>
    <p:sldId id="300" r:id="rId6"/>
    <p:sldId id="272" r:id="rId7"/>
    <p:sldId id="263" r:id="rId8"/>
    <p:sldId id="266" r:id="rId9"/>
    <p:sldId id="301" r:id="rId10"/>
    <p:sldId id="302" r:id="rId11"/>
    <p:sldId id="303" r:id="rId12"/>
    <p:sldId id="283" r:id="rId13"/>
    <p:sldId id="279" r:id="rId14"/>
    <p:sldId id="297" r:id="rId15"/>
    <p:sldId id="284" r:id="rId16"/>
    <p:sldId id="296" r:id="rId17"/>
    <p:sldId id="298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87" d="100"/>
          <a:sy n="87" d="100"/>
        </p:scale>
        <p:origin x="-1253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7173D-AC58-4321-AA9D-C0A91BA58D78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FE92F-47F8-4F6E-83A3-FCCCA92CA57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1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FE92F-47F8-4F6E-83A3-FCCCA92CA5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3C5D0B5-CC19-4830-8A6F-D03A8A5EB629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B7B6850-495E-468A-8A1A-8D72958F20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4023-6E55-4721-B9C5-117907D16BEE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23D7-C6B7-47C1-BA58-4768E3742B48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4B0C418-11A1-498E-84D7-C4725E5822D0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E1981B1-C238-4ABD-8CF2-000F545943E7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B7B6850-495E-468A-8A1A-8D72958F200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7ACF17-8F97-43D8-9B5C-682AA88690C5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7B6850-495E-468A-8A1A-8D72958F20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A121D6C-3323-466F-8B61-77539A2C485A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B7B6850-495E-468A-8A1A-8D72958F20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4642-90B6-4C75-8996-9DD99C01D749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91F23F2-C53C-4BBD-9597-26CEB4CC6FF4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7B6850-495E-468A-8A1A-8D72958F20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9C3F0B4-94F4-43E7-BDD2-2E3893D82F58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B7B6850-495E-468A-8A1A-8D72958F20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DC27F68-1209-437E-A2BE-31DD01DDD266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B7B6850-495E-468A-8A1A-8D72958F20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626826A-52A2-4C4D-ACD6-AD58540573EB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B7B6850-495E-468A-8A1A-8D72958F20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moniketsutsumi@usp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1030287"/>
            <a:ext cx="8062912" cy="23225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APRESENTAÇÃO EM PÚBLICO: </a:t>
            </a:r>
            <a:br>
              <a:rPr lang="en-US" dirty="0"/>
            </a:br>
            <a:r>
              <a:rPr lang="en-US" dirty="0"/>
              <a:t>OS CUIDADOS COM A VOZ </a:t>
            </a:r>
            <a:br>
              <a:rPr lang="en-US" dirty="0"/>
            </a:br>
            <a:r>
              <a:rPr lang="en-US" sz="3100" dirty="0"/>
              <a:t>SEL 5722-Pesquisa </a:t>
            </a:r>
            <a:r>
              <a:rPr lang="en-US" sz="3100" dirty="0" err="1"/>
              <a:t>Bibliográfica</a:t>
            </a:r>
            <a:r>
              <a:rPr lang="en-US" sz="3100" dirty="0"/>
              <a:t>- EESC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783680"/>
            <a:ext cx="8062912" cy="3312320"/>
          </a:xfrm>
        </p:spPr>
        <p:txBody>
          <a:bodyPr>
            <a:normAutofit/>
          </a:bodyPr>
          <a:lstStyle/>
          <a:p>
            <a:pPr algn="ctr"/>
            <a:endParaRPr lang="pt-BR" sz="2800" dirty="0"/>
          </a:p>
          <a:p>
            <a:pPr algn="ctr"/>
            <a:endParaRPr lang="pt-BR" sz="2600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600" dirty="0" err="1">
                <a:latin typeface="Aharoni" pitchFamily="2" charset="-79"/>
                <a:cs typeface="Aharoni" pitchFamily="2" charset="-79"/>
              </a:rPr>
              <a:t>Fga</a:t>
            </a:r>
            <a:r>
              <a:rPr lang="en-US" sz="2600" dirty="0">
                <a:latin typeface="Aharoni" pitchFamily="2" charset="-79"/>
                <a:cs typeface="Aharoni" pitchFamily="2" charset="-79"/>
              </a:rPr>
              <a:t> MONIKE TSUTSUMI</a:t>
            </a:r>
          </a:p>
          <a:p>
            <a:pPr algn="ctr"/>
            <a:r>
              <a:rPr lang="en-US" sz="2000" dirty="0" err="1">
                <a:latin typeface="Aharoni" pitchFamily="2" charset="-79"/>
                <a:cs typeface="Aharoni" pitchFamily="2" charset="-79"/>
              </a:rPr>
              <a:t>Doutoranda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000" dirty="0" err="1">
                <a:latin typeface="Aharoni" pitchFamily="2" charset="-79"/>
                <a:cs typeface="Aharoni" pitchFamily="2" charset="-79"/>
              </a:rPr>
              <a:t>Pós-graduação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em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Bioengenharia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pt-BR" sz="2000" dirty="0">
                <a:latin typeface="Aharoni" pitchFamily="2" charset="-79"/>
                <a:cs typeface="Aharoni" pitchFamily="2" charset="-79"/>
              </a:rPr>
              <a:t>USP/ São Carlos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 algn="ctr"/>
            <a:endParaRPr lang="pt-BR" sz="2000" b="1" dirty="0">
              <a:latin typeface="Aharoni" pitchFamily="2" charset="-79"/>
              <a:cs typeface="Aharoni" pitchFamily="2" charset="-79"/>
            </a:endParaRPr>
          </a:p>
          <a:p>
            <a:pPr algn="ctr"/>
            <a:endParaRPr lang="pt-BR" sz="2000" b="1" dirty="0">
              <a:latin typeface="Aharoni" pitchFamily="2" charset="-79"/>
              <a:cs typeface="Aharoni" pitchFamily="2" charset="-79"/>
            </a:endParaRPr>
          </a:p>
          <a:p>
            <a:endParaRPr lang="pt-BR" sz="2000" dirty="0"/>
          </a:p>
          <a:p>
            <a:endParaRPr lang="pt-BR" sz="2000" dirty="0"/>
          </a:p>
          <a:p>
            <a:pPr algn="ctr"/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6400800" cy="540544"/>
          </a:xfrm>
        </p:spPr>
        <p:txBody>
          <a:bodyPr/>
          <a:lstStyle/>
          <a:p>
            <a:fld id="{6C8E8CCC-3977-4170-8C7D-BF4362C3C613}" type="datetime1">
              <a:rPr lang="en-US" sz="1200" smtClean="0"/>
              <a:pPr/>
              <a:t>10/21/2016</a:t>
            </a:fld>
            <a:endParaRPr 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ARTICULAÇÃO TRAVADA</a:t>
            </a:r>
          </a:p>
          <a:p>
            <a:endParaRPr lang="pt-BR" dirty="0"/>
          </a:p>
          <a:p>
            <a:r>
              <a:rPr lang="pt-BR" dirty="0"/>
              <a:t>https://www.youtube.com/watch?v=Jvw9m8nfMSs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418-11A1-498E-84D7-C4725E5822D0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7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RESSONÂNCIA: VOZ HIPERNASAL</a:t>
            </a:r>
          </a:p>
          <a:p>
            <a:endParaRPr lang="pt-BR" dirty="0"/>
          </a:p>
          <a:p>
            <a:r>
              <a:rPr lang="pt-BR" dirty="0"/>
              <a:t>https://www.youtube.com/watch?v=3EY-GG-Q8jc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418-11A1-498E-84D7-C4725E5822D0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7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28800" y="1371600"/>
            <a:ext cx="5791200" cy="4981575"/>
            <a:chOff x="1152" y="864"/>
            <a:chExt cx="3648" cy="3138"/>
          </a:xfrm>
        </p:grpSpPr>
        <p:pic>
          <p:nvPicPr>
            <p:cNvPr id="19462" name="Picture 6" descr="vo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2" y="877"/>
              <a:ext cx="3648" cy="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1152" y="864"/>
              <a:ext cx="3648" cy="3072"/>
            </a:xfrm>
            <a:prstGeom prst="rect">
              <a:avLst/>
            </a:prstGeom>
            <a:solidFill>
              <a:schemeClr val="tx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AQUECIMENTO VOCAL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28800" y="1431925"/>
            <a:ext cx="571500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 dirty="0">
                <a:solidFill>
                  <a:schemeClr val="bg1"/>
                </a:solidFill>
              </a:rPr>
              <a:t>Importante: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3000" dirty="0">
                <a:solidFill>
                  <a:schemeClr val="bg1"/>
                </a:solidFill>
              </a:rPr>
              <a:t> </a:t>
            </a:r>
            <a:r>
              <a:rPr lang="pt-BR" sz="2800" dirty="0">
                <a:solidFill>
                  <a:schemeClr val="bg1"/>
                </a:solidFill>
              </a:rPr>
              <a:t>Prepara os músculos para uma atividade vocal mais intensa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 Promove saúde vocal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 Potencializa as características da voz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 Previne lesões nas pregas vocais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0097-97BA-4AE1-9ED0-C5E74D54E71C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553494"/>
            <a:ext cx="3962400" cy="1332706"/>
          </a:xfrm>
        </p:spPr>
        <p:txBody>
          <a:bodyPr>
            <a:normAutofit/>
          </a:bodyPr>
          <a:lstStyle/>
          <a:p>
            <a:r>
              <a:rPr lang="pt-BR" dirty="0"/>
              <a:t>EXERCÍCIOS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E0E-721A-4630-911A-5F8D932D3AAB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EXERCÍCIOS VOCAIS</a:t>
            </a:r>
            <a:br>
              <a:rPr lang="pt-BR" dirty="0"/>
            </a:br>
            <a:r>
              <a:rPr lang="pt-BR" sz="2700" dirty="0"/>
              <a:t> ALONGAMENTOS </a:t>
            </a:r>
            <a:endParaRPr lang="en-US" sz="27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46563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04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</a:p>
                    <a:p>
                      <a:pPr algn="ctr"/>
                      <a:r>
                        <a:rPr lang="pt-BR" dirty="0"/>
                        <a:t>FONTE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90601" marR="90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</a:p>
                    <a:p>
                      <a:pPr algn="ctr"/>
                      <a:r>
                        <a:rPr lang="pt-BR" dirty="0"/>
                        <a:t>ARTICULAÇÃO</a:t>
                      </a:r>
                      <a:endParaRPr lang="en-US" dirty="0"/>
                    </a:p>
                  </a:txBody>
                  <a:tcPr marL="90601" marR="9060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  <a:p>
                      <a:pPr algn="ctr"/>
                      <a:r>
                        <a:rPr lang="pt-BR" dirty="0"/>
                        <a:t>RESSONÂNCIA</a:t>
                      </a:r>
                      <a:endParaRPr lang="en-US" dirty="0"/>
                    </a:p>
                  </a:txBody>
                  <a:tcPr marL="90601" marR="90601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519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800" dirty="0"/>
                        <a:t>1-VIBRAÇÃO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</a:rPr>
                        <a:t>2-VOZ SALMODIADA (DIAS DA SEMANA, MESES DO ANO)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</a:rPr>
                        <a:t>3-SOPRO SONORIZADO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0601" marR="90601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dirty="0"/>
                        <a:t>1-FÁ-SÁ-XÁ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pt-BR" dirty="0"/>
                        <a:t>2-VÁ-ZÁ-JÁ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pt-BR" sz="1600" dirty="0"/>
                        <a:t>3-LEITURA SOMENTE DE VOGAIS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pt-BR" sz="1600" dirty="0"/>
                        <a:t>4-SOBREARTICULAÇÃO COM ROLHA ENTRE OS DENTES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pt-BR" sz="1600" dirty="0"/>
                        <a:t>5-MASTIGAÇÃO SELVAGEM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pt-BR" sz="1600" dirty="0"/>
                        <a:t>6-ROTAÇÃO</a:t>
                      </a:r>
                      <a:r>
                        <a:rPr lang="pt-BR" sz="1600" baseline="0" dirty="0"/>
                        <a:t> DA LÍNGUA (NO ESPAÇO ENTRE DENTES E LÁBIOS)</a:t>
                      </a:r>
                      <a:endParaRPr lang="en-US" sz="1600" dirty="0"/>
                    </a:p>
                  </a:txBody>
                  <a:tcPr marL="90601" marR="9060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1- SOM NASAL</a:t>
                      </a:r>
                    </a:p>
                    <a:p>
                      <a:r>
                        <a:rPr lang="pt-BR" dirty="0"/>
                        <a:t>2-</a:t>
                      </a:r>
                      <a:r>
                        <a:rPr lang="pt-BR" baseline="0" dirty="0"/>
                        <a:t> SOM DO M MASTIGADO TERMINADO EM VOGAIS</a:t>
                      </a:r>
                    </a:p>
                    <a:p>
                      <a:r>
                        <a:rPr lang="pt-BR" baseline="0" dirty="0"/>
                        <a:t>3- MÁ-NÁ-NHÁ</a:t>
                      </a:r>
                    </a:p>
                    <a:p>
                      <a:r>
                        <a:rPr lang="pt-BR" baseline="0" dirty="0"/>
                        <a:t>4- MÉ-NÉ-NHÉ</a:t>
                      </a:r>
                    </a:p>
                    <a:p>
                      <a:endParaRPr lang="pt-BR" baseline="0" dirty="0"/>
                    </a:p>
                  </a:txBody>
                  <a:tcPr marL="90601" marR="90601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D9D-C714-4F91-BAD7-F279E4E1403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0E2B-7E94-4A4F-949A-5E937031901C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2590800"/>
            <a:ext cx="2057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62600" y="3124200"/>
            <a:ext cx="24384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3886200"/>
            <a:ext cx="2819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DESAQUECIMENTO VOCAL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47800" y="1906588"/>
            <a:ext cx="40386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/>
              <a:t>Importante para redefinir os ajustes vocais habituais e evitar um abuso vocal que pode levar a um problema na voz</a:t>
            </a:r>
          </a:p>
        </p:txBody>
      </p:sp>
      <p:pic>
        <p:nvPicPr>
          <p:cNvPr id="25604" name="Picture 4" descr="GARGAN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2925" y="1828800"/>
            <a:ext cx="27590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517-B684-4823-A9BC-22C23BB004AC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399032"/>
          </a:xfrm>
        </p:spPr>
        <p:txBody>
          <a:bodyPr/>
          <a:lstStyle/>
          <a:p>
            <a:r>
              <a:rPr lang="pt-BR" dirty="0"/>
              <a:t>Desaquecimento</a:t>
            </a:r>
            <a:br>
              <a:rPr lang="pt-BR" dirty="0"/>
            </a:br>
            <a:endParaRPr lang="pt-BR" sz="320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BE90-E3ED-46E5-8B08-1405CFE9D5B8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Imagem 5" descr="bocej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259227"/>
            <a:ext cx="2667000" cy="2007973"/>
          </a:xfrm>
          <a:prstGeom prst="rect">
            <a:avLst/>
          </a:prstGeom>
        </p:spPr>
      </p:pic>
      <p:pic>
        <p:nvPicPr>
          <p:cNvPr id="7" name="Imagem 6" descr="bocej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219200"/>
            <a:ext cx="2362200" cy="2362200"/>
          </a:xfrm>
          <a:prstGeom prst="rect">
            <a:avLst/>
          </a:prstGeom>
        </p:spPr>
      </p:pic>
      <p:pic>
        <p:nvPicPr>
          <p:cNvPr id="8" name="Imagem 7" descr="bocej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4476750"/>
            <a:ext cx="2466975" cy="1847850"/>
          </a:xfrm>
          <a:prstGeom prst="rect">
            <a:avLst/>
          </a:prstGeom>
        </p:spPr>
      </p:pic>
      <p:pic>
        <p:nvPicPr>
          <p:cNvPr id="9" name="Imagem 8" descr="bocejo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725" y="1600200"/>
            <a:ext cx="1514475" cy="2057400"/>
          </a:xfrm>
          <a:prstGeom prst="rect">
            <a:avLst/>
          </a:prstGeom>
        </p:spPr>
      </p:pic>
      <p:pic>
        <p:nvPicPr>
          <p:cNvPr id="10" name="Imagem 9" descr="bocejo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0" y="3733800"/>
            <a:ext cx="1743075" cy="2619375"/>
          </a:xfrm>
          <a:prstGeom prst="rect">
            <a:avLst/>
          </a:prstGeom>
        </p:spPr>
      </p:pic>
      <p:pic>
        <p:nvPicPr>
          <p:cNvPr id="11" name="Imagem 10" descr="bocejo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2422" y="3733800"/>
            <a:ext cx="2112178" cy="2590800"/>
          </a:xfrm>
          <a:prstGeom prst="rect">
            <a:avLst/>
          </a:prstGeom>
        </p:spPr>
      </p:pic>
      <p:pic>
        <p:nvPicPr>
          <p:cNvPr id="12" name="Imagem 11" descr="bocejo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5825" y="152400"/>
            <a:ext cx="2959575" cy="2057400"/>
          </a:xfrm>
          <a:prstGeom prst="rect">
            <a:avLst/>
          </a:prstGeom>
        </p:spPr>
      </p:pic>
      <p:pic>
        <p:nvPicPr>
          <p:cNvPr id="13" name="Imagem 12" descr="bocejo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0400" y="4495800"/>
            <a:ext cx="19050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Conceito de voz</a:t>
            </a:r>
          </a:p>
          <a:p>
            <a:r>
              <a:rPr lang="pt-BR" dirty="0"/>
              <a:t>Saber identificar quando procurar um especialista</a:t>
            </a:r>
          </a:p>
          <a:p>
            <a:r>
              <a:rPr lang="pt-BR" dirty="0"/>
              <a:t> Prevenir lesões e promover saúde vocal</a:t>
            </a:r>
          </a:p>
          <a:p>
            <a:r>
              <a:rPr lang="pt-BR" dirty="0"/>
              <a:t>Exercícios vocais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B155-CEDA-4846-866F-7643BBE9797D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/>
            </a:r>
            <a:br>
              <a:rPr lang="pt-BR" sz="4000" dirty="0"/>
            </a:br>
            <a:r>
              <a:rPr lang="pt-BR" sz="3600" dirty="0"/>
              <a:t>DÚVIDAS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3600" dirty="0"/>
              <a:t>PROCURE UM FONOAUDIÓLOGO</a:t>
            </a:r>
            <a:br>
              <a:rPr lang="pt-BR" sz="3600" dirty="0"/>
            </a:br>
            <a:r>
              <a:rPr lang="pt-BR" sz="3600" dirty="0"/>
              <a:t>E UM OTORRINOLARINGOLOGISTA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132" y="1972749"/>
            <a:ext cx="8229600" cy="4572000"/>
          </a:xfrm>
          <a:solidFill>
            <a:schemeClr val="tx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>
                <a:solidFill>
                  <a:srgbClr val="0070C0"/>
                </a:solidFill>
              </a:rPr>
              <a:t>                                   </a:t>
            </a:r>
          </a:p>
          <a:p>
            <a:pPr>
              <a:buNone/>
            </a:pPr>
            <a:endParaRPr lang="pt-BR" dirty="0">
              <a:solidFill>
                <a:srgbClr val="0070C0"/>
              </a:solidFill>
            </a:endParaRPr>
          </a:p>
          <a:p>
            <a:pPr>
              <a:buNone/>
            </a:pPr>
            <a:endParaRPr lang="pt-BR" dirty="0">
              <a:solidFill>
                <a:srgbClr val="0070C0"/>
              </a:solidFill>
            </a:endParaRPr>
          </a:p>
          <a:p>
            <a:pPr>
              <a:buNone/>
            </a:pPr>
            <a:endParaRPr lang="pt-BR" dirty="0">
              <a:solidFill>
                <a:srgbClr val="0070C0"/>
              </a:solidFill>
            </a:endParaRPr>
          </a:p>
          <a:p>
            <a:pPr>
              <a:buNone/>
            </a:pPr>
            <a:endParaRPr lang="pt-BR" dirty="0">
              <a:solidFill>
                <a:srgbClr val="0070C0"/>
              </a:solidFill>
            </a:endParaRPr>
          </a:p>
          <a:p>
            <a:pPr>
              <a:buNone/>
            </a:pPr>
            <a:endParaRPr lang="pt-BR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pt-BR" dirty="0">
                <a:solidFill>
                  <a:srgbClr val="0070C0"/>
                </a:solidFill>
              </a:rPr>
              <a:t>OBRIGADA!!!!!!</a:t>
            </a:r>
            <a:endParaRPr lang="pt-BR" dirty="0"/>
          </a:p>
          <a:p>
            <a:pPr algn="ctr">
              <a:buNone/>
            </a:pPr>
            <a:r>
              <a:rPr lang="pt-BR" sz="2800" dirty="0">
                <a:solidFill>
                  <a:srgbClr val="0070C0"/>
                </a:solidFill>
              </a:rPr>
              <a:t>MONIKE TSUTSUMI</a:t>
            </a:r>
          </a:p>
          <a:p>
            <a:pPr algn="ctr">
              <a:buNone/>
            </a:pPr>
            <a:r>
              <a:rPr lang="pt-BR" sz="2800" dirty="0">
                <a:solidFill>
                  <a:srgbClr val="0070C0"/>
                </a:solidFill>
                <a:hlinkClick r:id="rId2"/>
              </a:rPr>
              <a:t>moniketsutsumi@usp.br</a:t>
            </a:r>
            <a:endParaRPr lang="pt-BR" sz="2800" dirty="0">
              <a:solidFill>
                <a:srgbClr val="0070C0"/>
              </a:solidFill>
            </a:endParaRPr>
          </a:p>
          <a:p>
            <a:pPr algn="r">
              <a:buNone/>
            </a:pPr>
            <a:endParaRPr lang="pt-BR" sz="2800" dirty="0"/>
          </a:p>
          <a:p>
            <a:pPr algn="r">
              <a:buNone/>
            </a:pPr>
            <a:endParaRPr lang="pt-BR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22" name="Picture 2" descr="http://3.bp.blogspot.com/-ImR0JBu0OiM/T6HHnJaYMDI/AAAAAAAAABE/uTXYkgG4qNE/s1600/logo+fonoaudiolog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600200" cy="160478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399A-0AB8-4F74-9CCF-EB2EA259BD14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26" name="AutoShape 2" descr="data:image/jpeg;base64,/9j/4AAQSkZJRgABAQAAAQABAAD/2wCEAAkGBxQTEhUUExQVFRQXGBgaGBYYFxcYGBQVFxcYFxQXFhgYHCggGBolHBQUITEhJSkrLi4uFx8zODMsNygtLisBCgoKDg0OGhAQGiwkICQsLCwsLCwsLCwsLCwsLCwsLCwsLCwsLCwtLCwsLCwsLCwsLCwsLCwsLCwsLCwsLDcsN//AABEIAKIA8AMBIgACEQEDEQH/xAAcAAABBAMBAAAAAAAAAAAAAAAEAwUGBwABAgj/xABGEAACAAQDBAYGCAQFAwUBAAABAgADBBESITEFBkFREyJhcYGRBzJSobHRFCNCYnLB4fAzkpOyFSQ0Q/GCg6IXRGNzwhb/xAAZAQADAQEBAAAAAAAAAAAAAAABAgMEAAX/xAAjEQACAgIDAAIDAQEAAAAAAAAAAQIRAyESMUEEEyIyUWEU/9oADAMBAAIRAxEAPwCnbsOLDxMdrNb2m8zF/tvbsaq/1FOFJ9qUv9yXgSfuPsOp/g1AlMfZmgZ/hmflEuRQpSn2jNQ3WY47mP7MPVHvnUpkWDjkwiabS9DVs5FbJccnGE+YYiIjtPcKtk6y1mDnLdX9wz90K3H0ZX4OVJvwh9eW8s85bXH8p1iRbO3iSbkjpNPs/wAN/I5GKrn0robOjKeRBELbMpjMnS0W92ZVuMiLnMi3ZeEcV4Om/S4RtBL2YmWeTjD5HQ+cFBY0KFrWwXHIm48iIQ/wEj+Hilfhbq+KEWiVsekEBYxlhA09WmqrNHNTgb+Ukg+YhMbSW+Fw0tuTgrfuJyPhBtAoXeGnafrL3GHYm8Nm0k6y9xjgo1Jh1pobadb6Q6SFiTKoc5WkFoIbUaCpM2CmK0ENwjQjcbtDHCNZ9mAppzHjBG0JlrQ2TXgNnJHU4ixhFTHE18jHGKFCKzj1T3R1J0EDz3sp7o6lTRYZ8IJwWh6w8YIMBSX6w8YLBhkKzg6+EcOYXZM44IgnA2GNuuULCEpkcAro7LXtEJNscH/iJvu7Qy5pqFmJcpLDKbkZlrHIQNPFMkwo2FbWzM0DX7pN4eMJSVoWUop7Ij9Amr/DmYe4fIiFpVZXJ9sOO24MS3oKQ6Tk/qr846+hU3CcP6iQ31z/AIDnAYqXeNRZaqQ73ORupUeefbpEwpqCnDK606BhmrcR3GGOt2DImgDpiLG9wyH8u2JBJqAAACDYW1hXjn4FTgOAnfd98dib90QD9MtwHnGv8RHs+/8ASF+uYecBwE/7qxqa+IEFEI5EXhu/xVfZPuhag2qk18AuGtfPle0K4T9CpR8EJuyFFil07F0PZY6eEIzqEE55w+ThaA5giTZRIa6h0koXYgKPf2DtiHVe9tQWOFFlpwLDE1ufZB+8FT0swgeqnx5+6IVtGexJI9W9gOcWxwXok2GzduVJOITnIvwJHuEPu7e+TBgk/NT9q+Y+Yhp2Xs550lmCk2IzA1/doFnbAmrdsDBRmWAOXacod8XoCUu0XdIIZQQbgjIjj2x2xivPR5vAQ30eYQQc0PbxH77YsF8hE2qCN9e+YgCaYJqTc+MIy6Yu2Ef8CEHQh0bPkoJ+EEy9lsfWPlD5IpQosBHVVLup4RyZX60iAbbndGSoOI+6GkVkwWztEo2ns5QdBfhxhpqKEgZnyFgPGKxaJSjsBl7cmJna45xKdkbXSaMiA1sx3xD6i2f5w0zVZDjlsVYHIXh+KZN6LdYQi8D7D2kKiSr2s2jj2WGsFuImcDO3KEHaCJiwPMEcE1uulp9QOdOfc4iF73sFqWut7qvO+nICJzsEWq2HOmme43iP7ySfrr5+qO7K8avivRmz9kLeql3sUXux8fKOfpcn2E/qfpDLtWaRNmLYesc+P7zgCNP2tEeFkp+k0/sJ/V/SM6Wn9hf6n6RFoyB9rO+tEnM2n9kD/uD5R3ImSGNr4e3pBEVIjkDMd8d9jO+tE3EqVqJj/wA8WDueowybZ3lvnqTZzqeOkVDTN9U5J6w0z7OA4xau4D/U0v4Jo8nb5xPOvxGxakSydAk9cj3GDJ0CTjke6PMZ6CK0rZnUIB9ZrA95zPgI72FslamqRHFpegA5Z387QLO/2x95v7bw+brvgqJTMQMxc+f78Yo3oMY2y0JOzpcpAktQqjQCAq29rcI3WbwSlIXrE87WHgTrAm8NZMSQzy0JY5DxhdWWjdbKf3kohSVZ6M2GTC32L8PhFr7J2mJ9Osy4uR1hybjFUbV2TO68yYpAOdybnFnmfdBO5+2TLJQnqtqORij2jPJUywpzad5+Ah82DT9UudW+AiOs91B7W+Ah62TtoBFRkYWyuoLX8FBtrEn0NDsfTLEJOmWcDPtS56sqceRwYf7rRjV72v0TDvZB+cdVFNgtVSgn96RHts0hzC6fu8SGdMmtbBLS59pz/wDlTCEuUJjTZcy4mIqFmW+Eh7+rfW2HjBs5RsrGtFmz7R5WhoabmfGHveZsE5pbtdhmLZYgdG8fyhgmMM8/3yjUujNPTolW4O0SJzSjo63HYV/Q+6J20VnuL/rVz4N45aRZrGJz7BERaEJloIvCMy0IEV2Ytq2X96VPHuX5ww7xS+sMr9XW+mfKJBR5V1L29Kvmo+UMm8IzU9W4XibWz4RowdEMpUG3ltUTPxfkIAvDrvQlql/A+79IahF32TXRuNxoR26EagiFCc2jVo6EZaOCODoAbWPn+kWruC1pVN3zR8D+cVZUShcdw4mLM3Ca0intwnTR5pK/WHzfoJj/AGJ3PgGdkD3QXOaG2tfqt3H4R5TPQRXG2Vw9G3C9vNSPzhYVHWQ6DFYnlmLH3GO9qLjkOBqASOwg3EBblV8mfUfR5uWL1eTMo08RFKbjrwdNKW/S0Ze7Ckq8x3mYTcYiCB3ZZQ9TAkyWV4EZH5QlVqwl4QcrWvxtoT5QEZpKfwmWwt1rerwta8TTL1ZDtouxDSsmltcBhwPb2dsVwJJRnGhluRfuJiyq+nwsXJAVQSLZKo49/wCkQCXUiaJzDRyxH5e6Lx6IZ+0iW7L2muGzTBfTI68rczFhUex2TNrkBUIz0YYsXuKjwij9w2T6dJE51SUHxEsQFJUXUEnTO0egqbaKzbFCGW5F87jvhckKExSvaF1l5c4SqADBZGUCSkibRWLBFB6TLgMu8wNTP/mqiwa6S0Q+w+pXuYXItyIguc+Eg8zlDdtOrxJMWlABxHG5y6x9Yj2jClUV/vFQyqidi62KX1Q4OTWyseYuIjldQhTbty7onVBsLCASb/CGXeKg7hbLvMacU/DNnhb5DVuKD9KxfZRWv3tkIsU1cQfdadLkrMLNa7C1+NgdByh3TbkkmwbzBtBmm30Qi0lsfmqY0Z0BdJeNGZExxypp1qyj/wDtb3oRCO8Mo4hYDIsDfsI0gd5tqmkP/wA6jzyhy3iX6xvxP8Yvg6IZil98hapPaq/nDJeH/flbVA7UHuJiO3jRLsjHoL2emKYg5sPjDlvFTYXFh1QoEKbs0QN5hBuD1eWmcO22KfHLawubZRnlP8ybyVMiDC3AgHS8avBW05WHBr6vwYiAgYsuiyY5g6RYe4z/AOXTsqD/AOSD5RXKHId0T7cV/wDLN2VEr3o/yiub9BMf7lgGbeG7ak2yE9kFQybzM3RG2psO4R4x6a7GWSowjiGv7zFcbWlGVOupKkEFSMrEHIjyETehnEIin70MG9skGzcQc/HT4GNGCVToXPG4E13J9JTzWWnqlGI5LNBtiPJhz7RFi/4guhU5+MeXZUwhgdLEW7IvndDapnSVxesLXPPkYHyIKLtB+LNzTT8APSM85qd1RQq2JY3zw8gBxipJFSyJgHnF970yAaacT7DD/wATFLTNgzhTGqZCkq6hcWRmFja6A6gc9IpgdxpifK1JNDRxMWz6Ftpy1lzqfPpDM6QADIpgRSb6ZFffFS3zh13er3k1Ml5b4DjUFuGFmAbEOIsT5RacbVGbHPjKz02JgK3gLpQCY3OfDqbZ+cM1ZUZ5R57Z6UIim1aoYTzhKmpitP2tmfGNSRjIy74C3j27g+qlZtoxH2ewdsGKc3SKzkscdg9RtRJKkHrNwX5nhEQ2ltBpjEnnoBG5lQOJue+Bp08WyI+cbceNRPNy5nMbZwJMJlSOEFTXJy0vzgCbi7D5XiyMzHvZO1ynVfNeB4j9IkYmXFxmDpFazKvAetiH77YXXbDCxlzCtuBzUjtHyiU8V7Q8cldlh7TOGbTt7M9D5H9IkW9AtMf8R94vEf2z/DZrZjrDvBEPm/lR0ZdwL9ZctMiLQmDeh8xUG/6/XSz9w+5v1iL3ie7SoTWWZAgwEg487aHLPT5QKu6ftTkX8KXMa5LZmi9CWxKpFkJiZV11IHHtgt9qyR/uDwz+EJHdmnT1psw+GEHnoLx2uzqNfslvxFj8SIj/AM/J2ScY3dke21Uq5XAb2xdmrXGsASpJJH5An4RNBPp19WUvkP1jtdpE5JL8ApPwtFlhaVDqaSojUqjmGwWXMYc8BHxidblSHSTNDqVJmyWsbXyxjgfvQ3qalv8AbYDtAX+7OHbYweWszpPtYCBe+atc35ZQMidU2NCSvonsyRaAp9OCCGFwYfJ6QDOliPLkj0UyuN8KdKRpbrfC5YC2inI28QT5RC9qbQ6W4AsPjYm3xi3t6dkCpp3lkXb1kPJwDbz08YpMA6EWPEHUHiIvgUWr9JZpS68BXkWi4vRS6zaU59dCVPxX3fCKnmLFjejXZ70klqudcLOskiRo1Qw+0RwQc+V4rmjyiL8fJwkT3blfKlScU8FhYlZQzadhBvl7FtTFL70b0Tq17zCAg9SWuSqOGUW3tjZp+jzpsw457SphZgDZQEtgQfZQYvG0UODCYUqG+RJ2mxKYesvjHTwne790ZMaNJmJYnpHrVlqhaW4UWBZSWI+8QwvB2zPSI+MfSF6uV2l6r24Te/nFfkxL91tgW+uqBZVF1VuftMOAGVu+JyxQfaKRyzXTLP2ttNZShZThiwuXBGhH2fA6xXO09qvOmdBSjEx9ZgcltzMCVm0J1XM6OWQi2uxseqnM+Fsu0Q/7Iky5cphKAC3sG4seLE8YWEFBaHyZHNiEjZCyh12MxzqScr65CNzpKnlGzOyz4n5D84x5RtnxihIbJq2zUke8HzhumV5Q2cW+8Mx48RBtdNA0hrnZ6w1CthDTww4EQDMokOhKmApsppea3w8o7lVYPYfjHALg2qfqZn4TDtvrJabKAVS5aXKYAccgYghqZszLM3GgET+ur5aSpDTJiJ9SinEwWzKtiMzrlGbC6NOVWQmm2FUqeoqoDriYe62LmYMXd+cR1pwHdiy+Ag6q3lpguLpcQ06gLXI1tYZwTSbRWYmJAbXIzyN8jmPGNKzSWjP9SGmXuihPWmzGPZhHxBhaXu3TrbqXuCbsxNwOy9oRrtuzLlJSqWGpNyqfiItn2DOFNj1TzFbGQWU2yFha19POEnnlFW2PHDFukggUUpbYUQZX0GvKFhKJJEsMwvlYZ24EgaRiw7bGmWcRlfy22XXx6BZOwKhxlLt+IgfrBKbmzW9Z1XuzMTOTpCkF5WxeCQJMknl8IAnSDyh3mGA5oiMmVQ0zKYxSG3tmMNoTJCAszzbKObTCCB5vrF/YIbKDdGQ1ROqSpNQHVlY36gwAKV+ydGzzh8UuNizjy0V9XejsUTy5lZMD04zm9GpBy0XPgTkTDBtffSbNrpdQOokojopYyCILWUDnYZx6A2vs9Z9OZc047rZiQBc2sTYaXjzXvLsc009pZuQDdCeK/vKNEHy0yc48VaPSO1qpaijmuhuppJrfzr1f7Gjyyz2W8Wdu1vXh2bPks1zgSWoxAPhmGZiC31IAOXbFc7WocBuuIyrjrEWIvewPC+R8oeH8M8siU+IDLyFzxjjXujo5nsEHbCk9JPReANz4fI2PhFTh+2BSy6dOmnYQ59XF9n8K6lufKDNpbeSZKZVudcRwkDDyuT2e+GuTLNVOZ29RTZF4BRw90PQoVLpKt1fWf8K8POJsogOmo2lyklj+PUEFzxVTn5Ktz3w+1eGWgRclXIeEc7Nl4mmT2/And9s/AeEN21J18hx+Ecd0bo7u1/LX98IJr5n6axugSwy1hDaGQueUE7wjdVM63KOTHNW1++Og3VsYcmcXgKrouK+UEMY6DZQQFoqQMlAA7BaI1vzLLiQo5uSeAAC3J84kDvziK70VLuFtZZfW6x1IyvYakH32jzcKblZuyNKNEeqjiEvADk9lA5DCb25m5MWXuRs9qoTJSzOjRSCzLmxuCAqcAMs28ucVxOB6L6s4FLEF2NixsOPDuEWR6LKwJOmhiAGQEG4sbHgfGNM/CMU9hW292ptOh6FBMAyCrkczqb69scSKEU5ZcWInCW5BrZj3xNq2qU3sREHqCWmELnnwiWWX4lMa/IWvB+zSQ4NoRl02BS0whQNSTkIHo945bNhlypr9qrf/AIjNDDOe0i0skY6bLCkVS24wuKlecRYbVAW7Ky9jFfiCREe2lvkvXEuYpZVLWXrac201tkIsoy6Juuyx5k5ecDmYvP4xS0nfWrcM3TWK52wrYjyiQbvekKXMBWeQrAXxAGzeGZBjpYpoEZxZYtVtGRKw9I4BYgKLEkk5aAHmM4kNPKCrbiRn2xWsipo5w+kfSQuE5tMyS4zAvYFeHCLIpKhZih0ZWRhcMpDKwOhBGRENBUCTtaB50u+JTxFx4RTvpM2aGlu+HrSziDfdNsQ7oumcvuiFb47LDo41BBv3ER18WUiuUWjzoWsQR+zwtBW1nYy5RYtmCbG4vnk2eR1tfsi69j+iGheRKmO9SzMtzhZFHlguPOC//SejYYX+kFEylgTM1Bte90twGkbL9MDjs87Foed1snmN7MsmJX6W9y6fZ60xp+k+tMwMHYN6gS1shb1jEP3fbrTF0xS291jB8OXZLd06O0u5/ZMFTWwrNmcT1R2AZn8vKDaaSElqvPP5flHBpw1gR1R1m7bnIRMqcueikInEKMXecz74Z0Qs1/32QdtCaWN41RU+cFAC6WXlDNtyfwh8rHCrrEO2nPu3dBigSYFNNzBE9LKM+2EqVLm8d1b8IYQEvcQqFst4SpRC84dSCAsSVQT54LMnRSgL9bN2AF8kGduz4xA9t15msoCYQt888bXtm9+ItoLAcov9afsgeo2TKb1kRu9QY86Gan0bpY79PPU95gRUdbLckYl1uOZ1h53drmVgZMtmmZWIDN4ZRam3aihpwOmWXiAyQIGcgfdGnjaIxUb8sLilkIg9pgCezIEAeN40c+S0iPHj6S7ZUwzEHTALMI6ykYSPA694gXaO2KanBClWmewmZv8AeI08Yr+u21UVH8Saz2tYCyLnyIAF8xwgWXJPHMcgCFz1FtW00NoT6v6N9n8JRs3aaT2qJtWvSpIl9IJSkhV6wU3sbE95iTJtBzRlhLSlLi0pcsQv6mIWtcm1l+cNO4OxygmT5llklCtmthdciSRoqjDxziG76b2NU1ClAwkyyDKJutzf+Mb8chbl4xoVtUS9sZtpVs6eHxu7Ybak2toTYZa24Qlu3PAnCW5sJislzoMQsvhe0TDYQpqsOUAE/MvK0x3vdpd/sk3y4EwNQ7iEVBNR1aVOszXtjGoli2feYHJR7H4OfRmxN3KlHWYn1OZ6z4SDwbqNfEO8Wg+f6P5a9dZrFuJsBrxAHDsgXbe9ZeZiW4lLcAWsoXhnxh+3O2kZizJjkGULC/JhnYc8mz8Ijlz5Hvo1Yfi4V+N2xtn7uIAC92WWLrKY2Q83Ns2Y9piU+j7fKRKZaVvq5bm0onII5PqdgJ07TblEe3j2g85rSEZiwsFHDtPIQw//AMHVzSOlbBx4ZeAORhY29yYMvFfjFHo6fkCScogm3t4QxKyQDwLkZeA5dscTtpTjSS5E18cwCzvoZirYKSPj3QxGXyh1FPZDk46C9394jJmgVEwiUEIVrZJlkDhF8P5+58f0hbOH/u5V/wDunTTQRBdq1ktFN7HtPyiv9p0atd1QqDmDmAe4RZEZEv8ATVvLS1gpBSzhNwGcZllcWLdFh9cDXC2nKK92NMwzl5Hqn/qFvjaEnW2uUcg2zGv5w4hbUs4gAPsi3kBGVT2AHHj3wFsSpxyxMH2gB48YJmyCeMTKjeku5hzlSggzjuRTAZsMvGAto1fKCAbdr1dgYirtcw4bVn3NoDpkubw6EexdFwreAZ0y94JrZnAQGmbARwGFU8uwjVS+VoWEN1fOzsI45npefOSWpeY4RBqzGwEV/vJv2z3SjBVbEmawsxA16NTp3690STfvZ4n0bXJHR/WDIm5UEWsNbgxV8mQ1w7S2NhYEqbAciGGXujBhxxe2askmtIFEktcm7XzLNfO41C+sSDaCDIFhizNstOta2aoMm142OkGJLlthGLCQSftA2OqggGw8tIX/AMMYhsBBxNlYI4AJ9Yst2BtGsiBoufn29wBGQ45HOJDuxu8alyXuJSetbLEfYByPfEcr6oyC0tus4sQ4sVN9AQRn7zBm5294kTZgmlkkzVsxli/RMLgTEXPPM3A7NbRxwf6Ud6h/oacgKuU0rkLDSUvIDK/gOcM2wqmVVS1p6qWQVFknoOso4BwMmXvjvaPo5q0OOUPpUluss6UcRN87uvrBueRHbEh3JnU9KG+lSagTCRY9EzILcgoxXz7Y6/4Mkc7P3CkBheY6uBiWolMuAEZ9ZScQOY4eMPe8G71bOpVlLU08xBqzhkZ+QLIbe6HCq3k2ZgOEHF9+kqffaV+cVntbajT5pJNlOQVcap4K2d++Fl/o8G10NO0KcSJnRPTU0xhkCk6fMJPK6TrA9mEd0Xbs7dWWKJJDIso2BYS75MfWGJiSTwJJMQX0Y7pibV9MbNKkWbsM0+ovbbM+Ai5nAGbEAcybQG+S2dfF6I3P2alNK+pQBmIVeJJOpJ7rwlWlZSNMmGyqLk90L1VYJs4Yc0TTtPE+6K89Jm9SuGky2+rT1iPtvyHMCI1zlSGvirZE9rb1TXqhPQ4bEBV4dHcXUjjfjE4ptppPkCcmQYZj2SMmHmDFNNOJNz3+WkTPcPbalPosywzJlnmSblT23v5xq4UiHO2Okik6Z8T3wjTkP1g55QfLgPygsC2VtIRpvtG+kccQLeZ8U7o0XTkM4Y2SxscjFg0eyQs5pz8NB+cMm0ZZqXYykUSwSMZGZPHDxMN0LQ87nXFIL8XYjuuPzvEgkLlc6QPSSkSWip6qqAO7n3xxV1WUKMcbTreA0ER2sqdbRradbnrAMxrrBQGwKebnthdFwrbnCajM3jVTOyhhQWe9zG6Jbm/KBmaHGnsi3McBGVs4AWhpD8TG6mfibsjFCwTj1YVBGYEAT5S8h5CNxkedjNkuyMbwUkvCTgS/PCPlEDU2JjIyNMCUgHeJiQpJueZiTeiSklvVNjRGsBbEoNu64yjIyGn0JHsvCWthlCjIDqAYyMiCHfZyJC+yvkI4NJLOqJ/KPlGRkMgCE5AgsgCjkuXwhuaWGPWAbvF/jGRkSydlYA211CU84qApwNmMjoeUebNtN6vjGRkV+P2Jm6GqNqxBuDYjMEag8xGRkazMXNN4/vlCdH6p/fGMjIkVG/bJ+qbuMBbAH1Er8HvjUZDeAC9ln6r/AKn/ALo1U6RkZAQSI13r+cKzPVjUZDCAy/v3wHVmMjIKAIStYM2kerGRkccNaR20ZGQ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planetkids.com.br/blog/ckfinder/images/canto%20tecnica%20vocal%20higiene%20vocal%20aula%20de%20vocal%20professor%20de%20can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057399"/>
            <a:ext cx="5791200" cy="2815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Resultado de imagem para CONTEÚ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41" y="3294724"/>
            <a:ext cx="3243262" cy="19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COMUNICAÇÃO</a:t>
            </a:r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BOA COMUNICAÇÃO:</a:t>
            </a:r>
          </a:p>
          <a:p>
            <a:pPr lvl="1"/>
            <a:r>
              <a:rPr lang="pt-BR" dirty="0"/>
              <a:t>EXPRESSÃO CORPORAL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CONTEÚDO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EXPRESSÃO VOCAL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marL="537210" lvl="1" indent="0">
              <a:buNone/>
            </a:pP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43AC-D787-489A-9C9D-55DA7721F277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AutoShape 2" descr="Resultado de imagem para EXPRESSÃO CORPORA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4" descr="Resultado de imagem para EXPRESSÃO CORPORAL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6" descr="Resultado de imagem para EXPRESSÃO CORPORAL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8" descr="Resultado de imagem para EXPRESSÃO CORPORAL"/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Resultado de imagem para EXPRESSÃO CORPO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73" y="1659938"/>
            <a:ext cx="3371227" cy="18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2" descr="Resultado de imagem para CONTEÚDO"/>
          <p:cNvSpPr>
            <a:spLocks noChangeAspect="1" noChangeArrowheads="1"/>
          </p:cNvSpPr>
          <p:nvPr/>
        </p:nvSpPr>
        <p:spPr bwMode="auto">
          <a:xfrm>
            <a:off x="5029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14" descr="Resultado de imagem para CONTEÚDO"/>
          <p:cNvSpPr>
            <a:spLocks noChangeAspect="1" noChangeArrowheads="1"/>
          </p:cNvSpPr>
          <p:nvPr/>
        </p:nvSpPr>
        <p:spPr bwMode="auto">
          <a:xfrm>
            <a:off x="5181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4" name="Picture 20" descr="Resultado de imagem para DIÁ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39" y="5130053"/>
            <a:ext cx="4368833" cy="17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“A VOZ FAZ PARTE DA EXISTÊNCIA DO HOMEM, REPRESENTANDO-O, DEFININDO-O, FAZENDO-O PRESENTE QUANDO AUSENTE E COMUNICANDO EMOÇÕES, DESEJOS, VONTADES E PENSAMENTOS” (MARA BEHLAU)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3AC0-C88D-4DE3-92C6-232C7E1916EA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  <a:p>
            <a:pPr algn="ctr">
              <a:buNone/>
            </a:pPr>
            <a:r>
              <a:rPr lang="pt-BR" sz="3600" dirty="0"/>
              <a:t>QUAIS SÃO OS PROFISSIONAIS COM ALTA DEMANDA VOCAL?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A956-D6EA-4899-BEC8-ECD03D0960E0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VOZ E A PÓS-GRADUAÇÃO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APRESENTAÇÃO DE TRABALHO EM SALA DE AULA</a:t>
            </a:r>
          </a:p>
          <a:p>
            <a:r>
              <a:rPr lang="pt-BR" dirty="0"/>
              <a:t>APRESENTAÇÃO DE TCC</a:t>
            </a:r>
          </a:p>
          <a:p>
            <a:r>
              <a:rPr lang="pt-BR" dirty="0"/>
              <a:t>DEFESA DE PROJETOS - INVESTIMENTO</a:t>
            </a:r>
          </a:p>
          <a:p>
            <a:r>
              <a:rPr lang="pt-BR" dirty="0"/>
              <a:t>QUALIFICAÇÃO: MESTRADO / DOUTORADO</a:t>
            </a:r>
          </a:p>
          <a:p>
            <a:r>
              <a:rPr lang="pt-BR" dirty="0"/>
              <a:t>DEFESA: MESTRADO/DOUTORADO</a:t>
            </a:r>
          </a:p>
          <a:p>
            <a:r>
              <a:rPr lang="pt-BR" dirty="0"/>
              <a:t>APRESENTAÇÃO DE TRABALHOS EM CONGRESSOS</a:t>
            </a:r>
          </a:p>
          <a:p>
            <a:r>
              <a:rPr lang="pt-BR" dirty="0"/>
              <a:t>PROVA DIDÁTICA – CONCURSOS PÚBLICOS</a:t>
            </a:r>
          </a:p>
          <a:p>
            <a:r>
              <a:rPr lang="pt-BR" dirty="0"/>
              <a:t>PROCESSO SELETIVO -  EMPRESAS</a:t>
            </a:r>
          </a:p>
          <a:p>
            <a:pPr marL="64008" indent="0"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418-11A1-498E-84D7-C4725E5822D0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32706"/>
          </a:xfrm>
        </p:spPr>
        <p:txBody>
          <a:bodyPr>
            <a:noAutofit/>
          </a:bodyPr>
          <a:lstStyle/>
          <a:p>
            <a:r>
              <a:rPr lang="pt-BR" sz="2800" dirty="0"/>
              <a:t>PROTOCOLO DE SINTOMAS VOCAIS</a:t>
            </a:r>
            <a:br>
              <a:rPr lang="pt-BR" sz="2800" dirty="0"/>
            </a:br>
            <a:r>
              <a:rPr lang="pt-BR" sz="2800" dirty="0"/>
              <a:t>Lista de Sinais e Sintomas Vocais (Roy </a:t>
            </a:r>
            <a:r>
              <a:rPr lang="pt-BR" sz="2800" dirty="0" err="1"/>
              <a:t>et</a:t>
            </a:r>
            <a:r>
              <a:rPr lang="pt-BR" sz="2800" dirty="0"/>
              <a:t> al., 2004)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463C-9426-4561-AC80-4174C511704B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143000" y="1752602"/>
          <a:ext cx="7239000" cy="457199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738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95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Sintoma</a:t>
                      </a:r>
                      <a:endParaRPr lang="pt-BR" sz="11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Atualmente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Sim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Não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1. Rouquidão?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2. Sua voz fica cansada ou muda depois do uso por um curto tempo?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3. Problemas para cantar ou falar baixo?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7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4. Dificuldade para projetar sua voz?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5. Dificuldade para cantar agudo?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6. Desconforto ao falar?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7. Voz monótona (monopitch)?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07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8. Esforço para falar?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9. Garganta seca?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10. Dor na garganta?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07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11. Pigarro?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0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12. Gosto ácido ou amargo na boca?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0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13. Dificuldade para engolir?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07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14. Instabilidade ou tremor na voz?</a:t>
                      </a:r>
                      <a:endParaRPr lang="pt-BR" sz="11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t-BR" sz="11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pt-BR" sz="11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52" marR="61352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PREVENÇÃO</a:t>
            </a:r>
            <a:endParaRPr lang="en-US" dirty="0"/>
          </a:p>
        </p:txBody>
      </p:sp>
      <p:pic>
        <p:nvPicPr>
          <p:cNvPr id="2052" name="Picture 4" descr="http://www.odiariodaregiao.com/wp-content/uploads/2011/12/diga-n%C3%A3o-a_beb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1676400" cy="1676400"/>
          </a:xfrm>
          <a:prstGeom prst="rect">
            <a:avLst/>
          </a:prstGeom>
          <a:noFill/>
        </p:spPr>
      </p:pic>
      <p:pic>
        <p:nvPicPr>
          <p:cNvPr id="2054" name="Picture 6" descr="http://3.bp.blogspot.com/-31LmsvmNGII/TtY0gjr4N9I/AAAAAAAABKk/KDZbE6eMXLA/s400/cigar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3200"/>
            <a:ext cx="1600200" cy="1658293"/>
          </a:xfrm>
          <a:prstGeom prst="rect">
            <a:avLst/>
          </a:prstGeom>
          <a:noFill/>
        </p:spPr>
      </p:pic>
      <p:pic>
        <p:nvPicPr>
          <p:cNvPr id="7" name="Picture 16" descr="http://4.bp.blogspot.com/-drzFK2tDkCg/TWWMkKVJthI/AAAAAAAAAdI/H8gJ2DbNP4Y/s1600/c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860798"/>
            <a:ext cx="2133600" cy="1616202"/>
          </a:xfrm>
          <a:prstGeom prst="rect">
            <a:avLst/>
          </a:prstGeom>
          <a:noFill/>
        </p:spPr>
      </p:pic>
      <p:pic>
        <p:nvPicPr>
          <p:cNvPr id="8" name="Picture 10" descr="spr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00600"/>
            <a:ext cx="1680411" cy="1710419"/>
          </a:xfrm>
          <a:prstGeom prst="rect">
            <a:avLst/>
          </a:prstGeom>
          <a:noFill/>
        </p:spPr>
      </p:pic>
      <p:pic>
        <p:nvPicPr>
          <p:cNvPr id="9" name="Picture 12" descr="http://www.inglesnosupermercado.com.br/wp-content/uploads/2009/07/balas-halls-sabores-cereja-menta-e-extra-for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800600"/>
            <a:ext cx="1845733" cy="1676400"/>
          </a:xfrm>
          <a:prstGeom prst="rect">
            <a:avLst/>
          </a:prstGeom>
          <a:noFill/>
        </p:spPr>
      </p:pic>
      <p:pic>
        <p:nvPicPr>
          <p:cNvPr id="9220" name="Picture 4" descr="http://1.bp.blogspot.com/_hjI_PRioPpo/Sw3YQXu8ihI/AAAAAAAAAXk/ll6_cQ0LgJM/s1600/postura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819400"/>
            <a:ext cx="2102005" cy="1626080"/>
          </a:xfrm>
          <a:prstGeom prst="rect">
            <a:avLst/>
          </a:prstGeom>
          <a:noFill/>
        </p:spPr>
      </p:pic>
      <p:pic>
        <p:nvPicPr>
          <p:cNvPr id="9222" name="Picture 6" descr="http://1.bp.blogspot.com/-h6gWX9jIUKU/T2t6o1A0-II/AAAAAAAABAg/qct8fOb-txk/s1600/comer+anoite+para+emagrec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876800"/>
            <a:ext cx="2170412" cy="1447800"/>
          </a:xfrm>
          <a:prstGeom prst="rect">
            <a:avLst/>
          </a:prstGeom>
          <a:noFill/>
        </p:spPr>
      </p:pic>
      <p:pic>
        <p:nvPicPr>
          <p:cNvPr id="9218" name="Picture 2" descr="Calca-apert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16637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946F-39CE-4BD6-9BCD-5B290ACFEB49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</a:t>
            </a:r>
            <a:r>
              <a:rPr lang="pt-BR" dirty="0"/>
              <a:t>ÇÕES GERAIS</a:t>
            </a:r>
            <a:endParaRPr lang="en-US" dirty="0"/>
          </a:p>
        </p:txBody>
      </p:sp>
      <p:pic>
        <p:nvPicPr>
          <p:cNvPr id="32776" name="Picture 8" descr="http://4.bp.blogspot.com/_qlE4GyvnijI/SxRhJSxkDhI/AAAAAAAAAHw/YGZ0zlaR82Q/s1600/garfield_dormind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2667000" cy="1761910"/>
          </a:xfrm>
          <a:prstGeom prst="rect">
            <a:avLst/>
          </a:prstGeom>
          <a:noFill/>
        </p:spPr>
      </p:pic>
      <p:pic>
        <p:nvPicPr>
          <p:cNvPr id="9" name="Picture 2" descr="http://www.dicasdemulher.com.br/wp-content/uploads/2009/11/cinco-motivos-beber-agua.jpg?9d7b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76800"/>
            <a:ext cx="2895600" cy="1781907"/>
          </a:xfrm>
          <a:prstGeom prst="rect">
            <a:avLst/>
          </a:prstGeom>
          <a:noFill/>
        </p:spPr>
      </p:pic>
      <p:pic>
        <p:nvPicPr>
          <p:cNvPr id="32778" name="Picture 10" descr="http://produtoradeplantao.files.wordpress.com/2009/04/bebe-comila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274760"/>
            <a:ext cx="2209800" cy="1773365"/>
          </a:xfrm>
          <a:prstGeom prst="rect">
            <a:avLst/>
          </a:prstGeom>
          <a:noFill/>
        </p:spPr>
      </p:pic>
      <p:pic>
        <p:nvPicPr>
          <p:cNvPr id="32780" name="Picture 12" descr="http://mundoverde.com.br/blog/wp-content/uploads/2011/01/alimentar_corretament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057400"/>
            <a:ext cx="2057400" cy="20574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36F-A26F-4AFF-9F9D-2E311E0B7D3C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VOZ ROUCA</a:t>
            </a:r>
          </a:p>
          <a:p>
            <a:endParaRPr lang="pt-BR" dirty="0"/>
          </a:p>
          <a:p>
            <a:r>
              <a:rPr lang="pt-BR" dirty="0"/>
              <a:t>https://www.youtube.com/watch?v=oQlqPa79io8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418-11A1-498E-84D7-C4725E5822D0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6850-495E-468A-8A1A-8D72958F20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3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3127</TotalTime>
  <Words>447</Words>
  <Application>Microsoft Office PowerPoint</Application>
  <PresentationFormat>Apresentação na tela (4:3)</PresentationFormat>
  <Paragraphs>181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Verve</vt:lpstr>
      <vt:lpstr>APRESENTAÇÃO EM PÚBLICO:  OS CUIDADOS COM A VOZ  SEL 5722-Pesquisa Bibliográfica- EESC</vt:lpstr>
      <vt:lpstr>COMUNICAÇÃO</vt:lpstr>
      <vt:lpstr>VOZ</vt:lpstr>
      <vt:lpstr>VOZ</vt:lpstr>
      <vt:lpstr>VOZ E A PÓS-GRADUAÇÃO</vt:lpstr>
      <vt:lpstr>PROTOCOLO DE SINTOMAS VOCAIS Lista de Sinais e Sintomas Vocais (Roy et al., 2004)</vt:lpstr>
      <vt:lpstr>PREVENÇÃO</vt:lpstr>
      <vt:lpstr>ORIENTAÇÕES GERAIS</vt:lpstr>
      <vt:lpstr>EXEMPLOS</vt:lpstr>
      <vt:lpstr>EXEMPLOS</vt:lpstr>
      <vt:lpstr>EXEMPLOS</vt:lpstr>
      <vt:lpstr>AQUECIMENTO VOCAL</vt:lpstr>
      <vt:lpstr>EXERCÍCIOS</vt:lpstr>
      <vt:lpstr>EXERCÍCIOS VOCAIS  ALONGAMENTOS </vt:lpstr>
      <vt:lpstr>DESAQUECIMENTO VOCAL</vt:lpstr>
      <vt:lpstr>Desaquecimento </vt:lpstr>
      <vt:lpstr>Resumo</vt:lpstr>
      <vt:lpstr> DÚVIDAS PROCURE UM FONOAUDIÓLOGO E UM OTORRINOLARINGOLOGISTA 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VOZ DOS PROFESSORES</dc:title>
  <dc:creator>sisotani</dc:creator>
  <cp:lastModifiedBy>Elenise</cp:lastModifiedBy>
  <cp:revision>270</cp:revision>
  <dcterms:created xsi:type="dcterms:W3CDTF">2012-07-02T22:37:22Z</dcterms:created>
  <dcterms:modified xsi:type="dcterms:W3CDTF">2016-10-21T12:36:34Z</dcterms:modified>
</cp:coreProperties>
</file>