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69" r:id="rId2"/>
    <p:sldId id="444" r:id="rId3"/>
    <p:sldId id="516" r:id="rId4"/>
    <p:sldId id="296" r:id="rId5"/>
    <p:sldId id="295" r:id="rId6"/>
    <p:sldId id="294" r:id="rId7"/>
    <p:sldId id="514" r:id="rId8"/>
    <p:sldId id="413" r:id="rId9"/>
    <p:sldId id="414" r:id="rId10"/>
    <p:sldId id="415" r:id="rId11"/>
    <p:sldId id="515" r:id="rId12"/>
    <p:sldId id="417" r:id="rId13"/>
    <p:sldId id="456" r:id="rId14"/>
    <p:sldId id="466" r:id="rId15"/>
    <p:sldId id="457" r:id="rId16"/>
    <p:sldId id="495" r:id="rId17"/>
    <p:sldId id="469" r:id="rId18"/>
    <p:sldId id="470" r:id="rId19"/>
    <p:sldId id="468" r:id="rId20"/>
    <p:sldId id="471" r:id="rId21"/>
    <p:sldId id="472" r:id="rId22"/>
    <p:sldId id="497" r:id="rId23"/>
    <p:sldId id="473" r:id="rId24"/>
    <p:sldId id="438" r:id="rId25"/>
    <p:sldId id="421" r:id="rId26"/>
    <p:sldId id="363" r:id="rId27"/>
    <p:sldId id="364" r:id="rId28"/>
    <p:sldId id="482" r:id="rId29"/>
    <p:sldId id="402" r:id="rId30"/>
    <p:sldId id="357" r:id="rId31"/>
    <p:sldId id="441" r:id="rId32"/>
    <p:sldId id="442" r:id="rId33"/>
    <p:sldId id="396" r:id="rId34"/>
    <p:sldId id="445" r:id="rId35"/>
    <p:sldId id="439" r:id="rId36"/>
    <p:sldId id="400" r:id="rId37"/>
    <p:sldId id="454" r:id="rId38"/>
    <p:sldId id="474" r:id="rId39"/>
    <p:sldId id="437" r:id="rId40"/>
    <p:sldId id="478" r:id="rId41"/>
    <p:sldId id="481" r:id="rId42"/>
    <p:sldId id="446" r:id="rId43"/>
    <p:sldId id="449" r:id="rId44"/>
    <p:sldId id="369" r:id="rId45"/>
    <p:sldId id="483" r:id="rId46"/>
    <p:sldId id="492" r:id="rId47"/>
    <p:sldId id="324" r:id="rId48"/>
    <p:sldId id="513" r:id="rId49"/>
    <p:sldId id="329" r:id="rId50"/>
    <p:sldId id="342" r:id="rId51"/>
    <p:sldId id="306" r:id="rId52"/>
    <p:sldId id="325" r:id="rId53"/>
    <p:sldId id="409" r:id="rId54"/>
    <p:sldId id="479" r:id="rId55"/>
    <p:sldId id="461" r:id="rId56"/>
    <p:sldId id="477" r:id="rId57"/>
    <p:sldId id="494" r:id="rId58"/>
    <p:sldId id="491" r:id="rId59"/>
    <p:sldId id="490" r:id="rId60"/>
    <p:sldId id="300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663300"/>
    <a:srgbClr val="0066FF"/>
    <a:srgbClr val="0033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570" autoAdjust="0"/>
    <p:restoredTop sz="86264" autoAdjust="0"/>
  </p:normalViewPr>
  <p:slideViewPr>
    <p:cSldViewPr>
      <p:cViewPr>
        <p:scale>
          <a:sx n="137" d="100"/>
          <a:sy n="137" d="100"/>
        </p:scale>
        <p:origin x="27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840"/>
    </p:cViewPr>
  </p:sorterViewPr>
  <p:notesViewPr>
    <p:cSldViewPr>
      <p:cViewPr varScale="1">
        <p:scale>
          <a:sx n="100" d="100"/>
          <a:sy n="100" d="100"/>
        </p:scale>
        <p:origin x="-25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A7A69-8480-4F51-9694-96128612E2F1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BC9E5-845E-45F5-A03E-4353C91C08B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89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7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69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32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22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275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19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09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86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539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855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2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4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97" b="1" i="0">
                <a:solidFill>
                  <a:srgbClr val="416E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1E2C41"/>
                </a:solidFill>
                <a:latin typeface="Arial"/>
                <a:cs typeface="Arial"/>
              </a:defRPr>
            </a:lvl1pPr>
          </a:lstStyle>
          <a:p>
            <a:pPr marL="17328">
              <a:lnSpc>
                <a:spcPts val="875"/>
              </a:lnSpc>
            </a:pPr>
            <a:fld id="{81D60167-4931-47E6-BA6A-407CBD079E47}" type="slidenum">
              <a:rPr lang="pt-BR" smtClean="0"/>
              <a:pPr marL="17328">
                <a:lnSpc>
                  <a:spcPts val="875"/>
                </a:lnSpc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85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0000">
              <a:srgbClr val="0033CC"/>
            </a:gs>
            <a:gs pos="100000">
              <a:schemeClr val="bg2">
                <a:shade val="30000"/>
                <a:satMod val="200000"/>
              </a:schemeClr>
            </a:gs>
            <a:gs pos="100000">
              <a:srgbClr val="663300">
                <a:alpha val="4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FBBEC-9553-4DD8-B5A2-65774F465115}" type="datetimeFigureOut">
              <a:rPr lang="pt-BR" smtClean="0"/>
              <a:pPr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  <p:sldLayoutId id="214748367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60090"/>
            <a:ext cx="7772400" cy="1470025"/>
          </a:xfrm>
          <a:solidFill>
            <a:srgbClr val="0000FF"/>
          </a:solidFill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New Technologies,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Changing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Nature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of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Work</a:t>
            </a:r>
            <a:r>
              <a:rPr lang="pt-BR" b="1" dirty="0">
                <a:solidFill>
                  <a:schemeClr val="bg1"/>
                </a:solidFill>
              </a:rPr>
              <a:t>, </a:t>
            </a:r>
            <a:r>
              <a:rPr lang="pt-BR" b="1" dirty="0" err="1">
                <a:solidFill>
                  <a:schemeClr val="bg1"/>
                </a:solidFill>
              </a:rPr>
              <a:t>and</a:t>
            </a:r>
            <a:r>
              <a:rPr lang="pt-BR" b="1" dirty="0">
                <a:solidFill>
                  <a:schemeClr val="bg1"/>
                </a:solidFill>
              </a:rPr>
              <a:t> Jobs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273625"/>
            <a:ext cx="6400800" cy="407822"/>
          </a:xfrm>
        </p:spPr>
        <p:txBody>
          <a:bodyPr>
            <a:norm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Aula 10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0" y="3933056"/>
            <a:ext cx="9144000" cy="90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rgbClr val="FFC000"/>
                </a:solidFill>
              </a:rPr>
              <a:t>Glauco Arbix</a:t>
            </a:r>
          </a:p>
          <a:p>
            <a:r>
              <a:rPr lang="pt-BR" sz="1600" b="1" dirty="0" err="1">
                <a:solidFill>
                  <a:schemeClr val="bg1"/>
                </a:solidFill>
              </a:rPr>
              <a:t>Depto</a:t>
            </a:r>
            <a:r>
              <a:rPr lang="pt-BR" sz="1600" b="1" dirty="0">
                <a:solidFill>
                  <a:schemeClr val="bg1"/>
                </a:solidFill>
              </a:rPr>
              <a:t> de Sociologia – USP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5028" y="6245821"/>
            <a:ext cx="1712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2º semestre,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ha Montagem VW Fusca 1986 - Clube do Fusca S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9649"/>
            <a:ext cx="9290198" cy="69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2996952"/>
            <a:ext cx="5112568" cy="151216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114300" lvl="1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pt-BR" sz="3200" b="1" dirty="0">
                <a:solidFill>
                  <a:schemeClr val="bg1"/>
                </a:solidFill>
              </a:rPr>
              <a:t>Atualmente, as dúvidas são grandes se a explosão de empregos vai se repetir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60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NUC Industrial Robots at AUD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57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31568" cy="864096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Tecnologia</a:t>
            </a:r>
            <a:r>
              <a:rPr lang="en-US" sz="3200" b="1" dirty="0">
                <a:solidFill>
                  <a:schemeClr val="bg1"/>
                </a:solidFill>
              </a:rPr>
              <a:t> e </a:t>
            </a:r>
            <a:r>
              <a:rPr lang="en-US" sz="3200" b="1" dirty="0" err="1">
                <a:solidFill>
                  <a:schemeClr val="bg1"/>
                </a:solidFill>
              </a:rPr>
              <a:t>Emprego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10" y="908720"/>
            <a:ext cx="8496944" cy="2088232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514350" lvl="2" indent="-514350" algn="just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</a:rPr>
              <a:t>O debate é antigo. Desde a Revolução Industrial as máquinas elevaram a produtividade. Mas concentraram a renda, apesar do crescimento da Renda per capita</a:t>
            </a:r>
          </a:p>
          <a:p>
            <a:pPr marL="514350" lvl="2" indent="-514350" algn="just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</a:rPr>
              <a:t>O medo agora nasce com os robôs, que ameaçam os empregos, salários e ampliam a desigualdade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511FD76-4CFD-AD4F-AA14-967529EB46A2}"/>
              </a:ext>
            </a:extLst>
          </p:cNvPr>
          <p:cNvSpPr/>
          <p:nvPr/>
        </p:nvSpPr>
        <p:spPr>
          <a:xfrm>
            <a:off x="323710" y="4115981"/>
            <a:ext cx="8496944" cy="240065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lvl="2"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A história dos países não confirma essa hipótese.</a:t>
            </a:r>
          </a:p>
          <a:p>
            <a:pPr marL="0" lvl="2" algn="ctr"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Apesar da mecanização, foram criados milhões de novos empregos. A inovação elevou os padrões de vida, aumentou a expectativa de vida e ampliou os sistemas de educação e saúde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7C6A15E-149C-AD4C-9898-2A1211F40429}"/>
              </a:ext>
            </a:extLst>
          </p:cNvPr>
          <p:cNvSpPr/>
          <p:nvPr/>
        </p:nvSpPr>
        <p:spPr>
          <a:xfrm>
            <a:off x="358010" y="314096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pt-BR" sz="2400" b="1" dirty="0">
                <a:solidFill>
                  <a:srgbClr val="FFC000"/>
                </a:solidFill>
              </a:rPr>
              <a:t>Será que o progresso tecnológico está fadado a beneficiar somente o topo da pirâmide social?</a:t>
            </a:r>
          </a:p>
        </p:txBody>
      </p:sp>
    </p:spTree>
    <p:extLst>
      <p:ext uri="{BB962C8B-B14F-4D97-AF65-F5344CB8AC3E}">
        <p14:creationId xmlns:p14="http://schemas.microsoft.com/office/powerpoint/2010/main" val="24921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37F24-3E68-9040-9768-CB391907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42D7C9-BC5C-7346-891D-2931B949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8"/>
            <a:ext cx="9192403" cy="68551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D8C861-A58D-9E4C-9209-CA1C13A6D4D1}"/>
              </a:ext>
            </a:extLst>
          </p:cNvPr>
          <p:cNvSpPr/>
          <p:nvPr/>
        </p:nvSpPr>
        <p:spPr>
          <a:xfrm>
            <a:off x="4067944" y="692696"/>
            <a:ext cx="1152128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CAFF0D-F56A-984F-92C4-D9C9ACC82906}"/>
              </a:ext>
            </a:extLst>
          </p:cNvPr>
          <p:cNvSpPr txBox="1"/>
          <p:nvPr/>
        </p:nvSpPr>
        <p:spPr>
          <a:xfrm>
            <a:off x="107504" y="6409583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CDB98124-CB4A-FA49-9A4E-7241D0812551}"/>
              </a:ext>
            </a:extLst>
          </p:cNvPr>
          <p:cNvSpPr/>
          <p:nvPr/>
        </p:nvSpPr>
        <p:spPr>
          <a:xfrm rot="8767515">
            <a:off x="8368439" y="4164597"/>
            <a:ext cx="978408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C2584834-11FA-A842-88D8-F1CD6F767ECF}"/>
              </a:ext>
            </a:extLst>
          </p:cNvPr>
          <p:cNvSpPr/>
          <p:nvPr/>
        </p:nvSpPr>
        <p:spPr>
          <a:xfrm rot="19283090">
            <a:off x="7208553" y="5913573"/>
            <a:ext cx="978408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89D2FABC-A8FB-1D48-8929-F665380EDAE2}"/>
              </a:ext>
            </a:extLst>
          </p:cNvPr>
          <p:cNvSpPr/>
          <p:nvPr/>
        </p:nvSpPr>
        <p:spPr>
          <a:xfrm rot="734571">
            <a:off x="7075112" y="3350197"/>
            <a:ext cx="978408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00FFA1-D7F9-2443-BF9C-939D5993EB97}"/>
              </a:ext>
            </a:extLst>
          </p:cNvPr>
          <p:cNvSpPr txBox="1"/>
          <p:nvPr/>
        </p:nvSpPr>
        <p:spPr>
          <a:xfrm>
            <a:off x="1619672" y="6436079"/>
            <a:ext cx="55446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dirty="0"/>
              <a:t>Fonte: US Bureau </a:t>
            </a:r>
            <a:r>
              <a:rPr lang="pt-BR" sz="1400" dirty="0" err="1"/>
              <a:t>of</a:t>
            </a:r>
            <a:r>
              <a:rPr lang="pt-BR" sz="1400" dirty="0"/>
              <a:t> Labor </a:t>
            </a:r>
            <a:r>
              <a:rPr lang="pt-BR" sz="1400" dirty="0" err="1"/>
              <a:t>Statistics</a:t>
            </a:r>
            <a:r>
              <a:rPr lang="pt-BR" sz="1400" dirty="0"/>
              <a:t>, 2019 </a:t>
            </a:r>
          </a:p>
        </p:txBody>
      </p:sp>
    </p:spTree>
    <p:extLst>
      <p:ext uri="{BB962C8B-B14F-4D97-AF65-F5344CB8AC3E}">
        <p14:creationId xmlns:p14="http://schemas.microsoft.com/office/powerpoint/2010/main" val="15890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792088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Mas </a:t>
            </a:r>
            <a:r>
              <a:rPr lang="en-US" sz="3200" b="1" dirty="0" err="1">
                <a:solidFill>
                  <a:schemeClr val="bg1"/>
                </a:solidFill>
              </a:rPr>
              <a:t>será</a:t>
            </a:r>
            <a:r>
              <a:rPr lang="en-US" sz="3200" b="1" dirty="0">
                <a:solidFill>
                  <a:schemeClr val="bg1"/>
                </a:solidFill>
              </a:rPr>
              <a:t> que o </a:t>
            </a:r>
            <a:r>
              <a:rPr lang="en-US" sz="3200" b="1" dirty="0" err="1">
                <a:solidFill>
                  <a:schemeClr val="bg1"/>
                </a:solidFill>
              </a:rPr>
              <a:t>futuro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vai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repetir</a:t>
            </a:r>
            <a:r>
              <a:rPr lang="en-US" sz="3200" b="1" dirty="0">
                <a:solidFill>
                  <a:schemeClr val="bg1"/>
                </a:solidFill>
              </a:rPr>
              <a:t> o </a:t>
            </a:r>
            <a:r>
              <a:rPr lang="en-US" sz="3200" b="1" dirty="0" err="1">
                <a:solidFill>
                  <a:schemeClr val="bg1"/>
                </a:solidFill>
              </a:rPr>
              <a:t>passado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420888"/>
            <a:ext cx="8496944" cy="1656184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Será que os sinais negativos atuais são passageiros? </a:t>
            </a:r>
          </a:p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É possível esperar que os ganhos de produtividade do século passado se repitam?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8A16CCB-9640-684E-A814-D26F89AED897}"/>
              </a:ext>
            </a:extLst>
          </p:cNvPr>
          <p:cNvSpPr/>
          <p:nvPr/>
        </p:nvSpPr>
        <p:spPr>
          <a:xfrm>
            <a:off x="323528" y="456853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F0000"/>
              </a:buClr>
            </a:pPr>
            <a:r>
              <a:rPr lang="pt-BR" sz="3200" b="1" dirty="0">
                <a:solidFill>
                  <a:srgbClr val="FFC000"/>
                </a:solidFill>
              </a:rPr>
              <a:t>É preciso manter aceso o debate pois a situação atual não é boa</a:t>
            </a:r>
          </a:p>
        </p:txBody>
      </p:sp>
    </p:spTree>
    <p:extLst>
      <p:ext uri="{BB962C8B-B14F-4D97-AF65-F5344CB8AC3E}">
        <p14:creationId xmlns:p14="http://schemas.microsoft.com/office/powerpoint/2010/main" val="8585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8E91F-42DD-E646-81CC-BCE7A864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924944"/>
            <a:ext cx="2880320" cy="1008112"/>
          </a:xfrm>
          <a:solidFill>
            <a:srgbClr val="0000FF"/>
          </a:solidFill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pt-BR" sz="3600" b="1" dirty="0">
                <a:solidFill>
                  <a:schemeClr val="bg1"/>
                </a:solidFill>
              </a:rPr>
              <a:t>Sinais</a:t>
            </a:r>
          </a:p>
        </p:txBody>
      </p:sp>
    </p:spTree>
    <p:extLst>
      <p:ext uri="{BB962C8B-B14F-4D97-AF65-F5344CB8AC3E}">
        <p14:creationId xmlns:p14="http://schemas.microsoft.com/office/powerpoint/2010/main" val="2516975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28E12-5DA1-8047-A1FC-9FBCD613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PRODUCTIVITY / GDP PER CAPITA, JOBS, </a:t>
            </a:r>
            <a:br>
              <a:rPr lang="pt-BR" sz="2800" b="1" dirty="0">
                <a:solidFill>
                  <a:schemeClr val="bg1"/>
                </a:solidFill>
              </a:rPr>
            </a:br>
            <a:r>
              <a:rPr lang="pt-BR" sz="2800" b="1" dirty="0">
                <a:solidFill>
                  <a:schemeClr val="bg1"/>
                </a:solidFill>
              </a:rPr>
              <a:t>AVERAGE FAMILY INCOME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7B0F170-BEB3-7D41-ACF3-0D575FB39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6515"/>
            <a:ext cx="7788680" cy="521054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9BCE6F2-1BA5-774E-94FA-01A1168BD7B4}"/>
              </a:ext>
            </a:extLst>
          </p:cNvPr>
          <p:cNvSpPr txBox="1"/>
          <p:nvPr/>
        </p:nvSpPr>
        <p:spPr>
          <a:xfrm>
            <a:off x="683568" y="6536377"/>
            <a:ext cx="846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Source</a:t>
            </a:r>
            <a:r>
              <a:rPr lang="pt-BR" sz="1200" b="1" dirty="0">
                <a:solidFill>
                  <a:schemeClr val="bg1"/>
                </a:solidFill>
              </a:rPr>
              <a:t>: </a:t>
            </a:r>
            <a:r>
              <a:rPr lang="pt-BR" sz="1200" b="1" dirty="0" err="1">
                <a:solidFill>
                  <a:schemeClr val="bg1"/>
                </a:solidFill>
              </a:rPr>
              <a:t>Brynjolfsson</a:t>
            </a:r>
            <a:r>
              <a:rPr lang="pt-BR" sz="1200" b="1" dirty="0">
                <a:solidFill>
                  <a:schemeClr val="bg1"/>
                </a:solidFill>
              </a:rPr>
              <a:t> &amp; McAfee, 2019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479029-5213-7D4B-8A3B-C41B10DD834C}"/>
              </a:ext>
            </a:extLst>
          </p:cNvPr>
          <p:cNvSpPr txBox="1"/>
          <p:nvPr/>
        </p:nvSpPr>
        <p:spPr>
          <a:xfrm>
            <a:off x="866538" y="1473751"/>
            <a:ext cx="53285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8436F8A-86F9-284B-A458-EC1E10449007}"/>
              </a:ext>
            </a:extLst>
          </p:cNvPr>
          <p:cNvCxnSpPr/>
          <p:nvPr/>
        </p:nvCxnSpPr>
        <p:spPr>
          <a:xfrm>
            <a:off x="5652120" y="1988840"/>
            <a:ext cx="0" cy="4032448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60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B429E-75FC-F04A-AB9B-B7126DD1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209"/>
            <a:ext cx="9036496" cy="861918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DECLINE OF THE LABOR SHARE / GDP  </a:t>
            </a:r>
            <a:br>
              <a:rPr lang="pt-BR" sz="3200" b="1" dirty="0">
                <a:solidFill>
                  <a:schemeClr val="bg1"/>
                </a:solidFill>
              </a:rPr>
            </a:br>
            <a:r>
              <a:rPr lang="pt-BR" sz="1800" b="1" dirty="0">
                <a:solidFill>
                  <a:schemeClr val="bg1"/>
                </a:solidFill>
              </a:rPr>
              <a:t>(SELECTED COUNTRIES)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75250B3-D966-DB40-9DCE-292E4BFA2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0347"/>
            <a:ext cx="7729429" cy="54006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33627FB-36EB-4246-AEFB-E78F9D20FB77}"/>
              </a:ext>
            </a:extLst>
          </p:cNvPr>
          <p:cNvSpPr txBox="1"/>
          <p:nvPr/>
        </p:nvSpPr>
        <p:spPr>
          <a:xfrm>
            <a:off x="755576" y="6450947"/>
            <a:ext cx="7801437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Karabarbounis</a:t>
            </a:r>
            <a:r>
              <a:rPr lang="pt-BR" sz="1200" b="1" dirty="0">
                <a:solidFill>
                  <a:schemeClr val="bg1"/>
                </a:solidFill>
              </a:rPr>
              <a:t> &amp; </a:t>
            </a:r>
            <a:r>
              <a:rPr lang="pt-BR" sz="1200" b="1" dirty="0" err="1">
                <a:solidFill>
                  <a:schemeClr val="bg1"/>
                </a:solidFill>
              </a:rPr>
              <a:t>Neinam</a:t>
            </a:r>
            <a:r>
              <a:rPr lang="pt-BR" sz="1200" b="1" dirty="0">
                <a:solidFill>
                  <a:schemeClr val="bg1"/>
                </a:solidFill>
              </a:rPr>
              <a:t>. NBER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E11239-B10A-A440-A70F-ADDEF1CEEF44}"/>
              </a:ext>
            </a:extLst>
          </p:cNvPr>
          <p:cNvSpPr/>
          <p:nvPr/>
        </p:nvSpPr>
        <p:spPr>
          <a:xfrm>
            <a:off x="1907704" y="1052736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FB54D1-3E3E-054A-902B-79BDCFBCAE24}"/>
              </a:ext>
            </a:extLst>
          </p:cNvPr>
          <p:cNvSpPr/>
          <p:nvPr/>
        </p:nvSpPr>
        <p:spPr>
          <a:xfrm>
            <a:off x="5667855" y="3681028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183CF5-1196-5048-901F-911ABEEA0278}"/>
              </a:ext>
            </a:extLst>
          </p:cNvPr>
          <p:cNvSpPr/>
          <p:nvPr/>
        </p:nvSpPr>
        <p:spPr>
          <a:xfrm>
            <a:off x="1959823" y="3663634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51B393-0DCC-E043-AA2C-AA69D1066D4D}"/>
              </a:ext>
            </a:extLst>
          </p:cNvPr>
          <p:cNvSpPr/>
          <p:nvPr/>
        </p:nvSpPr>
        <p:spPr>
          <a:xfrm>
            <a:off x="5641433" y="1065566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067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85CD9-1940-1C4B-9FFB-600A5A0B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12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U.S. PRODUTIVITY AND JOBS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32E94F9-C750-9C47-967F-4304B2E23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9" y="1170045"/>
            <a:ext cx="7913251" cy="5112568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FD6770D-37B9-B24A-9C33-538FDF1300A1}"/>
              </a:ext>
            </a:extLst>
          </p:cNvPr>
          <p:cNvSpPr/>
          <p:nvPr/>
        </p:nvSpPr>
        <p:spPr>
          <a:xfrm>
            <a:off x="683568" y="6315879"/>
            <a:ext cx="2843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US Bureau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Labor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, 2018</a:t>
            </a:r>
            <a:endParaRPr lang="pt-BR" sz="1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917665-6FE1-E84B-AAF7-8ACC76EAED83}"/>
              </a:ext>
            </a:extLst>
          </p:cNvPr>
          <p:cNvSpPr/>
          <p:nvPr/>
        </p:nvSpPr>
        <p:spPr>
          <a:xfrm>
            <a:off x="1969121" y="5368524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632DB1-4D6F-2840-A88B-D5850793DD70}"/>
              </a:ext>
            </a:extLst>
          </p:cNvPr>
          <p:cNvSpPr/>
          <p:nvPr/>
        </p:nvSpPr>
        <p:spPr>
          <a:xfrm>
            <a:off x="2850916" y="5368524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BC3C5A-0113-4D4A-99AD-59AB7068926B}"/>
              </a:ext>
            </a:extLst>
          </p:cNvPr>
          <p:cNvSpPr/>
          <p:nvPr/>
        </p:nvSpPr>
        <p:spPr>
          <a:xfrm>
            <a:off x="3934629" y="5368524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F5C549-4421-114B-8FA2-03BA03FDC086}"/>
              </a:ext>
            </a:extLst>
          </p:cNvPr>
          <p:cNvSpPr/>
          <p:nvPr/>
        </p:nvSpPr>
        <p:spPr>
          <a:xfrm>
            <a:off x="4860032" y="537321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A5FB87-DA76-1A4C-954C-04309C426A81}"/>
              </a:ext>
            </a:extLst>
          </p:cNvPr>
          <p:cNvSpPr/>
          <p:nvPr/>
        </p:nvSpPr>
        <p:spPr>
          <a:xfrm>
            <a:off x="5943745" y="5379003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62541C-561B-A341-8691-D6B0941683B3}"/>
              </a:ext>
            </a:extLst>
          </p:cNvPr>
          <p:cNvSpPr/>
          <p:nvPr/>
        </p:nvSpPr>
        <p:spPr>
          <a:xfrm>
            <a:off x="6886957" y="537321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160857-A779-A146-AB6A-9E1E892F4379}"/>
              </a:ext>
            </a:extLst>
          </p:cNvPr>
          <p:cNvSpPr/>
          <p:nvPr/>
        </p:nvSpPr>
        <p:spPr>
          <a:xfrm>
            <a:off x="7812360" y="537321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345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36912"/>
            <a:ext cx="8208912" cy="1656184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114300" lvl="1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O desempenho do emprego, da renda e as desigualdade sociais são fundamentais para determinar as características do novo ciclo tecnológico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A1C94D-87D2-CE42-8218-4607100EEBAA}"/>
              </a:ext>
            </a:extLst>
          </p:cNvPr>
          <p:cNvSpPr txBox="1"/>
          <p:nvPr/>
        </p:nvSpPr>
        <p:spPr>
          <a:xfrm>
            <a:off x="467544" y="4653136"/>
            <a:ext cx="82089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1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r>
              <a:rPr lang="pt-BR" sz="2800" b="1" dirty="0">
                <a:solidFill>
                  <a:srgbClr val="FFC000"/>
                </a:solidFill>
              </a:rPr>
              <a:t>A pandemia piorou o que já não era bom</a:t>
            </a:r>
          </a:p>
        </p:txBody>
      </p:sp>
    </p:spTree>
    <p:extLst>
      <p:ext uri="{BB962C8B-B14F-4D97-AF65-F5344CB8AC3E}">
        <p14:creationId xmlns:p14="http://schemas.microsoft.com/office/powerpoint/2010/main" val="120430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352928" cy="2160240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Wages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have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been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falling</a:t>
            </a:r>
            <a:r>
              <a:rPr lang="pt-BR" sz="2800" b="1" dirty="0">
                <a:solidFill>
                  <a:schemeClr val="bg1"/>
                </a:solidFill>
              </a:rPr>
              <a:t> in real </a:t>
            </a:r>
            <a:r>
              <a:rPr lang="pt-BR" sz="2800" b="1" dirty="0" err="1">
                <a:solidFill>
                  <a:schemeClr val="bg1"/>
                </a:solidFill>
              </a:rPr>
              <a:t>terms</a:t>
            </a:r>
            <a:r>
              <a:rPr lang="pt-BR" sz="2800" b="1" dirty="0">
                <a:solidFill>
                  <a:schemeClr val="bg1"/>
                </a:solidFill>
              </a:rPr>
              <a:t> over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past</a:t>
            </a:r>
            <a:r>
              <a:rPr lang="pt-BR" sz="2800" b="1" dirty="0">
                <a:solidFill>
                  <a:schemeClr val="bg1"/>
                </a:solidFill>
              </a:rPr>
              <a:t> four </a:t>
            </a:r>
            <a:r>
              <a:rPr lang="pt-BR" sz="2800" b="1" dirty="0" err="1">
                <a:solidFill>
                  <a:schemeClr val="bg1"/>
                </a:solidFill>
              </a:rPr>
              <a:t>decades</a:t>
            </a:r>
            <a:r>
              <a:rPr lang="pt-BR" sz="2800" b="1" dirty="0">
                <a:solidFill>
                  <a:schemeClr val="bg1"/>
                </a:solidFill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The </a:t>
            </a:r>
            <a:r>
              <a:rPr lang="pt-BR" sz="2800" b="1" dirty="0" err="1">
                <a:solidFill>
                  <a:schemeClr val="bg1"/>
                </a:solidFill>
              </a:rPr>
              <a:t>rise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inequality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could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inflection</a:t>
            </a:r>
            <a:r>
              <a:rPr lang="pt-BR" sz="2800" b="1" dirty="0">
                <a:solidFill>
                  <a:schemeClr val="bg1"/>
                </a:solidFill>
              </a:rPr>
              <a:t> point in </a:t>
            </a:r>
            <a:r>
              <a:rPr lang="pt-BR" sz="2800" b="1" dirty="0" err="1">
                <a:solidFill>
                  <a:schemeClr val="bg1"/>
                </a:solidFill>
              </a:rPr>
              <a:t>economic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history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ADC0E9-96C7-9849-86FA-2C536CA788D6}"/>
              </a:ext>
            </a:extLst>
          </p:cNvPr>
          <p:cNvSpPr txBox="1"/>
          <p:nvPr/>
        </p:nvSpPr>
        <p:spPr>
          <a:xfrm>
            <a:off x="2843808" y="980728"/>
            <a:ext cx="2969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Worrisome</a:t>
            </a:r>
            <a:r>
              <a:rPr lang="pt-BR" sz="3200" b="1" dirty="0">
                <a:solidFill>
                  <a:schemeClr val="bg1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6736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492896"/>
            <a:ext cx="7056784" cy="187220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pt-BR" sz="2800" b="1" dirty="0">
                <a:solidFill>
                  <a:schemeClr val="bg1"/>
                </a:solidFill>
              </a:rPr>
              <a:t>WHAT IS DIFERENT? 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pt-BR" sz="2800" b="1" dirty="0">
                <a:solidFill>
                  <a:schemeClr val="bg1"/>
                </a:solidFill>
              </a:rPr>
              <a:t>WHY THE DIFFERENCE?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pt-BR" sz="2800" b="1" dirty="0">
                <a:solidFill>
                  <a:schemeClr val="bg1"/>
                </a:solidFill>
              </a:rPr>
              <a:t>FOUR SCRIPTS</a:t>
            </a:r>
          </a:p>
        </p:txBody>
      </p:sp>
    </p:spTree>
    <p:extLst>
      <p:ext uri="{BB962C8B-B14F-4D97-AF65-F5344CB8AC3E}">
        <p14:creationId xmlns:p14="http://schemas.microsoft.com/office/powerpoint/2010/main" val="30715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3104964"/>
            <a:ext cx="7056784" cy="648072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Mudanças na Natureza do Trabalho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E92E2F-ED22-D247-9DB6-43912AB43F06}"/>
              </a:ext>
            </a:extLst>
          </p:cNvPr>
          <p:cNvSpPr/>
          <p:nvPr/>
        </p:nvSpPr>
        <p:spPr>
          <a:xfrm>
            <a:off x="7308304" y="692696"/>
            <a:ext cx="1152128" cy="10801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6518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" y="125760"/>
            <a:ext cx="9144000" cy="1143000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Alto Impacto da Automação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09110F7-BE4C-494C-B434-C9BD03661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1" y="1052736"/>
            <a:ext cx="8874212" cy="518457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B344CAE-CE9D-D447-9319-3A3B7073F211}"/>
              </a:ext>
            </a:extLst>
          </p:cNvPr>
          <p:cNvSpPr txBox="1"/>
          <p:nvPr/>
        </p:nvSpPr>
        <p:spPr>
          <a:xfrm>
            <a:off x="35496" y="6237312"/>
            <a:ext cx="887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US Bureau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Labor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, </a:t>
            </a:r>
            <a:r>
              <a:rPr lang="pt-BR" sz="1200" b="1" dirty="0" err="1">
                <a:solidFill>
                  <a:schemeClr val="bg1"/>
                </a:solidFill>
              </a:rPr>
              <a:t>January</a:t>
            </a:r>
            <a:r>
              <a:rPr lang="pt-BR" sz="1200" b="1" dirty="0">
                <a:solidFill>
                  <a:schemeClr val="bg1"/>
                </a:solidFill>
              </a:rPr>
              <a:t> 2020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5D4729-2E75-1B42-8E9D-59AA75CD7FD3}"/>
              </a:ext>
            </a:extLst>
          </p:cNvPr>
          <p:cNvSpPr/>
          <p:nvPr/>
        </p:nvSpPr>
        <p:spPr>
          <a:xfrm>
            <a:off x="3347864" y="1296090"/>
            <a:ext cx="3744416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541B05-1974-2440-BEB6-07F1853EB890}"/>
              </a:ext>
            </a:extLst>
          </p:cNvPr>
          <p:cNvSpPr/>
          <p:nvPr/>
        </p:nvSpPr>
        <p:spPr>
          <a:xfrm>
            <a:off x="6304753" y="3324527"/>
            <a:ext cx="2708410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67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1402D-1F87-0D43-A7D7-8ABC1D63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2020: ÁREAS DE MAIOR CONCENTRAÇÃO DE ROBÔS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36D7D79-5A5E-8B48-BDD6-68835E63A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5" y="1124744"/>
            <a:ext cx="8001650" cy="5085018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D85FBD-A1DF-7B47-848A-DEC2A1CBE516}"/>
              </a:ext>
            </a:extLst>
          </p:cNvPr>
          <p:cNvSpPr txBox="1"/>
          <p:nvPr/>
        </p:nvSpPr>
        <p:spPr>
          <a:xfrm>
            <a:off x="571175" y="6237312"/>
            <a:ext cx="8001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International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Federation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Robotics</a:t>
            </a:r>
            <a:r>
              <a:rPr lang="pt-BR" sz="1200" b="1" dirty="0">
                <a:solidFill>
                  <a:schemeClr val="bg1"/>
                </a:solidFill>
              </a:rPr>
              <a:t>. Industrial </a:t>
            </a:r>
            <a:r>
              <a:rPr lang="pt-BR" sz="1200" b="1" dirty="0" err="1">
                <a:solidFill>
                  <a:schemeClr val="bg1"/>
                </a:solidFill>
              </a:rPr>
              <a:t>Robot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: World </a:t>
            </a:r>
            <a:r>
              <a:rPr lang="pt-BR" sz="1200" b="1" dirty="0" err="1">
                <a:solidFill>
                  <a:schemeClr val="bg1"/>
                </a:solidFill>
              </a:rPr>
              <a:t>Robotics</a:t>
            </a:r>
            <a:r>
              <a:rPr lang="pt-BR" sz="1200" b="1" dirty="0">
                <a:solidFill>
                  <a:schemeClr val="bg1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30305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EFC87B3-0649-CB42-9CFE-F498728CB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9" y="1920507"/>
            <a:ext cx="9144000" cy="415750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10BA654-4B49-0A44-9067-C980C0C97D18}"/>
              </a:ext>
            </a:extLst>
          </p:cNvPr>
          <p:cNvSpPr/>
          <p:nvPr/>
        </p:nvSpPr>
        <p:spPr>
          <a:xfrm>
            <a:off x="6025397" y="2420888"/>
            <a:ext cx="2376264" cy="115212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Brasil: 11 robôs por 10 mil empregados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01FBDB-AE20-C048-BE7E-11B2D852398D}"/>
              </a:ext>
            </a:extLst>
          </p:cNvPr>
          <p:cNvSpPr txBox="1"/>
          <p:nvPr/>
        </p:nvSpPr>
        <p:spPr>
          <a:xfrm>
            <a:off x="0" y="6926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Número de robôs instalados na indústria por 10 mil funcionários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78F31F-CA5D-0B4A-B82A-D7416570B970}"/>
              </a:ext>
            </a:extLst>
          </p:cNvPr>
          <p:cNvSpPr txBox="1"/>
          <p:nvPr/>
        </p:nvSpPr>
        <p:spPr>
          <a:xfrm>
            <a:off x="5311438" y="6165304"/>
            <a:ext cx="380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Fonte: Federação Internacional de Robótica, 2020</a:t>
            </a:r>
          </a:p>
        </p:txBody>
      </p:sp>
    </p:spTree>
    <p:extLst>
      <p:ext uri="{BB962C8B-B14F-4D97-AF65-F5344CB8AC3E}">
        <p14:creationId xmlns:p14="http://schemas.microsoft.com/office/powerpoint/2010/main" val="23394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BD7D43C2-DDF0-E843-8F4A-A25E57B0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6" y="1057792"/>
            <a:ext cx="3821788" cy="40500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F759257-EA87-BA40-9ABF-E2FD7DC1F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80" y="1700502"/>
            <a:ext cx="3888432" cy="4043453"/>
          </a:xfrm>
          <a:prstGeom prst="rect">
            <a:avLst/>
          </a:prstGeom>
        </p:spPr>
      </p:pic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66CDBE44-A9AC-E24E-85D4-B11D72E05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0" y="148382"/>
            <a:ext cx="9144000" cy="10757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>
                <a:solidFill>
                  <a:schemeClr val="bg1"/>
                </a:solidFill>
              </a:rPr>
              <a:t>ESTIMATIVA DE ATIVIDADES DESLOCADAS PELA AUTOMAÇÃO EM 2030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0AB1ECF-CC9F-F840-B596-8C071B2D2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26" y="2583420"/>
            <a:ext cx="3888432" cy="386991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4F60E15-42ED-514A-BB55-EB1E8D94EF69}"/>
              </a:ext>
            </a:extLst>
          </p:cNvPr>
          <p:cNvSpPr txBox="1"/>
          <p:nvPr/>
        </p:nvSpPr>
        <p:spPr>
          <a:xfrm>
            <a:off x="1128617" y="5107845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</a:rPr>
              <a:t>Russia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1576DF-14B8-014B-BC67-539EDA8058FB}"/>
              </a:ext>
            </a:extLst>
          </p:cNvPr>
          <p:cNvSpPr txBox="1"/>
          <p:nvPr/>
        </p:nvSpPr>
        <p:spPr>
          <a:xfrm>
            <a:off x="3607863" y="5800208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Índia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675F6B6-C8DE-1D46-A344-B8AF71765885}"/>
              </a:ext>
            </a:extLst>
          </p:cNvPr>
          <p:cNvSpPr txBox="1"/>
          <p:nvPr/>
        </p:nvSpPr>
        <p:spPr>
          <a:xfrm>
            <a:off x="6732240" y="6457890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China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4E43C-FD5F-334D-9D0F-670BA61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50819">
            <a:off x="333421" y="3239376"/>
            <a:ext cx="2639486" cy="432048"/>
          </a:xfrm>
        </p:spPr>
        <p:txBody>
          <a:bodyPr>
            <a:norm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ESTADOS UNIDOS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975FFCF8-262F-3E42-8722-0106A5C5B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814"/>
            <a:ext cx="7200800" cy="6889173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A01D13-C89F-8646-B7F6-09BBF66F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052">
            <a:off x="147237" y="767856"/>
            <a:ext cx="2560920" cy="249289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5523FB8-61A1-9141-BA90-C9B4A879D0AD}"/>
              </a:ext>
            </a:extLst>
          </p:cNvPr>
          <p:cNvSpPr txBox="1">
            <a:spLocks/>
          </p:cNvSpPr>
          <p:nvPr/>
        </p:nvSpPr>
        <p:spPr>
          <a:xfrm rot="20766573">
            <a:off x="859576" y="5926348"/>
            <a:ext cx="1949814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bg1"/>
                </a:solidFill>
              </a:rPr>
              <a:t>BRASIL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21823"/>
            <a:ext cx="8568952" cy="187220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t-BR" sz="2800" b="1" dirty="0" err="1">
                <a:solidFill>
                  <a:schemeClr val="bg1"/>
                </a:solidFill>
              </a:rPr>
              <a:t>Advanced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cognitive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skills</a:t>
            </a:r>
            <a:r>
              <a:rPr lang="pt-BR" sz="2800" b="1" dirty="0">
                <a:solidFill>
                  <a:schemeClr val="bg1"/>
                </a:solidFill>
              </a:rPr>
              <a:t> (</a:t>
            </a:r>
            <a:r>
              <a:rPr lang="pt-BR" sz="2800" b="1" dirty="0" err="1">
                <a:solidFill>
                  <a:schemeClr val="bg1"/>
                </a:solidFill>
              </a:rPr>
              <a:t>complex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problem-solving</a:t>
            </a:r>
            <a:r>
              <a:rPr lang="pt-BR" sz="2800" b="1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t-BR" sz="2800" b="1" dirty="0" err="1">
                <a:solidFill>
                  <a:schemeClr val="bg1"/>
                </a:solidFill>
              </a:rPr>
              <a:t>Sociobehavioral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skills</a:t>
            </a:r>
            <a:r>
              <a:rPr lang="pt-BR" sz="2800" b="1" dirty="0">
                <a:solidFill>
                  <a:schemeClr val="bg1"/>
                </a:solidFill>
              </a:rPr>
              <a:t> (</a:t>
            </a:r>
            <a:r>
              <a:rPr lang="pt-BR" sz="2800" b="1" dirty="0" err="1">
                <a:solidFill>
                  <a:schemeClr val="bg1"/>
                </a:solidFill>
              </a:rPr>
              <a:t>such</a:t>
            </a:r>
            <a:r>
              <a:rPr lang="pt-BR" sz="2800" b="1" dirty="0">
                <a:solidFill>
                  <a:schemeClr val="bg1"/>
                </a:solidFill>
              </a:rPr>
              <a:t> as </a:t>
            </a:r>
            <a:r>
              <a:rPr lang="pt-BR" sz="2800" b="1" dirty="0" err="1">
                <a:solidFill>
                  <a:schemeClr val="bg1"/>
                </a:solidFill>
              </a:rPr>
              <a:t>teamwork</a:t>
            </a:r>
            <a:r>
              <a:rPr lang="pt-BR" sz="2800" b="1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t-BR" sz="2800" b="1" dirty="0" err="1">
                <a:solidFill>
                  <a:schemeClr val="bg1"/>
                </a:solidFill>
              </a:rPr>
              <a:t>Skill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combinations</a:t>
            </a:r>
            <a:r>
              <a:rPr lang="pt-BR" sz="2800" b="1" dirty="0">
                <a:solidFill>
                  <a:schemeClr val="bg1"/>
                </a:solidFill>
              </a:rPr>
              <a:t> (</a:t>
            </a:r>
            <a:r>
              <a:rPr lang="pt-BR" sz="2800" b="1" dirty="0" err="1">
                <a:solidFill>
                  <a:schemeClr val="bg1"/>
                </a:solidFill>
              </a:rPr>
              <a:t>reasoning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tolerance</a:t>
            </a:r>
            <a:r>
              <a:rPr lang="pt-BR" sz="2800" b="1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DC6AB13-E7DC-8B41-8575-5A471DFE8330}"/>
              </a:ext>
            </a:extLst>
          </p:cNvPr>
          <p:cNvSpPr txBox="1"/>
          <p:nvPr/>
        </p:nvSpPr>
        <p:spPr>
          <a:xfrm>
            <a:off x="0" y="8367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>
                <a:solidFill>
                  <a:schemeClr val="bg1"/>
                </a:solidFill>
              </a:rPr>
              <a:t>Three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Types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of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Skills</a:t>
            </a:r>
            <a:r>
              <a:rPr lang="pt-BR" sz="3200" b="1" dirty="0">
                <a:solidFill>
                  <a:schemeClr val="bg1"/>
                </a:solidFill>
              </a:rPr>
              <a:t> are </a:t>
            </a:r>
            <a:r>
              <a:rPr lang="pt-BR" sz="3200" b="1" dirty="0" err="1">
                <a:solidFill>
                  <a:schemeClr val="bg1"/>
                </a:solidFill>
              </a:rPr>
              <a:t>Increasingly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Important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29DC58B-0FA6-E140-8AF2-C6EA040C23D8}"/>
              </a:ext>
            </a:extLst>
          </p:cNvPr>
          <p:cNvSpPr/>
          <p:nvPr/>
        </p:nvSpPr>
        <p:spPr>
          <a:xfrm>
            <a:off x="251520" y="4437112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>
                <a:solidFill>
                  <a:srgbClr val="FFC000"/>
                </a:solidFill>
              </a:rPr>
              <a:t>Building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these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skills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requires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strong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human</a:t>
            </a:r>
            <a:r>
              <a:rPr lang="pt-BR" sz="2800" b="1" dirty="0">
                <a:solidFill>
                  <a:srgbClr val="FFC000"/>
                </a:solidFill>
              </a:rPr>
              <a:t> capital </a:t>
            </a:r>
            <a:r>
              <a:rPr lang="pt-BR" sz="2800" b="1" dirty="0" err="1">
                <a:solidFill>
                  <a:srgbClr val="FFC000"/>
                </a:solidFill>
              </a:rPr>
              <a:t>foundations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and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lifelong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learning</a:t>
            </a:r>
            <a:endParaRPr lang="pt-BR" sz="2800" b="1" dirty="0">
              <a:solidFill>
                <a:srgbClr val="FFC000"/>
              </a:solidFill>
            </a:endParaRPr>
          </a:p>
          <a:p>
            <a:pPr algn="ctr"/>
            <a:r>
              <a:rPr lang="pt-BR" sz="2800" b="1" dirty="0">
                <a:solidFill>
                  <a:srgbClr val="FFC000"/>
                </a:solidFill>
              </a:rPr>
              <a:t>Are </a:t>
            </a:r>
            <a:r>
              <a:rPr lang="pt-BR" sz="2800" b="1" dirty="0" err="1">
                <a:solidFill>
                  <a:srgbClr val="FFC000"/>
                </a:solidFill>
              </a:rPr>
              <a:t>developing</a:t>
            </a:r>
            <a:r>
              <a:rPr lang="pt-BR" sz="2800" b="1" dirty="0">
                <a:solidFill>
                  <a:srgbClr val="FFC000"/>
                </a:solidFill>
              </a:rPr>
              <a:t> countries </a:t>
            </a:r>
            <a:r>
              <a:rPr lang="pt-BR" sz="2800" b="1" dirty="0" err="1">
                <a:solidFill>
                  <a:srgbClr val="FFC000"/>
                </a:solidFill>
              </a:rPr>
              <a:t>working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with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that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kind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of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priority</a:t>
            </a:r>
            <a:r>
              <a:rPr lang="pt-BR" sz="2800" b="1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282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852936"/>
            <a:ext cx="8537506" cy="1080120"/>
          </a:xfrm>
          <a:solidFill>
            <a:srgbClr val="0000FF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Para </a:t>
            </a:r>
            <a:r>
              <a:rPr lang="en-US" b="1" dirty="0" err="1">
                <a:solidFill>
                  <a:schemeClr val="bg1"/>
                </a:solidFill>
              </a:rPr>
              <a:t>expressar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dinamismo</a:t>
            </a:r>
            <a:r>
              <a:rPr lang="en-US" b="1" dirty="0">
                <a:solidFill>
                  <a:schemeClr val="bg1"/>
                </a:solidFill>
              </a:rPr>
              <a:t>, as </a:t>
            </a:r>
            <a:r>
              <a:rPr lang="en-US" b="1" dirty="0" err="1">
                <a:solidFill>
                  <a:schemeClr val="bg1"/>
                </a:solidFill>
              </a:rPr>
              <a:t>economias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precisam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constantemente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inovar</a:t>
            </a:r>
            <a:r>
              <a:rPr lang="en-US" b="1" dirty="0">
                <a:solidFill>
                  <a:schemeClr val="bg1"/>
                </a:solidFill>
              </a:rPr>
              <a:t> e se </a:t>
            </a:r>
            <a:r>
              <a:rPr lang="en-US" b="1" dirty="0" err="1">
                <a:solidFill>
                  <a:schemeClr val="bg1"/>
                </a:solidFill>
              </a:rPr>
              <a:t>renovar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B323A9B-2AEA-C941-AE1D-89E4C27AACD7}"/>
              </a:ext>
            </a:extLst>
          </p:cNvPr>
          <p:cNvSpPr txBox="1"/>
          <p:nvPr/>
        </p:nvSpPr>
        <p:spPr>
          <a:xfrm>
            <a:off x="179512" y="4221088"/>
            <a:ext cx="853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Mas qual </a:t>
            </a:r>
            <a:r>
              <a:rPr lang="en-US" sz="3200" b="1" dirty="0" err="1">
                <a:solidFill>
                  <a:srgbClr val="FFC000"/>
                </a:solidFill>
              </a:rPr>
              <a:t>economia</a:t>
            </a:r>
            <a:r>
              <a:rPr lang="en-US" sz="3200" b="1" dirty="0">
                <a:solidFill>
                  <a:srgbClr val="FFC000"/>
                </a:solidFill>
              </a:rPr>
              <a:t>?</a:t>
            </a:r>
            <a:endParaRPr lang="en-US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8E955-872D-9F4B-9301-64236978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81E44C0-1725-3B40-81DD-4D1ADAD44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2" y="0"/>
            <a:ext cx="8411902" cy="6856576"/>
          </a:xfrm>
        </p:spPr>
      </p:pic>
    </p:spTree>
    <p:extLst>
      <p:ext uri="{BB962C8B-B14F-4D97-AF65-F5344CB8AC3E}">
        <p14:creationId xmlns:p14="http://schemas.microsoft.com/office/powerpoint/2010/main" val="3960680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210458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buClr>
                <a:srgbClr val="FF0000"/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Como olhar para as economias menos inovadoras, que se recuperam mais lentamente das crises e têm mais dificuldades para criar empregos?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D9479E-1BA3-2441-BD5F-CE97250C0645}"/>
              </a:ext>
            </a:extLst>
          </p:cNvPr>
          <p:cNvSpPr/>
          <p:nvPr/>
        </p:nvSpPr>
        <p:spPr>
          <a:xfrm>
            <a:off x="339940" y="400506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pt-BR" sz="3200" b="1" dirty="0">
                <a:solidFill>
                  <a:srgbClr val="FFC000"/>
                </a:solidFill>
              </a:rPr>
              <a:t>A capacidade de recuperação pós-crise e as alterações no perfil das economias e do emprego são sinais importantes para as políticas públicas</a:t>
            </a:r>
          </a:p>
        </p:txBody>
      </p:sp>
    </p:spTree>
    <p:extLst>
      <p:ext uri="{BB962C8B-B14F-4D97-AF65-F5344CB8AC3E}">
        <p14:creationId xmlns:p14="http://schemas.microsoft.com/office/powerpoint/2010/main" val="363872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5E926-792F-FF48-8AAE-6CE7C536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534" y="3068960"/>
            <a:ext cx="5302932" cy="136815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Retomada das economias pós recessões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4A51DE-551D-E148-BDA8-38C66E0DC2C3}"/>
              </a:ext>
            </a:extLst>
          </p:cNvPr>
          <p:cNvSpPr/>
          <p:nvPr/>
        </p:nvSpPr>
        <p:spPr>
          <a:xfrm>
            <a:off x="7308304" y="692696"/>
            <a:ext cx="1152128" cy="10801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06448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6672"/>
            <a:ext cx="9144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</a:rPr>
              <a:t>EMPREGO NAS RETOMADAS PÓS-CRISE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5" y="1076836"/>
            <a:ext cx="6812570" cy="512117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71800" y="6198009"/>
            <a:ext cx="539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E. </a:t>
            </a:r>
            <a:r>
              <a:rPr lang="pt-BR" dirty="0" err="1">
                <a:solidFill>
                  <a:schemeClr val="bg1"/>
                </a:solidFill>
              </a:rPr>
              <a:t>Milbergs</a:t>
            </a:r>
            <a:r>
              <a:rPr lang="pt-BR" dirty="0">
                <a:solidFill>
                  <a:schemeClr val="bg1"/>
                </a:solidFill>
              </a:rPr>
              <a:t>, Innovation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Emplymenmt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Metrics</a:t>
            </a:r>
            <a:r>
              <a:rPr lang="pt-BR" dirty="0">
                <a:solidFill>
                  <a:schemeClr val="bg1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546845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PERDA DE EMPREGOS. ESTRUTURAL OU CONJUNTURAL?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06" y="1052736"/>
            <a:ext cx="6511788" cy="54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43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8E91F-42DD-E646-81CC-BCE7A864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0908"/>
            <a:ext cx="8229600" cy="1800200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Nova realidade das relações entre PIB, produtividade, emprego e renda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C130DE1-88EB-A84C-BE6E-DFD6A8F5C9C1}"/>
              </a:ext>
            </a:extLst>
          </p:cNvPr>
          <p:cNvSpPr/>
          <p:nvPr/>
        </p:nvSpPr>
        <p:spPr>
          <a:xfrm>
            <a:off x="7308304" y="692696"/>
            <a:ext cx="1152128" cy="10801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04645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A7CE9-CC19-5C47-9392-1E613658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US: ESTIMATIVA DE AUTOMAÇÃO PARA </a:t>
            </a:r>
            <a:br>
              <a:rPr lang="pt-BR" sz="2800" b="1" dirty="0">
                <a:solidFill>
                  <a:schemeClr val="bg1"/>
                </a:solidFill>
              </a:rPr>
            </a:br>
            <a:r>
              <a:rPr lang="pt-BR" sz="2800" b="1" dirty="0">
                <a:solidFill>
                  <a:schemeClr val="bg1"/>
                </a:solidFill>
              </a:rPr>
              <a:t>EMPREGOS/HORA TRABALHO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4521B2-D554-7844-B685-020224626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7638"/>
            <a:ext cx="6558777" cy="5017073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0B8F7A6-5179-B94C-A3D1-3C5F5612A8DC}"/>
              </a:ext>
            </a:extLst>
          </p:cNvPr>
          <p:cNvSpPr txBox="1"/>
          <p:nvPr/>
        </p:nvSpPr>
        <p:spPr>
          <a:xfrm>
            <a:off x="1292611" y="6428708"/>
            <a:ext cx="655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Council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Economic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Advisors</a:t>
            </a:r>
            <a:r>
              <a:rPr lang="pt-BR" sz="1200" b="1" dirty="0">
                <a:solidFill>
                  <a:schemeClr val="bg1"/>
                </a:solidFill>
              </a:rPr>
              <a:t> (CEA), 2017, </a:t>
            </a:r>
            <a:r>
              <a:rPr lang="pt-BR" sz="1200" b="1" dirty="0" err="1">
                <a:solidFill>
                  <a:schemeClr val="bg1"/>
                </a:solidFill>
              </a:rPr>
              <a:t>Economic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Report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the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President</a:t>
            </a:r>
            <a:r>
              <a:rPr lang="pt-BR" sz="1200" b="1" dirty="0">
                <a:solidFill>
                  <a:schemeClr val="bg1"/>
                </a:solidFill>
              </a:rPr>
              <a:t>, USA, 2017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8EDA00-5E8C-8149-8CD4-825F2CFFED4E}"/>
              </a:ext>
            </a:extLst>
          </p:cNvPr>
          <p:cNvSpPr txBox="1"/>
          <p:nvPr/>
        </p:nvSpPr>
        <p:spPr>
          <a:xfrm>
            <a:off x="5364088" y="6131330"/>
            <a:ext cx="60144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100" dirty="0"/>
              <a:t>        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1892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2780928"/>
            <a:ext cx="7524836" cy="792088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3000" b="1" dirty="0">
                <a:solidFill>
                  <a:schemeClr val="bg1"/>
                </a:solidFill>
              </a:rPr>
              <a:t>O QUE ESTÁ NA RAIZ DESSA NOVA REALIDADE?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BFE409B-DF1A-C048-B558-6EDF862B3268}"/>
              </a:ext>
            </a:extLst>
          </p:cNvPr>
          <p:cNvSpPr/>
          <p:nvPr/>
        </p:nvSpPr>
        <p:spPr>
          <a:xfrm>
            <a:off x="647564" y="3429000"/>
            <a:ext cx="7524836" cy="1015663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FF0000"/>
              </a:buClr>
            </a:pPr>
            <a:r>
              <a:rPr lang="en-US" sz="3000" b="1" dirty="0">
                <a:solidFill>
                  <a:srgbClr val="FFC000"/>
                </a:solidFill>
              </a:rPr>
              <a:t>A DESCONSTRUÇÃO DA ECONOMIA INDUSTRIAL DO SEC XX</a:t>
            </a:r>
          </a:p>
        </p:txBody>
      </p:sp>
    </p:spTree>
    <p:extLst>
      <p:ext uri="{BB962C8B-B14F-4D97-AF65-F5344CB8AC3E}">
        <p14:creationId xmlns:p14="http://schemas.microsoft.com/office/powerpoint/2010/main" val="18648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644" y="3429000"/>
            <a:ext cx="6408712" cy="648072"/>
          </a:xfrm>
          <a:solidFill>
            <a:srgbClr val="0000FF"/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None/>
            </a:pPr>
            <a:r>
              <a:rPr lang="en-US" b="1" dirty="0" err="1">
                <a:solidFill>
                  <a:schemeClr val="bg1"/>
                </a:solidFill>
              </a:rPr>
              <a:t>Previsões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Atuais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85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68C6C-852B-9248-B46E-0F83918C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95" y="1901780"/>
            <a:ext cx="3106688" cy="2823364"/>
          </a:xfrm>
          <a:solidFill>
            <a:srgbClr val="0000FF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RESEARCH RESULTS ON AUTOMATION ARE NOT CONCLUSIVE ABOUT OVERALL IMPACT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C4EAB2E-D14A-194F-B5ED-56E8972D1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2571"/>
            <a:ext cx="4968552" cy="6668089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C86D76-C0CC-204F-84C2-AE6143E3FE2C}"/>
              </a:ext>
            </a:extLst>
          </p:cNvPr>
          <p:cNvSpPr/>
          <p:nvPr/>
        </p:nvSpPr>
        <p:spPr>
          <a:xfrm>
            <a:off x="7358343" y="1700808"/>
            <a:ext cx="634687" cy="252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05E9EF-26D0-F247-95CA-FBFB6FDC18A1}"/>
              </a:ext>
            </a:extLst>
          </p:cNvPr>
          <p:cNvSpPr/>
          <p:nvPr/>
        </p:nvSpPr>
        <p:spPr>
          <a:xfrm>
            <a:off x="7386346" y="5589240"/>
            <a:ext cx="648072" cy="311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834A77-B7C1-DE4C-B682-61EDF63FCE59}"/>
              </a:ext>
            </a:extLst>
          </p:cNvPr>
          <p:cNvSpPr/>
          <p:nvPr/>
        </p:nvSpPr>
        <p:spPr>
          <a:xfrm>
            <a:off x="7452320" y="4725144"/>
            <a:ext cx="1008112" cy="470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7199EF-3B30-6844-9FB4-E4A8842E9B3D}"/>
              </a:ext>
            </a:extLst>
          </p:cNvPr>
          <p:cNvSpPr/>
          <p:nvPr/>
        </p:nvSpPr>
        <p:spPr>
          <a:xfrm>
            <a:off x="7297969" y="2276871"/>
            <a:ext cx="1390121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488AEC-329E-4B4D-A555-2D219282062F}"/>
              </a:ext>
            </a:extLst>
          </p:cNvPr>
          <p:cNvSpPr/>
          <p:nvPr/>
        </p:nvSpPr>
        <p:spPr>
          <a:xfrm>
            <a:off x="7386346" y="1947846"/>
            <a:ext cx="1362118" cy="329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457C3C8-8B23-804E-A330-C87F0ACDAC07}"/>
              </a:ext>
            </a:extLst>
          </p:cNvPr>
          <p:cNvSpPr/>
          <p:nvPr/>
        </p:nvSpPr>
        <p:spPr>
          <a:xfrm>
            <a:off x="11728" y="6406366"/>
            <a:ext cx="3912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err="1">
                <a:solidFill>
                  <a:schemeClr val="bg1"/>
                </a:solidFill>
              </a:rPr>
              <a:t>Based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on</a:t>
            </a:r>
            <a:r>
              <a:rPr lang="pt-BR" sz="1600" b="1" dirty="0">
                <a:solidFill>
                  <a:schemeClr val="bg1"/>
                </a:solidFill>
              </a:rPr>
              <a:t> MIT Technology </a:t>
            </a:r>
            <a:r>
              <a:rPr lang="pt-BR" sz="1600" b="1" dirty="0" err="1">
                <a:solidFill>
                  <a:schemeClr val="bg1"/>
                </a:solidFill>
              </a:rPr>
              <a:t>Review</a:t>
            </a:r>
            <a:r>
              <a:rPr lang="pt-BR" sz="1600" b="1" dirty="0">
                <a:solidFill>
                  <a:schemeClr val="bg1"/>
                </a:solidFill>
              </a:rPr>
              <a:t>, </a:t>
            </a:r>
            <a:r>
              <a:rPr lang="pt-BR" sz="1600" b="1" dirty="0" err="1">
                <a:solidFill>
                  <a:schemeClr val="bg1"/>
                </a:solidFill>
              </a:rPr>
              <a:t>Feb</a:t>
            </a:r>
            <a:r>
              <a:rPr lang="pt-BR" sz="1600" b="1" dirty="0">
                <a:solidFill>
                  <a:schemeClr val="bg1"/>
                </a:solidFill>
              </a:rPr>
              <a:t> 2018 </a:t>
            </a:r>
            <a:endParaRPr lang="pt-BR" sz="1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FDED79-4E49-8649-9B7E-5711038191C2}"/>
              </a:ext>
            </a:extLst>
          </p:cNvPr>
          <p:cNvSpPr/>
          <p:nvPr/>
        </p:nvSpPr>
        <p:spPr>
          <a:xfrm>
            <a:off x="7480344" y="2850726"/>
            <a:ext cx="1008112" cy="470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3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4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98805C-CD51-D046-9E31-E309C509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229293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no </a:t>
            </a:r>
            <a:r>
              <a:rPr lang="en-US" b="1" dirty="0" err="1">
                <a:solidFill>
                  <a:schemeClr val="bg1"/>
                </a:solidFill>
              </a:rPr>
              <a:t>perfil</a:t>
            </a:r>
            <a:r>
              <a:rPr lang="en-US" b="1" dirty="0">
                <a:solidFill>
                  <a:schemeClr val="bg1"/>
                </a:solidFill>
              </a:rPr>
              <a:t> do </a:t>
            </a:r>
            <a:r>
              <a:rPr lang="en-US" b="1" dirty="0" err="1">
                <a:solidFill>
                  <a:schemeClr val="bg1"/>
                </a:solidFill>
              </a:rPr>
              <a:t>trabalho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eliminam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necessariamente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todo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posto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trabalho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b="1" dirty="0" err="1">
                <a:solidFill>
                  <a:schemeClr val="bg1"/>
                </a:solidFill>
              </a:rPr>
              <a:t>Apenas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parte</a:t>
            </a:r>
            <a:r>
              <a:rPr lang="en-US" b="1" dirty="0">
                <a:solidFill>
                  <a:schemeClr val="bg1"/>
                </a:solidFill>
              </a:rPr>
              <a:t> das </a:t>
            </a:r>
            <a:r>
              <a:rPr lang="en-US" b="1" dirty="0" err="1">
                <a:solidFill>
                  <a:schemeClr val="bg1"/>
                </a:solidFill>
              </a:rPr>
              <a:t>atividades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tende</a:t>
            </a:r>
            <a:r>
              <a:rPr lang="en-US" b="1" dirty="0">
                <a:solidFill>
                  <a:schemeClr val="bg1"/>
                </a:solidFill>
              </a:rPr>
              <a:t> a ser </a:t>
            </a:r>
            <a:r>
              <a:rPr lang="en-US" b="1" dirty="0" err="1">
                <a:solidFill>
                  <a:schemeClr val="bg1"/>
                </a:solidFill>
              </a:rPr>
              <a:t>realizada</a:t>
            </a:r>
            <a:r>
              <a:rPr lang="en-US" b="1" dirty="0">
                <a:solidFill>
                  <a:schemeClr val="bg1"/>
                </a:solidFill>
              </a:rPr>
              <a:t> por </a:t>
            </a:r>
            <a:r>
              <a:rPr lang="en-US" b="1" dirty="0" err="1">
                <a:solidFill>
                  <a:schemeClr val="bg1"/>
                </a:solidFill>
              </a:rPr>
              <a:t>máquinas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6A297CE-ED6A-A24D-AC71-559B385E46F9}"/>
              </a:ext>
            </a:extLst>
          </p:cNvPr>
          <p:cNvSpPr txBox="1"/>
          <p:nvPr/>
        </p:nvSpPr>
        <p:spPr>
          <a:xfrm>
            <a:off x="2915816" y="1163067"/>
            <a:ext cx="2944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 QUE SE SABE?</a:t>
            </a:r>
          </a:p>
        </p:txBody>
      </p:sp>
    </p:spTree>
    <p:extLst>
      <p:ext uri="{BB962C8B-B14F-4D97-AF65-F5344CB8AC3E}">
        <p14:creationId xmlns:p14="http://schemas.microsoft.com/office/powerpoint/2010/main" val="18373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6687" y="962784"/>
            <a:ext cx="8630195" cy="698295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 marR="2310">
              <a:spcBef>
                <a:spcPts val="43"/>
              </a:spcBef>
              <a:tabLst>
                <a:tab pos="5481675" algn="l"/>
                <a:tab pos="6178833" algn="l"/>
              </a:tabLst>
            </a:pPr>
            <a:r>
              <a:rPr sz="2251" spc="-2" dirty="0">
                <a:solidFill>
                  <a:schemeClr val="tx1"/>
                </a:solidFill>
              </a:rPr>
              <a:t>Future of Work: geographic</a:t>
            </a:r>
            <a:r>
              <a:rPr lang="pt-BR" sz="2251" spc="25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barriers</a:t>
            </a:r>
            <a:r>
              <a:rPr lang="pt-BR" sz="2251" spc="7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for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sz="2251" spc="-5" dirty="0">
                <a:solidFill>
                  <a:schemeClr val="tx1"/>
                </a:solidFill>
              </a:rPr>
              <a:t>both</a:t>
            </a:r>
            <a:r>
              <a:rPr lang="pt-BR" sz="2251" spc="-5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work</a:t>
            </a:r>
            <a:r>
              <a:rPr lang="pt-BR" sz="2251" spc="-36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location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and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tech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recruiting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efforts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lang="pt-BR" sz="2251" spc="-2" dirty="0" err="1">
                <a:solidFill>
                  <a:schemeClr val="tx1"/>
                </a:solidFill>
              </a:rPr>
              <a:t>decreased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after</a:t>
            </a:r>
            <a:r>
              <a:rPr lang="pt-BR" sz="2251" spc="-2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the</a:t>
            </a:r>
            <a:r>
              <a:rPr sz="2251" spc="16" dirty="0">
                <a:solidFill>
                  <a:schemeClr val="tx1"/>
                </a:solidFill>
              </a:rPr>
              <a:t> </a:t>
            </a:r>
            <a:r>
              <a:rPr sz="2251" spc="-2" dirty="0">
                <a:solidFill>
                  <a:schemeClr val="tx1"/>
                </a:solidFill>
              </a:rPr>
              <a:t>pandemic</a:t>
            </a:r>
            <a:endParaRPr sz="2251" dirty="0">
              <a:solidFill>
                <a:schemeClr val="tx1"/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0345" y="3020197"/>
            <a:ext cx="3631895" cy="1855371"/>
            <a:chOff x="1034104" y="4755876"/>
            <a:chExt cx="7985125" cy="4079240"/>
          </a:xfrm>
        </p:grpSpPr>
        <p:sp>
          <p:nvSpPr>
            <p:cNvPr id="11" name="object 11"/>
            <p:cNvSpPr/>
            <p:nvPr/>
          </p:nvSpPr>
          <p:spPr>
            <a:xfrm>
              <a:off x="1461316" y="4755876"/>
              <a:ext cx="570865" cy="4075429"/>
            </a:xfrm>
            <a:custGeom>
              <a:avLst/>
              <a:gdLst/>
              <a:ahLst/>
              <a:cxnLst/>
              <a:rect l="l" t="t" r="r" b="b"/>
              <a:pathLst>
                <a:path w="570864" h="4075429">
                  <a:moveTo>
                    <a:pt x="570453" y="0"/>
                  </a:moveTo>
                  <a:lnTo>
                    <a:pt x="0" y="0"/>
                  </a:lnTo>
                  <a:lnTo>
                    <a:pt x="0" y="4074849"/>
                  </a:lnTo>
                  <a:lnTo>
                    <a:pt x="570453" y="4074849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31770" y="7104286"/>
              <a:ext cx="570865" cy="1726564"/>
            </a:xfrm>
            <a:custGeom>
              <a:avLst/>
              <a:gdLst/>
              <a:ahLst/>
              <a:cxnLst/>
              <a:rect l="l" t="t" r="r" b="b"/>
              <a:pathLst>
                <a:path w="570864" h="1726565">
                  <a:moveTo>
                    <a:pt x="570453" y="0"/>
                  </a:moveTo>
                  <a:lnTo>
                    <a:pt x="0" y="0"/>
                  </a:lnTo>
                  <a:lnTo>
                    <a:pt x="0" y="1726439"/>
                  </a:lnTo>
                  <a:lnTo>
                    <a:pt x="570453" y="1726439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13"/>
            <p:cNvSpPr/>
            <p:nvPr/>
          </p:nvSpPr>
          <p:spPr>
            <a:xfrm>
              <a:off x="3457905" y="8485186"/>
              <a:ext cx="570865" cy="346075"/>
            </a:xfrm>
            <a:custGeom>
              <a:avLst/>
              <a:gdLst/>
              <a:ahLst/>
              <a:cxnLst/>
              <a:rect l="l" t="t" r="r" b="b"/>
              <a:pathLst>
                <a:path w="570864" h="346075">
                  <a:moveTo>
                    <a:pt x="570453" y="0"/>
                  </a:moveTo>
                  <a:lnTo>
                    <a:pt x="0" y="0"/>
                  </a:lnTo>
                  <a:lnTo>
                    <a:pt x="0" y="345539"/>
                  </a:lnTo>
                  <a:lnTo>
                    <a:pt x="570453" y="345539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28359" y="8416078"/>
              <a:ext cx="570865" cy="414655"/>
            </a:xfrm>
            <a:custGeom>
              <a:avLst/>
              <a:gdLst/>
              <a:ahLst/>
              <a:cxnLst/>
              <a:rect l="l" t="t" r="r" b="b"/>
              <a:pathLst>
                <a:path w="570864" h="414654">
                  <a:moveTo>
                    <a:pt x="570453" y="0"/>
                  </a:moveTo>
                  <a:lnTo>
                    <a:pt x="0" y="0"/>
                  </a:lnTo>
                  <a:lnTo>
                    <a:pt x="0" y="414647"/>
                  </a:lnTo>
                  <a:lnTo>
                    <a:pt x="570453" y="414647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5" name="object 15"/>
            <p:cNvSpPr/>
            <p:nvPr/>
          </p:nvSpPr>
          <p:spPr>
            <a:xfrm>
              <a:off x="5454493" y="6827855"/>
              <a:ext cx="570865" cy="2003425"/>
            </a:xfrm>
            <a:custGeom>
              <a:avLst/>
              <a:gdLst/>
              <a:ahLst/>
              <a:cxnLst/>
              <a:rect l="l" t="t" r="r" b="b"/>
              <a:pathLst>
                <a:path w="570864" h="2003425">
                  <a:moveTo>
                    <a:pt x="570453" y="0"/>
                  </a:moveTo>
                  <a:lnTo>
                    <a:pt x="0" y="0"/>
                  </a:lnTo>
                  <a:lnTo>
                    <a:pt x="0" y="2002870"/>
                  </a:lnTo>
                  <a:lnTo>
                    <a:pt x="570453" y="2002870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16"/>
            <p:cNvSpPr/>
            <p:nvPr/>
          </p:nvSpPr>
          <p:spPr>
            <a:xfrm>
              <a:off x="6024947" y="6379282"/>
              <a:ext cx="570865" cy="2451735"/>
            </a:xfrm>
            <a:custGeom>
              <a:avLst/>
              <a:gdLst/>
              <a:ahLst/>
              <a:cxnLst/>
              <a:rect l="l" t="t" r="r" b="b"/>
              <a:pathLst>
                <a:path w="570865" h="2451734">
                  <a:moveTo>
                    <a:pt x="570453" y="0"/>
                  </a:moveTo>
                  <a:lnTo>
                    <a:pt x="0" y="0"/>
                  </a:lnTo>
                  <a:lnTo>
                    <a:pt x="0" y="2451443"/>
                  </a:lnTo>
                  <a:lnTo>
                    <a:pt x="570453" y="2451443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7" name="object 17"/>
            <p:cNvSpPr/>
            <p:nvPr/>
          </p:nvSpPr>
          <p:spPr>
            <a:xfrm>
              <a:off x="7451081" y="8343201"/>
              <a:ext cx="570865" cy="487680"/>
            </a:xfrm>
            <a:custGeom>
              <a:avLst/>
              <a:gdLst/>
              <a:ahLst/>
              <a:cxnLst/>
              <a:rect l="l" t="t" r="r" b="b"/>
              <a:pathLst>
                <a:path w="570865" h="487679">
                  <a:moveTo>
                    <a:pt x="570453" y="0"/>
                  </a:moveTo>
                  <a:lnTo>
                    <a:pt x="0" y="0"/>
                  </a:lnTo>
                  <a:lnTo>
                    <a:pt x="0" y="487524"/>
                  </a:lnTo>
                  <a:lnTo>
                    <a:pt x="570453" y="487524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8" name="object 18"/>
            <p:cNvSpPr/>
            <p:nvPr/>
          </p:nvSpPr>
          <p:spPr>
            <a:xfrm>
              <a:off x="8021535" y="6537602"/>
              <a:ext cx="570865" cy="2293620"/>
            </a:xfrm>
            <a:custGeom>
              <a:avLst/>
              <a:gdLst/>
              <a:ahLst/>
              <a:cxnLst/>
              <a:rect l="l" t="t" r="r" b="b"/>
              <a:pathLst>
                <a:path w="570865" h="2293620">
                  <a:moveTo>
                    <a:pt x="570453" y="0"/>
                  </a:moveTo>
                  <a:lnTo>
                    <a:pt x="0" y="0"/>
                  </a:lnTo>
                  <a:lnTo>
                    <a:pt x="0" y="2293123"/>
                  </a:lnTo>
                  <a:lnTo>
                    <a:pt x="570453" y="2293123"/>
                  </a:lnTo>
                  <a:lnTo>
                    <a:pt x="570453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34104" y="8830726"/>
              <a:ext cx="7985125" cy="0"/>
            </a:xfrm>
            <a:custGeom>
              <a:avLst/>
              <a:gdLst/>
              <a:ahLst/>
              <a:cxnLst/>
              <a:rect l="l" t="t" r="r" b="b"/>
              <a:pathLst>
                <a:path w="7985125">
                  <a:moveTo>
                    <a:pt x="0" y="0"/>
                  </a:moveTo>
                  <a:lnTo>
                    <a:pt x="7985097" y="0"/>
                  </a:lnTo>
                </a:path>
              </a:pathLst>
            </a:custGeom>
            <a:ln w="7853">
              <a:solidFill>
                <a:srgbClr val="1E2C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614331" y="4568091"/>
            <a:ext cx="17675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5%</a:t>
            </a:r>
            <a:endParaRPr sz="88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30415" y="4499082"/>
            <a:ext cx="17675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7%</a:t>
            </a:r>
            <a:endParaRPr sz="88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3865" y="3936135"/>
            <a:ext cx="240008" cy="14409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25%</a:t>
            </a:r>
            <a:endParaRPr sz="88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73792" y="4532420"/>
            <a:ext cx="17675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6%</a:t>
            </a:r>
            <a:endParaRPr sz="88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90536" y="3539391"/>
            <a:ext cx="499656" cy="411804"/>
          </a:xfrm>
          <a:prstGeom prst="rect">
            <a:avLst/>
          </a:prstGeom>
        </p:spPr>
        <p:txBody>
          <a:bodyPr vert="horz" wrap="square" lIns="0" tIns="73938" rIns="0" bIns="0" rtlCol="0">
            <a:spAutoFit/>
          </a:bodyPr>
          <a:lstStyle/>
          <a:p>
            <a:pPr marL="265117">
              <a:spcBef>
                <a:spcPts val="582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35%</a:t>
            </a:r>
            <a:endParaRPr sz="887">
              <a:latin typeface="Arial"/>
              <a:cs typeface="Arial"/>
            </a:endParaRPr>
          </a:p>
          <a:p>
            <a:pPr marL="5776">
              <a:spcBef>
                <a:spcPts val="539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29%</a:t>
            </a:r>
            <a:endParaRPr sz="88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58110" y="3678056"/>
            <a:ext cx="240008" cy="14409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33%</a:t>
            </a:r>
            <a:endParaRPr sz="88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82046" y="4903561"/>
            <a:ext cx="71655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Same</a:t>
            </a:r>
            <a:r>
              <a:rPr sz="887" spc="-25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country</a:t>
            </a:r>
            <a:endParaRPr sz="887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7451" y="4903561"/>
            <a:ext cx="513231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Same</a:t>
            </a:r>
            <a:r>
              <a:rPr sz="887" spc="-32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city</a:t>
            </a:r>
            <a:endParaRPr sz="887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45595" y="4903561"/>
            <a:ext cx="773745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Same</a:t>
            </a:r>
            <a:r>
              <a:rPr sz="887" spc="-23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province</a:t>
            </a:r>
            <a:endParaRPr sz="88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10745" y="4903561"/>
            <a:ext cx="475396" cy="272374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 indent="16461">
              <a:lnSpc>
                <a:spcPct val="101499"/>
              </a:lnSpc>
              <a:spcBef>
                <a:spcPts val="41"/>
              </a:spcBef>
            </a:pPr>
            <a:r>
              <a:rPr sz="887" spc="2" dirty="0">
                <a:solidFill>
                  <a:srgbClr val="1E2C41"/>
                </a:solidFill>
                <a:latin typeface="Arial"/>
                <a:cs typeface="Arial"/>
              </a:rPr>
              <a:t>Different 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countries</a:t>
            </a:r>
            <a:endParaRPr sz="887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4355" y="2645293"/>
            <a:ext cx="160872" cy="120726"/>
          </a:xfrm>
          <a:custGeom>
            <a:avLst/>
            <a:gdLst/>
            <a:ahLst/>
            <a:cxnLst/>
            <a:rect l="l" t="t" r="r" b="b"/>
            <a:pathLst>
              <a:path w="353694" h="265429">
                <a:moveTo>
                  <a:pt x="353078" y="0"/>
                </a:moveTo>
                <a:lnTo>
                  <a:pt x="0" y="0"/>
                </a:lnTo>
                <a:lnTo>
                  <a:pt x="0" y="265122"/>
                </a:lnTo>
                <a:lnTo>
                  <a:pt x="353078" y="265122"/>
                </a:lnTo>
                <a:lnTo>
                  <a:pt x="353078" y="0"/>
                </a:lnTo>
                <a:close/>
              </a:path>
            </a:pathLst>
          </a:custGeom>
          <a:solidFill>
            <a:srgbClr val="416E97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31" name="object 31"/>
          <p:cNvSpPr/>
          <p:nvPr/>
        </p:nvSpPr>
        <p:spPr>
          <a:xfrm>
            <a:off x="2075688" y="2645293"/>
            <a:ext cx="161161" cy="120726"/>
          </a:xfrm>
          <a:custGeom>
            <a:avLst/>
            <a:gdLst/>
            <a:ahLst/>
            <a:cxnLst/>
            <a:rect l="l" t="t" r="r" b="b"/>
            <a:pathLst>
              <a:path w="354329" h="265429">
                <a:moveTo>
                  <a:pt x="354334" y="0"/>
                </a:moveTo>
                <a:lnTo>
                  <a:pt x="0" y="0"/>
                </a:lnTo>
                <a:lnTo>
                  <a:pt x="0" y="265122"/>
                </a:lnTo>
                <a:lnTo>
                  <a:pt x="354334" y="265122"/>
                </a:lnTo>
                <a:lnTo>
                  <a:pt x="354334" y="0"/>
                </a:lnTo>
                <a:close/>
              </a:path>
            </a:pathLst>
          </a:custGeom>
          <a:solidFill>
            <a:srgbClr val="1E2C41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32" name="object 32"/>
          <p:cNvSpPr txBox="1"/>
          <p:nvPr/>
        </p:nvSpPr>
        <p:spPr>
          <a:xfrm>
            <a:off x="513805" y="2178887"/>
            <a:ext cx="3423946" cy="80361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28880">
              <a:spcBef>
                <a:spcPts val="41"/>
              </a:spcBef>
            </a:pP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Geographic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Distribution of Current</a:t>
            </a:r>
            <a:r>
              <a:rPr sz="1205" b="1" spc="-64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Employees</a:t>
            </a:r>
            <a:endParaRPr sz="1205">
              <a:latin typeface="Arial"/>
              <a:cs typeface="Arial"/>
            </a:endParaRPr>
          </a:p>
          <a:p>
            <a:pPr marL="28880">
              <a:spcBef>
                <a:spcPts val="9"/>
              </a:spcBef>
            </a:pP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Percentage of total</a:t>
            </a:r>
            <a:r>
              <a:rPr sz="1046" spc="-2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046" spc="2" dirty="0">
                <a:solidFill>
                  <a:srgbClr val="416E97"/>
                </a:solidFill>
                <a:latin typeface="Arial"/>
                <a:cs typeface="Arial"/>
              </a:rPr>
              <a:t>respondents</a:t>
            </a:r>
            <a:r>
              <a:rPr sz="1057" spc="3" baseline="25089" dirty="0">
                <a:solidFill>
                  <a:srgbClr val="416E97"/>
                </a:solidFill>
                <a:latin typeface="Arial"/>
                <a:cs typeface="Arial"/>
              </a:rPr>
              <a:t>*</a:t>
            </a:r>
            <a:endParaRPr sz="1057" baseline="25089">
              <a:latin typeface="Arial"/>
              <a:cs typeface="Arial"/>
            </a:endParaRPr>
          </a:p>
          <a:p>
            <a:pPr marL="166348" marR="471030" indent="53716">
              <a:lnSpc>
                <a:spcPct val="173400"/>
              </a:lnSpc>
              <a:spcBef>
                <a:spcPts val="102"/>
              </a:spcBef>
              <a:tabLst>
                <a:tab pos="1741741" algn="l"/>
              </a:tabLst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Before</a:t>
            </a:r>
            <a:r>
              <a:rPr sz="887" spc="9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Covid-19</a:t>
            </a:r>
            <a:r>
              <a:rPr sz="887" spc="18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outbreak	After Covid-19</a:t>
            </a:r>
            <a:r>
              <a:rPr sz="887" spc="-11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outbreak  59%</a:t>
            </a:r>
            <a:endParaRPr sz="88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574" y="5571180"/>
            <a:ext cx="3527632" cy="26669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2817" rIns="0" bIns="0" rtlCol="0">
            <a:spAutoFit/>
          </a:bodyPr>
          <a:lstStyle/>
          <a:p>
            <a:pPr marL="5776">
              <a:spcBef>
                <a:spcPts val="180"/>
              </a:spcBef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*Question: </a:t>
            </a:r>
            <a:r>
              <a:rPr sz="750" i="1" dirty="0">
                <a:solidFill>
                  <a:srgbClr val="1E2C41"/>
                </a:solidFill>
                <a:latin typeface="Arial"/>
                <a:cs typeface="Arial"/>
              </a:rPr>
              <a:t>“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Where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are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your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employees</a:t>
            </a:r>
            <a:r>
              <a:rPr sz="750" spc="-64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geographically?”</a:t>
            </a:r>
            <a:endParaRPr sz="750" dirty="0">
              <a:latin typeface="Arial"/>
              <a:cs typeface="Arial"/>
            </a:endParaRPr>
          </a:p>
          <a:p>
            <a:pPr marL="5776">
              <a:spcBef>
                <a:spcPts val="134"/>
              </a:spcBef>
            </a:pP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**Question: “Where has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your company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hired new employees in the past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6</a:t>
            </a:r>
            <a:r>
              <a:rPr sz="750" spc="-59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months?”</a:t>
            </a:r>
            <a:endParaRPr sz="750" dirty="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622075" y="2824553"/>
            <a:ext cx="2065343" cy="2065343"/>
            <a:chOff x="12360756" y="4325732"/>
            <a:chExt cx="4540885" cy="4540885"/>
          </a:xfrm>
        </p:grpSpPr>
        <p:sp>
          <p:nvSpPr>
            <p:cNvPr id="35" name="object 35"/>
            <p:cNvSpPr/>
            <p:nvPr/>
          </p:nvSpPr>
          <p:spPr>
            <a:xfrm>
              <a:off x="14631073" y="4325732"/>
              <a:ext cx="2270760" cy="3486785"/>
            </a:xfrm>
            <a:custGeom>
              <a:avLst/>
              <a:gdLst/>
              <a:ahLst/>
              <a:cxnLst/>
              <a:rect l="l" t="t" r="r" b="b"/>
              <a:pathLst>
                <a:path w="2270759" h="3486784">
                  <a:moveTo>
                    <a:pt x="0" y="0"/>
                  </a:moveTo>
                  <a:lnTo>
                    <a:pt x="0" y="1135148"/>
                  </a:lnTo>
                  <a:lnTo>
                    <a:pt x="49615" y="1136232"/>
                  </a:lnTo>
                  <a:lnTo>
                    <a:pt x="99006" y="1139472"/>
                  </a:lnTo>
                  <a:lnTo>
                    <a:pt x="148107" y="1144848"/>
                  </a:lnTo>
                  <a:lnTo>
                    <a:pt x="196849" y="1152342"/>
                  </a:lnTo>
                  <a:lnTo>
                    <a:pt x="245164" y="1161933"/>
                  </a:lnTo>
                  <a:lnTo>
                    <a:pt x="292987" y="1173603"/>
                  </a:lnTo>
                  <a:lnTo>
                    <a:pt x="340248" y="1187334"/>
                  </a:lnTo>
                  <a:lnTo>
                    <a:pt x="386880" y="1203104"/>
                  </a:lnTo>
                  <a:lnTo>
                    <a:pt x="432817" y="1220897"/>
                  </a:lnTo>
                  <a:lnTo>
                    <a:pt x="477990" y="1240691"/>
                  </a:lnTo>
                  <a:lnTo>
                    <a:pt x="522332" y="1262469"/>
                  </a:lnTo>
                  <a:lnTo>
                    <a:pt x="565776" y="1286210"/>
                  </a:lnTo>
                  <a:lnTo>
                    <a:pt x="608253" y="1311897"/>
                  </a:lnTo>
                  <a:lnTo>
                    <a:pt x="648232" y="1338447"/>
                  </a:lnTo>
                  <a:lnTo>
                    <a:pt x="686729" y="1366385"/>
                  </a:lnTo>
                  <a:lnTo>
                    <a:pt x="723732" y="1395656"/>
                  </a:lnTo>
                  <a:lnTo>
                    <a:pt x="759229" y="1426205"/>
                  </a:lnTo>
                  <a:lnTo>
                    <a:pt x="793208" y="1457978"/>
                  </a:lnTo>
                  <a:lnTo>
                    <a:pt x="825656" y="1490921"/>
                  </a:lnTo>
                  <a:lnTo>
                    <a:pt x="856562" y="1524979"/>
                  </a:lnTo>
                  <a:lnTo>
                    <a:pt x="885913" y="1560099"/>
                  </a:lnTo>
                  <a:lnTo>
                    <a:pt x="913697" y="1596225"/>
                  </a:lnTo>
                  <a:lnTo>
                    <a:pt x="939903" y="1633303"/>
                  </a:lnTo>
                  <a:lnTo>
                    <a:pt x="964517" y="1671279"/>
                  </a:lnTo>
                  <a:lnTo>
                    <a:pt x="987528" y="1710099"/>
                  </a:lnTo>
                  <a:lnTo>
                    <a:pt x="1008924" y="1749708"/>
                  </a:lnTo>
                  <a:lnTo>
                    <a:pt x="1028692" y="1790051"/>
                  </a:lnTo>
                  <a:lnTo>
                    <a:pt x="1046820" y="1831076"/>
                  </a:lnTo>
                  <a:lnTo>
                    <a:pt x="1063296" y="1872726"/>
                  </a:lnTo>
                  <a:lnTo>
                    <a:pt x="1078109" y="1914948"/>
                  </a:lnTo>
                  <a:lnTo>
                    <a:pt x="1091245" y="1957687"/>
                  </a:lnTo>
                  <a:lnTo>
                    <a:pt x="1102693" y="2000890"/>
                  </a:lnTo>
                  <a:lnTo>
                    <a:pt x="1112440" y="2044501"/>
                  </a:lnTo>
                  <a:lnTo>
                    <a:pt x="1120475" y="2088466"/>
                  </a:lnTo>
                  <a:lnTo>
                    <a:pt x="1126785" y="2132731"/>
                  </a:lnTo>
                  <a:lnTo>
                    <a:pt x="1131359" y="2177242"/>
                  </a:lnTo>
                  <a:lnTo>
                    <a:pt x="1134183" y="2221944"/>
                  </a:lnTo>
                  <a:lnTo>
                    <a:pt x="1135246" y="2266782"/>
                  </a:lnTo>
                  <a:lnTo>
                    <a:pt x="1134535" y="2311703"/>
                  </a:lnTo>
                  <a:lnTo>
                    <a:pt x="1132040" y="2356653"/>
                  </a:lnTo>
                  <a:lnTo>
                    <a:pt x="1127746" y="2401576"/>
                  </a:lnTo>
                  <a:lnTo>
                    <a:pt x="1121643" y="2446418"/>
                  </a:lnTo>
                  <a:lnTo>
                    <a:pt x="1113718" y="2491125"/>
                  </a:lnTo>
                  <a:lnTo>
                    <a:pt x="1103958" y="2535643"/>
                  </a:lnTo>
                  <a:lnTo>
                    <a:pt x="1092353" y="2579917"/>
                  </a:lnTo>
                  <a:lnTo>
                    <a:pt x="1078889" y="2623894"/>
                  </a:lnTo>
                  <a:lnTo>
                    <a:pt x="1063555" y="2667517"/>
                  </a:lnTo>
                  <a:lnTo>
                    <a:pt x="1046338" y="2710734"/>
                  </a:lnTo>
                  <a:lnTo>
                    <a:pt x="1027226" y="2753490"/>
                  </a:lnTo>
                  <a:lnTo>
                    <a:pt x="1006207" y="2795730"/>
                  </a:lnTo>
                  <a:lnTo>
                    <a:pt x="983269" y="2837400"/>
                  </a:lnTo>
                  <a:lnTo>
                    <a:pt x="958400" y="2878446"/>
                  </a:lnTo>
                  <a:lnTo>
                    <a:pt x="1916800" y="3486700"/>
                  </a:lnTo>
                  <a:lnTo>
                    <a:pt x="1942958" y="3444472"/>
                  </a:lnTo>
                  <a:lnTo>
                    <a:pt x="1968150" y="3401746"/>
                  </a:lnTo>
                  <a:lnTo>
                    <a:pt x="1992371" y="3358538"/>
                  </a:lnTo>
                  <a:lnTo>
                    <a:pt x="2015615" y="3314864"/>
                  </a:lnTo>
                  <a:lnTo>
                    <a:pt x="2037877" y="3270741"/>
                  </a:lnTo>
                  <a:lnTo>
                    <a:pt x="2059154" y="3226187"/>
                  </a:lnTo>
                  <a:lnTo>
                    <a:pt x="2079440" y="3181218"/>
                  </a:lnTo>
                  <a:lnTo>
                    <a:pt x="2098730" y="3135851"/>
                  </a:lnTo>
                  <a:lnTo>
                    <a:pt x="2117020" y="3090102"/>
                  </a:lnTo>
                  <a:lnTo>
                    <a:pt x="2134304" y="3043988"/>
                  </a:lnTo>
                  <a:lnTo>
                    <a:pt x="2150578" y="2997527"/>
                  </a:lnTo>
                  <a:lnTo>
                    <a:pt x="2165838" y="2950735"/>
                  </a:lnTo>
                  <a:lnTo>
                    <a:pt x="2180077" y="2903628"/>
                  </a:lnTo>
                  <a:lnTo>
                    <a:pt x="2193292" y="2856225"/>
                  </a:lnTo>
                  <a:lnTo>
                    <a:pt x="2205477" y="2808540"/>
                  </a:lnTo>
                  <a:lnTo>
                    <a:pt x="2216628" y="2760592"/>
                  </a:lnTo>
                  <a:lnTo>
                    <a:pt x="2226740" y="2712397"/>
                  </a:lnTo>
                  <a:lnTo>
                    <a:pt x="2235808" y="2663971"/>
                  </a:lnTo>
                  <a:lnTo>
                    <a:pt x="2243828" y="2615332"/>
                  </a:lnTo>
                  <a:lnTo>
                    <a:pt x="2250793" y="2566497"/>
                  </a:lnTo>
                  <a:lnTo>
                    <a:pt x="2256701" y="2517482"/>
                  </a:lnTo>
                  <a:lnTo>
                    <a:pt x="2261545" y="2468304"/>
                  </a:lnTo>
                  <a:lnTo>
                    <a:pt x="2265321" y="2418979"/>
                  </a:lnTo>
                  <a:lnTo>
                    <a:pt x="2268024" y="2369525"/>
                  </a:lnTo>
                  <a:lnTo>
                    <a:pt x="2269649" y="2319959"/>
                  </a:lnTo>
                  <a:lnTo>
                    <a:pt x="2270192" y="2270297"/>
                  </a:lnTo>
                  <a:lnTo>
                    <a:pt x="2269693" y="2222193"/>
                  </a:lnTo>
                  <a:lnTo>
                    <a:pt x="2268201" y="2174333"/>
                  </a:lnTo>
                  <a:lnTo>
                    <a:pt x="2265726" y="2126727"/>
                  </a:lnTo>
                  <a:lnTo>
                    <a:pt x="2262278" y="2079384"/>
                  </a:lnTo>
                  <a:lnTo>
                    <a:pt x="2257868" y="2032315"/>
                  </a:lnTo>
                  <a:lnTo>
                    <a:pt x="2252504" y="1985529"/>
                  </a:lnTo>
                  <a:lnTo>
                    <a:pt x="2246197" y="1939036"/>
                  </a:lnTo>
                  <a:lnTo>
                    <a:pt x="2238957" y="1892846"/>
                  </a:lnTo>
                  <a:lnTo>
                    <a:pt x="2230793" y="1846969"/>
                  </a:lnTo>
                  <a:lnTo>
                    <a:pt x="2221715" y="1801414"/>
                  </a:lnTo>
                  <a:lnTo>
                    <a:pt x="2211733" y="1756192"/>
                  </a:lnTo>
                  <a:lnTo>
                    <a:pt x="2200858" y="1711312"/>
                  </a:lnTo>
                  <a:lnTo>
                    <a:pt x="2189098" y="1666785"/>
                  </a:lnTo>
                  <a:lnTo>
                    <a:pt x="2176464" y="1622620"/>
                  </a:lnTo>
                  <a:lnTo>
                    <a:pt x="2162965" y="1578826"/>
                  </a:lnTo>
                  <a:lnTo>
                    <a:pt x="2148612" y="1535415"/>
                  </a:lnTo>
                  <a:lnTo>
                    <a:pt x="2133414" y="1492395"/>
                  </a:lnTo>
                  <a:lnTo>
                    <a:pt x="2117381" y="1449776"/>
                  </a:lnTo>
                  <a:lnTo>
                    <a:pt x="2100523" y="1407569"/>
                  </a:lnTo>
                  <a:lnTo>
                    <a:pt x="2082850" y="1365783"/>
                  </a:lnTo>
                  <a:lnTo>
                    <a:pt x="2064371" y="1324428"/>
                  </a:lnTo>
                  <a:lnTo>
                    <a:pt x="2045097" y="1283514"/>
                  </a:lnTo>
                  <a:lnTo>
                    <a:pt x="2025037" y="1243051"/>
                  </a:lnTo>
                  <a:lnTo>
                    <a:pt x="2004202" y="1203048"/>
                  </a:lnTo>
                  <a:lnTo>
                    <a:pt x="1982600" y="1163516"/>
                  </a:lnTo>
                  <a:lnTo>
                    <a:pt x="1960242" y="1124464"/>
                  </a:lnTo>
                  <a:lnTo>
                    <a:pt x="1937138" y="1085902"/>
                  </a:lnTo>
                  <a:lnTo>
                    <a:pt x="1913298" y="1047840"/>
                  </a:lnTo>
                  <a:lnTo>
                    <a:pt x="1888731" y="1010289"/>
                  </a:lnTo>
                  <a:lnTo>
                    <a:pt x="1863447" y="973256"/>
                  </a:lnTo>
                  <a:lnTo>
                    <a:pt x="1837456" y="936754"/>
                  </a:lnTo>
                  <a:lnTo>
                    <a:pt x="1810768" y="900790"/>
                  </a:lnTo>
                  <a:lnTo>
                    <a:pt x="1783394" y="865377"/>
                  </a:lnTo>
                  <a:lnTo>
                    <a:pt x="1755341" y="830522"/>
                  </a:lnTo>
                  <a:lnTo>
                    <a:pt x="1726622" y="796236"/>
                  </a:lnTo>
                  <a:lnTo>
                    <a:pt x="1697244" y="762529"/>
                  </a:lnTo>
                  <a:lnTo>
                    <a:pt x="1667219" y="729410"/>
                  </a:lnTo>
                  <a:lnTo>
                    <a:pt x="1636556" y="696891"/>
                  </a:lnTo>
                  <a:lnTo>
                    <a:pt x="1605265" y="664979"/>
                  </a:lnTo>
                  <a:lnTo>
                    <a:pt x="1573355" y="633686"/>
                  </a:lnTo>
                  <a:lnTo>
                    <a:pt x="1540838" y="603021"/>
                  </a:lnTo>
                  <a:lnTo>
                    <a:pt x="1507721" y="572994"/>
                  </a:lnTo>
                  <a:lnTo>
                    <a:pt x="1474016" y="543614"/>
                  </a:lnTo>
                  <a:lnTo>
                    <a:pt x="1439732" y="514893"/>
                  </a:lnTo>
                  <a:lnTo>
                    <a:pt x="1404879" y="486838"/>
                  </a:lnTo>
                  <a:lnTo>
                    <a:pt x="1369467" y="459462"/>
                  </a:lnTo>
                  <a:lnTo>
                    <a:pt x="1333506" y="432772"/>
                  </a:lnTo>
                  <a:lnTo>
                    <a:pt x="1297005" y="406779"/>
                  </a:lnTo>
                  <a:lnTo>
                    <a:pt x="1259975" y="381494"/>
                  </a:lnTo>
                  <a:lnTo>
                    <a:pt x="1222425" y="356925"/>
                  </a:lnTo>
                  <a:lnTo>
                    <a:pt x="1184365" y="333082"/>
                  </a:lnTo>
                  <a:lnTo>
                    <a:pt x="1145805" y="309976"/>
                  </a:lnTo>
                  <a:lnTo>
                    <a:pt x="1106755" y="287617"/>
                  </a:lnTo>
                  <a:lnTo>
                    <a:pt x="1067225" y="266014"/>
                  </a:lnTo>
                  <a:lnTo>
                    <a:pt x="1027224" y="245176"/>
                  </a:lnTo>
                  <a:lnTo>
                    <a:pt x="986762" y="225115"/>
                  </a:lnTo>
                  <a:lnTo>
                    <a:pt x="945849" y="205839"/>
                  </a:lnTo>
                  <a:lnTo>
                    <a:pt x="904496" y="187359"/>
                  </a:lnTo>
                  <a:lnTo>
                    <a:pt x="862712" y="169684"/>
                  </a:lnTo>
                  <a:lnTo>
                    <a:pt x="820506" y="152825"/>
                  </a:lnTo>
                  <a:lnTo>
                    <a:pt x="777889" y="136790"/>
                  </a:lnTo>
                  <a:lnTo>
                    <a:pt x="734870" y="121591"/>
                  </a:lnTo>
                  <a:lnTo>
                    <a:pt x="691460" y="107236"/>
                  </a:lnTo>
                  <a:lnTo>
                    <a:pt x="647668" y="93737"/>
                  </a:lnTo>
                  <a:lnTo>
                    <a:pt x="603504" y="81101"/>
                  </a:lnTo>
                  <a:lnTo>
                    <a:pt x="558977" y="69340"/>
                  </a:lnTo>
                  <a:lnTo>
                    <a:pt x="514099" y="58464"/>
                  </a:lnTo>
                  <a:lnTo>
                    <a:pt x="468878" y="48481"/>
                  </a:lnTo>
                  <a:lnTo>
                    <a:pt x="423324" y="39403"/>
                  </a:lnTo>
                  <a:lnTo>
                    <a:pt x="377448" y="31238"/>
                  </a:lnTo>
                  <a:lnTo>
                    <a:pt x="331258" y="23997"/>
                  </a:lnTo>
                  <a:lnTo>
                    <a:pt x="284766" y="17689"/>
                  </a:lnTo>
                  <a:lnTo>
                    <a:pt x="237980" y="12325"/>
                  </a:lnTo>
                  <a:lnTo>
                    <a:pt x="190911" y="7914"/>
                  </a:lnTo>
                  <a:lnTo>
                    <a:pt x="143569" y="4466"/>
                  </a:lnTo>
                  <a:lnTo>
                    <a:pt x="95963" y="1991"/>
                  </a:lnTo>
                  <a:lnTo>
                    <a:pt x="48103" y="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6" name="object 36"/>
            <p:cNvSpPr/>
            <p:nvPr/>
          </p:nvSpPr>
          <p:spPr>
            <a:xfrm>
              <a:off x="13173002" y="7204178"/>
              <a:ext cx="3375025" cy="1662430"/>
            </a:xfrm>
            <a:custGeom>
              <a:avLst/>
              <a:gdLst/>
              <a:ahLst/>
              <a:cxnLst/>
              <a:rect l="l" t="t" r="r" b="b"/>
              <a:pathLst>
                <a:path w="3375025" h="1662429">
                  <a:moveTo>
                    <a:pt x="2416470" y="0"/>
                  </a:moveTo>
                  <a:lnTo>
                    <a:pt x="2374338" y="61909"/>
                  </a:lnTo>
                  <a:lnTo>
                    <a:pt x="2328201" y="120834"/>
                  </a:lnTo>
                  <a:lnTo>
                    <a:pt x="2296615" y="156972"/>
                  </a:lnTo>
                  <a:lnTo>
                    <a:pt x="2263849" y="191459"/>
                  </a:lnTo>
                  <a:lnTo>
                    <a:pt x="2229958" y="224289"/>
                  </a:lnTo>
                  <a:lnTo>
                    <a:pt x="2194998" y="255459"/>
                  </a:lnTo>
                  <a:lnTo>
                    <a:pt x="2159025" y="284962"/>
                  </a:lnTo>
                  <a:lnTo>
                    <a:pt x="2122094" y="312795"/>
                  </a:lnTo>
                  <a:lnTo>
                    <a:pt x="2084261" y="338952"/>
                  </a:lnTo>
                  <a:lnTo>
                    <a:pt x="2045580" y="363428"/>
                  </a:lnTo>
                  <a:lnTo>
                    <a:pt x="2006108" y="386219"/>
                  </a:lnTo>
                  <a:lnTo>
                    <a:pt x="1965900" y="407319"/>
                  </a:lnTo>
                  <a:lnTo>
                    <a:pt x="1925011" y="426724"/>
                  </a:lnTo>
                  <a:lnTo>
                    <a:pt x="1883497" y="444428"/>
                  </a:lnTo>
                  <a:lnTo>
                    <a:pt x="1841413" y="460428"/>
                  </a:lnTo>
                  <a:lnTo>
                    <a:pt x="1798816" y="474717"/>
                  </a:lnTo>
                  <a:lnTo>
                    <a:pt x="1755759" y="487291"/>
                  </a:lnTo>
                  <a:lnTo>
                    <a:pt x="1712300" y="498146"/>
                  </a:lnTo>
                  <a:lnTo>
                    <a:pt x="1668493" y="507276"/>
                  </a:lnTo>
                  <a:lnTo>
                    <a:pt x="1624394" y="514676"/>
                  </a:lnTo>
                  <a:lnTo>
                    <a:pt x="1580058" y="520342"/>
                  </a:lnTo>
                  <a:lnTo>
                    <a:pt x="1535541" y="524268"/>
                  </a:lnTo>
                  <a:lnTo>
                    <a:pt x="1490898" y="526450"/>
                  </a:lnTo>
                  <a:lnTo>
                    <a:pt x="1446185" y="526883"/>
                  </a:lnTo>
                  <a:lnTo>
                    <a:pt x="1401457" y="525562"/>
                  </a:lnTo>
                  <a:lnTo>
                    <a:pt x="1356770" y="522482"/>
                  </a:lnTo>
                  <a:lnTo>
                    <a:pt x="1312180" y="517638"/>
                  </a:lnTo>
                  <a:lnTo>
                    <a:pt x="1267741" y="511025"/>
                  </a:lnTo>
                  <a:lnTo>
                    <a:pt x="1223509" y="502639"/>
                  </a:lnTo>
                  <a:lnTo>
                    <a:pt x="1179540" y="492474"/>
                  </a:lnTo>
                  <a:lnTo>
                    <a:pt x="1135889" y="480526"/>
                  </a:lnTo>
                  <a:lnTo>
                    <a:pt x="1092612" y="466789"/>
                  </a:lnTo>
                  <a:lnTo>
                    <a:pt x="1049764" y="451259"/>
                  </a:lnTo>
                  <a:lnTo>
                    <a:pt x="1007400" y="433931"/>
                  </a:lnTo>
                  <a:lnTo>
                    <a:pt x="965577" y="414800"/>
                  </a:lnTo>
                  <a:lnTo>
                    <a:pt x="924349" y="393861"/>
                  </a:lnTo>
                  <a:lnTo>
                    <a:pt x="883773" y="371109"/>
                  </a:lnTo>
                  <a:lnTo>
                    <a:pt x="843903" y="346540"/>
                  </a:lnTo>
                  <a:lnTo>
                    <a:pt x="804795" y="320148"/>
                  </a:lnTo>
                  <a:lnTo>
                    <a:pt x="766504" y="291928"/>
                  </a:lnTo>
                  <a:lnTo>
                    <a:pt x="729087" y="261876"/>
                  </a:lnTo>
                  <a:lnTo>
                    <a:pt x="0" y="1131902"/>
                  </a:lnTo>
                  <a:lnTo>
                    <a:pt x="38654" y="1163566"/>
                  </a:lnTo>
                  <a:lnTo>
                    <a:pt x="77965" y="1194363"/>
                  </a:lnTo>
                  <a:lnTo>
                    <a:pt x="117928" y="1224282"/>
                  </a:lnTo>
                  <a:lnTo>
                    <a:pt x="158536" y="1253310"/>
                  </a:lnTo>
                  <a:lnTo>
                    <a:pt x="199785" y="1281437"/>
                  </a:lnTo>
                  <a:lnTo>
                    <a:pt x="241668" y="1308651"/>
                  </a:lnTo>
                  <a:lnTo>
                    <a:pt x="282551" y="1334004"/>
                  </a:lnTo>
                  <a:lnTo>
                    <a:pt x="323760" y="1358389"/>
                  </a:lnTo>
                  <a:lnTo>
                    <a:pt x="365281" y="1381808"/>
                  </a:lnTo>
                  <a:lnTo>
                    <a:pt x="407100" y="1404264"/>
                  </a:lnTo>
                  <a:lnTo>
                    <a:pt x="449205" y="1425761"/>
                  </a:lnTo>
                  <a:lnTo>
                    <a:pt x="491582" y="1446301"/>
                  </a:lnTo>
                  <a:lnTo>
                    <a:pt x="534216" y="1465888"/>
                  </a:lnTo>
                  <a:lnTo>
                    <a:pt x="577094" y="1484524"/>
                  </a:lnTo>
                  <a:lnTo>
                    <a:pt x="620203" y="1502212"/>
                  </a:lnTo>
                  <a:lnTo>
                    <a:pt x="663530" y="1518956"/>
                  </a:lnTo>
                  <a:lnTo>
                    <a:pt x="707059" y="1534759"/>
                  </a:lnTo>
                  <a:lnTo>
                    <a:pt x="750779" y="1549623"/>
                  </a:lnTo>
                  <a:lnTo>
                    <a:pt x="794675" y="1563552"/>
                  </a:lnTo>
                  <a:lnTo>
                    <a:pt x="838733" y="1576548"/>
                  </a:lnTo>
                  <a:lnTo>
                    <a:pt x="882941" y="1588616"/>
                  </a:lnTo>
                  <a:lnTo>
                    <a:pt x="927284" y="1599757"/>
                  </a:lnTo>
                  <a:lnTo>
                    <a:pt x="971749" y="1609975"/>
                  </a:lnTo>
                  <a:lnTo>
                    <a:pt x="1016323" y="1619273"/>
                  </a:lnTo>
                  <a:lnTo>
                    <a:pt x="1060991" y="1627653"/>
                  </a:lnTo>
                  <a:lnTo>
                    <a:pt x="1105741" y="1635120"/>
                  </a:lnTo>
                  <a:lnTo>
                    <a:pt x="1150557" y="1641676"/>
                  </a:lnTo>
                  <a:lnTo>
                    <a:pt x="1195428" y="1647323"/>
                  </a:lnTo>
                  <a:lnTo>
                    <a:pt x="1240340" y="1652066"/>
                  </a:lnTo>
                  <a:lnTo>
                    <a:pt x="1285278" y="1655907"/>
                  </a:lnTo>
                  <a:lnTo>
                    <a:pt x="1330229" y="1658849"/>
                  </a:lnTo>
                  <a:lnTo>
                    <a:pt x="1375180" y="1660895"/>
                  </a:lnTo>
                  <a:lnTo>
                    <a:pt x="1420116" y="1662049"/>
                  </a:lnTo>
                  <a:lnTo>
                    <a:pt x="1465026" y="1662312"/>
                  </a:lnTo>
                  <a:lnTo>
                    <a:pt x="1509894" y="1661689"/>
                  </a:lnTo>
                  <a:lnTo>
                    <a:pt x="1554707" y="1660182"/>
                  </a:lnTo>
                  <a:lnTo>
                    <a:pt x="1599452" y="1657795"/>
                  </a:lnTo>
                  <a:lnTo>
                    <a:pt x="1644114" y="1654530"/>
                  </a:lnTo>
                  <a:lnTo>
                    <a:pt x="1688682" y="1650391"/>
                  </a:lnTo>
                  <a:lnTo>
                    <a:pt x="1733140" y="1645380"/>
                  </a:lnTo>
                  <a:lnTo>
                    <a:pt x="1777475" y="1639500"/>
                  </a:lnTo>
                  <a:lnTo>
                    <a:pt x="1821674" y="1632756"/>
                  </a:lnTo>
                  <a:lnTo>
                    <a:pt x="1865723" y="1625148"/>
                  </a:lnTo>
                  <a:lnTo>
                    <a:pt x="1909609" y="1616682"/>
                  </a:lnTo>
                  <a:lnTo>
                    <a:pt x="1953317" y="1607359"/>
                  </a:lnTo>
                  <a:lnTo>
                    <a:pt x="1996835" y="1597183"/>
                  </a:lnTo>
                  <a:lnTo>
                    <a:pt x="2040148" y="1586156"/>
                  </a:lnTo>
                  <a:lnTo>
                    <a:pt x="2083243" y="1574283"/>
                  </a:lnTo>
                  <a:lnTo>
                    <a:pt x="2126107" y="1561565"/>
                  </a:lnTo>
                  <a:lnTo>
                    <a:pt x="2168726" y="1548006"/>
                  </a:lnTo>
                  <a:lnTo>
                    <a:pt x="2211086" y="1533610"/>
                  </a:lnTo>
                  <a:lnTo>
                    <a:pt x="2253174" y="1518378"/>
                  </a:lnTo>
                  <a:lnTo>
                    <a:pt x="2294976" y="1502314"/>
                  </a:lnTo>
                  <a:lnTo>
                    <a:pt x="2336478" y="1485421"/>
                  </a:lnTo>
                  <a:lnTo>
                    <a:pt x="2377668" y="1467702"/>
                  </a:lnTo>
                  <a:lnTo>
                    <a:pt x="2418530" y="1449161"/>
                  </a:lnTo>
                  <a:lnTo>
                    <a:pt x="2459053" y="1429799"/>
                  </a:lnTo>
                  <a:lnTo>
                    <a:pt x="2499221" y="1409621"/>
                  </a:lnTo>
                  <a:lnTo>
                    <a:pt x="2539023" y="1388629"/>
                  </a:lnTo>
                  <a:lnTo>
                    <a:pt x="2578443" y="1366827"/>
                  </a:lnTo>
                  <a:lnTo>
                    <a:pt x="2617468" y="1344216"/>
                  </a:lnTo>
                  <a:lnTo>
                    <a:pt x="2656085" y="1320801"/>
                  </a:lnTo>
                  <a:lnTo>
                    <a:pt x="2694281" y="1296585"/>
                  </a:lnTo>
                  <a:lnTo>
                    <a:pt x="2732041" y="1271570"/>
                  </a:lnTo>
                  <a:lnTo>
                    <a:pt x="2769352" y="1245759"/>
                  </a:lnTo>
                  <a:lnTo>
                    <a:pt x="2806200" y="1219156"/>
                  </a:lnTo>
                  <a:lnTo>
                    <a:pt x="2842573" y="1191763"/>
                  </a:lnTo>
                  <a:lnTo>
                    <a:pt x="2878455" y="1163584"/>
                  </a:lnTo>
                  <a:lnTo>
                    <a:pt x="2913834" y="1134622"/>
                  </a:lnTo>
                  <a:lnTo>
                    <a:pt x="2948696" y="1104880"/>
                  </a:lnTo>
                  <a:lnTo>
                    <a:pt x="2983028" y="1074360"/>
                  </a:lnTo>
                  <a:lnTo>
                    <a:pt x="3016815" y="1043066"/>
                  </a:lnTo>
                  <a:lnTo>
                    <a:pt x="3050045" y="1011001"/>
                  </a:lnTo>
                  <a:lnTo>
                    <a:pt x="3082703" y="978167"/>
                  </a:lnTo>
                  <a:lnTo>
                    <a:pt x="3114776" y="944569"/>
                  </a:lnTo>
                  <a:lnTo>
                    <a:pt x="3146251" y="910208"/>
                  </a:lnTo>
                  <a:lnTo>
                    <a:pt x="3177114" y="875088"/>
                  </a:lnTo>
                  <a:lnTo>
                    <a:pt x="3207351" y="839213"/>
                  </a:lnTo>
                  <a:lnTo>
                    <a:pt x="3236948" y="802584"/>
                  </a:lnTo>
                  <a:lnTo>
                    <a:pt x="3265893" y="765206"/>
                  </a:lnTo>
                  <a:lnTo>
                    <a:pt x="3294171" y="727080"/>
                  </a:lnTo>
                  <a:lnTo>
                    <a:pt x="3321769" y="688211"/>
                  </a:lnTo>
                  <a:lnTo>
                    <a:pt x="3348673" y="648601"/>
                  </a:lnTo>
                  <a:lnTo>
                    <a:pt x="3374871" y="608253"/>
                  </a:lnTo>
                  <a:lnTo>
                    <a:pt x="2416470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786103" y="7257370"/>
              <a:ext cx="1116330" cy="1078865"/>
            </a:xfrm>
            <a:custGeom>
              <a:avLst/>
              <a:gdLst/>
              <a:ahLst/>
              <a:cxnLst/>
              <a:rect l="l" t="t" r="r" b="b"/>
              <a:pathLst>
                <a:path w="1116330" h="1078865">
                  <a:moveTo>
                    <a:pt x="922485" y="0"/>
                  </a:moveTo>
                  <a:lnTo>
                    <a:pt x="0" y="661445"/>
                  </a:lnTo>
                  <a:lnTo>
                    <a:pt x="30738" y="703289"/>
                  </a:lnTo>
                  <a:lnTo>
                    <a:pt x="62402" y="744396"/>
                  </a:lnTo>
                  <a:lnTo>
                    <a:pt x="94980" y="784751"/>
                  </a:lnTo>
                  <a:lnTo>
                    <a:pt x="128458" y="824339"/>
                  </a:lnTo>
                  <a:lnTo>
                    <a:pt x="162823" y="863145"/>
                  </a:lnTo>
                  <a:lnTo>
                    <a:pt x="198062" y="901154"/>
                  </a:lnTo>
                  <a:lnTo>
                    <a:pt x="234161" y="938350"/>
                  </a:lnTo>
                  <a:lnTo>
                    <a:pt x="271108" y="974719"/>
                  </a:lnTo>
                  <a:lnTo>
                    <a:pt x="308888" y="1010245"/>
                  </a:lnTo>
                  <a:lnTo>
                    <a:pt x="347490" y="1044914"/>
                  </a:lnTo>
                  <a:lnTo>
                    <a:pt x="386899" y="1078710"/>
                  </a:lnTo>
                  <a:lnTo>
                    <a:pt x="1115986" y="208684"/>
                  </a:lnTo>
                  <a:lnTo>
                    <a:pt x="1080166" y="177374"/>
                  </a:lnTo>
                  <a:lnTo>
                    <a:pt x="1045715" y="144622"/>
                  </a:lnTo>
                  <a:lnTo>
                    <a:pt x="1012678" y="110467"/>
                  </a:lnTo>
                  <a:lnTo>
                    <a:pt x="981098" y="74952"/>
                  </a:lnTo>
                  <a:lnTo>
                    <a:pt x="951019" y="38115"/>
                  </a:lnTo>
                  <a:lnTo>
                    <a:pt x="922485" y="0"/>
                  </a:lnTo>
                  <a:close/>
                </a:path>
              </a:pathLst>
            </a:custGeom>
            <a:solidFill>
              <a:srgbClr val="9ECEE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8" name="object 38"/>
            <p:cNvSpPr/>
            <p:nvPr/>
          </p:nvSpPr>
          <p:spPr>
            <a:xfrm>
              <a:off x="12360756" y="4390232"/>
              <a:ext cx="2002155" cy="3528695"/>
            </a:xfrm>
            <a:custGeom>
              <a:avLst/>
              <a:gdLst/>
              <a:ahLst/>
              <a:cxnLst/>
              <a:rect l="l" t="t" r="r" b="b"/>
              <a:pathLst>
                <a:path w="2002155" h="3528695">
                  <a:moveTo>
                    <a:pt x="1733474" y="0"/>
                  </a:moveTo>
                  <a:lnTo>
                    <a:pt x="1683752" y="12696"/>
                  </a:lnTo>
                  <a:lnTo>
                    <a:pt x="1634377" y="26499"/>
                  </a:lnTo>
                  <a:lnTo>
                    <a:pt x="1585368" y="41401"/>
                  </a:lnTo>
                  <a:lnTo>
                    <a:pt x="1536743" y="57394"/>
                  </a:lnTo>
                  <a:lnTo>
                    <a:pt x="1488519" y="74469"/>
                  </a:lnTo>
                  <a:lnTo>
                    <a:pt x="1440713" y="92619"/>
                  </a:lnTo>
                  <a:lnTo>
                    <a:pt x="1393344" y="111835"/>
                  </a:lnTo>
                  <a:lnTo>
                    <a:pt x="1346428" y="132108"/>
                  </a:lnTo>
                  <a:lnTo>
                    <a:pt x="1299984" y="153431"/>
                  </a:lnTo>
                  <a:lnTo>
                    <a:pt x="1254030" y="175796"/>
                  </a:lnTo>
                  <a:lnTo>
                    <a:pt x="1208582" y="199195"/>
                  </a:lnTo>
                  <a:lnTo>
                    <a:pt x="1163659" y="223618"/>
                  </a:lnTo>
                  <a:lnTo>
                    <a:pt x="1119278" y="249058"/>
                  </a:lnTo>
                  <a:lnTo>
                    <a:pt x="1075457" y="275508"/>
                  </a:lnTo>
                  <a:lnTo>
                    <a:pt x="1032214" y="302957"/>
                  </a:lnTo>
                  <a:lnTo>
                    <a:pt x="989565" y="331400"/>
                  </a:lnTo>
                  <a:lnTo>
                    <a:pt x="947529" y="360826"/>
                  </a:lnTo>
                  <a:lnTo>
                    <a:pt x="908724" y="389261"/>
                  </a:lnTo>
                  <a:lnTo>
                    <a:pt x="870695" y="418361"/>
                  </a:lnTo>
                  <a:lnTo>
                    <a:pt x="833445" y="448111"/>
                  </a:lnTo>
                  <a:lnTo>
                    <a:pt x="796976" y="478498"/>
                  </a:lnTo>
                  <a:lnTo>
                    <a:pt x="761291" y="509509"/>
                  </a:lnTo>
                  <a:lnTo>
                    <a:pt x="726391" y="541129"/>
                  </a:lnTo>
                  <a:lnTo>
                    <a:pt x="692280" y="573345"/>
                  </a:lnTo>
                  <a:lnTo>
                    <a:pt x="658959" y="606143"/>
                  </a:lnTo>
                  <a:lnTo>
                    <a:pt x="626431" y="639509"/>
                  </a:lnTo>
                  <a:lnTo>
                    <a:pt x="594697" y="673429"/>
                  </a:lnTo>
                  <a:lnTo>
                    <a:pt x="563760" y="707891"/>
                  </a:lnTo>
                  <a:lnTo>
                    <a:pt x="533623" y="742879"/>
                  </a:lnTo>
                  <a:lnTo>
                    <a:pt x="504288" y="778381"/>
                  </a:lnTo>
                  <a:lnTo>
                    <a:pt x="475756" y="814382"/>
                  </a:lnTo>
                  <a:lnTo>
                    <a:pt x="448030" y="850869"/>
                  </a:lnTo>
                  <a:lnTo>
                    <a:pt x="421113" y="887828"/>
                  </a:lnTo>
                  <a:lnTo>
                    <a:pt x="395007" y="925246"/>
                  </a:lnTo>
                  <a:lnTo>
                    <a:pt x="369713" y="963108"/>
                  </a:lnTo>
                  <a:lnTo>
                    <a:pt x="345235" y="1001401"/>
                  </a:lnTo>
                  <a:lnTo>
                    <a:pt x="321574" y="1040111"/>
                  </a:lnTo>
                  <a:lnTo>
                    <a:pt x="298733" y="1079224"/>
                  </a:lnTo>
                  <a:lnTo>
                    <a:pt x="276714" y="1118727"/>
                  </a:lnTo>
                  <a:lnTo>
                    <a:pt x="255519" y="1158606"/>
                  </a:lnTo>
                  <a:lnTo>
                    <a:pt x="235151" y="1198847"/>
                  </a:lnTo>
                  <a:lnTo>
                    <a:pt x="215611" y="1239436"/>
                  </a:lnTo>
                  <a:lnTo>
                    <a:pt x="196903" y="1280360"/>
                  </a:lnTo>
                  <a:lnTo>
                    <a:pt x="179027" y="1321605"/>
                  </a:lnTo>
                  <a:lnTo>
                    <a:pt x="161988" y="1363157"/>
                  </a:lnTo>
                  <a:lnTo>
                    <a:pt x="145786" y="1405002"/>
                  </a:lnTo>
                  <a:lnTo>
                    <a:pt x="130424" y="1447127"/>
                  </a:lnTo>
                  <a:lnTo>
                    <a:pt x="115905" y="1489517"/>
                  </a:lnTo>
                  <a:lnTo>
                    <a:pt x="102230" y="1532160"/>
                  </a:lnTo>
                  <a:lnTo>
                    <a:pt x="89402" y="1575042"/>
                  </a:lnTo>
                  <a:lnTo>
                    <a:pt x="77423" y="1618148"/>
                  </a:lnTo>
                  <a:lnTo>
                    <a:pt x="66296" y="1661465"/>
                  </a:lnTo>
                  <a:lnTo>
                    <a:pt x="56022" y="1704979"/>
                  </a:lnTo>
                  <a:lnTo>
                    <a:pt x="46604" y="1748676"/>
                  </a:lnTo>
                  <a:lnTo>
                    <a:pt x="38044" y="1792543"/>
                  </a:lnTo>
                  <a:lnTo>
                    <a:pt x="30345" y="1836567"/>
                  </a:lnTo>
                  <a:lnTo>
                    <a:pt x="23509" y="1880732"/>
                  </a:lnTo>
                  <a:lnTo>
                    <a:pt x="17537" y="1925026"/>
                  </a:lnTo>
                  <a:lnTo>
                    <a:pt x="12433" y="1969434"/>
                  </a:lnTo>
                  <a:lnTo>
                    <a:pt x="8198" y="2013944"/>
                  </a:lnTo>
                  <a:lnTo>
                    <a:pt x="4835" y="2058540"/>
                  </a:lnTo>
                  <a:lnTo>
                    <a:pt x="2346" y="2103210"/>
                  </a:lnTo>
                  <a:lnTo>
                    <a:pt x="734" y="2147940"/>
                  </a:lnTo>
                  <a:lnTo>
                    <a:pt x="0" y="2192716"/>
                  </a:lnTo>
                  <a:lnTo>
                    <a:pt x="146" y="2237524"/>
                  </a:lnTo>
                  <a:lnTo>
                    <a:pt x="1176" y="2282351"/>
                  </a:lnTo>
                  <a:lnTo>
                    <a:pt x="3091" y="2327182"/>
                  </a:lnTo>
                  <a:lnTo>
                    <a:pt x="5894" y="2372004"/>
                  </a:lnTo>
                  <a:lnTo>
                    <a:pt x="9586" y="2416804"/>
                  </a:lnTo>
                  <a:lnTo>
                    <a:pt x="14171" y="2461567"/>
                  </a:lnTo>
                  <a:lnTo>
                    <a:pt x="19650" y="2506280"/>
                  </a:lnTo>
                  <a:lnTo>
                    <a:pt x="26026" y="2550929"/>
                  </a:lnTo>
                  <a:lnTo>
                    <a:pt x="33300" y="2595500"/>
                  </a:lnTo>
                  <a:lnTo>
                    <a:pt x="41476" y="2639980"/>
                  </a:lnTo>
                  <a:lnTo>
                    <a:pt x="50555" y="2684354"/>
                  </a:lnTo>
                  <a:lnTo>
                    <a:pt x="60540" y="2728610"/>
                  </a:lnTo>
                  <a:lnTo>
                    <a:pt x="71433" y="2772732"/>
                  </a:lnTo>
                  <a:lnTo>
                    <a:pt x="83236" y="2816709"/>
                  </a:lnTo>
                  <a:lnTo>
                    <a:pt x="95952" y="2860525"/>
                  </a:lnTo>
                  <a:lnTo>
                    <a:pt x="109582" y="2904167"/>
                  </a:lnTo>
                  <a:lnTo>
                    <a:pt x="124130" y="2947622"/>
                  </a:lnTo>
                  <a:lnTo>
                    <a:pt x="139596" y="2990875"/>
                  </a:lnTo>
                  <a:lnTo>
                    <a:pt x="155985" y="3033913"/>
                  </a:lnTo>
                  <a:lnTo>
                    <a:pt x="173297" y="3076722"/>
                  </a:lnTo>
                  <a:lnTo>
                    <a:pt x="191535" y="3119289"/>
                  </a:lnTo>
                  <a:lnTo>
                    <a:pt x="210701" y="3161599"/>
                  </a:lnTo>
                  <a:lnTo>
                    <a:pt x="230798" y="3203639"/>
                  </a:lnTo>
                  <a:lnTo>
                    <a:pt x="251828" y="3245395"/>
                  </a:lnTo>
                  <a:lnTo>
                    <a:pt x="273793" y="3286853"/>
                  </a:lnTo>
                  <a:lnTo>
                    <a:pt x="296695" y="3328000"/>
                  </a:lnTo>
                  <a:lnTo>
                    <a:pt x="320537" y="3368822"/>
                  </a:lnTo>
                  <a:lnTo>
                    <a:pt x="345321" y="3409305"/>
                  </a:lnTo>
                  <a:lnTo>
                    <a:pt x="371049" y="3449435"/>
                  </a:lnTo>
                  <a:lnTo>
                    <a:pt x="397723" y="3489199"/>
                  </a:lnTo>
                  <a:lnTo>
                    <a:pt x="425346" y="3528583"/>
                  </a:lnTo>
                  <a:lnTo>
                    <a:pt x="1347831" y="2867137"/>
                  </a:lnTo>
                  <a:lnTo>
                    <a:pt x="1320468" y="2827180"/>
                  </a:lnTo>
                  <a:lnTo>
                    <a:pt x="1294870" y="2786158"/>
                  </a:lnTo>
                  <a:lnTo>
                    <a:pt x="1271064" y="2744132"/>
                  </a:lnTo>
                  <a:lnTo>
                    <a:pt x="1249079" y="2701162"/>
                  </a:lnTo>
                  <a:lnTo>
                    <a:pt x="1228941" y="2657309"/>
                  </a:lnTo>
                  <a:lnTo>
                    <a:pt x="1210678" y="2612633"/>
                  </a:lnTo>
                  <a:lnTo>
                    <a:pt x="1194319" y="2567194"/>
                  </a:lnTo>
                  <a:lnTo>
                    <a:pt x="1179889" y="2521053"/>
                  </a:lnTo>
                  <a:lnTo>
                    <a:pt x="1167418" y="2474270"/>
                  </a:lnTo>
                  <a:lnTo>
                    <a:pt x="1157037" y="2427407"/>
                  </a:lnTo>
                  <a:lnTo>
                    <a:pt x="1148686" y="2380573"/>
                  </a:lnTo>
                  <a:lnTo>
                    <a:pt x="1142336" y="2333816"/>
                  </a:lnTo>
                  <a:lnTo>
                    <a:pt x="1137957" y="2287184"/>
                  </a:lnTo>
                  <a:lnTo>
                    <a:pt x="1135522" y="2240722"/>
                  </a:lnTo>
                  <a:lnTo>
                    <a:pt x="1135000" y="2194480"/>
                  </a:lnTo>
                  <a:lnTo>
                    <a:pt x="1136363" y="2148505"/>
                  </a:lnTo>
                  <a:lnTo>
                    <a:pt x="1139581" y="2102845"/>
                  </a:lnTo>
                  <a:lnTo>
                    <a:pt x="1144627" y="2057546"/>
                  </a:lnTo>
                  <a:lnTo>
                    <a:pt x="1151471" y="2012657"/>
                  </a:lnTo>
                  <a:lnTo>
                    <a:pt x="1160083" y="1968225"/>
                  </a:lnTo>
                  <a:lnTo>
                    <a:pt x="1170436" y="1924298"/>
                  </a:lnTo>
                  <a:lnTo>
                    <a:pt x="1182500" y="1880923"/>
                  </a:lnTo>
                  <a:lnTo>
                    <a:pt x="1196246" y="1838149"/>
                  </a:lnTo>
                  <a:lnTo>
                    <a:pt x="1211645" y="1796021"/>
                  </a:lnTo>
                  <a:lnTo>
                    <a:pt x="1228668" y="1754589"/>
                  </a:lnTo>
                  <a:lnTo>
                    <a:pt x="1247286" y="1713899"/>
                  </a:lnTo>
                  <a:lnTo>
                    <a:pt x="1267471" y="1673999"/>
                  </a:lnTo>
                  <a:lnTo>
                    <a:pt x="1289192" y="1634938"/>
                  </a:lnTo>
                  <a:lnTo>
                    <a:pt x="1312422" y="1596761"/>
                  </a:lnTo>
                  <a:lnTo>
                    <a:pt x="1337132" y="1559517"/>
                  </a:lnTo>
                  <a:lnTo>
                    <a:pt x="1363292" y="1523254"/>
                  </a:lnTo>
                  <a:lnTo>
                    <a:pt x="1390873" y="1488019"/>
                  </a:lnTo>
                  <a:lnTo>
                    <a:pt x="1419846" y="1453860"/>
                  </a:lnTo>
                  <a:lnTo>
                    <a:pt x="1450183" y="1420824"/>
                  </a:lnTo>
                  <a:lnTo>
                    <a:pt x="1481855" y="1388959"/>
                  </a:lnTo>
                  <a:lnTo>
                    <a:pt x="1514832" y="1358312"/>
                  </a:lnTo>
                  <a:lnTo>
                    <a:pt x="1549085" y="1328931"/>
                  </a:lnTo>
                  <a:lnTo>
                    <a:pt x="1584587" y="1300863"/>
                  </a:lnTo>
                  <a:lnTo>
                    <a:pt x="1621306" y="1274157"/>
                  </a:lnTo>
                  <a:lnTo>
                    <a:pt x="1659216" y="1248859"/>
                  </a:lnTo>
                  <a:lnTo>
                    <a:pt x="1698286" y="1225017"/>
                  </a:lnTo>
                  <a:lnTo>
                    <a:pt x="1738488" y="1202680"/>
                  </a:lnTo>
                  <a:lnTo>
                    <a:pt x="1779792" y="1181893"/>
                  </a:lnTo>
                  <a:lnTo>
                    <a:pt x="1822171" y="1162706"/>
                  </a:lnTo>
                  <a:lnTo>
                    <a:pt x="1865594" y="1145165"/>
                  </a:lnTo>
                  <a:lnTo>
                    <a:pt x="1910033" y="1129319"/>
                  </a:lnTo>
                  <a:lnTo>
                    <a:pt x="1955459" y="1115214"/>
                  </a:lnTo>
                  <a:lnTo>
                    <a:pt x="2001843" y="1102898"/>
                  </a:lnTo>
                  <a:lnTo>
                    <a:pt x="1733474" y="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9" name="object 39"/>
            <p:cNvSpPr/>
            <p:nvPr/>
          </p:nvSpPr>
          <p:spPr>
            <a:xfrm>
              <a:off x="14094230" y="4325732"/>
              <a:ext cx="537210" cy="1167765"/>
            </a:xfrm>
            <a:custGeom>
              <a:avLst/>
              <a:gdLst/>
              <a:ahLst/>
              <a:cxnLst/>
              <a:rect l="l" t="t" r="r" b="b"/>
              <a:pathLst>
                <a:path w="537209" h="1167764">
                  <a:moveTo>
                    <a:pt x="536842" y="0"/>
                  </a:moveTo>
                  <a:lnTo>
                    <a:pt x="487540" y="536"/>
                  </a:lnTo>
                  <a:lnTo>
                    <a:pt x="438283" y="2146"/>
                  </a:lnTo>
                  <a:lnTo>
                    <a:pt x="389088" y="4825"/>
                  </a:lnTo>
                  <a:lnTo>
                    <a:pt x="339974" y="8573"/>
                  </a:lnTo>
                  <a:lnTo>
                    <a:pt x="290960" y="13385"/>
                  </a:lnTo>
                  <a:lnTo>
                    <a:pt x="242065" y="19261"/>
                  </a:lnTo>
                  <a:lnTo>
                    <a:pt x="193305" y="26197"/>
                  </a:lnTo>
                  <a:lnTo>
                    <a:pt x="144700" y="34191"/>
                  </a:lnTo>
                  <a:lnTo>
                    <a:pt x="96269" y="43241"/>
                  </a:lnTo>
                  <a:lnTo>
                    <a:pt x="48029" y="53345"/>
                  </a:lnTo>
                  <a:lnTo>
                    <a:pt x="0" y="64500"/>
                  </a:lnTo>
                  <a:lnTo>
                    <a:pt x="268368" y="1167399"/>
                  </a:lnTo>
                  <a:lnTo>
                    <a:pt x="321379" y="1155802"/>
                  </a:lnTo>
                  <a:lnTo>
                    <a:pt x="374813" y="1146773"/>
                  </a:lnTo>
                  <a:lnTo>
                    <a:pt x="428588" y="1140318"/>
                  </a:lnTo>
                  <a:lnTo>
                    <a:pt x="482624" y="1136442"/>
                  </a:lnTo>
                  <a:lnTo>
                    <a:pt x="536842" y="1135148"/>
                  </a:lnTo>
                  <a:lnTo>
                    <a:pt x="53684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888103" y="4405213"/>
            <a:ext cx="17675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4%</a:t>
            </a:r>
            <a:endParaRPr sz="887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2060" y="5681280"/>
            <a:ext cx="164627" cy="122123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17328">
              <a:spcBef>
                <a:spcPts val="52"/>
              </a:spcBef>
            </a:pPr>
            <a:fld id="{81D60167-4931-47E6-BA6A-407CBD079E47}" type="slidenum">
              <a:rPr sz="750" dirty="0">
                <a:solidFill>
                  <a:srgbClr val="1E2C41"/>
                </a:solidFill>
                <a:latin typeface="Arial"/>
                <a:cs typeface="Arial"/>
              </a:rPr>
              <a:pPr marL="17328">
                <a:spcBef>
                  <a:spcPts val="52"/>
                </a:spcBef>
              </a:pPr>
              <a:t>4</a:t>
            </a:fld>
            <a:endParaRPr sz="7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1632" y="5873152"/>
            <a:ext cx="6328884" cy="1154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875"/>
              </a:lnSpc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Source: </a:t>
            </a:r>
            <a:r>
              <a:rPr sz="750" dirty="0">
                <a:solidFill>
                  <a:srgbClr val="212121"/>
                </a:solidFill>
                <a:latin typeface="Arial"/>
                <a:cs typeface="Arial"/>
              </a:rPr>
              <a:t>Runa Survey on the Future of Work (July 2021), Conduced with HR Leads &amp; Professionals from 524 Latin American</a:t>
            </a:r>
            <a:r>
              <a:rPr sz="750" spc="-12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212121"/>
                </a:solidFill>
                <a:latin typeface="Arial"/>
                <a:cs typeface="Arial"/>
              </a:rPr>
              <a:t>Companies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691507" y="3463524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FFFFFF"/>
                </a:solidFill>
                <a:latin typeface="Arial"/>
                <a:cs typeface="Arial"/>
              </a:rPr>
              <a:t>31%</a:t>
            </a:r>
            <a:endParaRPr sz="887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02920" y="2180125"/>
            <a:ext cx="3631029" cy="1344206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Location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of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Employees Hired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in the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Past 6</a:t>
            </a:r>
            <a:r>
              <a:rPr sz="1205" b="1" spc="-52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Months</a:t>
            </a:r>
            <a:endParaRPr sz="1205">
              <a:latin typeface="Arial"/>
              <a:cs typeface="Arial"/>
            </a:endParaRPr>
          </a:p>
          <a:p>
            <a:pPr marL="5776">
              <a:spcBef>
                <a:spcPts val="9"/>
              </a:spcBef>
            </a:pP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Percentage of total</a:t>
            </a:r>
            <a:r>
              <a:rPr sz="1046" spc="2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respondents**</a:t>
            </a:r>
            <a:endParaRPr sz="1046">
              <a:latin typeface="Arial"/>
              <a:cs typeface="Arial"/>
            </a:endParaRPr>
          </a:p>
          <a:p>
            <a:pPr>
              <a:spcBef>
                <a:spcPts val="18"/>
              </a:spcBef>
            </a:pPr>
            <a:endParaRPr sz="1001">
              <a:latin typeface="Arial"/>
              <a:cs typeface="Arial"/>
            </a:endParaRPr>
          </a:p>
          <a:p>
            <a:pPr marR="616584" algn="ctr">
              <a:spcBef>
                <a:spcPts val="2"/>
              </a:spcBef>
            </a:pPr>
            <a:r>
              <a:rPr sz="887" spc="2" dirty="0">
                <a:solidFill>
                  <a:srgbClr val="1E2C41"/>
                </a:solidFill>
                <a:latin typeface="Arial"/>
                <a:cs typeface="Arial"/>
              </a:rPr>
              <a:t>Don’t</a:t>
            </a: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 know</a:t>
            </a:r>
            <a:endParaRPr sz="887">
              <a:latin typeface="Arial"/>
              <a:cs typeface="Arial"/>
            </a:endParaRPr>
          </a:p>
          <a:p>
            <a:pPr marR="150464" algn="ctr">
              <a:spcBef>
                <a:spcPts val="17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4%</a:t>
            </a:r>
            <a:endParaRPr sz="88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1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41">
              <a:latin typeface="Arial"/>
              <a:cs typeface="Arial"/>
            </a:endParaRPr>
          </a:p>
          <a:p>
            <a:pPr marL="2781991">
              <a:lnSpc>
                <a:spcPts val="969"/>
              </a:lnSpc>
            </a:pPr>
            <a:r>
              <a:rPr sz="887" spc="2" dirty="0">
                <a:solidFill>
                  <a:srgbClr val="1E2C41"/>
                </a:solidFill>
                <a:latin typeface="Arial"/>
                <a:cs typeface="Arial"/>
              </a:rPr>
              <a:t>Different</a:t>
            </a:r>
            <a:r>
              <a:rPr sz="887" spc="-18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country</a:t>
            </a:r>
            <a:endParaRPr sz="887">
              <a:latin typeface="Arial"/>
              <a:cs typeface="Arial"/>
            </a:endParaRPr>
          </a:p>
          <a:p>
            <a:pPr marL="2524672">
              <a:lnSpc>
                <a:spcPts val="969"/>
              </a:lnSpc>
            </a:pPr>
            <a:r>
              <a:rPr sz="887" spc="5" dirty="0">
                <a:solidFill>
                  <a:srgbClr val="FFFFFF"/>
                </a:solidFill>
                <a:latin typeface="Arial"/>
                <a:cs typeface="Arial"/>
              </a:rPr>
              <a:t>34%</a:t>
            </a:r>
            <a:endParaRPr sz="887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79869" y="4669199"/>
            <a:ext cx="788764" cy="359032"/>
          </a:xfrm>
          <a:prstGeom prst="rect">
            <a:avLst/>
          </a:prstGeom>
        </p:spPr>
        <p:txBody>
          <a:bodyPr vert="horz" wrap="square" lIns="0" tIns="47077" rIns="0" bIns="0" rtlCol="0">
            <a:spAutoFit/>
          </a:bodyPr>
          <a:lstStyle/>
          <a:p>
            <a:pPr marL="5776">
              <a:spcBef>
                <a:spcPts val="371"/>
              </a:spcBef>
            </a:pPr>
            <a:r>
              <a:rPr sz="887" spc="5" dirty="0">
                <a:solidFill>
                  <a:srgbClr val="FFFFFF"/>
                </a:solidFill>
                <a:latin typeface="Arial"/>
                <a:cs typeface="Arial"/>
              </a:rPr>
              <a:t>27%</a:t>
            </a:r>
            <a:endParaRPr sz="887">
              <a:latin typeface="Arial"/>
              <a:cs typeface="Arial"/>
            </a:endParaRPr>
          </a:p>
          <a:p>
            <a:pPr marL="77687">
              <a:spcBef>
                <a:spcPts val="32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Same</a:t>
            </a:r>
            <a:r>
              <a:rPr sz="887" spc="-23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country</a:t>
            </a:r>
            <a:endParaRPr sz="887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20102" y="4554613"/>
            <a:ext cx="773745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Same</a:t>
            </a:r>
            <a:r>
              <a:rPr sz="887" spc="-23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province</a:t>
            </a:r>
            <a:endParaRPr sz="887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118388" y="3387039"/>
            <a:ext cx="513231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Same</a:t>
            </a:r>
            <a:r>
              <a:rPr sz="887" spc="-32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city</a:t>
            </a:r>
            <a:endParaRPr sz="88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384CE64-0EA5-5241-9197-19A6CCDC4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7" y="2358172"/>
            <a:ext cx="8762086" cy="4272047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C1374C-283F-744B-9506-6A8E87A5CE63}"/>
              </a:ext>
            </a:extLst>
          </p:cNvPr>
          <p:cNvSpPr txBox="1"/>
          <p:nvPr/>
        </p:nvSpPr>
        <p:spPr>
          <a:xfrm>
            <a:off x="1362050" y="1057092"/>
            <a:ext cx="6326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Diferentes Níveis de Automação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8BF21D-1D2E-0542-8FEC-DBD88E86B5E8}"/>
              </a:ext>
            </a:extLst>
          </p:cNvPr>
          <p:cNvSpPr txBox="1"/>
          <p:nvPr/>
        </p:nvSpPr>
        <p:spPr>
          <a:xfrm>
            <a:off x="1619672" y="2596883"/>
            <a:ext cx="6264696" cy="4708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815A064-56C0-684B-A95C-A2942EDF0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335752"/>
              </p:ext>
            </p:extLst>
          </p:nvPr>
        </p:nvGraphicFramePr>
        <p:xfrm>
          <a:off x="248422" y="4076448"/>
          <a:ext cx="8572050" cy="2016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675">
                  <a:extLst>
                    <a:ext uri="{9D8B030D-6E8A-4147-A177-3AD203B41FA5}">
                      <a16:colId xmlns:a16="http://schemas.microsoft.com/office/drawing/2014/main" val="669428351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3460985794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354065304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2217557688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2389479941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3779651092"/>
                    </a:ext>
                  </a:extLst>
                </a:gridCol>
              </a:tblGrid>
              <a:tr h="58193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7349"/>
                  </a:ext>
                </a:extLst>
              </a:tr>
              <a:tr h="143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Sem Automação</a:t>
                      </a:r>
                    </a:p>
                    <a:p>
                      <a:endParaRPr lang="pt-B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Assistida</a:t>
                      </a:r>
                    </a:p>
                    <a:p>
                      <a:endParaRPr lang="pt-BR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Parcial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Condicional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</a:rPr>
                        <a:t>Avançada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Completa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61275"/>
                  </a:ext>
                </a:extLst>
              </a:tr>
            </a:tbl>
          </a:graphicData>
        </a:graphic>
      </p:graphicFrame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14E1B82E-61A0-5B47-9DD2-344369555C09}"/>
              </a:ext>
            </a:extLst>
          </p:cNvPr>
          <p:cNvSpPr/>
          <p:nvPr/>
        </p:nvSpPr>
        <p:spPr>
          <a:xfrm>
            <a:off x="574007" y="5174943"/>
            <a:ext cx="7920880" cy="99036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462004-E999-584E-8863-D2467DEDFDD6}"/>
              </a:ext>
            </a:extLst>
          </p:cNvPr>
          <p:cNvSpPr txBox="1"/>
          <p:nvPr/>
        </p:nvSpPr>
        <p:spPr>
          <a:xfrm>
            <a:off x="1619672" y="5439290"/>
            <a:ext cx="4777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Impactos Distintos sobre o emprego</a:t>
            </a:r>
          </a:p>
        </p:txBody>
      </p:sp>
    </p:spTree>
    <p:extLst>
      <p:ext uri="{BB962C8B-B14F-4D97-AF65-F5344CB8AC3E}">
        <p14:creationId xmlns:p14="http://schemas.microsoft.com/office/powerpoint/2010/main" val="22990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3140968"/>
            <a:ext cx="5760640" cy="1143000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Quem Perde e quem Ganha?</a:t>
            </a:r>
          </a:p>
        </p:txBody>
      </p:sp>
    </p:spTree>
    <p:extLst>
      <p:ext uri="{BB962C8B-B14F-4D97-AF65-F5344CB8AC3E}">
        <p14:creationId xmlns:p14="http://schemas.microsoft.com/office/powerpoint/2010/main" val="3027568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" y="332656"/>
            <a:ext cx="9144000" cy="1143000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TRABALHADORES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Alta </a:t>
            </a:r>
            <a:r>
              <a:rPr lang="pt-BR" sz="2400" b="1" dirty="0" err="1">
                <a:solidFill>
                  <a:schemeClr val="bg1"/>
                </a:solidFill>
              </a:rPr>
              <a:t>qualificacão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X</a:t>
            </a:r>
            <a:r>
              <a:rPr lang="pt-BR" sz="2400" b="1" dirty="0">
                <a:solidFill>
                  <a:schemeClr val="bg1"/>
                </a:solidFill>
              </a:rPr>
              <a:t> Média e Baixa qualificação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344CAE-CE9D-D447-9319-3A3B7073F211}"/>
              </a:ext>
            </a:extLst>
          </p:cNvPr>
          <p:cNvSpPr txBox="1"/>
          <p:nvPr/>
        </p:nvSpPr>
        <p:spPr>
          <a:xfrm>
            <a:off x="458410" y="6237312"/>
            <a:ext cx="5256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US Bureau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Labor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; </a:t>
            </a:r>
            <a:r>
              <a:rPr lang="pt-BR" sz="1200" b="1" dirty="0" err="1">
                <a:solidFill>
                  <a:schemeClr val="bg1"/>
                </a:solidFill>
              </a:rPr>
              <a:t>McKinsey</a:t>
            </a:r>
            <a:r>
              <a:rPr lang="pt-BR" sz="1200" b="1" dirty="0">
                <a:solidFill>
                  <a:schemeClr val="bg1"/>
                </a:solidFill>
              </a:rPr>
              <a:t> Global </a:t>
            </a:r>
            <a:r>
              <a:rPr lang="pt-BR" sz="1200" b="1" dirty="0" err="1">
                <a:solidFill>
                  <a:schemeClr val="bg1"/>
                </a:solidFill>
              </a:rPr>
              <a:t>Institute</a:t>
            </a:r>
            <a:r>
              <a:rPr lang="pt-BR" sz="1200" b="1" dirty="0">
                <a:solidFill>
                  <a:schemeClr val="bg1"/>
                </a:solidFill>
              </a:rPr>
              <a:t>, </a:t>
            </a:r>
            <a:r>
              <a:rPr lang="pt-BR" sz="1200" b="1" dirty="0" err="1">
                <a:solidFill>
                  <a:schemeClr val="bg1"/>
                </a:solidFill>
              </a:rPr>
              <a:t>January</a:t>
            </a:r>
            <a:r>
              <a:rPr lang="pt-BR" sz="1200" b="1" dirty="0">
                <a:solidFill>
                  <a:schemeClr val="bg1"/>
                </a:solidFill>
              </a:rPr>
              <a:t> 2017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62AD2D9-EAE0-AF4F-A94E-E4E0A032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0" y="1455480"/>
            <a:ext cx="8028384" cy="47172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FE5761-5892-9347-9C50-75B2C59678D9}"/>
              </a:ext>
            </a:extLst>
          </p:cNvPr>
          <p:cNvSpPr txBox="1"/>
          <p:nvPr/>
        </p:nvSpPr>
        <p:spPr>
          <a:xfrm>
            <a:off x="539552" y="1537628"/>
            <a:ext cx="41764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800" b="1" dirty="0"/>
              <a:t>Contrastes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07B7C6-A25E-8E4E-B1D9-0F0323ED0361}"/>
              </a:ext>
            </a:extLst>
          </p:cNvPr>
          <p:cNvSpPr/>
          <p:nvPr/>
        </p:nvSpPr>
        <p:spPr>
          <a:xfrm>
            <a:off x="7308304" y="2348880"/>
            <a:ext cx="117849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367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CAPITAL </a:t>
            </a:r>
            <a:r>
              <a:rPr lang="pt-BR" sz="3200" b="1" dirty="0" err="1">
                <a:solidFill>
                  <a:schemeClr val="bg1"/>
                </a:solidFill>
              </a:rPr>
              <a:t>x</a:t>
            </a:r>
            <a:r>
              <a:rPr lang="pt-BR" sz="3200" b="1" dirty="0">
                <a:solidFill>
                  <a:schemeClr val="bg1"/>
                </a:solidFill>
              </a:rPr>
              <a:t> TRABALHO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344CAE-CE9D-D447-9319-3A3B7073F211}"/>
              </a:ext>
            </a:extLst>
          </p:cNvPr>
          <p:cNvSpPr txBox="1"/>
          <p:nvPr/>
        </p:nvSpPr>
        <p:spPr>
          <a:xfrm>
            <a:off x="35496" y="6237312"/>
            <a:ext cx="887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FED (</a:t>
            </a:r>
            <a:r>
              <a:rPr lang="pt-BR" sz="1200" b="1" dirty="0" err="1">
                <a:solidFill>
                  <a:schemeClr val="bg1"/>
                </a:solidFill>
              </a:rPr>
              <a:t>Research</a:t>
            </a:r>
            <a:r>
              <a:rPr lang="pt-BR" sz="1200" b="1" dirty="0">
                <a:solidFill>
                  <a:schemeClr val="bg1"/>
                </a:solidFill>
              </a:rPr>
              <a:t> St. Louis- FED, 2019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6C6685E-C0F9-0A41-AEB9-4DB36C5FA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2035123"/>
            <a:ext cx="9144000" cy="418222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D15C81-671B-6D4F-9FBA-BC3805AD345E}"/>
              </a:ext>
            </a:extLst>
          </p:cNvPr>
          <p:cNvSpPr txBox="1"/>
          <p:nvPr/>
        </p:nvSpPr>
        <p:spPr>
          <a:xfrm rot="16200000">
            <a:off x="-1183994" y="4072426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Corporate </a:t>
            </a:r>
            <a:r>
              <a:rPr lang="pt-BR" b="1" dirty="0" err="1"/>
              <a:t>Profits</a:t>
            </a:r>
            <a:r>
              <a:rPr lang="pt-BR" b="1" dirty="0"/>
              <a:t> % </a:t>
            </a:r>
            <a:r>
              <a:rPr lang="pt-BR" b="1" dirty="0" err="1"/>
              <a:t>of</a:t>
            </a:r>
            <a:r>
              <a:rPr lang="pt-BR" b="1" dirty="0"/>
              <a:t> GDP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EB73155-CDC3-C341-87BA-FFA2AB65C844}"/>
              </a:ext>
            </a:extLst>
          </p:cNvPr>
          <p:cNvSpPr txBox="1"/>
          <p:nvPr/>
        </p:nvSpPr>
        <p:spPr>
          <a:xfrm rot="5400000">
            <a:off x="7242478" y="4216442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Labor </a:t>
            </a:r>
            <a:r>
              <a:rPr lang="pt-BR" b="1" dirty="0" err="1"/>
              <a:t>Share</a:t>
            </a:r>
            <a:r>
              <a:rPr lang="pt-BR" b="1" dirty="0"/>
              <a:t> (2009= 100)</a:t>
            </a:r>
          </a:p>
        </p:txBody>
      </p:sp>
    </p:spTree>
    <p:extLst>
      <p:ext uri="{BB962C8B-B14F-4D97-AF65-F5344CB8AC3E}">
        <p14:creationId xmlns:p14="http://schemas.microsoft.com/office/powerpoint/2010/main" val="1125382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924944"/>
            <a:ext cx="5976664" cy="156966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Os Impactos da Pandemia sobre o Mercado e Trabalho e a Desigualdade de Renda no Brasil</a:t>
            </a:r>
          </a:p>
        </p:txBody>
      </p:sp>
    </p:spTree>
    <p:extLst>
      <p:ext uri="{BB962C8B-B14F-4D97-AF65-F5344CB8AC3E}">
        <p14:creationId xmlns:p14="http://schemas.microsoft.com/office/powerpoint/2010/main" val="858364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11560" y="2704564"/>
            <a:ext cx="7920880" cy="58477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Antes da Pandemia a Situação não era Boa.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3C3A496-2ABD-4B41-957C-FCD94008CAD3}"/>
              </a:ext>
            </a:extLst>
          </p:cNvPr>
          <p:cNvSpPr/>
          <p:nvPr/>
        </p:nvSpPr>
        <p:spPr>
          <a:xfrm>
            <a:off x="611560" y="3861048"/>
            <a:ext cx="792088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</a:rPr>
              <a:t>Com a Pandemia, ficou pior. </a:t>
            </a:r>
          </a:p>
          <a:p>
            <a:pPr algn="ctr"/>
            <a:r>
              <a:rPr lang="pt-BR" sz="3200" b="1" dirty="0">
                <a:solidFill>
                  <a:srgbClr val="FFC000"/>
                </a:solidFill>
              </a:rPr>
              <a:t>Como resultado, milhões correm o risco de serem deixados para trás</a:t>
            </a:r>
          </a:p>
        </p:txBody>
      </p:sp>
    </p:spTree>
    <p:extLst>
      <p:ext uri="{BB962C8B-B14F-4D97-AF65-F5344CB8AC3E}">
        <p14:creationId xmlns:p14="http://schemas.microsoft.com/office/powerpoint/2010/main" val="37382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linhas&#10;&#10;Descrição gerada automaticamente">
            <a:extLst>
              <a:ext uri="{FF2B5EF4-FFF2-40B4-BE49-F238E27FC236}">
                <a16:creationId xmlns:a16="http://schemas.microsoft.com/office/drawing/2014/main" id="{28F371F7-5091-B346-9DEB-ADF6A5295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178"/>
            <a:ext cx="9144000" cy="632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9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m 6">
            <a:extLst>
              <a:ext uri="{FF2B5EF4-FFF2-40B4-BE49-F238E27FC236}">
                <a16:creationId xmlns:a16="http://schemas.microsoft.com/office/drawing/2014/main" id="{0234E64B-54ED-7648-9A74-685CF2018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3" y="1634729"/>
            <a:ext cx="7002065" cy="37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CaixaDeTexto 3">
            <a:extLst>
              <a:ext uri="{FF2B5EF4-FFF2-40B4-BE49-F238E27FC236}">
                <a16:creationId xmlns:a16="http://schemas.microsoft.com/office/drawing/2014/main" id="{DC9315A9-1527-9047-938D-40657F018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73" y="1201341"/>
            <a:ext cx="7002065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pt-BR" b="1">
                <a:latin typeface="Calibri" panose="020F0502020204030204" pitchFamily="34" charset="0"/>
                <a:cs typeface="Calibri" panose="020F0502020204030204" pitchFamily="34" charset="0"/>
              </a:rPr>
              <a:t>Nível de Ocupação </a:t>
            </a:r>
          </a:p>
          <a:p>
            <a:pPr algn="ctr"/>
            <a:r>
              <a:rPr lang="pt-BR" altLang="pt-BR" sz="1500" b="1">
                <a:latin typeface="Calibri" panose="020F0502020204030204" pitchFamily="34" charset="0"/>
                <a:cs typeface="Calibri" panose="020F0502020204030204" pitchFamily="34" charset="0"/>
              </a:rPr>
              <a:t>Ocupados como fração da População em Idade Ativa (jan-2012/jun-2020)</a:t>
            </a:r>
          </a:p>
        </p:txBody>
      </p:sp>
      <p:sp>
        <p:nvSpPr>
          <p:cNvPr id="38915" name="Título 1">
            <a:extLst>
              <a:ext uri="{FF2B5EF4-FFF2-40B4-BE49-F238E27FC236}">
                <a16:creationId xmlns:a16="http://schemas.microsoft.com/office/drawing/2014/main" id="{AA6F1C4C-5233-6343-B903-1584BCBB5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5481638"/>
            <a:ext cx="60769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 defTabSz="685800"/>
            <a:r>
              <a:rPr lang="pt-BR" altLang="pt-BR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Fonte:PNAD Contínua – Série Agregada de Trimestres móveis. </a:t>
            </a:r>
          </a:p>
          <a:p>
            <a:pPr algn="ctr" defTabSz="685800"/>
            <a:r>
              <a:rPr lang="pt-BR" altLang="pt-BR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 de Pesquisa Solidária out/2021</a:t>
            </a:r>
            <a:endParaRPr lang="pt-BR" altLang="pt-BR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6" name="Seta para a Direita 8">
            <a:extLst>
              <a:ext uri="{FF2B5EF4-FFF2-40B4-BE49-F238E27FC236}">
                <a16:creationId xmlns:a16="http://schemas.microsoft.com/office/drawing/2014/main" id="{A91D03D9-2F99-E644-A9EC-75A56A46366A}"/>
              </a:ext>
            </a:extLst>
          </p:cNvPr>
          <p:cNvSpPr>
            <a:spLocks noChangeArrowheads="1"/>
          </p:cNvSpPr>
          <p:nvPr/>
        </p:nvSpPr>
        <p:spPr bwMode="auto">
          <a:xfrm rot="8144731">
            <a:off x="7224713" y="3319463"/>
            <a:ext cx="733425" cy="363141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4289" tIns="34289" rIns="34289" bIns="34289" anchor="ctr"/>
          <a:lstStyle>
            <a:lvl1pPr marL="4572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endParaRPr lang="pt-BR" altLang="pt-BR" sz="135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m 1">
            <a:extLst>
              <a:ext uri="{FF2B5EF4-FFF2-40B4-BE49-F238E27FC236}">
                <a16:creationId xmlns:a16="http://schemas.microsoft.com/office/drawing/2014/main" id="{C5D402EE-812F-9841-91CF-0BFF7AC4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04" y="1808560"/>
            <a:ext cx="6469856" cy="345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ítulo 1">
            <a:extLst>
              <a:ext uri="{FF2B5EF4-FFF2-40B4-BE49-F238E27FC236}">
                <a16:creationId xmlns:a16="http://schemas.microsoft.com/office/drawing/2014/main" id="{6E919F1D-D5F7-1145-A699-066F7313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04" y="1500188"/>
            <a:ext cx="6469856" cy="6179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 defTabSz="685800"/>
            <a:r>
              <a:rPr lang="pt-BR" altLang="pt-BR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Taxa de desemprego, Brasil (jan/2012- jun/2021)</a:t>
            </a:r>
            <a:endParaRPr lang="en-US" altLang="pt-BR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47" name="Título 1">
            <a:extLst>
              <a:ext uri="{FF2B5EF4-FFF2-40B4-BE49-F238E27FC236}">
                <a16:creationId xmlns:a16="http://schemas.microsoft.com/office/drawing/2014/main" id="{A8B80B99-CB2F-6340-8E47-80756A0FB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879" y="5316142"/>
            <a:ext cx="6326981" cy="42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 defTabSz="685800"/>
            <a:r>
              <a:rPr lang="pt-BR" altLang="pt-BR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Fonte:PNAD Contínua – Série Agregada de Trimestres móveis</a:t>
            </a:r>
          </a:p>
          <a:p>
            <a:pPr algn="ctr" defTabSz="685800"/>
            <a:r>
              <a:rPr lang="pt-BR" altLang="pt-BR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 de Pesquisa Solidária, out/2021</a:t>
            </a:r>
            <a:endParaRPr lang="pt-BR" altLang="pt-BR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48" name="Seta para a Direita 2">
            <a:extLst>
              <a:ext uri="{FF2B5EF4-FFF2-40B4-BE49-F238E27FC236}">
                <a16:creationId xmlns:a16="http://schemas.microsoft.com/office/drawing/2014/main" id="{BE799449-0700-BB42-8476-CE7098ABE108}"/>
              </a:ext>
            </a:extLst>
          </p:cNvPr>
          <p:cNvSpPr>
            <a:spLocks noChangeArrowheads="1"/>
          </p:cNvSpPr>
          <p:nvPr/>
        </p:nvSpPr>
        <p:spPr bwMode="auto">
          <a:xfrm rot="12758466">
            <a:off x="7528322" y="2680098"/>
            <a:ext cx="733425" cy="36314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4289" tIns="34289" rIns="34289" bIns="34289" anchor="ctr"/>
          <a:lstStyle>
            <a:lvl1pPr marL="4572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endParaRPr lang="pt-BR" altLang="pt-BR" sz="135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m 2" descr="Gráfico, Gráfico de linhas&#10;&#10;Descrição gerada automaticamente">
            <a:extLst>
              <a:ext uri="{FF2B5EF4-FFF2-40B4-BE49-F238E27FC236}">
                <a16:creationId xmlns:a16="http://schemas.microsoft.com/office/drawing/2014/main" id="{E5415820-5167-E243-BDDC-4EDC7C36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1" y="859631"/>
            <a:ext cx="70080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CaixaDeTexto 3">
            <a:extLst>
              <a:ext uri="{FF2B5EF4-FFF2-40B4-BE49-F238E27FC236}">
                <a16:creationId xmlns:a16="http://schemas.microsoft.com/office/drawing/2014/main" id="{D1B46314-DF2C-0F4D-AEEB-671EE198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991" y="1052513"/>
            <a:ext cx="700801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>
                <a:latin typeface="Calibri" panose="020F0502020204030204" pitchFamily="34" charset="0"/>
                <a:cs typeface="Calibri" panose="020F0502020204030204" pitchFamily="34" charset="0"/>
              </a:rPr>
              <a:t>Taxa de Desocupação por Sexo</a:t>
            </a:r>
          </a:p>
        </p:txBody>
      </p:sp>
      <p:sp>
        <p:nvSpPr>
          <p:cNvPr id="39939" name="Título 1">
            <a:extLst>
              <a:ext uri="{FF2B5EF4-FFF2-40B4-BE49-F238E27FC236}">
                <a16:creationId xmlns:a16="http://schemas.microsoft.com/office/drawing/2014/main" id="{CD788DF4-706C-9742-BFD8-1A8B1ACBE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729" y="5697141"/>
            <a:ext cx="3774281" cy="3036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 defTabSz="685800"/>
            <a:r>
              <a:rPr lang="pt-BR" altLang="pt-BR" sz="10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IBGE, 2021</a:t>
            </a:r>
            <a:endParaRPr lang="en-US" altLang="pt-BR" sz="105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7045" y="5672238"/>
            <a:ext cx="118127" cy="121249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40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691123"/>
            <a:ext cx="9144000" cy="678583"/>
          </a:xfrm>
          <a:prstGeom prst="rect">
            <a:avLst/>
          </a:prstGeom>
        </p:spPr>
        <p:txBody>
          <a:bodyPr vert="horz" wrap="square" lIns="0" tIns="44767" rIns="0" bIns="0" rtlCol="0" anchor="ctr">
            <a:spAutoFit/>
          </a:bodyPr>
          <a:lstStyle/>
          <a:p>
            <a:pPr marL="5776" marR="2310">
              <a:lnSpc>
                <a:spcPts val="2429"/>
              </a:lnSpc>
              <a:spcBef>
                <a:spcPts val="352"/>
              </a:spcBef>
              <a:tabLst>
                <a:tab pos="593191" algn="l"/>
                <a:tab pos="609075" algn="l"/>
                <a:tab pos="1641239" algn="l"/>
                <a:tab pos="2005413" algn="l"/>
                <a:tab pos="2577233" algn="l"/>
                <a:tab pos="2719900" algn="l"/>
                <a:tab pos="3228184" algn="l"/>
                <a:tab pos="4243598" algn="l"/>
                <a:tab pos="4766900" algn="l"/>
                <a:tab pos="6386190" algn="l"/>
                <a:tab pos="7958406" algn="l"/>
              </a:tabLst>
            </a:pPr>
            <a:r>
              <a:rPr sz="2800" b="1" spc="-2" dirty="0"/>
              <a:t>The</a:t>
            </a:r>
            <a:r>
              <a:rPr lang="pt-BR" sz="2800" b="1" spc="-2" dirty="0"/>
              <a:t> </a:t>
            </a:r>
            <a:r>
              <a:rPr sz="2800" b="1" spc="-9" dirty="0"/>
              <a:t>p</a:t>
            </a:r>
            <a:r>
              <a:rPr sz="2800" b="1" spc="-2" dirty="0"/>
              <a:t>andemic</a:t>
            </a:r>
            <a:r>
              <a:rPr lang="pt-BR" sz="2800" b="1" spc="-2" dirty="0"/>
              <a:t> </a:t>
            </a:r>
            <a:r>
              <a:rPr sz="2800" b="1" spc="-2" dirty="0"/>
              <a:t>has</a:t>
            </a:r>
            <a:r>
              <a:rPr sz="2800" b="1" dirty="0"/>
              <a:t>	</a:t>
            </a:r>
            <a:r>
              <a:rPr sz="2800" b="1" spc="-2" dirty="0"/>
              <a:t>emp</a:t>
            </a:r>
            <a:r>
              <a:rPr sz="2800" b="1" spc="-9" dirty="0"/>
              <a:t>o</a:t>
            </a:r>
            <a:r>
              <a:rPr sz="2800" b="1" spc="-2" dirty="0"/>
              <a:t>wered</a:t>
            </a:r>
            <a:r>
              <a:rPr lang="pt-BR" sz="2800" b="1" spc="-2" dirty="0"/>
              <a:t> </a:t>
            </a:r>
            <a:r>
              <a:rPr sz="2800" b="1" spc="-2" dirty="0"/>
              <a:t>Latin</a:t>
            </a:r>
            <a:r>
              <a:rPr sz="2800" b="1" spc="-7" dirty="0"/>
              <a:t> </a:t>
            </a:r>
            <a:r>
              <a:rPr sz="2800" b="1" spc="-2" dirty="0"/>
              <a:t>American</a:t>
            </a:r>
            <a:r>
              <a:rPr lang="pt-BR" sz="2800" b="1" spc="-2" dirty="0"/>
              <a:t> </a:t>
            </a:r>
            <a:r>
              <a:rPr sz="2800" b="1" spc="-2" dirty="0"/>
              <a:t>companies</a:t>
            </a:r>
            <a:r>
              <a:rPr lang="pt-BR" sz="2800" b="1" spc="-2" dirty="0"/>
              <a:t> </a:t>
            </a:r>
            <a:r>
              <a:rPr sz="2800" b="1" spc="-2" dirty="0"/>
              <a:t>to  hire	</a:t>
            </a:r>
            <a:r>
              <a:rPr lang="pt-BR" sz="2800" b="1" spc="-2" dirty="0"/>
              <a:t> </a:t>
            </a:r>
            <a:r>
              <a:rPr sz="2800" b="1" spc="-2" dirty="0"/>
              <a:t>remote</a:t>
            </a:r>
            <a:r>
              <a:rPr lang="pt-BR" sz="2800" b="1" spc="-2" dirty="0"/>
              <a:t> </a:t>
            </a:r>
            <a:r>
              <a:rPr sz="2800" b="1" spc="-2" dirty="0"/>
              <a:t>all</a:t>
            </a:r>
            <a:r>
              <a:rPr lang="pt-BR" sz="2800" b="1" spc="-2" dirty="0"/>
              <a:t> </a:t>
            </a:r>
            <a:r>
              <a:rPr sz="2800" b="1" spc="-2" dirty="0"/>
              <a:t>over</a:t>
            </a:r>
            <a:r>
              <a:rPr lang="pt-BR" sz="2800" b="1" spc="-2" dirty="0"/>
              <a:t> </a:t>
            </a:r>
            <a:r>
              <a:rPr sz="2800" b="1" spc="-2" dirty="0"/>
              <a:t>the</a:t>
            </a:r>
            <a:r>
              <a:rPr lang="pt-BR" sz="2800" b="1" spc="-2" dirty="0"/>
              <a:t> </a:t>
            </a:r>
            <a:r>
              <a:rPr sz="2800" b="1" spc="-2" dirty="0"/>
              <a:t>region</a:t>
            </a:r>
            <a:r>
              <a:rPr lang="pt-BR" sz="2800" b="1" spc="7" dirty="0"/>
              <a:t> </a:t>
            </a:r>
            <a:r>
              <a:rPr sz="2800" b="1" spc="-2" dirty="0"/>
              <a:t>and</a:t>
            </a:r>
            <a:r>
              <a:rPr lang="pt-BR" sz="2800" b="1" spc="-2" dirty="0"/>
              <a:t> </a:t>
            </a:r>
            <a:r>
              <a:rPr sz="2800" b="1" spc="-2" dirty="0"/>
              <a:t>even</a:t>
            </a:r>
            <a:r>
              <a:rPr sz="2800" b="1" spc="-9" dirty="0"/>
              <a:t> </a:t>
            </a:r>
            <a:r>
              <a:rPr sz="2800" b="1" spc="-2" dirty="0"/>
              <a:t>globally</a:t>
            </a:r>
            <a:endParaRPr sz="2800" b="1" dirty="0"/>
          </a:p>
        </p:txBody>
      </p:sp>
      <p:sp>
        <p:nvSpPr>
          <p:cNvPr id="5" name="object 5"/>
          <p:cNvSpPr txBox="1"/>
          <p:nvPr/>
        </p:nvSpPr>
        <p:spPr>
          <a:xfrm>
            <a:off x="523194" y="2042394"/>
            <a:ext cx="2989274" cy="351627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Observed Impacts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of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Pandemic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on</a:t>
            </a:r>
            <a:r>
              <a:rPr sz="1205" b="1" spc="-45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Hiring</a:t>
            </a:r>
            <a:endParaRPr sz="1205">
              <a:latin typeface="Arial"/>
              <a:cs typeface="Arial"/>
            </a:endParaRPr>
          </a:p>
          <a:p>
            <a:pPr marL="5776">
              <a:spcBef>
                <a:spcPts val="9"/>
              </a:spcBef>
            </a:pP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Percentage of respondents*</a:t>
            </a:r>
            <a:endParaRPr sz="104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4338" y="2042632"/>
            <a:ext cx="3916959" cy="351627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17328">
              <a:spcBef>
                <a:spcPts val="41"/>
              </a:spcBef>
            </a:pP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Former Employees’ Destination After Leaving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the</a:t>
            </a:r>
            <a:r>
              <a:rPr sz="1205" b="1" spc="-45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Job</a:t>
            </a:r>
            <a:endParaRPr sz="1205">
              <a:latin typeface="Arial"/>
              <a:cs typeface="Arial"/>
            </a:endParaRPr>
          </a:p>
          <a:p>
            <a:pPr marL="17328">
              <a:spcBef>
                <a:spcPts val="9"/>
              </a:spcBef>
            </a:pP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Percentage of</a:t>
            </a:r>
            <a:r>
              <a:rPr sz="1046" spc="-2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046" spc="2" dirty="0">
                <a:solidFill>
                  <a:srgbClr val="416E97"/>
                </a:solidFill>
                <a:latin typeface="Arial"/>
                <a:cs typeface="Arial"/>
              </a:rPr>
              <a:t>respondents</a:t>
            </a:r>
            <a:r>
              <a:rPr sz="1057" spc="3" baseline="25089" dirty="0">
                <a:solidFill>
                  <a:srgbClr val="416E97"/>
                </a:solidFill>
                <a:latin typeface="Arial"/>
                <a:cs typeface="Arial"/>
              </a:rPr>
              <a:t>**</a:t>
            </a:r>
            <a:endParaRPr sz="1057" baseline="2508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27262" y="4911576"/>
            <a:ext cx="3192024" cy="422881"/>
          </a:xfrm>
          <a:prstGeom prst="rect">
            <a:avLst/>
          </a:prstGeom>
          <a:ln w="26177">
            <a:solidFill>
              <a:srgbClr val="416E97"/>
            </a:solidFill>
          </a:ln>
        </p:spPr>
        <p:txBody>
          <a:bodyPr vert="horz" wrap="square" lIns="0" tIns="30615" rIns="0" bIns="0" rtlCol="0">
            <a:spAutoFit/>
          </a:bodyPr>
          <a:lstStyle/>
          <a:p>
            <a:pPr marL="702934" marR="149309" indent="-550160">
              <a:spcBef>
                <a:spcPts val="241"/>
              </a:spcBef>
            </a:pPr>
            <a:r>
              <a:rPr sz="1342" b="1" spc="5" dirty="0">
                <a:solidFill>
                  <a:srgbClr val="416E97"/>
                </a:solidFill>
                <a:latin typeface="Arial"/>
                <a:cs typeface="Arial"/>
              </a:rPr>
              <a:t>35% </a:t>
            </a:r>
            <a:r>
              <a:rPr sz="1205" spc="-2" dirty="0">
                <a:solidFill>
                  <a:srgbClr val="416E97"/>
                </a:solidFill>
                <a:latin typeface="Arial"/>
                <a:cs typeface="Arial"/>
              </a:rPr>
              <a:t>of </a:t>
            </a:r>
            <a:r>
              <a:rPr sz="1205" spc="-5" dirty="0">
                <a:solidFill>
                  <a:srgbClr val="416E97"/>
                </a:solidFill>
                <a:latin typeface="Arial"/>
                <a:cs typeface="Arial"/>
              </a:rPr>
              <a:t>departing employees have </a:t>
            </a:r>
            <a:r>
              <a:rPr sz="1205" spc="-2" dirty="0">
                <a:solidFill>
                  <a:srgbClr val="416E97"/>
                </a:solidFill>
                <a:latin typeface="Arial"/>
                <a:cs typeface="Arial"/>
              </a:rPr>
              <a:t>taken</a:t>
            </a:r>
            <a:r>
              <a:rPr sz="1205" spc="-45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spc="-5" dirty="0">
                <a:solidFill>
                  <a:srgbClr val="416E97"/>
                </a:solidFill>
                <a:latin typeface="Arial"/>
                <a:cs typeface="Arial"/>
              </a:rPr>
              <a:t>a  </a:t>
            </a:r>
            <a:r>
              <a:rPr sz="1205" spc="-2" dirty="0">
                <a:solidFill>
                  <a:srgbClr val="416E97"/>
                </a:solidFill>
                <a:latin typeface="Arial"/>
                <a:cs typeface="Arial"/>
              </a:rPr>
              <a:t>job </a:t>
            </a:r>
            <a:r>
              <a:rPr sz="1205" spc="-5" dirty="0">
                <a:solidFill>
                  <a:srgbClr val="416E97"/>
                </a:solidFill>
                <a:latin typeface="Arial"/>
                <a:cs typeface="Arial"/>
              </a:rPr>
              <a:t>outside </a:t>
            </a:r>
            <a:r>
              <a:rPr sz="1205" spc="-2" dirty="0">
                <a:solidFill>
                  <a:srgbClr val="416E97"/>
                </a:solidFill>
                <a:latin typeface="Arial"/>
                <a:cs typeface="Arial"/>
              </a:rPr>
              <a:t>of </a:t>
            </a:r>
            <a:r>
              <a:rPr sz="1205" spc="-5" dirty="0">
                <a:solidFill>
                  <a:srgbClr val="416E97"/>
                </a:solidFill>
                <a:latin typeface="Arial"/>
                <a:cs typeface="Arial"/>
              </a:rPr>
              <a:t>their</a:t>
            </a:r>
            <a:r>
              <a:rPr sz="1205" spc="-18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spc="-5" dirty="0">
                <a:solidFill>
                  <a:srgbClr val="416E97"/>
                </a:solidFill>
                <a:latin typeface="Arial"/>
                <a:cs typeface="Arial"/>
              </a:rPr>
              <a:t>country</a:t>
            </a:r>
            <a:endParaRPr sz="1205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23063" y="2520705"/>
            <a:ext cx="2106644" cy="2587816"/>
            <a:chOff x="4887652" y="3657689"/>
            <a:chExt cx="4631690" cy="5689600"/>
          </a:xfrm>
        </p:grpSpPr>
        <p:sp>
          <p:nvSpPr>
            <p:cNvPr id="9" name="object 9"/>
            <p:cNvSpPr/>
            <p:nvPr/>
          </p:nvSpPr>
          <p:spPr>
            <a:xfrm>
              <a:off x="4891570" y="3911504"/>
              <a:ext cx="4627880" cy="5182235"/>
            </a:xfrm>
            <a:custGeom>
              <a:avLst/>
              <a:gdLst/>
              <a:ahLst/>
              <a:cxnLst/>
              <a:rect l="l" t="t" r="r" b="b"/>
              <a:pathLst>
                <a:path w="4627880" h="5182234">
                  <a:moveTo>
                    <a:pt x="1644764" y="2274278"/>
                  </a:moveTo>
                  <a:lnTo>
                    <a:pt x="0" y="2274278"/>
                  </a:lnTo>
                  <a:lnTo>
                    <a:pt x="0" y="2907563"/>
                  </a:lnTo>
                  <a:lnTo>
                    <a:pt x="1644764" y="2907563"/>
                  </a:lnTo>
                  <a:lnTo>
                    <a:pt x="1644764" y="2274278"/>
                  </a:lnTo>
                  <a:close/>
                </a:path>
                <a:path w="4627880" h="5182234">
                  <a:moveTo>
                    <a:pt x="2981693" y="1137145"/>
                  </a:moveTo>
                  <a:lnTo>
                    <a:pt x="0" y="1137145"/>
                  </a:lnTo>
                  <a:lnTo>
                    <a:pt x="0" y="1769160"/>
                  </a:lnTo>
                  <a:lnTo>
                    <a:pt x="2981693" y="1769160"/>
                  </a:lnTo>
                  <a:lnTo>
                    <a:pt x="2981693" y="1137145"/>
                  </a:lnTo>
                  <a:close/>
                </a:path>
                <a:path w="4627880" h="5182234">
                  <a:moveTo>
                    <a:pt x="4010774" y="3412680"/>
                  </a:moveTo>
                  <a:lnTo>
                    <a:pt x="0" y="3412680"/>
                  </a:lnTo>
                  <a:lnTo>
                    <a:pt x="0" y="4044696"/>
                  </a:lnTo>
                  <a:lnTo>
                    <a:pt x="4010774" y="4044696"/>
                  </a:lnTo>
                  <a:lnTo>
                    <a:pt x="4010774" y="3412680"/>
                  </a:lnTo>
                  <a:close/>
                </a:path>
                <a:path w="4627880" h="5182234">
                  <a:moveTo>
                    <a:pt x="4010774" y="0"/>
                  </a:moveTo>
                  <a:lnTo>
                    <a:pt x="0" y="0"/>
                  </a:lnTo>
                  <a:lnTo>
                    <a:pt x="0" y="632028"/>
                  </a:lnTo>
                  <a:lnTo>
                    <a:pt x="4010774" y="632028"/>
                  </a:lnTo>
                  <a:lnTo>
                    <a:pt x="4010774" y="0"/>
                  </a:lnTo>
                  <a:close/>
                </a:path>
                <a:path w="4627880" h="5182234">
                  <a:moveTo>
                    <a:pt x="4627715" y="4549813"/>
                  </a:moveTo>
                  <a:lnTo>
                    <a:pt x="0" y="4549813"/>
                  </a:lnTo>
                  <a:lnTo>
                    <a:pt x="0" y="5181841"/>
                  </a:lnTo>
                  <a:lnTo>
                    <a:pt x="4627715" y="5181841"/>
                  </a:lnTo>
                  <a:lnTo>
                    <a:pt x="4627715" y="4549813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0" name="object 10"/>
            <p:cNvSpPr/>
            <p:nvPr/>
          </p:nvSpPr>
          <p:spPr>
            <a:xfrm>
              <a:off x="4891578" y="3657689"/>
              <a:ext cx="0" cy="5689600"/>
            </a:xfrm>
            <a:custGeom>
              <a:avLst/>
              <a:gdLst/>
              <a:ahLst/>
              <a:cxnLst/>
              <a:rect l="l" t="t" r="r" b="b"/>
              <a:pathLst>
                <a:path h="5689600">
                  <a:moveTo>
                    <a:pt x="0" y="0"/>
                  </a:moveTo>
                  <a:lnTo>
                    <a:pt x="0" y="5689460"/>
                  </a:lnTo>
                </a:path>
              </a:pathLst>
            </a:custGeom>
            <a:ln w="7853">
              <a:solidFill>
                <a:srgbClr val="1E2C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92979" y="3731177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16%</a:t>
            </a:r>
            <a:endParaRPr sz="88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9465" y="2633801"/>
            <a:ext cx="984872" cy="272374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171835" marR="2310" indent="-166348">
              <a:lnSpc>
                <a:spcPct val="101499"/>
              </a:lnSpc>
              <a:spcBef>
                <a:spcPts val="41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Salaries increased  </a:t>
            </a:r>
            <a:r>
              <a:rPr sz="887" spc="7" dirty="0">
                <a:solidFill>
                  <a:srgbClr val="416E97"/>
                </a:solidFill>
                <a:latin typeface="Arial"/>
                <a:cs typeface="Arial"/>
              </a:rPr>
              <a:t>by 20%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or</a:t>
            </a:r>
            <a:r>
              <a:rPr sz="887" spc="-41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7" dirty="0">
                <a:solidFill>
                  <a:srgbClr val="416E97"/>
                </a:solidFill>
                <a:latin typeface="Arial"/>
                <a:cs typeface="Arial"/>
              </a:rPr>
              <a:t>more</a:t>
            </a:r>
            <a:endParaRPr sz="88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1443" y="4186471"/>
            <a:ext cx="1542581" cy="272374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 indent="103967">
              <a:lnSpc>
                <a:spcPct val="101499"/>
              </a:lnSpc>
              <a:spcBef>
                <a:spcPts val="41"/>
              </a:spcBef>
            </a:pPr>
            <a:r>
              <a:rPr sz="887" dirty="0">
                <a:solidFill>
                  <a:srgbClr val="416E97"/>
                </a:solidFill>
                <a:latin typeface="Arial"/>
                <a:cs typeface="Arial"/>
              </a:rPr>
              <a:t>We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hired remote</a:t>
            </a:r>
            <a:r>
              <a:rPr sz="887" spc="-7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employees  </a:t>
            </a:r>
            <a:r>
              <a:rPr sz="887" spc="7" dirty="0">
                <a:solidFill>
                  <a:srgbClr val="416E97"/>
                </a:solidFill>
                <a:latin typeface="Arial"/>
                <a:cs typeface="Arial"/>
              </a:rPr>
              <a:t>from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other cities </a:t>
            </a:r>
            <a:r>
              <a:rPr sz="887" spc="7" dirty="0">
                <a:solidFill>
                  <a:srgbClr val="416E97"/>
                </a:solidFill>
                <a:latin typeface="Arial"/>
                <a:cs typeface="Arial"/>
              </a:rPr>
              <a:t>and</a:t>
            </a:r>
            <a:r>
              <a:rPr sz="887" spc="-32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countries</a:t>
            </a:r>
            <a:endParaRPr sz="88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4821" y="3151104"/>
            <a:ext cx="1569441" cy="272374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 indent="79419">
              <a:lnSpc>
                <a:spcPct val="101499"/>
              </a:lnSpc>
              <a:spcBef>
                <a:spcPts val="41"/>
              </a:spcBef>
            </a:pPr>
            <a:r>
              <a:rPr sz="887" dirty="0">
                <a:solidFill>
                  <a:srgbClr val="416E97"/>
                </a:solidFill>
                <a:latin typeface="Arial"/>
                <a:cs typeface="Arial"/>
              </a:rPr>
              <a:t>We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lost remote employees to  companies outside our</a:t>
            </a:r>
            <a:r>
              <a:rPr sz="887" spc="2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country</a:t>
            </a:r>
            <a:endParaRPr sz="88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69352" y="2695762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39%</a:t>
            </a:r>
            <a:endParaRPr sz="88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7733" y="4703869"/>
            <a:ext cx="1517164" cy="272374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 indent="20505">
              <a:lnSpc>
                <a:spcPct val="101499"/>
              </a:lnSpc>
              <a:spcBef>
                <a:spcPts val="41"/>
              </a:spcBef>
            </a:pPr>
            <a:r>
              <a:rPr sz="887" dirty="0">
                <a:solidFill>
                  <a:srgbClr val="416E97"/>
                </a:solidFill>
                <a:latin typeface="Arial"/>
                <a:cs typeface="Arial"/>
              </a:rPr>
              <a:t>We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believe there is </a:t>
            </a:r>
            <a:r>
              <a:rPr sz="887" spc="7" dirty="0">
                <a:solidFill>
                  <a:srgbClr val="416E97"/>
                </a:solidFill>
                <a:latin typeface="Arial"/>
                <a:cs typeface="Arial"/>
              </a:rPr>
              <a:t>a</a:t>
            </a:r>
            <a:r>
              <a:rPr sz="887" spc="-18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scarcity  of </a:t>
            </a:r>
            <a:r>
              <a:rPr sz="887" spc="2" dirty="0">
                <a:solidFill>
                  <a:srgbClr val="416E97"/>
                </a:solidFill>
                <a:latin typeface="Arial"/>
                <a:cs typeface="Arial"/>
              </a:rPr>
              <a:t>qualified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tech</a:t>
            </a:r>
            <a:r>
              <a:rPr sz="887" spc="-2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professionals</a:t>
            </a:r>
            <a:endParaRPr sz="88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4593" y="3669121"/>
            <a:ext cx="1490016" cy="272374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167792" marR="2310" indent="-162304">
              <a:lnSpc>
                <a:spcPct val="101499"/>
              </a:lnSpc>
              <a:spcBef>
                <a:spcPts val="41"/>
              </a:spcBef>
            </a:pPr>
            <a:r>
              <a:rPr sz="887" dirty="0">
                <a:solidFill>
                  <a:srgbClr val="416E97"/>
                </a:solidFill>
                <a:latin typeface="Arial"/>
                <a:cs typeface="Arial"/>
              </a:rPr>
              <a:t>We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lost remote employees to  companies outside</a:t>
            </a:r>
            <a:r>
              <a:rPr sz="887" spc="-7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7" dirty="0">
                <a:solidFill>
                  <a:srgbClr val="416E97"/>
                </a:solidFill>
                <a:latin typeface="Arial"/>
                <a:cs typeface="Arial"/>
              </a:rPr>
              <a:t>LatAm</a:t>
            </a:r>
            <a:endParaRPr sz="88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01436" y="3213207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29%</a:t>
            </a:r>
            <a:endParaRPr sz="88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69352" y="4248527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39%</a:t>
            </a:r>
            <a:endParaRPr sz="88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49721" y="4765973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45%</a:t>
            </a:r>
            <a:endParaRPr sz="88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8901" y="5467624"/>
            <a:ext cx="3930245" cy="121249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*Question: </a:t>
            </a:r>
            <a:r>
              <a:rPr sz="750" i="1" dirty="0">
                <a:solidFill>
                  <a:srgbClr val="1E2C41"/>
                </a:solidFill>
                <a:latin typeface="Arial"/>
                <a:cs typeface="Arial"/>
              </a:rPr>
              <a:t>“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What impacts of COVID-19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on hiring have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you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observed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for your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own</a:t>
            </a:r>
            <a:r>
              <a:rPr sz="750" spc="-98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company?”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7045" y="5617994"/>
            <a:ext cx="6356033" cy="2652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1373" rIns="0" bIns="0" rtlCol="0">
            <a:spAutoFit/>
          </a:bodyPr>
          <a:lstStyle/>
          <a:p>
            <a:pPr marL="22526">
              <a:spcBef>
                <a:spcPts val="168"/>
              </a:spcBef>
            </a:pP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**Question: “Where did employees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that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left your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company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in the past 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6 months</a:t>
            </a:r>
            <a:r>
              <a:rPr sz="750" spc="-93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750" spc="-2" dirty="0">
                <a:solidFill>
                  <a:srgbClr val="1E2C41"/>
                </a:solidFill>
                <a:latin typeface="Arial"/>
                <a:cs typeface="Arial"/>
              </a:rPr>
              <a:t>go?”</a:t>
            </a:r>
            <a:endParaRPr sz="750" dirty="0">
              <a:latin typeface="Arial"/>
              <a:cs typeface="Arial"/>
            </a:endParaRPr>
          </a:p>
          <a:p>
            <a:pPr marL="5776">
              <a:spcBef>
                <a:spcPts val="123"/>
              </a:spcBef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Source: </a:t>
            </a:r>
            <a:r>
              <a:rPr sz="750" dirty="0">
                <a:solidFill>
                  <a:srgbClr val="212121"/>
                </a:solidFill>
                <a:latin typeface="Arial"/>
                <a:cs typeface="Arial"/>
              </a:rPr>
              <a:t>Runa Survey on the Future of Work (July 2021), Conduced with HR Leads &amp; Professionals from 524 Latin American</a:t>
            </a:r>
            <a:r>
              <a:rPr sz="750" spc="-12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212121"/>
                </a:solidFill>
                <a:latin typeface="Arial"/>
                <a:cs typeface="Arial"/>
              </a:rPr>
              <a:t>Companies.</a:t>
            </a:r>
            <a:endParaRPr sz="750" dirty="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496078" y="2665010"/>
            <a:ext cx="1963967" cy="1963967"/>
            <a:chOff x="14282349" y="3974957"/>
            <a:chExt cx="4318000" cy="4318000"/>
          </a:xfrm>
        </p:grpSpPr>
        <p:sp>
          <p:nvSpPr>
            <p:cNvPr id="24" name="object 24"/>
            <p:cNvSpPr/>
            <p:nvPr/>
          </p:nvSpPr>
          <p:spPr>
            <a:xfrm>
              <a:off x="14694631" y="3974957"/>
              <a:ext cx="3905885" cy="4318000"/>
            </a:xfrm>
            <a:custGeom>
              <a:avLst/>
              <a:gdLst/>
              <a:ahLst/>
              <a:cxnLst/>
              <a:rect l="l" t="t" r="r" b="b"/>
              <a:pathLst>
                <a:path w="3905884" h="4318000">
                  <a:moveTo>
                    <a:pt x="1746648" y="0"/>
                  </a:moveTo>
                  <a:lnTo>
                    <a:pt x="1746648" y="1079548"/>
                  </a:lnTo>
                  <a:lnTo>
                    <a:pt x="1795857" y="1080668"/>
                  </a:lnTo>
                  <a:lnTo>
                    <a:pt x="1844717" y="1084005"/>
                  </a:lnTo>
                  <a:lnTo>
                    <a:pt x="1893161" y="1089527"/>
                  </a:lnTo>
                  <a:lnTo>
                    <a:pt x="1941125" y="1097200"/>
                  </a:lnTo>
                  <a:lnTo>
                    <a:pt x="1988543" y="1106991"/>
                  </a:lnTo>
                  <a:lnTo>
                    <a:pt x="2035351" y="1118867"/>
                  </a:lnTo>
                  <a:lnTo>
                    <a:pt x="2081484" y="1132794"/>
                  </a:lnTo>
                  <a:lnTo>
                    <a:pt x="2126875" y="1148740"/>
                  </a:lnTo>
                  <a:lnTo>
                    <a:pt x="2171461" y="1166670"/>
                  </a:lnTo>
                  <a:lnTo>
                    <a:pt x="2215175" y="1186552"/>
                  </a:lnTo>
                  <a:lnTo>
                    <a:pt x="2257953" y="1208352"/>
                  </a:lnTo>
                  <a:lnTo>
                    <a:pt x="2299730" y="1232038"/>
                  </a:lnTo>
                  <a:lnTo>
                    <a:pt x="2340441" y="1257576"/>
                  </a:lnTo>
                  <a:lnTo>
                    <a:pt x="2380020" y="1284932"/>
                  </a:lnTo>
                  <a:lnTo>
                    <a:pt x="2418403" y="1314074"/>
                  </a:lnTo>
                  <a:lnTo>
                    <a:pt x="2455523" y="1344969"/>
                  </a:lnTo>
                  <a:lnTo>
                    <a:pt x="2491317" y="1377582"/>
                  </a:lnTo>
                  <a:lnTo>
                    <a:pt x="2525718" y="1411881"/>
                  </a:lnTo>
                  <a:lnTo>
                    <a:pt x="2558663" y="1447832"/>
                  </a:lnTo>
                  <a:lnTo>
                    <a:pt x="2590085" y="1485403"/>
                  </a:lnTo>
                  <a:lnTo>
                    <a:pt x="2619920" y="1524560"/>
                  </a:lnTo>
                  <a:lnTo>
                    <a:pt x="2647335" y="1564077"/>
                  </a:lnTo>
                  <a:lnTo>
                    <a:pt x="2672755" y="1604377"/>
                  </a:lnTo>
                  <a:lnTo>
                    <a:pt x="2696190" y="1645400"/>
                  </a:lnTo>
                  <a:lnTo>
                    <a:pt x="2717650" y="1687084"/>
                  </a:lnTo>
                  <a:lnTo>
                    <a:pt x="2737144" y="1729367"/>
                  </a:lnTo>
                  <a:lnTo>
                    <a:pt x="2754682" y="1772189"/>
                  </a:lnTo>
                  <a:lnTo>
                    <a:pt x="2770273" y="1815488"/>
                  </a:lnTo>
                  <a:lnTo>
                    <a:pt x="2783928" y="1859203"/>
                  </a:lnTo>
                  <a:lnTo>
                    <a:pt x="2795656" y="1903272"/>
                  </a:lnTo>
                  <a:lnTo>
                    <a:pt x="2805467" y="1947635"/>
                  </a:lnTo>
                  <a:lnTo>
                    <a:pt x="2813370" y="1992229"/>
                  </a:lnTo>
                  <a:lnTo>
                    <a:pt x="2819375" y="2036995"/>
                  </a:lnTo>
                  <a:lnTo>
                    <a:pt x="2823492" y="2081870"/>
                  </a:lnTo>
                  <a:lnTo>
                    <a:pt x="2825731" y="2126793"/>
                  </a:lnTo>
                  <a:lnTo>
                    <a:pt x="2826101" y="2171703"/>
                  </a:lnTo>
                  <a:lnTo>
                    <a:pt x="2824612" y="2216538"/>
                  </a:lnTo>
                  <a:lnTo>
                    <a:pt x="2821274" y="2261238"/>
                  </a:lnTo>
                  <a:lnTo>
                    <a:pt x="2816095" y="2305741"/>
                  </a:lnTo>
                  <a:lnTo>
                    <a:pt x="2809087" y="2349986"/>
                  </a:lnTo>
                  <a:lnTo>
                    <a:pt x="2800259" y="2393911"/>
                  </a:lnTo>
                  <a:lnTo>
                    <a:pt x="2789620" y="2437456"/>
                  </a:lnTo>
                  <a:lnTo>
                    <a:pt x="2777181" y="2480558"/>
                  </a:lnTo>
                  <a:lnTo>
                    <a:pt x="2762950" y="2523157"/>
                  </a:lnTo>
                  <a:lnTo>
                    <a:pt x="2746938" y="2565191"/>
                  </a:lnTo>
                  <a:lnTo>
                    <a:pt x="2729154" y="2606599"/>
                  </a:lnTo>
                  <a:lnTo>
                    <a:pt x="2709607" y="2647320"/>
                  </a:lnTo>
                  <a:lnTo>
                    <a:pt x="2688309" y="2687293"/>
                  </a:lnTo>
                  <a:lnTo>
                    <a:pt x="2665268" y="2726456"/>
                  </a:lnTo>
                  <a:lnTo>
                    <a:pt x="2640494" y="2764747"/>
                  </a:lnTo>
                  <a:lnTo>
                    <a:pt x="2613997" y="2802107"/>
                  </a:lnTo>
                  <a:lnTo>
                    <a:pt x="2585786" y="2838472"/>
                  </a:lnTo>
                  <a:lnTo>
                    <a:pt x="2555871" y="2873783"/>
                  </a:lnTo>
                  <a:lnTo>
                    <a:pt x="2524262" y="2907978"/>
                  </a:lnTo>
                  <a:lnTo>
                    <a:pt x="2490969" y="2940995"/>
                  </a:lnTo>
                  <a:lnTo>
                    <a:pt x="2456001" y="2972773"/>
                  </a:lnTo>
                  <a:lnTo>
                    <a:pt x="2419367" y="3003251"/>
                  </a:lnTo>
                  <a:lnTo>
                    <a:pt x="2381079" y="3032368"/>
                  </a:lnTo>
                  <a:lnTo>
                    <a:pt x="2341562" y="3059775"/>
                  </a:lnTo>
                  <a:lnTo>
                    <a:pt x="2301262" y="3085187"/>
                  </a:lnTo>
                  <a:lnTo>
                    <a:pt x="2260239" y="3108615"/>
                  </a:lnTo>
                  <a:lnTo>
                    <a:pt x="2218556" y="3130068"/>
                  </a:lnTo>
                  <a:lnTo>
                    <a:pt x="2176272" y="3149555"/>
                  </a:lnTo>
                  <a:lnTo>
                    <a:pt x="2133450" y="3167087"/>
                  </a:lnTo>
                  <a:lnTo>
                    <a:pt x="2090152" y="3182673"/>
                  </a:lnTo>
                  <a:lnTo>
                    <a:pt x="2046437" y="3196323"/>
                  </a:lnTo>
                  <a:lnTo>
                    <a:pt x="2002367" y="3208046"/>
                  </a:lnTo>
                  <a:lnTo>
                    <a:pt x="1958005" y="3217853"/>
                  </a:lnTo>
                  <a:lnTo>
                    <a:pt x="1913410" y="3225752"/>
                  </a:lnTo>
                  <a:lnTo>
                    <a:pt x="1868644" y="3231754"/>
                  </a:lnTo>
                  <a:lnTo>
                    <a:pt x="1823769" y="3235869"/>
                  </a:lnTo>
                  <a:lnTo>
                    <a:pt x="1778846" y="3238105"/>
                  </a:lnTo>
                  <a:lnTo>
                    <a:pt x="1733936" y="3238473"/>
                  </a:lnTo>
                  <a:lnTo>
                    <a:pt x="1689101" y="3236983"/>
                  </a:lnTo>
                  <a:lnTo>
                    <a:pt x="1644401" y="3233644"/>
                  </a:lnTo>
                  <a:lnTo>
                    <a:pt x="1599898" y="3228465"/>
                  </a:lnTo>
                  <a:lnTo>
                    <a:pt x="1555653" y="3221457"/>
                  </a:lnTo>
                  <a:lnTo>
                    <a:pt x="1511728" y="3212629"/>
                  </a:lnTo>
                  <a:lnTo>
                    <a:pt x="1468184" y="3201991"/>
                  </a:lnTo>
                  <a:lnTo>
                    <a:pt x="1425081" y="3189553"/>
                  </a:lnTo>
                  <a:lnTo>
                    <a:pt x="1382482" y="3175324"/>
                  </a:lnTo>
                  <a:lnTo>
                    <a:pt x="1340448" y="3159314"/>
                  </a:lnTo>
                  <a:lnTo>
                    <a:pt x="1299040" y="3141533"/>
                  </a:lnTo>
                  <a:lnTo>
                    <a:pt x="1258319" y="3121990"/>
                  </a:lnTo>
                  <a:lnTo>
                    <a:pt x="1218346" y="3100695"/>
                  </a:lnTo>
                  <a:lnTo>
                    <a:pt x="1179183" y="3077658"/>
                  </a:lnTo>
                  <a:lnTo>
                    <a:pt x="1140892" y="3052889"/>
                  </a:lnTo>
                  <a:lnTo>
                    <a:pt x="1103533" y="3026397"/>
                  </a:lnTo>
                  <a:lnTo>
                    <a:pt x="1067167" y="2998191"/>
                  </a:lnTo>
                  <a:lnTo>
                    <a:pt x="1031856" y="2968282"/>
                  </a:lnTo>
                  <a:lnTo>
                    <a:pt x="997662" y="2936680"/>
                  </a:lnTo>
                  <a:lnTo>
                    <a:pt x="964645" y="2903393"/>
                  </a:lnTo>
                  <a:lnTo>
                    <a:pt x="932866" y="2868433"/>
                  </a:lnTo>
                  <a:lnTo>
                    <a:pt x="902388" y="2831807"/>
                  </a:lnTo>
                  <a:lnTo>
                    <a:pt x="873271" y="2793527"/>
                  </a:lnTo>
                  <a:lnTo>
                    <a:pt x="0" y="3428063"/>
                  </a:lnTo>
                  <a:lnTo>
                    <a:pt x="29422" y="3467605"/>
                  </a:lnTo>
                  <a:lnTo>
                    <a:pt x="59656" y="3506362"/>
                  </a:lnTo>
                  <a:lnTo>
                    <a:pt x="90685" y="3544327"/>
                  </a:lnTo>
                  <a:lnTo>
                    <a:pt x="122491" y="3581491"/>
                  </a:lnTo>
                  <a:lnTo>
                    <a:pt x="155060" y="3617846"/>
                  </a:lnTo>
                  <a:lnTo>
                    <a:pt x="188375" y="3653383"/>
                  </a:lnTo>
                  <a:lnTo>
                    <a:pt x="222419" y="3688094"/>
                  </a:lnTo>
                  <a:lnTo>
                    <a:pt x="257176" y="3721971"/>
                  </a:lnTo>
                  <a:lnTo>
                    <a:pt x="292630" y="3755005"/>
                  </a:lnTo>
                  <a:lnTo>
                    <a:pt x="328764" y="3787188"/>
                  </a:lnTo>
                  <a:lnTo>
                    <a:pt x="365563" y="3818512"/>
                  </a:lnTo>
                  <a:lnTo>
                    <a:pt x="403009" y="3848968"/>
                  </a:lnTo>
                  <a:lnTo>
                    <a:pt x="441087" y="3878549"/>
                  </a:lnTo>
                  <a:lnTo>
                    <a:pt x="479779" y="3907245"/>
                  </a:lnTo>
                  <a:lnTo>
                    <a:pt x="519071" y="3935049"/>
                  </a:lnTo>
                  <a:lnTo>
                    <a:pt x="558945" y="3961952"/>
                  </a:lnTo>
                  <a:lnTo>
                    <a:pt x="599385" y="3987946"/>
                  </a:lnTo>
                  <a:lnTo>
                    <a:pt x="640375" y="4013022"/>
                  </a:lnTo>
                  <a:lnTo>
                    <a:pt x="681899" y="4037173"/>
                  </a:lnTo>
                  <a:lnTo>
                    <a:pt x="723940" y="4060389"/>
                  </a:lnTo>
                  <a:lnTo>
                    <a:pt x="766481" y="4082663"/>
                  </a:lnTo>
                  <a:lnTo>
                    <a:pt x="809508" y="4103986"/>
                  </a:lnTo>
                  <a:lnTo>
                    <a:pt x="853002" y="4124351"/>
                  </a:lnTo>
                  <a:lnTo>
                    <a:pt x="896948" y="4143747"/>
                  </a:lnTo>
                  <a:lnTo>
                    <a:pt x="941330" y="4162168"/>
                  </a:lnTo>
                  <a:lnTo>
                    <a:pt x="986131" y="4179606"/>
                  </a:lnTo>
                  <a:lnTo>
                    <a:pt x="1031335" y="4196050"/>
                  </a:lnTo>
                  <a:lnTo>
                    <a:pt x="1076926" y="4211494"/>
                  </a:lnTo>
                  <a:lnTo>
                    <a:pt x="1122887" y="4225929"/>
                  </a:lnTo>
                  <a:lnTo>
                    <a:pt x="1169202" y="4239347"/>
                  </a:lnTo>
                  <a:lnTo>
                    <a:pt x="1215855" y="4251739"/>
                  </a:lnTo>
                  <a:lnTo>
                    <a:pt x="1262828" y="4263098"/>
                  </a:lnTo>
                  <a:lnTo>
                    <a:pt x="1310107" y="4273414"/>
                  </a:lnTo>
                  <a:lnTo>
                    <a:pt x="1357675" y="4282679"/>
                  </a:lnTo>
                  <a:lnTo>
                    <a:pt x="1405515" y="4290885"/>
                  </a:lnTo>
                  <a:lnTo>
                    <a:pt x="1453611" y="4298025"/>
                  </a:lnTo>
                  <a:lnTo>
                    <a:pt x="1501946" y="4304088"/>
                  </a:lnTo>
                  <a:lnTo>
                    <a:pt x="1550505" y="4309068"/>
                  </a:lnTo>
                  <a:lnTo>
                    <a:pt x="1599271" y="4312956"/>
                  </a:lnTo>
                  <a:lnTo>
                    <a:pt x="1648228" y="4315743"/>
                  </a:lnTo>
                  <a:lnTo>
                    <a:pt x="1697359" y="4317422"/>
                  </a:lnTo>
                  <a:lnTo>
                    <a:pt x="1746648" y="4317983"/>
                  </a:lnTo>
                  <a:lnTo>
                    <a:pt x="1794860" y="4317456"/>
                  </a:lnTo>
                  <a:lnTo>
                    <a:pt x="1842813" y="4315880"/>
                  </a:lnTo>
                  <a:lnTo>
                    <a:pt x="1890497" y="4313267"/>
                  </a:lnTo>
                  <a:lnTo>
                    <a:pt x="1937901" y="4309628"/>
                  </a:lnTo>
                  <a:lnTo>
                    <a:pt x="1985014" y="4304973"/>
                  </a:lnTo>
                  <a:lnTo>
                    <a:pt x="2031824" y="4299315"/>
                  </a:lnTo>
                  <a:lnTo>
                    <a:pt x="2078322" y="4292663"/>
                  </a:lnTo>
                  <a:lnTo>
                    <a:pt x="2124495" y="4285029"/>
                  </a:lnTo>
                  <a:lnTo>
                    <a:pt x="2170333" y="4276424"/>
                  </a:lnTo>
                  <a:lnTo>
                    <a:pt x="2215825" y="4266858"/>
                  </a:lnTo>
                  <a:lnTo>
                    <a:pt x="2260960" y="4256343"/>
                  </a:lnTo>
                  <a:lnTo>
                    <a:pt x="2305727" y="4244890"/>
                  </a:lnTo>
                  <a:lnTo>
                    <a:pt x="2350115" y="4232509"/>
                  </a:lnTo>
                  <a:lnTo>
                    <a:pt x="2394113" y="4219211"/>
                  </a:lnTo>
                  <a:lnTo>
                    <a:pt x="2437710" y="4205008"/>
                  </a:lnTo>
                  <a:lnTo>
                    <a:pt x="2480895" y="4189911"/>
                  </a:lnTo>
                  <a:lnTo>
                    <a:pt x="2523657" y="4173930"/>
                  </a:lnTo>
                  <a:lnTo>
                    <a:pt x="2565986" y="4157076"/>
                  </a:lnTo>
                  <a:lnTo>
                    <a:pt x="2607869" y="4139361"/>
                  </a:lnTo>
                  <a:lnTo>
                    <a:pt x="2649297" y="4120795"/>
                  </a:lnTo>
                  <a:lnTo>
                    <a:pt x="2690259" y="4101389"/>
                  </a:lnTo>
                  <a:lnTo>
                    <a:pt x="2730742" y="4081155"/>
                  </a:lnTo>
                  <a:lnTo>
                    <a:pt x="2770737" y="4060102"/>
                  </a:lnTo>
                  <a:lnTo>
                    <a:pt x="2810232" y="4038243"/>
                  </a:lnTo>
                  <a:lnTo>
                    <a:pt x="2849217" y="4015588"/>
                  </a:lnTo>
                  <a:lnTo>
                    <a:pt x="2887680" y="3992149"/>
                  </a:lnTo>
                  <a:lnTo>
                    <a:pt x="2925610" y="3967935"/>
                  </a:lnTo>
                  <a:lnTo>
                    <a:pt x="2962997" y="3942958"/>
                  </a:lnTo>
                  <a:lnTo>
                    <a:pt x="2999830" y="3917230"/>
                  </a:lnTo>
                  <a:lnTo>
                    <a:pt x="3036097" y="3890760"/>
                  </a:lnTo>
                  <a:lnTo>
                    <a:pt x="3071787" y="3863561"/>
                  </a:lnTo>
                  <a:lnTo>
                    <a:pt x="3106890" y="3835642"/>
                  </a:lnTo>
                  <a:lnTo>
                    <a:pt x="3141395" y="3807015"/>
                  </a:lnTo>
                  <a:lnTo>
                    <a:pt x="3175291" y="3777691"/>
                  </a:lnTo>
                  <a:lnTo>
                    <a:pt x="3208566" y="3747681"/>
                  </a:lnTo>
                  <a:lnTo>
                    <a:pt x="3241210" y="3716996"/>
                  </a:lnTo>
                  <a:lnTo>
                    <a:pt x="3273211" y="3685646"/>
                  </a:lnTo>
                  <a:lnTo>
                    <a:pt x="3304560" y="3653644"/>
                  </a:lnTo>
                  <a:lnTo>
                    <a:pt x="3335244" y="3620999"/>
                  </a:lnTo>
                  <a:lnTo>
                    <a:pt x="3365253" y="3587722"/>
                  </a:lnTo>
                  <a:lnTo>
                    <a:pt x="3394576" y="3553825"/>
                  </a:lnTo>
                  <a:lnTo>
                    <a:pt x="3423202" y="3519319"/>
                  </a:lnTo>
                  <a:lnTo>
                    <a:pt x="3451120" y="3484215"/>
                  </a:lnTo>
                  <a:lnTo>
                    <a:pt x="3478319" y="3448523"/>
                  </a:lnTo>
                  <a:lnTo>
                    <a:pt x="3504788" y="3412254"/>
                  </a:lnTo>
                  <a:lnTo>
                    <a:pt x="3530516" y="3375420"/>
                  </a:lnTo>
                  <a:lnTo>
                    <a:pt x="3555492" y="3338031"/>
                  </a:lnTo>
                  <a:lnTo>
                    <a:pt x="3579705" y="3300099"/>
                  </a:lnTo>
                  <a:lnTo>
                    <a:pt x="3603144" y="3261634"/>
                  </a:lnTo>
                  <a:lnTo>
                    <a:pt x="3625799" y="3222648"/>
                  </a:lnTo>
                  <a:lnTo>
                    <a:pt x="3647657" y="3183151"/>
                  </a:lnTo>
                  <a:lnTo>
                    <a:pt x="3668709" y="3143154"/>
                  </a:lnTo>
                  <a:lnTo>
                    <a:pt x="3688943" y="3102668"/>
                  </a:lnTo>
                  <a:lnTo>
                    <a:pt x="3708349" y="3061705"/>
                  </a:lnTo>
                  <a:lnTo>
                    <a:pt x="3726914" y="3020275"/>
                  </a:lnTo>
                  <a:lnTo>
                    <a:pt x="3744629" y="2978389"/>
                  </a:lnTo>
                  <a:lnTo>
                    <a:pt x="3761483" y="2936058"/>
                  </a:lnTo>
                  <a:lnTo>
                    <a:pt x="3777464" y="2893293"/>
                  </a:lnTo>
                  <a:lnTo>
                    <a:pt x="3792561" y="2850105"/>
                  </a:lnTo>
                  <a:lnTo>
                    <a:pt x="3806764" y="2806505"/>
                  </a:lnTo>
                  <a:lnTo>
                    <a:pt x="3820061" y="2762504"/>
                  </a:lnTo>
                  <a:lnTo>
                    <a:pt x="3832442" y="2718113"/>
                  </a:lnTo>
                  <a:lnTo>
                    <a:pt x="3843895" y="2673343"/>
                  </a:lnTo>
                  <a:lnTo>
                    <a:pt x="3854410" y="2628205"/>
                  </a:lnTo>
                  <a:lnTo>
                    <a:pt x="3863976" y="2582710"/>
                  </a:lnTo>
                  <a:lnTo>
                    <a:pt x="3872581" y="2536869"/>
                  </a:lnTo>
                  <a:lnTo>
                    <a:pt x="3880215" y="2490692"/>
                  </a:lnTo>
                  <a:lnTo>
                    <a:pt x="3886867" y="2444191"/>
                  </a:lnTo>
                  <a:lnTo>
                    <a:pt x="3892525" y="2397377"/>
                  </a:lnTo>
                  <a:lnTo>
                    <a:pt x="3897180" y="2350261"/>
                  </a:lnTo>
                  <a:lnTo>
                    <a:pt x="3900819" y="2302853"/>
                  </a:lnTo>
                  <a:lnTo>
                    <a:pt x="3903432" y="2255165"/>
                  </a:lnTo>
                  <a:lnTo>
                    <a:pt x="3905007" y="2207207"/>
                  </a:lnTo>
                  <a:lnTo>
                    <a:pt x="3905535" y="2158991"/>
                  </a:lnTo>
                  <a:lnTo>
                    <a:pt x="3905007" y="2110780"/>
                  </a:lnTo>
                  <a:lnTo>
                    <a:pt x="3903432" y="2062826"/>
                  </a:lnTo>
                  <a:lnTo>
                    <a:pt x="3900819" y="2015141"/>
                  </a:lnTo>
                  <a:lnTo>
                    <a:pt x="3897180" y="1967737"/>
                  </a:lnTo>
                  <a:lnTo>
                    <a:pt x="3892525" y="1920624"/>
                  </a:lnTo>
                  <a:lnTo>
                    <a:pt x="3886867" y="1873813"/>
                  </a:lnTo>
                  <a:lnTo>
                    <a:pt x="3880215" y="1827315"/>
                  </a:lnTo>
                  <a:lnTo>
                    <a:pt x="3872581" y="1781141"/>
                  </a:lnTo>
                  <a:lnTo>
                    <a:pt x="3863976" y="1735302"/>
                  </a:lnTo>
                  <a:lnTo>
                    <a:pt x="3854410" y="1689809"/>
                  </a:lnTo>
                  <a:lnTo>
                    <a:pt x="3843895" y="1644673"/>
                  </a:lnTo>
                  <a:lnTo>
                    <a:pt x="3832442" y="1599905"/>
                  </a:lnTo>
                  <a:lnTo>
                    <a:pt x="3820061" y="1555516"/>
                  </a:lnTo>
                  <a:lnTo>
                    <a:pt x="3806764" y="1511517"/>
                  </a:lnTo>
                  <a:lnTo>
                    <a:pt x="3792561" y="1467918"/>
                  </a:lnTo>
                  <a:lnTo>
                    <a:pt x="3777464" y="1424732"/>
                  </a:lnTo>
                  <a:lnTo>
                    <a:pt x="3761483" y="1381968"/>
                  </a:lnTo>
                  <a:lnTo>
                    <a:pt x="3744629" y="1339638"/>
                  </a:lnTo>
                  <a:lnTo>
                    <a:pt x="3726914" y="1297753"/>
                  </a:lnTo>
                  <a:lnTo>
                    <a:pt x="3708349" y="1256323"/>
                  </a:lnTo>
                  <a:lnTo>
                    <a:pt x="3688943" y="1215360"/>
                  </a:lnTo>
                  <a:lnTo>
                    <a:pt x="3668709" y="1174875"/>
                  </a:lnTo>
                  <a:lnTo>
                    <a:pt x="3647657" y="1134878"/>
                  </a:lnTo>
                  <a:lnTo>
                    <a:pt x="3625799" y="1095381"/>
                  </a:lnTo>
                  <a:lnTo>
                    <a:pt x="3603144" y="1056395"/>
                  </a:lnTo>
                  <a:lnTo>
                    <a:pt x="3579705" y="1017930"/>
                  </a:lnTo>
                  <a:lnTo>
                    <a:pt x="3555492" y="979997"/>
                  </a:lnTo>
                  <a:lnTo>
                    <a:pt x="3530516" y="942609"/>
                  </a:lnTo>
                  <a:lnTo>
                    <a:pt x="3504788" y="905774"/>
                  </a:lnTo>
                  <a:lnTo>
                    <a:pt x="3478319" y="869505"/>
                  </a:lnTo>
                  <a:lnTo>
                    <a:pt x="3451120" y="833812"/>
                  </a:lnTo>
                  <a:lnTo>
                    <a:pt x="3423202" y="798707"/>
                  </a:lnTo>
                  <a:lnTo>
                    <a:pt x="3394576" y="764200"/>
                  </a:lnTo>
                  <a:lnTo>
                    <a:pt x="3365253" y="730303"/>
                  </a:lnTo>
                  <a:lnTo>
                    <a:pt x="3335244" y="697025"/>
                  </a:lnTo>
                  <a:lnTo>
                    <a:pt x="3304560" y="664379"/>
                  </a:lnTo>
                  <a:lnTo>
                    <a:pt x="3273211" y="632376"/>
                  </a:lnTo>
                  <a:lnTo>
                    <a:pt x="3241210" y="601025"/>
                  </a:lnTo>
                  <a:lnTo>
                    <a:pt x="3208566" y="570339"/>
                  </a:lnTo>
                  <a:lnTo>
                    <a:pt x="3175291" y="540327"/>
                  </a:lnTo>
                  <a:lnTo>
                    <a:pt x="3141395" y="511002"/>
                  </a:lnTo>
                  <a:lnTo>
                    <a:pt x="3106890" y="482374"/>
                  </a:lnTo>
                  <a:lnTo>
                    <a:pt x="3071787" y="454454"/>
                  </a:lnTo>
                  <a:lnTo>
                    <a:pt x="3036097" y="427253"/>
                  </a:lnTo>
                  <a:lnTo>
                    <a:pt x="2999830" y="400782"/>
                  </a:lnTo>
                  <a:lnTo>
                    <a:pt x="2962997" y="375052"/>
                  </a:lnTo>
                  <a:lnTo>
                    <a:pt x="2925610" y="350074"/>
                  </a:lnTo>
                  <a:lnTo>
                    <a:pt x="2887680" y="325859"/>
                  </a:lnTo>
                  <a:lnTo>
                    <a:pt x="2849217" y="302418"/>
                  </a:lnTo>
                  <a:lnTo>
                    <a:pt x="2810232" y="279762"/>
                  </a:lnTo>
                  <a:lnTo>
                    <a:pt x="2770737" y="257901"/>
                  </a:lnTo>
                  <a:lnTo>
                    <a:pt x="2730742" y="236848"/>
                  </a:lnTo>
                  <a:lnTo>
                    <a:pt x="2690259" y="216612"/>
                  </a:lnTo>
                  <a:lnTo>
                    <a:pt x="2649297" y="197205"/>
                  </a:lnTo>
                  <a:lnTo>
                    <a:pt x="2607869" y="178637"/>
                  </a:lnTo>
                  <a:lnTo>
                    <a:pt x="2565986" y="160921"/>
                  </a:lnTo>
                  <a:lnTo>
                    <a:pt x="2523657" y="144066"/>
                  </a:lnTo>
                  <a:lnTo>
                    <a:pt x="2480895" y="128083"/>
                  </a:lnTo>
                  <a:lnTo>
                    <a:pt x="2437710" y="112985"/>
                  </a:lnTo>
                  <a:lnTo>
                    <a:pt x="2394113" y="98781"/>
                  </a:lnTo>
                  <a:lnTo>
                    <a:pt x="2350115" y="85482"/>
                  </a:lnTo>
                  <a:lnTo>
                    <a:pt x="2305727" y="73100"/>
                  </a:lnTo>
                  <a:lnTo>
                    <a:pt x="2260960" y="61646"/>
                  </a:lnTo>
                  <a:lnTo>
                    <a:pt x="2215825" y="51129"/>
                  </a:lnTo>
                  <a:lnTo>
                    <a:pt x="2170333" y="41563"/>
                  </a:lnTo>
                  <a:lnTo>
                    <a:pt x="2124495" y="32957"/>
                  </a:lnTo>
                  <a:lnTo>
                    <a:pt x="2078322" y="25322"/>
                  </a:lnTo>
                  <a:lnTo>
                    <a:pt x="2031824" y="18670"/>
                  </a:lnTo>
                  <a:lnTo>
                    <a:pt x="1985014" y="13011"/>
                  </a:lnTo>
                  <a:lnTo>
                    <a:pt x="1937901" y="8356"/>
                  </a:lnTo>
                  <a:lnTo>
                    <a:pt x="1890497" y="4716"/>
                  </a:lnTo>
                  <a:lnTo>
                    <a:pt x="1842813" y="2103"/>
                  </a:lnTo>
                  <a:lnTo>
                    <a:pt x="1794860" y="527"/>
                  </a:lnTo>
                  <a:lnTo>
                    <a:pt x="1746648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4282349" y="5998455"/>
              <a:ext cx="1285875" cy="1404620"/>
            </a:xfrm>
            <a:custGeom>
              <a:avLst/>
              <a:gdLst/>
              <a:ahLst/>
              <a:cxnLst/>
              <a:rect l="l" t="t" r="r" b="b"/>
              <a:pathLst>
                <a:path w="1285875" h="1404620">
                  <a:moveTo>
                    <a:pt x="4231" y="0"/>
                  </a:moveTo>
                  <a:lnTo>
                    <a:pt x="1654" y="50116"/>
                  </a:lnTo>
                  <a:lnTo>
                    <a:pt x="246" y="100182"/>
                  </a:lnTo>
                  <a:lnTo>
                    <a:pt x="0" y="150179"/>
                  </a:lnTo>
                  <a:lnTo>
                    <a:pt x="910" y="200089"/>
                  </a:lnTo>
                  <a:lnTo>
                    <a:pt x="2971" y="249892"/>
                  </a:lnTo>
                  <a:lnTo>
                    <a:pt x="6178" y="299569"/>
                  </a:lnTo>
                  <a:lnTo>
                    <a:pt x="10525" y="349101"/>
                  </a:lnTo>
                  <a:lnTo>
                    <a:pt x="16007" y="398469"/>
                  </a:lnTo>
                  <a:lnTo>
                    <a:pt x="22617" y="447654"/>
                  </a:lnTo>
                  <a:lnTo>
                    <a:pt x="30350" y="496637"/>
                  </a:lnTo>
                  <a:lnTo>
                    <a:pt x="39201" y="545400"/>
                  </a:lnTo>
                  <a:lnTo>
                    <a:pt x="49163" y="593922"/>
                  </a:lnTo>
                  <a:lnTo>
                    <a:pt x="60233" y="642184"/>
                  </a:lnTo>
                  <a:lnTo>
                    <a:pt x="72403" y="690169"/>
                  </a:lnTo>
                  <a:lnTo>
                    <a:pt x="85668" y="737857"/>
                  </a:lnTo>
                  <a:lnTo>
                    <a:pt x="100023" y="785228"/>
                  </a:lnTo>
                  <a:lnTo>
                    <a:pt x="115462" y="832264"/>
                  </a:lnTo>
                  <a:lnTo>
                    <a:pt x="131980" y="878946"/>
                  </a:lnTo>
                  <a:lnTo>
                    <a:pt x="149570" y="925254"/>
                  </a:lnTo>
                  <a:lnTo>
                    <a:pt x="168228" y="971170"/>
                  </a:lnTo>
                  <a:lnTo>
                    <a:pt x="187948" y="1016675"/>
                  </a:lnTo>
                  <a:lnTo>
                    <a:pt x="208723" y="1061749"/>
                  </a:lnTo>
                  <a:lnTo>
                    <a:pt x="230550" y="1106374"/>
                  </a:lnTo>
                  <a:lnTo>
                    <a:pt x="253421" y="1150530"/>
                  </a:lnTo>
                  <a:lnTo>
                    <a:pt x="277332" y="1194199"/>
                  </a:lnTo>
                  <a:lnTo>
                    <a:pt x="302276" y="1237361"/>
                  </a:lnTo>
                  <a:lnTo>
                    <a:pt x="328249" y="1279998"/>
                  </a:lnTo>
                  <a:lnTo>
                    <a:pt x="355245" y="1322090"/>
                  </a:lnTo>
                  <a:lnTo>
                    <a:pt x="383257" y="1363618"/>
                  </a:lnTo>
                  <a:lnTo>
                    <a:pt x="412281" y="1404564"/>
                  </a:lnTo>
                  <a:lnTo>
                    <a:pt x="1285553" y="770028"/>
                  </a:lnTo>
                  <a:lnTo>
                    <a:pt x="1257035" y="728791"/>
                  </a:lnTo>
                  <a:lnTo>
                    <a:pt x="1230553" y="686427"/>
                  </a:lnTo>
                  <a:lnTo>
                    <a:pt x="1206128" y="643012"/>
                  </a:lnTo>
                  <a:lnTo>
                    <a:pt x="1183783" y="598621"/>
                  </a:lnTo>
                  <a:lnTo>
                    <a:pt x="1163540" y="553331"/>
                  </a:lnTo>
                  <a:lnTo>
                    <a:pt x="1145421" y="507219"/>
                  </a:lnTo>
                  <a:lnTo>
                    <a:pt x="1129448" y="460360"/>
                  </a:lnTo>
                  <a:lnTo>
                    <a:pt x="1115643" y="412831"/>
                  </a:lnTo>
                  <a:lnTo>
                    <a:pt x="1104028" y="364707"/>
                  </a:lnTo>
                  <a:lnTo>
                    <a:pt x="1094626" y="316065"/>
                  </a:lnTo>
                  <a:lnTo>
                    <a:pt x="1087459" y="266981"/>
                  </a:lnTo>
                  <a:lnTo>
                    <a:pt x="1082549" y="217531"/>
                  </a:lnTo>
                  <a:lnTo>
                    <a:pt x="1079917" y="167791"/>
                  </a:lnTo>
                  <a:lnTo>
                    <a:pt x="1079587" y="117837"/>
                  </a:lnTo>
                  <a:lnTo>
                    <a:pt x="1081580" y="67746"/>
                  </a:lnTo>
                  <a:lnTo>
                    <a:pt x="4231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4286581" y="4656088"/>
              <a:ext cx="1368425" cy="1410335"/>
            </a:xfrm>
            <a:custGeom>
              <a:avLst/>
              <a:gdLst/>
              <a:ahLst/>
              <a:cxnLst/>
              <a:rect l="l" t="t" r="r" b="b"/>
              <a:pathLst>
                <a:path w="1368425" h="1410335">
                  <a:moveTo>
                    <a:pt x="580820" y="0"/>
                  </a:moveTo>
                  <a:lnTo>
                    <a:pt x="546896" y="36975"/>
                  </a:lnTo>
                  <a:lnTo>
                    <a:pt x="513903" y="74656"/>
                  </a:lnTo>
                  <a:lnTo>
                    <a:pt x="481849" y="113025"/>
                  </a:lnTo>
                  <a:lnTo>
                    <a:pt x="450741" y="152063"/>
                  </a:lnTo>
                  <a:lnTo>
                    <a:pt x="420587" y="191752"/>
                  </a:lnTo>
                  <a:lnTo>
                    <a:pt x="391396" y="232075"/>
                  </a:lnTo>
                  <a:lnTo>
                    <a:pt x="363175" y="273011"/>
                  </a:lnTo>
                  <a:lnTo>
                    <a:pt x="335932" y="314545"/>
                  </a:lnTo>
                  <a:lnTo>
                    <a:pt x="309675" y="356656"/>
                  </a:lnTo>
                  <a:lnTo>
                    <a:pt x="284412" y="399328"/>
                  </a:lnTo>
                  <a:lnTo>
                    <a:pt x="260151" y="442542"/>
                  </a:lnTo>
                  <a:lnTo>
                    <a:pt x="236899" y="486279"/>
                  </a:lnTo>
                  <a:lnTo>
                    <a:pt x="214664" y="530522"/>
                  </a:lnTo>
                  <a:lnTo>
                    <a:pt x="193455" y="575252"/>
                  </a:lnTo>
                  <a:lnTo>
                    <a:pt x="173280" y="620452"/>
                  </a:lnTo>
                  <a:lnTo>
                    <a:pt x="154145" y="666102"/>
                  </a:lnTo>
                  <a:lnTo>
                    <a:pt x="136059" y="712185"/>
                  </a:lnTo>
                  <a:lnTo>
                    <a:pt x="119031" y="758683"/>
                  </a:lnTo>
                  <a:lnTo>
                    <a:pt x="103067" y="805577"/>
                  </a:lnTo>
                  <a:lnTo>
                    <a:pt x="88176" y="852849"/>
                  </a:lnTo>
                  <a:lnTo>
                    <a:pt x="74366" y="900481"/>
                  </a:lnTo>
                  <a:lnTo>
                    <a:pt x="61644" y="948455"/>
                  </a:lnTo>
                  <a:lnTo>
                    <a:pt x="50018" y="996753"/>
                  </a:lnTo>
                  <a:lnTo>
                    <a:pt x="39497" y="1045356"/>
                  </a:lnTo>
                  <a:lnTo>
                    <a:pt x="30087" y="1094246"/>
                  </a:lnTo>
                  <a:lnTo>
                    <a:pt x="21798" y="1143405"/>
                  </a:lnTo>
                  <a:lnTo>
                    <a:pt x="14637" y="1192815"/>
                  </a:lnTo>
                  <a:lnTo>
                    <a:pt x="8611" y="1242457"/>
                  </a:lnTo>
                  <a:lnTo>
                    <a:pt x="3730" y="1292314"/>
                  </a:lnTo>
                  <a:lnTo>
                    <a:pt x="0" y="1342367"/>
                  </a:lnTo>
                  <a:lnTo>
                    <a:pt x="1077349" y="1410114"/>
                  </a:lnTo>
                  <a:lnTo>
                    <a:pt x="1081645" y="1360168"/>
                  </a:lnTo>
                  <a:lnTo>
                    <a:pt x="1088230" y="1310651"/>
                  </a:lnTo>
                  <a:lnTo>
                    <a:pt x="1097073" y="1261633"/>
                  </a:lnTo>
                  <a:lnTo>
                    <a:pt x="1108141" y="1213189"/>
                  </a:lnTo>
                  <a:lnTo>
                    <a:pt x="1121404" y="1165390"/>
                  </a:lnTo>
                  <a:lnTo>
                    <a:pt x="1136830" y="1118309"/>
                  </a:lnTo>
                  <a:lnTo>
                    <a:pt x="1154388" y="1072020"/>
                  </a:lnTo>
                  <a:lnTo>
                    <a:pt x="1174046" y="1026595"/>
                  </a:lnTo>
                  <a:lnTo>
                    <a:pt x="1195772" y="982107"/>
                  </a:lnTo>
                  <a:lnTo>
                    <a:pt x="1219536" y="938629"/>
                  </a:lnTo>
                  <a:lnTo>
                    <a:pt x="1245305" y="896233"/>
                  </a:lnTo>
                  <a:lnTo>
                    <a:pt x="1273049" y="854993"/>
                  </a:lnTo>
                  <a:lnTo>
                    <a:pt x="1302735" y="814980"/>
                  </a:lnTo>
                  <a:lnTo>
                    <a:pt x="1334333" y="776268"/>
                  </a:lnTo>
                  <a:lnTo>
                    <a:pt x="1367811" y="738930"/>
                  </a:lnTo>
                  <a:lnTo>
                    <a:pt x="580820" y="0"/>
                  </a:lnTo>
                  <a:close/>
                </a:path>
              </a:pathLst>
            </a:custGeom>
            <a:solidFill>
              <a:srgbClr val="9ECEE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4867401" y="3974957"/>
              <a:ext cx="1574165" cy="1420495"/>
            </a:xfrm>
            <a:custGeom>
              <a:avLst/>
              <a:gdLst/>
              <a:ahLst/>
              <a:cxnLst/>
              <a:rect l="l" t="t" r="r" b="b"/>
              <a:pathLst>
                <a:path w="1574165" h="1420495">
                  <a:moveTo>
                    <a:pt x="1573878" y="0"/>
                  </a:moveTo>
                  <a:lnTo>
                    <a:pt x="1524267" y="569"/>
                  </a:lnTo>
                  <a:lnTo>
                    <a:pt x="1474795" y="2273"/>
                  </a:lnTo>
                  <a:lnTo>
                    <a:pt x="1425481" y="5103"/>
                  </a:lnTo>
                  <a:lnTo>
                    <a:pt x="1376342" y="9052"/>
                  </a:lnTo>
                  <a:lnTo>
                    <a:pt x="1327395" y="14113"/>
                  </a:lnTo>
                  <a:lnTo>
                    <a:pt x="1278657" y="20277"/>
                  </a:lnTo>
                  <a:lnTo>
                    <a:pt x="1230146" y="27538"/>
                  </a:lnTo>
                  <a:lnTo>
                    <a:pt x="1181879" y="35888"/>
                  </a:lnTo>
                  <a:lnTo>
                    <a:pt x="1133874" y="45319"/>
                  </a:lnTo>
                  <a:lnTo>
                    <a:pt x="1086147" y="55824"/>
                  </a:lnTo>
                  <a:lnTo>
                    <a:pt x="1038717" y="67395"/>
                  </a:lnTo>
                  <a:lnTo>
                    <a:pt x="991600" y="80024"/>
                  </a:lnTo>
                  <a:lnTo>
                    <a:pt x="944814" y="93705"/>
                  </a:lnTo>
                  <a:lnTo>
                    <a:pt x="898377" y="108429"/>
                  </a:lnTo>
                  <a:lnTo>
                    <a:pt x="852305" y="124190"/>
                  </a:lnTo>
                  <a:lnTo>
                    <a:pt x="806616" y="140979"/>
                  </a:lnTo>
                  <a:lnTo>
                    <a:pt x="761328" y="158789"/>
                  </a:lnTo>
                  <a:lnTo>
                    <a:pt x="716457" y="177612"/>
                  </a:lnTo>
                  <a:lnTo>
                    <a:pt x="672021" y="197441"/>
                  </a:lnTo>
                  <a:lnTo>
                    <a:pt x="628038" y="218269"/>
                  </a:lnTo>
                  <a:lnTo>
                    <a:pt x="584524" y="240087"/>
                  </a:lnTo>
                  <a:lnTo>
                    <a:pt x="541498" y="262889"/>
                  </a:lnTo>
                  <a:lnTo>
                    <a:pt x="498976" y="286666"/>
                  </a:lnTo>
                  <a:lnTo>
                    <a:pt x="456976" y="311411"/>
                  </a:lnTo>
                  <a:lnTo>
                    <a:pt x="415515" y="337118"/>
                  </a:lnTo>
                  <a:lnTo>
                    <a:pt x="374611" y="363777"/>
                  </a:lnTo>
                  <a:lnTo>
                    <a:pt x="334281" y="391382"/>
                  </a:lnTo>
                  <a:lnTo>
                    <a:pt x="294542" y="419924"/>
                  </a:lnTo>
                  <a:lnTo>
                    <a:pt x="255412" y="449398"/>
                  </a:lnTo>
                  <a:lnTo>
                    <a:pt x="216907" y="479794"/>
                  </a:lnTo>
                  <a:lnTo>
                    <a:pt x="179046" y="511106"/>
                  </a:lnTo>
                  <a:lnTo>
                    <a:pt x="141846" y="543325"/>
                  </a:lnTo>
                  <a:lnTo>
                    <a:pt x="105324" y="576445"/>
                  </a:lnTo>
                  <a:lnTo>
                    <a:pt x="69497" y="610457"/>
                  </a:lnTo>
                  <a:lnTo>
                    <a:pt x="34383" y="645355"/>
                  </a:lnTo>
                  <a:lnTo>
                    <a:pt x="0" y="681131"/>
                  </a:lnTo>
                  <a:lnTo>
                    <a:pt x="786991" y="1420061"/>
                  </a:lnTo>
                  <a:lnTo>
                    <a:pt x="821724" y="1384725"/>
                  </a:lnTo>
                  <a:lnTo>
                    <a:pt x="857883" y="1351160"/>
                  </a:lnTo>
                  <a:lnTo>
                    <a:pt x="895401" y="1319396"/>
                  </a:lnTo>
                  <a:lnTo>
                    <a:pt x="934208" y="1289464"/>
                  </a:lnTo>
                  <a:lnTo>
                    <a:pt x="974233" y="1261394"/>
                  </a:lnTo>
                  <a:lnTo>
                    <a:pt x="1015408" y="1235215"/>
                  </a:lnTo>
                  <a:lnTo>
                    <a:pt x="1057663" y="1210958"/>
                  </a:lnTo>
                  <a:lnTo>
                    <a:pt x="1100928" y="1188652"/>
                  </a:lnTo>
                  <a:lnTo>
                    <a:pt x="1145135" y="1168328"/>
                  </a:lnTo>
                  <a:lnTo>
                    <a:pt x="1190213" y="1150016"/>
                  </a:lnTo>
                  <a:lnTo>
                    <a:pt x="1236093" y="1133745"/>
                  </a:lnTo>
                  <a:lnTo>
                    <a:pt x="1282706" y="1119547"/>
                  </a:lnTo>
                  <a:lnTo>
                    <a:pt x="1329982" y="1107450"/>
                  </a:lnTo>
                  <a:lnTo>
                    <a:pt x="1377852" y="1097485"/>
                  </a:lnTo>
                  <a:lnTo>
                    <a:pt x="1426246" y="1089683"/>
                  </a:lnTo>
                  <a:lnTo>
                    <a:pt x="1475095" y="1084072"/>
                  </a:lnTo>
                  <a:lnTo>
                    <a:pt x="1524329" y="1080684"/>
                  </a:lnTo>
                  <a:lnTo>
                    <a:pt x="1573878" y="1079548"/>
                  </a:lnTo>
                  <a:lnTo>
                    <a:pt x="1573878" y="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113429" y="3950442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FFFFFF"/>
                </a:solidFill>
                <a:latin typeface="Arial"/>
                <a:cs typeface="Arial"/>
              </a:rPr>
              <a:t>65%</a:t>
            </a:r>
            <a:endParaRPr sz="88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01247" y="4558709"/>
            <a:ext cx="121303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Hired within our</a:t>
            </a:r>
            <a:r>
              <a:rPr sz="887" spc="-11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country</a:t>
            </a:r>
            <a:endParaRPr sz="88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63389" y="3869861"/>
            <a:ext cx="182215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Hired in </a:t>
            </a:r>
            <a:r>
              <a:rPr sz="887" spc="7" dirty="0">
                <a:solidFill>
                  <a:srgbClr val="416E97"/>
                </a:solidFill>
                <a:latin typeface="Arial"/>
                <a:cs typeface="Arial"/>
              </a:rPr>
              <a:t>a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neighboring country</a:t>
            </a:r>
            <a:r>
              <a:rPr sz="887" spc="70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330" spc="-24" baseline="32763" dirty="0">
                <a:solidFill>
                  <a:srgbClr val="FFFFFF"/>
                </a:solidFill>
                <a:latin typeface="Arial"/>
                <a:cs typeface="Arial"/>
              </a:rPr>
              <a:t>11%</a:t>
            </a:r>
            <a:endParaRPr sz="1330" baseline="3276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97468" y="3140484"/>
            <a:ext cx="1814937" cy="23812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lnSpc>
                <a:spcPts val="875"/>
              </a:lnSpc>
              <a:spcBef>
                <a:spcPts val="57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Hired in broader Latin</a:t>
            </a:r>
            <a:r>
              <a:rPr sz="887" spc="-45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America</a:t>
            </a:r>
            <a:endParaRPr sz="887">
              <a:latin typeface="Arial"/>
              <a:cs typeface="Arial"/>
            </a:endParaRPr>
          </a:p>
          <a:p>
            <a:pPr marL="1588678">
              <a:lnSpc>
                <a:spcPts val="875"/>
              </a:lnSpc>
            </a:pPr>
            <a:r>
              <a:rPr sz="887" spc="-64" dirty="0">
                <a:solidFill>
                  <a:srgbClr val="1E2C41"/>
                </a:solidFill>
                <a:latin typeface="Arial"/>
                <a:cs typeface="Arial"/>
              </a:rPr>
              <a:t>1</a:t>
            </a:r>
            <a:r>
              <a:rPr sz="887" spc="9" dirty="0">
                <a:solidFill>
                  <a:srgbClr val="1E2C41"/>
                </a:solidFill>
                <a:latin typeface="Arial"/>
                <a:cs typeface="Arial"/>
              </a:rPr>
              <a:t>1%</a:t>
            </a:r>
            <a:endParaRPr sz="887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86351" y="2526788"/>
            <a:ext cx="1665329" cy="382648"/>
          </a:xfrm>
          <a:prstGeom prst="rect">
            <a:avLst/>
          </a:prstGeom>
        </p:spPr>
        <p:txBody>
          <a:bodyPr vert="horz" wrap="square" lIns="0" tIns="57764" rIns="0" bIns="0" rtlCol="0">
            <a:spAutoFit/>
          </a:bodyPr>
          <a:lstStyle/>
          <a:p>
            <a:pPr marL="5776">
              <a:spcBef>
                <a:spcPts val="455"/>
              </a:spcBef>
            </a:pP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Hired outside of Latin</a:t>
            </a:r>
            <a:r>
              <a:rPr sz="887" spc="-48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416E97"/>
                </a:solidFill>
                <a:latin typeface="Arial"/>
                <a:cs typeface="Arial"/>
              </a:rPr>
              <a:t>America</a:t>
            </a:r>
            <a:endParaRPr sz="887">
              <a:latin typeface="Arial"/>
              <a:cs typeface="Arial"/>
            </a:endParaRPr>
          </a:p>
          <a:p>
            <a:pPr marL="1430705">
              <a:spcBef>
                <a:spcPts val="414"/>
              </a:spcBef>
            </a:pPr>
            <a:r>
              <a:rPr sz="887" spc="5" dirty="0">
                <a:solidFill>
                  <a:srgbClr val="FFFFFF"/>
                </a:solidFill>
                <a:latin typeface="Arial"/>
                <a:cs typeface="Arial"/>
              </a:rPr>
              <a:t>13%</a:t>
            </a:r>
            <a:endParaRPr sz="88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m 2">
            <a:extLst>
              <a:ext uri="{FF2B5EF4-FFF2-40B4-BE49-F238E27FC236}">
                <a16:creationId xmlns:a16="http://schemas.microsoft.com/office/drawing/2014/main" id="{34E0F182-CAC5-FB44-88BA-9E181968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98935"/>
            <a:ext cx="6622256" cy="47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C42E7E2-A1C6-B242-B1D8-70EF0C715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823" y="5674519"/>
            <a:ext cx="226814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 defTabSz="685800"/>
            <a:r>
              <a:rPr lang="pt-BR" altLang="pt-BR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Prates &amp; Barbosa, 2021</a:t>
            </a:r>
            <a:endParaRPr lang="en-US" altLang="pt-BR" sz="105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C699-0D3F-B34A-83C2-4EE5A1BB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2" y="4096941"/>
            <a:ext cx="405765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21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Negros têm inserção menos estável, mais precária e mais informal</a:t>
            </a:r>
            <a:endParaRPr lang="en-US" altLang="pt-BR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BD5BD-4258-8E4A-A264-DD9B7D0F0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79" y="2511028"/>
            <a:ext cx="4057650" cy="1470422"/>
          </a:xfrm>
          <a:solidFill>
            <a:srgbClr val="0432FF"/>
          </a:solidFill>
        </p:spPr>
        <p:txBody>
          <a:bodyPr>
            <a:normAutofit lnSpcReduction="10000"/>
          </a:bodyPr>
          <a:lstStyle/>
          <a:p>
            <a:pPr algn="just">
              <a:spcAft>
                <a:spcPts val="9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Desigualdades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raciais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Desigualdades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educação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Discriminação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racial</a:t>
            </a:r>
          </a:p>
          <a:p>
            <a:pPr algn="just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2467" name="Title 1">
            <a:extLst>
              <a:ext uri="{FF2B5EF4-FFF2-40B4-BE49-F238E27FC236}">
                <a16:creationId xmlns:a16="http://schemas.microsoft.com/office/drawing/2014/main" id="{457A6E65-8D6A-B048-B57C-552E4867E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5394"/>
            <a:ext cx="91440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 defTabSz="685800">
              <a:lnSpc>
                <a:spcPct val="90000"/>
              </a:lnSpc>
            </a:pPr>
            <a:r>
              <a:rPr lang="en-US" altLang="pt-BR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Razões</a:t>
            </a:r>
            <a:r>
              <a:rPr lang="en-US" altLang="pt-BR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das </a:t>
            </a:r>
            <a:r>
              <a:rPr lang="en-US" altLang="pt-BR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desigualdades</a:t>
            </a:r>
            <a:r>
              <a:rPr lang="en-US" altLang="pt-BR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mercado de </a:t>
            </a:r>
            <a:r>
              <a:rPr lang="en-US" altLang="pt-BR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trabalho</a:t>
            </a:r>
            <a:endParaRPr lang="en-US" altLang="pt-BR" sz="2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3DC296-FFDD-3F45-B354-0C71B0E499CD}"/>
              </a:ext>
            </a:extLst>
          </p:cNvPr>
          <p:cNvSpPr txBox="1">
            <a:spLocks/>
          </p:cNvSpPr>
          <p:nvPr/>
        </p:nvSpPr>
        <p:spPr bwMode="auto">
          <a:xfrm>
            <a:off x="4733925" y="2531269"/>
            <a:ext cx="4266010" cy="1450181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txBody>
          <a:bodyPr lIns="34289" tIns="34289" rIns="34289" bIns="34289">
            <a:normAutofit fontScale="92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itchFamily="2" charset="0"/>
              </a:defRPr>
            </a:lvl1pPr>
            <a:lvl2pPr marL="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itchFamily="2" charset="0"/>
              </a:defRPr>
            </a:lvl2pPr>
            <a:lvl3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itchFamily="2" charset="0"/>
              </a:defRPr>
            </a:lvl3pPr>
            <a:lvl4pPr marL="685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itchFamily="2" charset="0"/>
              </a:defRPr>
            </a:lvl4pPr>
            <a:lvl5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9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Desigualdades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gênero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9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Trabalho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doméstico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doméstico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9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Segregação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ocupacional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US" sz="900" dirty="0"/>
          </a:p>
          <a:p>
            <a:pPr>
              <a:defRPr/>
            </a:pPr>
            <a:endParaRPr lang="en-US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56F80E-7A9A-E44B-908F-C45C447F99BF}"/>
              </a:ext>
            </a:extLst>
          </p:cNvPr>
          <p:cNvSpPr txBox="1">
            <a:spLocks/>
          </p:cNvSpPr>
          <p:nvPr/>
        </p:nvSpPr>
        <p:spPr>
          <a:xfrm>
            <a:off x="4733925" y="4273154"/>
            <a:ext cx="4266010" cy="750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1pPr>
            <a:lvl2pPr marL="685800" indent="-228600"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pt-BR" sz="21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Homens e mulheres ocupam posições distintas no trabalho 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Tx/>
              <a:buChar char="•"/>
            </a:pPr>
            <a:endParaRPr lang="en-US" altLang="pt-BR" sz="210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7" grpId="0" animBg="1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ABA61B6D-278F-A249-A854-B91C7107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865585"/>
            <a:ext cx="6886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CaixaDeTexto 3">
            <a:extLst>
              <a:ext uri="{FF2B5EF4-FFF2-40B4-BE49-F238E27FC236}">
                <a16:creationId xmlns:a16="http://schemas.microsoft.com/office/drawing/2014/main" id="{35A245DE-C912-F143-BF6B-45CE56C77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837009"/>
            <a:ext cx="688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pt-BR" b="1">
                <a:latin typeface="Calibri" panose="020F0502020204030204" pitchFamily="34" charset="0"/>
                <a:cs typeface="Calibri" panose="020F0502020204030204" pitchFamily="34" charset="0"/>
              </a:rPr>
              <a:t>Renda Domiciliar per capita – Composição da Força de Trabalho</a:t>
            </a:r>
          </a:p>
        </p:txBody>
      </p:sp>
      <p:sp>
        <p:nvSpPr>
          <p:cNvPr id="5" name="Seta para a Esquerda 4">
            <a:extLst>
              <a:ext uri="{FF2B5EF4-FFF2-40B4-BE49-F238E27FC236}">
                <a16:creationId xmlns:a16="http://schemas.microsoft.com/office/drawing/2014/main" id="{3AA8C0EE-F5FF-9841-8C72-E4800E808618}"/>
              </a:ext>
            </a:extLst>
          </p:cNvPr>
          <p:cNvSpPr>
            <a:spLocks noChangeArrowheads="1"/>
          </p:cNvSpPr>
          <p:nvPr/>
        </p:nvSpPr>
        <p:spPr bwMode="auto">
          <a:xfrm rot="20122324">
            <a:off x="5859741" y="1714085"/>
            <a:ext cx="1990725" cy="911867"/>
          </a:xfrm>
          <a:prstGeom prst="leftArrow">
            <a:avLst>
              <a:gd name="adj1" fmla="val 50000"/>
              <a:gd name="adj2" fmla="val 4997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4289" tIns="34289" rIns="34289" bIns="34289" anchor="ctr"/>
          <a:lstStyle>
            <a:lvl1pPr marL="4572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pt-BR" altLang="pt-BR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Trabalho Presencial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C73AF320-DC3F-D249-95C2-58C52BBD8DAA}"/>
              </a:ext>
            </a:extLst>
          </p:cNvPr>
          <p:cNvSpPr>
            <a:spLocks noChangeArrowheads="1"/>
          </p:cNvSpPr>
          <p:nvPr/>
        </p:nvSpPr>
        <p:spPr bwMode="auto">
          <a:xfrm rot="1378924">
            <a:off x="5895975" y="4332685"/>
            <a:ext cx="1683544" cy="485775"/>
          </a:xfrm>
          <a:prstGeom prst="leftArrow">
            <a:avLst>
              <a:gd name="adj1" fmla="val 50000"/>
              <a:gd name="adj2" fmla="val 4998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4289" tIns="34289" rIns="34289" bIns="34289" anchor="ctr"/>
          <a:lstStyle>
            <a:lvl1pPr marL="4572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Helvetica" pitchFamily="2" charset="0"/>
                <a:cs typeface="Helvetica" pitchFamily="2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pt-BR" altLang="pt-BR" sz="135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Teletrabalho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6697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 FUTURO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82236"/>
            <a:ext cx="8361142" cy="3600400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problemas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colocados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pelo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atual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ciclo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tecnológico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atual</a:t>
            </a:r>
            <a:r>
              <a:rPr lang="en-US" b="1" dirty="0">
                <a:solidFill>
                  <a:schemeClr val="bg1"/>
                </a:solidFill>
              </a:rPr>
              <a:t> v</a:t>
            </a:r>
            <a:r>
              <a:rPr lang="pt-BR" b="1" dirty="0" err="1">
                <a:solidFill>
                  <a:schemeClr val="bg1"/>
                </a:solidFill>
              </a:rPr>
              <a:t>ão</a:t>
            </a:r>
            <a:r>
              <a:rPr lang="en-US" b="1" dirty="0">
                <a:solidFill>
                  <a:schemeClr val="bg1"/>
                </a:solidFill>
              </a:rPr>
              <a:t> al</a:t>
            </a:r>
            <a:r>
              <a:rPr lang="pt-BR" b="1" dirty="0" err="1">
                <a:solidFill>
                  <a:schemeClr val="bg1"/>
                </a:solidFill>
              </a:rPr>
              <a:t>ém</a:t>
            </a:r>
            <a:r>
              <a:rPr lang="pt-BR" b="1" dirty="0">
                <a:solidFill>
                  <a:schemeClr val="bg1"/>
                </a:solidFill>
              </a:rPr>
              <a:t> do emprego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Tocam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alicerces</a:t>
            </a:r>
            <a:r>
              <a:rPr lang="en-US" b="1" dirty="0">
                <a:solidFill>
                  <a:schemeClr val="bg1"/>
                </a:solidFill>
              </a:rPr>
              <a:t> das </a:t>
            </a:r>
            <a:r>
              <a:rPr lang="en-US" b="1" dirty="0" err="1">
                <a:solidFill>
                  <a:schemeClr val="bg1"/>
                </a:solidFill>
              </a:rPr>
              <a:t>sociedades</a:t>
            </a:r>
            <a:endParaRPr lang="en-US" b="1" dirty="0">
              <a:solidFill>
                <a:schemeClr val="bg1"/>
              </a:solidFill>
            </a:endParaRP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Pedem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ação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rápida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coesão</a:t>
            </a:r>
            <a:r>
              <a:rPr lang="pt-BR" b="1" dirty="0">
                <a:solidFill>
                  <a:schemeClr val="bg1"/>
                </a:solidFill>
              </a:rPr>
              <a:t> e transparência das políticas públicas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Os emergentes precisam acelerar para ter alguma participação nesse novo ciclo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4779555-5E53-AE41-B5F2-5AEB792050D4}"/>
              </a:ext>
            </a:extLst>
          </p:cNvPr>
          <p:cNvSpPr/>
          <p:nvPr/>
        </p:nvSpPr>
        <p:spPr>
          <a:xfrm>
            <a:off x="391429" y="4935741"/>
            <a:ext cx="83611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</a:rPr>
              <a:t>O atual gap entre avançados e em desenvolvimento tende a se ampliar com a inação do setor público</a:t>
            </a:r>
            <a:endParaRPr lang="pt-BR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39144-2E13-D649-AFCE-D8E657A6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14" y="1034680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O Brasil está fadado a ficar para trás?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3177DC-784F-1046-A912-290F3DE3AB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3501008"/>
            <a:ext cx="8229600" cy="156966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b="1" dirty="0">
                <a:solidFill>
                  <a:srgbClr val="FFC000"/>
                </a:solidFill>
              </a:rPr>
              <a:t>Como as tecnologias ainda não estão maduras, há oportunidades para acelerar e saltar etapas no caminho do desenvolvimento 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576F297D-C78D-C541-850C-63A52E739F3C}"/>
              </a:ext>
            </a:extLst>
          </p:cNvPr>
          <p:cNvSpPr txBox="1">
            <a:spLocks/>
          </p:cNvSpPr>
          <p:nvPr/>
        </p:nvSpPr>
        <p:spPr>
          <a:xfrm>
            <a:off x="447214" y="2977788"/>
            <a:ext cx="8229600" cy="584775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solidFill>
                  <a:schemeClr val="bg1"/>
                </a:solidFill>
              </a:rPr>
              <a:t>Não necessariamente</a:t>
            </a:r>
          </a:p>
        </p:txBody>
      </p:sp>
    </p:spTree>
    <p:extLst>
      <p:ext uri="{BB962C8B-B14F-4D97-AF65-F5344CB8AC3E}">
        <p14:creationId xmlns:p14="http://schemas.microsoft.com/office/powerpoint/2010/main" val="28988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8424936" cy="367240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Societies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need</a:t>
            </a:r>
            <a:r>
              <a:rPr lang="pt-BR" sz="2800" b="1" dirty="0">
                <a:solidFill>
                  <a:schemeClr val="bg1"/>
                </a:solidFill>
              </a:rPr>
              <a:t> new </a:t>
            </a:r>
            <a:r>
              <a:rPr lang="pt-BR" sz="2800" b="1" dirty="0" err="1">
                <a:solidFill>
                  <a:schemeClr val="bg1"/>
                </a:solidFill>
              </a:rPr>
              <a:t>ways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invest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people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protect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them</a:t>
            </a:r>
            <a:r>
              <a:rPr lang="pt-BR" sz="2800" b="1" dirty="0">
                <a:solidFill>
                  <a:schemeClr val="bg1"/>
                </a:solidFill>
              </a:rPr>
              <a:t>, </a:t>
            </a:r>
            <a:r>
              <a:rPr lang="pt-BR" sz="2800" b="1" dirty="0" err="1">
                <a:solidFill>
                  <a:schemeClr val="bg1"/>
                </a:solidFill>
              </a:rPr>
              <a:t>regardless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their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employment</a:t>
            </a:r>
            <a:r>
              <a:rPr lang="pt-BR" sz="2800" b="1" dirty="0">
                <a:solidFill>
                  <a:schemeClr val="bg1"/>
                </a:solidFill>
              </a:rPr>
              <a:t> status</a:t>
            </a:r>
          </a:p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Globally</a:t>
            </a:r>
            <a:r>
              <a:rPr lang="pt-BR" sz="2800" b="1" dirty="0">
                <a:solidFill>
                  <a:schemeClr val="bg1"/>
                </a:solidFill>
              </a:rPr>
              <a:t>, 2 </a:t>
            </a:r>
            <a:r>
              <a:rPr lang="pt-BR" sz="2800" b="1" dirty="0" err="1">
                <a:solidFill>
                  <a:schemeClr val="bg1"/>
                </a:solidFill>
              </a:rPr>
              <a:t>billion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people</a:t>
            </a:r>
            <a:r>
              <a:rPr lang="pt-BR" sz="2800" b="1" dirty="0">
                <a:solidFill>
                  <a:schemeClr val="bg1"/>
                </a:solidFill>
              </a:rPr>
              <a:t> are </a:t>
            </a:r>
            <a:r>
              <a:rPr lang="pt-BR" sz="2800" b="1" dirty="0" err="1">
                <a:solidFill>
                  <a:schemeClr val="bg1"/>
                </a:solidFill>
              </a:rPr>
              <a:t>working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informal sector </a:t>
            </a:r>
            <a:r>
              <a:rPr lang="pt-BR" sz="2800" b="1" dirty="0" err="1">
                <a:solidFill>
                  <a:schemeClr val="bg1"/>
                </a:solidFill>
              </a:rPr>
              <a:t>unprotected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by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stable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wage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employment</a:t>
            </a:r>
            <a:r>
              <a:rPr lang="pt-BR" sz="2800" b="1" dirty="0">
                <a:solidFill>
                  <a:schemeClr val="bg1"/>
                </a:solidFill>
              </a:rPr>
              <a:t>, social </a:t>
            </a:r>
            <a:r>
              <a:rPr lang="pt-BR" sz="2800" b="1" dirty="0" err="1">
                <a:solidFill>
                  <a:schemeClr val="bg1"/>
                </a:solidFill>
              </a:rPr>
              <a:t>safety</a:t>
            </a:r>
            <a:r>
              <a:rPr lang="pt-BR" sz="2800" b="1" dirty="0">
                <a:solidFill>
                  <a:schemeClr val="bg1"/>
                </a:solidFill>
              </a:rPr>
              <a:t> nets, </a:t>
            </a:r>
            <a:r>
              <a:rPr lang="pt-BR" sz="2800" b="1" dirty="0" err="1">
                <a:solidFill>
                  <a:schemeClr val="bg1"/>
                </a:solidFill>
              </a:rPr>
              <a:t>or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benefits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education</a:t>
            </a:r>
            <a:endParaRPr lang="pt-BR" sz="2800" b="1" dirty="0">
              <a:solidFill>
                <a:schemeClr val="bg1"/>
              </a:solidFill>
            </a:endParaRPr>
          </a:p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Changes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nature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work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could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worsen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their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condition</a:t>
            </a:r>
            <a:endParaRPr lang="pt-BR" sz="2800" b="1" dirty="0">
              <a:solidFill>
                <a:schemeClr val="bg1"/>
              </a:solidFill>
            </a:endParaRPr>
          </a:p>
          <a:p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25AE87-4A54-EC48-819A-67E695FF0325}"/>
              </a:ext>
            </a:extLst>
          </p:cNvPr>
          <p:cNvSpPr txBox="1"/>
          <p:nvPr/>
        </p:nvSpPr>
        <p:spPr>
          <a:xfrm>
            <a:off x="3419872" y="1124744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REMINDER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73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700808"/>
            <a:ext cx="8229600" cy="240065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err="1">
                <a:solidFill>
                  <a:schemeClr val="bg1"/>
                </a:solidFill>
              </a:rPr>
              <a:t>Trends</a:t>
            </a:r>
            <a:r>
              <a:rPr lang="pt-BR" sz="3000" b="1" dirty="0">
                <a:solidFill>
                  <a:schemeClr val="bg1"/>
                </a:solidFill>
              </a:rPr>
              <a:t> are </a:t>
            </a:r>
            <a:r>
              <a:rPr lang="pt-BR" sz="3000" b="1" dirty="0" err="1">
                <a:solidFill>
                  <a:schemeClr val="bg1"/>
                </a:solidFill>
              </a:rPr>
              <a:t>trends</a:t>
            </a:r>
            <a:r>
              <a:rPr lang="pt-BR" sz="30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</a:rPr>
              <a:t>New technology </a:t>
            </a:r>
            <a:r>
              <a:rPr lang="pt-BR" sz="3000" b="1" dirty="0" err="1">
                <a:solidFill>
                  <a:schemeClr val="bg1"/>
                </a:solidFill>
              </a:rPr>
              <a:t>cycle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is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just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at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the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beginning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pt-BR" sz="3000" b="1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pt-BR" sz="3000" b="1" dirty="0" err="1">
                <a:solidFill>
                  <a:schemeClr val="bg1"/>
                </a:solidFill>
              </a:rPr>
              <a:t>There</a:t>
            </a:r>
            <a:r>
              <a:rPr lang="pt-BR" sz="3000" b="1" dirty="0">
                <a:solidFill>
                  <a:schemeClr val="bg1"/>
                </a:solidFill>
              </a:rPr>
              <a:t> are </a:t>
            </a:r>
            <a:r>
              <a:rPr lang="pt-BR" sz="3000" b="1" dirty="0" err="1">
                <a:solidFill>
                  <a:schemeClr val="bg1"/>
                </a:solidFill>
              </a:rPr>
              <a:t>opportunities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to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speed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up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and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make</a:t>
            </a:r>
            <a:r>
              <a:rPr lang="pt-BR" sz="3000" b="1" dirty="0">
                <a:solidFill>
                  <a:schemeClr val="bg1"/>
                </a:solidFill>
              </a:rPr>
              <a:t> new </a:t>
            </a:r>
            <a:r>
              <a:rPr lang="pt-BR" sz="3000" b="1" dirty="0" err="1">
                <a:solidFill>
                  <a:schemeClr val="bg1"/>
                </a:solidFill>
              </a:rPr>
              <a:t>technologies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work</a:t>
            </a:r>
            <a:r>
              <a:rPr lang="pt-BR" sz="3000" b="1" dirty="0">
                <a:solidFill>
                  <a:schemeClr val="bg1"/>
                </a:solidFill>
              </a:rPr>
              <a:t> for </a:t>
            </a:r>
            <a:r>
              <a:rPr lang="pt-BR" sz="3000" b="1" dirty="0" err="1">
                <a:solidFill>
                  <a:schemeClr val="bg1"/>
                </a:solidFill>
              </a:rPr>
              <a:t>everyone</a:t>
            </a:r>
            <a:endParaRPr lang="pt-BR" sz="3000" b="1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208E9DF-3BEC-7C4E-90AB-03039CF014B8}"/>
              </a:ext>
            </a:extLst>
          </p:cNvPr>
          <p:cNvSpPr/>
          <p:nvPr/>
        </p:nvSpPr>
        <p:spPr>
          <a:xfrm>
            <a:off x="369812" y="4864804"/>
            <a:ext cx="8425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</a:rPr>
              <a:t>BUT IT WOULD BE BETTER TO WAKE UP QUICKLY</a:t>
            </a:r>
          </a:p>
        </p:txBody>
      </p:sp>
    </p:spTree>
    <p:extLst>
      <p:ext uri="{BB962C8B-B14F-4D97-AF65-F5344CB8AC3E}">
        <p14:creationId xmlns:p14="http://schemas.microsoft.com/office/powerpoint/2010/main" val="22215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0BFFD52C-0FDC-9045-A16C-EFD12C2F7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22" y="981708"/>
            <a:ext cx="4196811" cy="2447292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326CFF13-D1F8-B44E-A8B9-02AC95907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4096985" cy="2475193"/>
          </a:xfrm>
          <a:prstGeom prst="rect">
            <a:avLst/>
          </a:prstGeom>
        </p:spPr>
      </p:pic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0EE11321-2255-174E-AA5D-4B04B3802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4" y="611597"/>
            <a:ext cx="4096985" cy="2447292"/>
          </a:xfrm>
          <a:prstGeom prst="rect">
            <a:avLst/>
          </a:prstGeom>
        </p:spPr>
      </p:pic>
      <p:pic>
        <p:nvPicPr>
          <p:cNvPr id="11" name="Imagem 10" descr="Uma imagem contendo Diagrama&#10;&#10;Descrição gerada automaticamente">
            <a:extLst>
              <a:ext uri="{FF2B5EF4-FFF2-40B4-BE49-F238E27FC236}">
                <a16:creationId xmlns:a16="http://schemas.microsoft.com/office/drawing/2014/main" id="{17C7EAE9-CE49-AB4C-BE20-F169BC91C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21" y="4077072"/>
            <a:ext cx="4196811" cy="24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91833D0F-5A53-134F-990D-E21385C1C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516"/>
            <a:ext cx="9144000" cy="57709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0B04D4D-EC3F-224D-B979-A796292DAF7F}"/>
              </a:ext>
            </a:extLst>
          </p:cNvPr>
          <p:cNvSpPr txBox="1"/>
          <p:nvPr/>
        </p:nvSpPr>
        <p:spPr>
          <a:xfrm>
            <a:off x="827584" y="764704"/>
            <a:ext cx="774763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600" b="1" dirty="0"/>
              <a:t>Desigualdade no Mundo Não Segue PIB</a:t>
            </a:r>
          </a:p>
        </p:txBody>
      </p:sp>
    </p:spTree>
    <p:extLst>
      <p:ext uri="{BB962C8B-B14F-4D97-AF65-F5344CB8AC3E}">
        <p14:creationId xmlns:p14="http://schemas.microsoft.com/office/powerpoint/2010/main" val="9661707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66EE70FD-146A-EE43-B4F9-FCDE7ED79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74"/>
            <a:ext cx="9144000" cy="602405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AACCBFC-8D3F-A941-802D-4B0A96861877}"/>
              </a:ext>
            </a:extLst>
          </p:cNvPr>
          <p:cNvSpPr txBox="1"/>
          <p:nvPr/>
        </p:nvSpPr>
        <p:spPr>
          <a:xfrm>
            <a:off x="2665324" y="692696"/>
            <a:ext cx="38133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3600" b="1" dirty="0"/>
              <a:t>Pobreza no Mundo</a:t>
            </a:r>
          </a:p>
        </p:txBody>
      </p:sp>
    </p:spTree>
    <p:extLst>
      <p:ext uri="{BB962C8B-B14F-4D97-AF65-F5344CB8AC3E}">
        <p14:creationId xmlns:p14="http://schemas.microsoft.com/office/powerpoint/2010/main" val="120475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614" y="5682068"/>
            <a:ext cx="118127" cy="121249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39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33801"/>
            <a:ext cx="9144000" cy="497984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 marR="2310">
              <a:spcBef>
                <a:spcPts val="43"/>
              </a:spcBef>
              <a:tabLst>
                <a:tab pos="1686580" algn="l"/>
                <a:tab pos="2449007" algn="l"/>
                <a:tab pos="3718852" algn="l"/>
                <a:tab pos="4478968" algn="l"/>
                <a:tab pos="4986964" algn="l"/>
                <a:tab pos="5749102" algn="l"/>
                <a:tab pos="7208398" algn="l"/>
              </a:tabLst>
            </a:pPr>
            <a:r>
              <a:rPr sz="3200" b="1" spc="-2" dirty="0"/>
              <a:t>Tech</a:t>
            </a:r>
            <a:r>
              <a:rPr sz="3200" b="1" spc="-9" dirty="0"/>
              <a:t>n</a:t>
            </a:r>
            <a:r>
              <a:rPr sz="3200" b="1" spc="-2" dirty="0"/>
              <a:t>olo</a:t>
            </a:r>
            <a:r>
              <a:rPr sz="3200" b="1" spc="-9" dirty="0"/>
              <a:t>g</a:t>
            </a:r>
            <a:r>
              <a:rPr sz="3200" b="1" spc="-2" dirty="0"/>
              <a:t>y</a:t>
            </a:r>
            <a:r>
              <a:rPr lang="pt-BR" sz="3200" b="1" spc="-2" dirty="0"/>
              <a:t> </a:t>
            </a:r>
            <a:r>
              <a:rPr lang="pt-BR" sz="3200" b="1" spc="-2" dirty="0" err="1"/>
              <a:t>skills</a:t>
            </a:r>
            <a:r>
              <a:rPr lang="pt-BR" sz="3200" b="1" spc="-2" dirty="0"/>
              <a:t> </a:t>
            </a:r>
            <a:r>
              <a:rPr lang="pt-BR" sz="3200" b="1" spc="-2" dirty="0" err="1"/>
              <a:t>remain</a:t>
            </a:r>
            <a:r>
              <a:rPr lang="pt-BR" sz="3200" b="1" spc="-2" dirty="0"/>
              <a:t> </a:t>
            </a:r>
            <a:r>
              <a:rPr lang="pt-BR" sz="3200" b="1" spc="-2" dirty="0" err="1"/>
              <a:t>the</a:t>
            </a:r>
            <a:r>
              <a:rPr lang="pt-BR" sz="3200" b="1" spc="-2" dirty="0"/>
              <a:t> </a:t>
            </a:r>
            <a:r>
              <a:rPr lang="pt-BR" sz="3200" b="1" spc="-2" dirty="0" err="1"/>
              <a:t>hardest</a:t>
            </a:r>
            <a:r>
              <a:rPr lang="pt-BR" sz="3200" b="1" spc="-2" dirty="0"/>
              <a:t> </a:t>
            </a:r>
            <a:r>
              <a:rPr sz="3200" b="1" spc="-2" dirty="0"/>
              <a:t>to</a:t>
            </a:r>
            <a:r>
              <a:rPr sz="3200" b="1" spc="-7" dirty="0"/>
              <a:t> </a:t>
            </a:r>
            <a:r>
              <a:rPr sz="3200" b="1" spc="-2" dirty="0"/>
              <a:t>fill</a:t>
            </a:r>
            <a:endParaRPr sz="32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533815" y="2140692"/>
            <a:ext cx="3528209" cy="351627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Cities with the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Most Qualified Technical</a:t>
            </a:r>
            <a:r>
              <a:rPr sz="1205" b="1" spc="-61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Workers</a:t>
            </a:r>
            <a:endParaRPr sz="1205">
              <a:latin typeface="Arial"/>
              <a:cs typeface="Arial"/>
            </a:endParaRPr>
          </a:p>
          <a:p>
            <a:pPr marL="5776">
              <a:spcBef>
                <a:spcPts val="9"/>
              </a:spcBef>
            </a:pP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Percentage of total respondents who</a:t>
            </a:r>
            <a:r>
              <a:rPr sz="1046" spc="14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selected*</a:t>
            </a:r>
            <a:endParaRPr sz="1046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41239" y="2800170"/>
            <a:ext cx="2776703" cy="2486151"/>
            <a:chOff x="2948863" y="4272121"/>
            <a:chExt cx="6104890" cy="5466080"/>
          </a:xfrm>
        </p:grpSpPr>
        <p:sp>
          <p:nvSpPr>
            <p:cNvPr id="6" name="object 6"/>
            <p:cNvSpPr/>
            <p:nvPr/>
          </p:nvSpPr>
          <p:spPr>
            <a:xfrm>
              <a:off x="2952788" y="4406575"/>
              <a:ext cx="6100445" cy="5197475"/>
            </a:xfrm>
            <a:custGeom>
              <a:avLst/>
              <a:gdLst/>
              <a:ahLst/>
              <a:cxnLst/>
              <a:rect l="l" t="t" r="r" b="b"/>
              <a:pathLst>
                <a:path w="6100445" h="5197475">
                  <a:moveTo>
                    <a:pt x="1490218" y="4858905"/>
                  </a:moveTo>
                  <a:lnTo>
                    <a:pt x="0" y="4858905"/>
                  </a:lnTo>
                  <a:lnTo>
                    <a:pt x="0" y="5196903"/>
                  </a:lnTo>
                  <a:lnTo>
                    <a:pt x="1490218" y="5196903"/>
                  </a:lnTo>
                  <a:lnTo>
                    <a:pt x="1490218" y="4858905"/>
                  </a:lnTo>
                  <a:close/>
                </a:path>
                <a:path w="6100445" h="5197475">
                  <a:moveTo>
                    <a:pt x="1559318" y="4252011"/>
                  </a:moveTo>
                  <a:lnTo>
                    <a:pt x="0" y="4252011"/>
                  </a:lnTo>
                  <a:lnTo>
                    <a:pt x="0" y="4588764"/>
                  </a:lnTo>
                  <a:lnTo>
                    <a:pt x="1559318" y="4588764"/>
                  </a:lnTo>
                  <a:lnTo>
                    <a:pt x="1559318" y="4252011"/>
                  </a:lnTo>
                  <a:close/>
                </a:path>
                <a:path w="6100445" h="5197475">
                  <a:moveTo>
                    <a:pt x="3465436" y="3643871"/>
                  </a:moveTo>
                  <a:lnTo>
                    <a:pt x="0" y="3643871"/>
                  </a:lnTo>
                  <a:lnTo>
                    <a:pt x="0" y="3981869"/>
                  </a:lnTo>
                  <a:lnTo>
                    <a:pt x="3465436" y="3981869"/>
                  </a:lnTo>
                  <a:lnTo>
                    <a:pt x="3465436" y="3643871"/>
                  </a:lnTo>
                  <a:close/>
                </a:path>
                <a:path w="6100445" h="5197475">
                  <a:moveTo>
                    <a:pt x="3563442" y="3036976"/>
                  </a:moveTo>
                  <a:lnTo>
                    <a:pt x="0" y="3036976"/>
                  </a:lnTo>
                  <a:lnTo>
                    <a:pt x="0" y="3374974"/>
                  </a:lnTo>
                  <a:lnTo>
                    <a:pt x="3563442" y="3374974"/>
                  </a:lnTo>
                  <a:lnTo>
                    <a:pt x="3563442" y="3036976"/>
                  </a:lnTo>
                  <a:close/>
                </a:path>
                <a:path w="6100445" h="5197475">
                  <a:moveTo>
                    <a:pt x="3750665" y="2430081"/>
                  </a:moveTo>
                  <a:lnTo>
                    <a:pt x="0" y="2430081"/>
                  </a:lnTo>
                  <a:lnTo>
                    <a:pt x="0" y="2766822"/>
                  </a:lnTo>
                  <a:lnTo>
                    <a:pt x="3750665" y="2766822"/>
                  </a:lnTo>
                  <a:lnTo>
                    <a:pt x="3750665" y="2430081"/>
                  </a:lnTo>
                  <a:close/>
                </a:path>
                <a:path w="6100445" h="5197475">
                  <a:moveTo>
                    <a:pt x="4126357" y="1821929"/>
                  </a:moveTo>
                  <a:lnTo>
                    <a:pt x="0" y="1821929"/>
                  </a:lnTo>
                  <a:lnTo>
                    <a:pt x="0" y="2159927"/>
                  </a:lnTo>
                  <a:lnTo>
                    <a:pt x="4126357" y="2159927"/>
                  </a:lnTo>
                  <a:lnTo>
                    <a:pt x="4126357" y="1821929"/>
                  </a:lnTo>
                  <a:close/>
                </a:path>
                <a:path w="6100445" h="5197475">
                  <a:moveTo>
                    <a:pt x="4768431" y="1215034"/>
                  </a:moveTo>
                  <a:lnTo>
                    <a:pt x="0" y="1215034"/>
                  </a:lnTo>
                  <a:lnTo>
                    <a:pt x="0" y="1553044"/>
                  </a:lnTo>
                  <a:lnTo>
                    <a:pt x="4768431" y="1553044"/>
                  </a:lnTo>
                  <a:lnTo>
                    <a:pt x="4768431" y="1215034"/>
                  </a:lnTo>
                  <a:close/>
                </a:path>
                <a:path w="6100445" h="5197475">
                  <a:moveTo>
                    <a:pt x="5666841" y="608152"/>
                  </a:moveTo>
                  <a:lnTo>
                    <a:pt x="0" y="608152"/>
                  </a:lnTo>
                  <a:lnTo>
                    <a:pt x="0" y="944892"/>
                  </a:lnTo>
                  <a:lnTo>
                    <a:pt x="5666841" y="944892"/>
                  </a:lnTo>
                  <a:lnTo>
                    <a:pt x="5666841" y="608152"/>
                  </a:lnTo>
                  <a:close/>
                </a:path>
                <a:path w="6100445" h="5197475">
                  <a:moveTo>
                    <a:pt x="6100330" y="0"/>
                  </a:moveTo>
                  <a:lnTo>
                    <a:pt x="0" y="0"/>
                  </a:lnTo>
                  <a:lnTo>
                    <a:pt x="0" y="337997"/>
                  </a:lnTo>
                  <a:lnTo>
                    <a:pt x="6100330" y="337997"/>
                  </a:lnTo>
                  <a:lnTo>
                    <a:pt x="6100330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7"/>
            <p:cNvSpPr/>
            <p:nvPr/>
          </p:nvSpPr>
          <p:spPr>
            <a:xfrm>
              <a:off x="2952789" y="4272121"/>
              <a:ext cx="0" cy="5466080"/>
            </a:xfrm>
            <a:custGeom>
              <a:avLst/>
              <a:gdLst/>
              <a:ahLst/>
              <a:cxnLst/>
              <a:rect l="l" t="t" r="r" b="b"/>
              <a:pathLst>
                <a:path h="5466080">
                  <a:moveTo>
                    <a:pt x="0" y="0"/>
                  </a:moveTo>
                  <a:lnTo>
                    <a:pt x="0" y="5465802"/>
                  </a:lnTo>
                </a:path>
              </a:pathLst>
            </a:custGeom>
            <a:ln w="7853">
              <a:solidFill>
                <a:srgbClr val="1E2C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137504" y="2857049"/>
            <a:ext cx="240008" cy="14409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62%</a:t>
            </a:r>
            <a:endParaRPr sz="88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9860" y="3133388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57%</a:t>
            </a:r>
            <a:endParaRPr sz="88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1904" y="3409660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48%</a:t>
            </a:r>
            <a:endParaRPr sz="88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40105" y="3685933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42%</a:t>
            </a:r>
            <a:endParaRPr sz="88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9132" y="3962206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38%</a:t>
            </a:r>
            <a:endParaRPr sz="88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4217" y="4238478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36%</a:t>
            </a:r>
            <a:endParaRPr sz="88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8496" y="4514703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35%</a:t>
            </a:r>
            <a:endParaRPr sz="88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2436" y="4790976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16%</a:t>
            </a:r>
            <a:endParaRPr sz="88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41241" y="5067248"/>
            <a:ext cx="24000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15%</a:t>
            </a:r>
            <a:endParaRPr sz="88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222" y="4518847"/>
            <a:ext cx="526516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Monterrey</a:t>
            </a:r>
            <a:endParaRPr sz="88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8876" y="4242574"/>
            <a:ext cx="63395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Guadalajara</a:t>
            </a:r>
            <a:endParaRPr sz="88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7774" y="2861258"/>
            <a:ext cx="68478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Buenos</a:t>
            </a:r>
            <a:r>
              <a:rPr sz="887" spc="-70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Aires</a:t>
            </a:r>
            <a:endParaRPr sz="88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0992" y="3966302"/>
            <a:ext cx="46239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S</a:t>
            </a:r>
            <a:r>
              <a:rPr sz="887" spc="2" dirty="0">
                <a:solidFill>
                  <a:srgbClr val="1E2C41"/>
                </a:solidFill>
                <a:latin typeface="Arial"/>
                <a:cs typeface="Arial"/>
              </a:rPr>
              <a:t>a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ntiago</a:t>
            </a:r>
            <a:endParaRPr sz="88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4792" y="3137531"/>
            <a:ext cx="53806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São</a:t>
            </a:r>
            <a:r>
              <a:rPr sz="887" spc="-27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Paulo</a:t>
            </a:r>
            <a:endParaRPr sz="88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9975" y="3413804"/>
            <a:ext cx="60218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Mexico</a:t>
            </a:r>
            <a:r>
              <a:rPr sz="887" spc="-16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2" dirty="0">
                <a:solidFill>
                  <a:srgbClr val="1E2C41"/>
                </a:solidFill>
                <a:latin typeface="Arial"/>
                <a:cs typeface="Arial"/>
              </a:rPr>
              <a:t>City</a:t>
            </a:r>
            <a:endParaRPr sz="88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9146" y="3690029"/>
            <a:ext cx="373443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B</a:t>
            </a:r>
            <a:r>
              <a:rPr sz="887" spc="2" dirty="0">
                <a:solidFill>
                  <a:srgbClr val="1E2C41"/>
                </a:solidFill>
                <a:latin typeface="Arial"/>
                <a:cs typeface="Arial"/>
              </a:rPr>
              <a:t>o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gota</a:t>
            </a:r>
            <a:endParaRPr sz="88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3447" y="4795119"/>
            <a:ext cx="259070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L</a:t>
            </a:r>
            <a:r>
              <a:rPr sz="887" spc="-2" dirty="0">
                <a:solidFill>
                  <a:srgbClr val="1E2C41"/>
                </a:solidFill>
                <a:latin typeface="Arial"/>
                <a:cs typeface="Arial"/>
              </a:rPr>
              <a:t>i</a:t>
            </a: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ma</a:t>
            </a:r>
            <a:endParaRPr sz="88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4576" y="5071344"/>
            <a:ext cx="74832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Rio </a:t>
            </a: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de</a:t>
            </a:r>
            <a:r>
              <a:rPr sz="887" spc="-32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Janeiro</a:t>
            </a:r>
            <a:endParaRPr sz="88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7652" y="5316184"/>
            <a:ext cx="6743339" cy="50069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R="2310" algn="r">
              <a:spcBef>
                <a:spcPts val="57"/>
              </a:spcBef>
              <a:tabLst>
                <a:tab pos="957654" algn="l"/>
              </a:tabLst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Easy	Not </a:t>
            </a:r>
            <a:r>
              <a:rPr sz="887" spc="7" dirty="0">
                <a:solidFill>
                  <a:srgbClr val="1E2C41"/>
                </a:solidFill>
                <a:latin typeface="Arial"/>
                <a:cs typeface="Arial"/>
              </a:rPr>
              <a:t>easy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nor</a:t>
            </a:r>
            <a:r>
              <a:rPr sz="887" spc="-34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hard</a:t>
            </a:r>
            <a:endParaRPr sz="887"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819">
              <a:latin typeface="Arial"/>
              <a:cs typeface="Arial"/>
            </a:endParaRPr>
          </a:p>
          <a:p>
            <a:pPr marL="5776">
              <a:lnSpc>
                <a:spcPts val="887"/>
              </a:lnSpc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*Question: </a:t>
            </a:r>
            <a:r>
              <a:rPr sz="750" i="1" spc="-2" dirty="0">
                <a:solidFill>
                  <a:srgbClr val="1E2C41"/>
                </a:solidFill>
                <a:latin typeface="Arial"/>
                <a:cs typeface="Arial"/>
              </a:rPr>
              <a:t>“Which </a:t>
            </a:r>
            <a:r>
              <a:rPr sz="750" i="1" dirty="0">
                <a:solidFill>
                  <a:srgbClr val="1E2C41"/>
                </a:solidFill>
                <a:latin typeface="Arial"/>
                <a:cs typeface="Arial"/>
              </a:rPr>
              <a:t>city </a:t>
            </a:r>
            <a:r>
              <a:rPr sz="750" i="1" spc="-2" dirty="0">
                <a:solidFill>
                  <a:srgbClr val="1E2C41"/>
                </a:solidFill>
                <a:latin typeface="Arial"/>
                <a:cs typeface="Arial"/>
              </a:rPr>
              <a:t>in LatAm has </a:t>
            </a:r>
            <a:r>
              <a:rPr sz="750" i="1" dirty="0">
                <a:solidFill>
                  <a:srgbClr val="1E2C41"/>
                </a:solidFill>
                <a:latin typeface="Arial"/>
                <a:cs typeface="Arial"/>
              </a:rPr>
              <a:t>the </a:t>
            </a:r>
            <a:r>
              <a:rPr sz="750" i="1" spc="-2" dirty="0">
                <a:solidFill>
                  <a:srgbClr val="1E2C41"/>
                </a:solidFill>
                <a:latin typeface="Arial"/>
                <a:cs typeface="Arial"/>
              </a:rPr>
              <a:t>highest number of qualified technical </a:t>
            </a:r>
            <a:r>
              <a:rPr sz="750" i="1" dirty="0">
                <a:solidFill>
                  <a:srgbClr val="1E2C41"/>
                </a:solidFill>
                <a:latin typeface="Arial"/>
                <a:cs typeface="Arial"/>
              </a:rPr>
              <a:t>workers? </a:t>
            </a:r>
            <a:r>
              <a:rPr sz="750" i="1" spc="-2" dirty="0">
                <a:solidFill>
                  <a:srgbClr val="1E2C41"/>
                </a:solidFill>
                <a:latin typeface="Arial"/>
                <a:cs typeface="Arial"/>
              </a:rPr>
              <a:t>(select all </a:t>
            </a:r>
            <a:r>
              <a:rPr sz="750" i="1" dirty="0">
                <a:solidFill>
                  <a:srgbClr val="1E2C41"/>
                </a:solidFill>
                <a:latin typeface="Arial"/>
                <a:cs typeface="Arial"/>
              </a:rPr>
              <a:t>that</a:t>
            </a:r>
            <a:r>
              <a:rPr sz="750" i="1" spc="-107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750" i="1" spc="-2" dirty="0">
                <a:solidFill>
                  <a:srgbClr val="1E2C41"/>
                </a:solidFill>
                <a:latin typeface="Arial"/>
                <a:cs typeface="Arial"/>
              </a:rPr>
              <a:t>apply)”</a:t>
            </a:r>
            <a:endParaRPr sz="750">
              <a:latin typeface="Arial"/>
              <a:cs typeface="Arial"/>
            </a:endParaRPr>
          </a:p>
          <a:p>
            <a:pPr marL="11552">
              <a:lnSpc>
                <a:spcPts val="887"/>
              </a:lnSpc>
            </a:pP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Source: </a:t>
            </a:r>
            <a:r>
              <a:rPr sz="750" dirty="0">
                <a:solidFill>
                  <a:srgbClr val="212121"/>
                </a:solidFill>
                <a:latin typeface="Arial"/>
                <a:cs typeface="Arial"/>
              </a:rPr>
              <a:t>Runa and </a:t>
            </a:r>
            <a:r>
              <a:rPr sz="750" spc="-2" dirty="0">
                <a:solidFill>
                  <a:srgbClr val="212121"/>
                </a:solidFill>
                <a:latin typeface="Arial"/>
                <a:cs typeface="Arial"/>
              </a:rPr>
              <a:t>Atlantico </a:t>
            </a:r>
            <a:r>
              <a:rPr sz="750" dirty="0">
                <a:solidFill>
                  <a:srgbClr val="212121"/>
                </a:solidFill>
                <a:latin typeface="Arial"/>
                <a:cs typeface="Arial"/>
              </a:rPr>
              <a:t>Survey on the Future of Work (July 2021), Conduced with HR Leads &amp; Professionals from 524 Latin American</a:t>
            </a:r>
            <a:r>
              <a:rPr sz="750" spc="-143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212121"/>
                </a:solidFill>
                <a:latin typeface="Arial"/>
                <a:cs typeface="Arial"/>
              </a:rPr>
              <a:t>Companies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802886" y="2885895"/>
            <a:ext cx="3855441" cy="2402105"/>
            <a:chOff x="10559678" y="4460597"/>
            <a:chExt cx="8476615" cy="5281295"/>
          </a:xfrm>
        </p:grpSpPr>
        <p:sp>
          <p:nvSpPr>
            <p:cNvPr id="28" name="object 28"/>
            <p:cNvSpPr/>
            <p:nvPr/>
          </p:nvSpPr>
          <p:spPr>
            <a:xfrm>
              <a:off x="10963017" y="8463826"/>
              <a:ext cx="1009015" cy="1274445"/>
            </a:xfrm>
            <a:custGeom>
              <a:avLst/>
              <a:gdLst/>
              <a:ahLst/>
              <a:cxnLst/>
              <a:rect l="l" t="t" r="r" b="b"/>
              <a:pathLst>
                <a:path w="1009015" h="1274445">
                  <a:moveTo>
                    <a:pt x="1008974" y="0"/>
                  </a:moveTo>
                  <a:lnTo>
                    <a:pt x="0" y="0"/>
                  </a:lnTo>
                  <a:lnTo>
                    <a:pt x="0" y="1274097"/>
                  </a:lnTo>
                  <a:lnTo>
                    <a:pt x="1008974" y="1274097"/>
                  </a:lnTo>
                  <a:lnTo>
                    <a:pt x="1008974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9" name="object 29"/>
            <p:cNvSpPr/>
            <p:nvPr/>
          </p:nvSpPr>
          <p:spPr>
            <a:xfrm>
              <a:off x="11971991" y="7281453"/>
              <a:ext cx="1010285" cy="2456815"/>
            </a:xfrm>
            <a:custGeom>
              <a:avLst/>
              <a:gdLst/>
              <a:ahLst/>
              <a:cxnLst/>
              <a:rect l="l" t="t" r="r" b="b"/>
              <a:pathLst>
                <a:path w="1010284" h="2456815">
                  <a:moveTo>
                    <a:pt x="1010231" y="0"/>
                  </a:moveTo>
                  <a:lnTo>
                    <a:pt x="0" y="0"/>
                  </a:lnTo>
                  <a:lnTo>
                    <a:pt x="0" y="2456469"/>
                  </a:lnTo>
                  <a:lnTo>
                    <a:pt x="1010231" y="2456469"/>
                  </a:lnTo>
                  <a:lnTo>
                    <a:pt x="1010231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0" name="object 30"/>
            <p:cNvSpPr/>
            <p:nvPr/>
          </p:nvSpPr>
          <p:spPr>
            <a:xfrm>
              <a:off x="13788899" y="7189728"/>
              <a:ext cx="1009015" cy="2548255"/>
            </a:xfrm>
            <a:custGeom>
              <a:avLst/>
              <a:gdLst/>
              <a:ahLst/>
              <a:cxnLst/>
              <a:rect l="l" t="t" r="r" b="b"/>
              <a:pathLst>
                <a:path w="1009015" h="2548254">
                  <a:moveTo>
                    <a:pt x="1008974" y="0"/>
                  </a:moveTo>
                  <a:lnTo>
                    <a:pt x="0" y="0"/>
                  </a:lnTo>
                  <a:lnTo>
                    <a:pt x="0" y="2548194"/>
                  </a:lnTo>
                  <a:lnTo>
                    <a:pt x="1008974" y="2548194"/>
                  </a:lnTo>
                  <a:lnTo>
                    <a:pt x="1008974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1" name="object 31"/>
            <p:cNvSpPr/>
            <p:nvPr/>
          </p:nvSpPr>
          <p:spPr>
            <a:xfrm>
              <a:off x="14797874" y="5916887"/>
              <a:ext cx="1009015" cy="3821429"/>
            </a:xfrm>
            <a:custGeom>
              <a:avLst/>
              <a:gdLst/>
              <a:ahLst/>
              <a:cxnLst/>
              <a:rect l="l" t="t" r="r" b="b"/>
              <a:pathLst>
                <a:path w="1009015" h="3821429">
                  <a:moveTo>
                    <a:pt x="1008974" y="0"/>
                  </a:moveTo>
                  <a:lnTo>
                    <a:pt x="0" y="0"/>
                  </a:lnTo>
                  <a:lnTo>
                    <a:pt x="0" y="3821035"/>
                  </a:lnTo>
                  <a:lnTo>
                    <a:pt x="1008974" y="3821035"/>
                  </a:lnTo>
                  <a:lnTo>
                    <a:pt x="1008974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2" name="object 32"/>
            <p:cNvSpPr/>
            <p:nvPr/>
          </p:nvSpPr>
          <p:spPr>
            <a:xfrm>
              <a:off x="16614782" y="4460597"/>
              <a:ext cx="1009015" cy="5277485"/>
            </a:xfrm>
            <a:custGeom>
              <a:avLst/>
              <a:gdLst/>
              <a:ahLst/>
              <a:cxnLst/>
              <a:rect l="l" t="t" r="r" b="b"/>
              <a:pathLst>
                <a:path w="1009015" h="5277484">
                  <a:moveTo>
                    <a:pt x="1008974" y="0"/>
                  </a:moveTo>
                  <a:lnTo>
                    <a:pt x="0" y="0"/>
                  </a:lnTo>
                  <a:lnTo>
                    <a:pt x="0" y="5277326"/>
                  </a:lnTo>
                  <a:lnTo>
                    <a:pt x="1008974" y="5277326"/>
                  </a:lnTo>
                  <a:lnTo>
                    <a:pt x="1008974" y="0"/>
                  </a:lnTo>
                  <a:close/>
                </a:path>
              </a:pathLst>
            </a:custGeom>
            <a:solidFill>
              <a:srgbClr val="416E9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3" name="object 33"/>
            <p:cNvSpPr/>
            <p:nvPr/>
          </p:nvSpPr>
          <p:spPr>
            <a:xfrm>
              <a:off x="17623756" y="6826598"/>
              <a:ext cx="1009015" cy="2911475"/>
            </a:xfrm>
            <a:custGeom>
              <a:avLst/>
              <a:gdLst/>
              <a:ahLst/>
              <a:cxnLst/>
              <a:rect l="l" t="t" r="r" b="b"/>
              <a:pathLst>
                <a:path w="1009015" h="2911475">
                  <a:moveTo>
                    <a:pt x="1008974" y="0"/>
                  </a:moveTo>
                  <a:lnTo>
                    <a:pt x="0" y="0"/>
                  </a:lnTo>
                  <a:lnTo>
                    <a:pt x="0" y="2911324"/>
                  </a:lnTo>
                  <a:lnTo>
                    <a:pt x="1008974" y="2911324"/>
                  </a:lnTo>
                  <a:lnTo>
                    <a:pt x="1008974" y="0"/>
                  </a:lnTo>
                  <a:close/>
                </a:path>
              </a:pathLst>
            </a:custGeom>
            <a:solidFill>
              <a:srgbClr val="1E2C41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559678" y="9737923"/>
              <a:ext cx="8476615" cy="0"/>
            </a:xfrm>
            <a:custGeom>
              <a:avLst/>
              <a:gdLst/>
              <a:ahLst/>
              <a:cxnLst/>
              <a:rect l="l" t="t" r="r" b="b"/>
              <a:pathLst>
                <a:path w="8476615">
                  <a:moveTo>
                    <a:pt x="0" y="0"/>
                  </a:moveTo>
                  <a:lnTo>
                    <a:pt x="8476391" y="0"/>
                  </a:lnTo>
                </a:path>
              </a:pathLst>
            </a:custGeom>
            <a:ln w="7853">
              <a:solidFill>
                <a:srgbClr val="1E2C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840460" y="3392849"/>
            <a:ext cx="24029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42</a:t>
            </a:r>
            <a:r>
              <a:rPr sz="887" spc="11" dirty="0">
                <a:solidFill>
                  <a:srgbClr val="1E2C41"/>
                </a:solidFill>
                <a:latin typeface="Arial"/>
                <a:cs typeface="Arial"/>
              </a:rPr>
              <a:t>%</a:t>
            </a:r>
            <a:endParaRPr sz="88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87179" y="3972731"/>
            <a:ext cx="234521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28</a:t>
            </a:r>
            <a:r>
              <a:rPr sz="887" spc="11" dirty="0">
                <a:solidFill>
                  <a:srgbClr val="1E2C41"/>
                </a:solidFill>
                <a:latin typeface="Arial"/>
                <a:cs typeface="Arial"/>
              </a:rPr>
              <a:t>%</a:t>
            </a:r>
            <a:endParaRPr sz="887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66707" y="2730861"/>
            <a:ext cx="24029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58</a:t>
            </a:r>
            <a:r>
              <a:rPr sz="887" spc="11" dirty="0">
                <a:solidFill>
                  <a:srgbClr val="1E2C41"/>
                </a:solidFill>
                <a:latin typeface="Arial"/>
                <a:cs typeface="Arial"/>
              </a:rPr>
              <a:t>%</a:t>
            </a:r>
            <a:endParaRPr sz="887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86639" y="5316184"/>
            <a:ext cx="259070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9" dirty="0">
                <a:solidFill>
                  <a:srgbClr val="1E2C41"/>
                </a:solidFill>
                <a:latin typeface="Arial"/>
                <a:cs typeface="Arial"/>
              </a:rPr>
              <a:t>H</a:t>
            </a:r>
            <a:r>
              <a:rPr sz="887" spc="2" dirty="0">
                <a:solidFill>
                  <a:srgbClr val="1E2C41"/>
                </a:solidFill>
                <a:latin typeface="Arial"/>
                <a:cs typeface="Arial"/>
              </a:rPr>
              <a:t>a</a:t>
            </a: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rd</a:t>
            </a:r>
            <a:endParaRPr sz="887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96671" y="4552089"/>
            <a:ext cx="24029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14</a:t>
            </a:r>
            <a:r>
              <a:rPr sz="887" spc="11" dirty="0">
                <a:solidFill>
                  <a:srgbClr val="1E2C41"/>
                </a:solidFill>
                <a:latin typeface="Arial"/>
                <a:cs typeface="Arial"/>
              </a:rPr>
              <a:t>%</a:t>
            </a:r>
            <a:endParaRPr sz="887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61361" y="4013879"/>
            <a:ext cx="234521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2</a:t>
            </a:r>
            <a:r>
              <a:rPr sz="887" spc="9" dirty="0">
                <a:solidFill>
                  <a:srgbClr val="1E2C41"/>
                </a:solidFill>
                <a:latin typeface="Arial"/>
                <a:cs typeface="Arial"/>
              </a:rPr>
              <a:t>7%</a:t>
            </a:r>
            <a:endParaRPr sz="887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31540" y="3806615"/>
            <a:ext cx="234521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>
              <a:spcBef>
                <a:spcPts val="57"/>
              </a:spcBef>
            </a:pPr>
            <a:r>
              <a:rPr sz="887" spc="5" dirty="0">
                <a:solidFill>
                  <a:srgbClr val="1E2C41"/>
                </a:solidFill>
                <a:latin typeface="Arial"/>
                <a:cs typeface="Arial"/>
              </a:rPr>
              <a:t>32</a:t>
            </a:r>
            <a:r>
              <a:rPr sz="887" spc="11" dirty="0">
                <a:solidFill>
                  <a:srgbClr val="1E2C41"/>
                </a:solidFill>
                <a:latin typeface="Arial"/>
                <a:cs typeface="Arial"/>
              </a:rPr>
              <a:t>%</a:t>
            </a:r>
            <a:endParaRPr sz="887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904041" y="2574427"/>
            <a:ext cx="134301" cy="100220"/>
          </a:xfrm>
          <a:custGeom>
            <a:avLst/>
            <a:gdLst/>
            <a:ahLst/>
            <a:cxnLst/>
            <a:rect l="l" t="t" r="r" b="b"/>
            <a:pathLst>
              <a:path w="295275" h="220345">
                <a:moveTo>
                  <a:pt x="295278" y="0"/>
                </a:moveTo>
                <a:lnTo>
                  <a:pt x="0" y="0"/>
                </a:lnTo>
                <a:lnTo>
                  <a:pt x="0" y="219888"/>
                </a:lnTo>
                <a:lnTo>
                  <a:pt x="295278" y="219888"/>
                </a:lnTo>
                <a:lnTo>
                  <a:pt x="295278" y="0"/>
                </a:lnTo>
                <a:close/>
              </a:path>
            </a:pathLst>
          </a:custGeom>
          <a:solidFill>
            <a:srgbClr val="416E97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43" name="object 43"/>
          <p:cNvSpPr/>
          <p:nvPr/>
        </p:nvSpPr>
        <p:spPr>
          <a:xfrm>
            <a:off x="5322950" y="2574427"/>
            <a:ext cx="134012" cy="100220"/>
          </a:xfrm>
          <a:custGeom>
            <a:avLst/>
            <a:gdLst/>
            <a:ahLst/>
            <a:cxnLst/>
            <a:rect l="l" t="t" r="r" b="b"/>
            <a:pathLst>
              <a:path w="294640" h="220345">
                <a:moveTo>
                  <a:pt x="294022" y="0"/>
                </a:moveTo>
                <a:lnTo>
                  <a:pt x="0" y="0"/>
                </a:lnTo>
                <a:lnTo>
                  <a:pt x="0" y="219888"/>
                </a:lnTo>
                <a:lnTo>
                  <a:pt x="294022" y="219888"/>
                </a:lnTo>
                <a:lnTo>
                  <a:pt x="294022" y="0"/>
                </a:lnTo>
                <a:close/>
              </a:path>
            </a:pathLst>
          </a:custGeom>
          <a:solidFill>
            <a:srgbClr val="1E2C41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44" name="object 44"/>
          <p:cNvSpPr txBox="1"/>
          <p:nvPr/>
        </p:nvSpPr>
        <p:spPr>
          <a:xfrm>
            <a:off x="4894740" y="2141978"/>
            <a:ext cx="3766196" cy="543987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Difficulty in Hiring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Employees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for </a:t>
            </a:r>
            <a:r>
              <a:rPr sz="1205" b="1" spc="-5" dirty="0">
                <a:solidFill>
                  <a:srgbClr val="416E97"/>
                </a:solidFill>
                <a:latin typeface="Arial"/>
                <a:cs typeface="Arial"/>
              </a:rPr>
              <a:t>Technology</a:t>
            </a:r>
            <a:r>
              <a:rPr sz="1205" b="1" spc="-73" dirty="0">
                <a:solidFill>
                  <a:srgbClr val="416E97"/>
                </a:solidFill>
                <a:latin typeface="Arial"/>
                <a:cs typeface="Arial"/>
              </a:rPr>
              <a:t> </a:t>
            </a:r>
            <a:r>
              <a:rPr sz="1205" b="1" spc="-2" dirty="0">
                <a:solidFill>
                  <a:srgbClr val="416E97"/>
                </a:solidFill>
                <a:latin typeface="Arial"/>
                <a:cs typeface="Arial"/>
              </a:rPr>
              <a:t>Roles</a:t>
            </a:r>
            <a:endParaRPr sz="1205">
              <a:latin typeface="Arial"/>
              <a:cs typeface="Arial"/>
            </a:endParaRPr>
          </a:p>
          <a:p>
            <a:pPr marL="5776">
              <a:spcBef>
                <a:spcPts val="9"/>
              </a:spcBef>
            </a:pPr>
            <a:r>
              <a:rPr sz="1046" dirty="0">
                <a:solidFill>
                  <a:srgbClr val="416E97"/>
                </a:solidFill>
                <a:latin typeface="Arial"/>
                <a:cs typeface="Arial"/>
              </a:rPr>
              <a:t>Percentage of total respondents</a:t>
            </a:r>
            <a:endParaRPr sz="1046">
              <a:latin typeface="Arial"/>
              <a:cs typeface="Arial"/>
            </a:endParaRPr>
          </a:p>
          <a:p>
            <a:pPr marL="162593">
              <a:spcBef>
                <a:spcPts val="609"/>
              </a:spcBef>
              <a:tabLst>
                <a:tab pos="581062" algn="l"/>
              </a:tabLst>
            </a:pPr>
            <a:r>
              <a:rPr sz="750" spc="-20" dirty="0">
                <a:solidFill>
                  <a:srgbClr val="1E2C41"/>
                </a:solidFill>
                <a:latin typeface="Arial"/>
                <a:cs typeface="Arial"/>
              </a:rPr>
              <a:t>Tech	</a:t>
            </a:r>
            <a:r>
              <a:rPr sz="750" dirty="0">
                <a:solidFill>
                  <a:srgbClr val="1E2C41"/>
                </a:solidFill>
                <a:latin typeface="Arial"/>
                <a:cs typeface="Arial"/>
              </a:rPr>
              <a:t>Not</a:t>
            </a:r>
            <a:r>
              <a:rPr sz="750" spc="-25" dirty="0">
                <a:solidFill>
                  <a:srgbClr val="1E2C41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1E2C41"/>
                </a:solidFill>
                <a:latin typeface="Arial"/>
                <a:cs typeface="Arial"/>
              </a:rPr>
              <a:t>Tech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67744" y="3429000"/>
            <a:ext cx="405315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72315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2924944"/>
            <a:ext cx="5112568" cy="151216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114300" lvl="1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pt-BR" sz="3200" b="1" dirty="0">
                <a:solidFill>
                  <a:schemeClr val="bg1"/>
                </a:solidFill>
              </a:rPr>
              <a:t>A industrialização abriu novas oportunidades de emprego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7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d Model T - 100 Years L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89805"/>
            <a:ext cx="9140825" cy="68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11885" r="-352" b="13936"/>
          <a:stretch/>
        </p:blipFill>
        <p:spPr>
          <a:xfrm>
            <a:off x="1581375" y="1384675"/>
            <a:ext cx="6241472" cy="354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119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4672</TotalTime>
  <Words>1592</Words>
  <Application>Microsoft Macintosh PowerPoint</Application>
  <PresentationFormat>Apresentação na tela (4:3)</PresentationFormat>
  <Paragraphs>256</Paragraphs>
  <Slides>60</Slides>
  <Notes>11</Notes>
  <HiddenSlides>3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5" baseType="lpstr">
      <vt:lpstr>Arial</vt:lpstr>
      <vt:lpstr>Calibri</vt:lpstr>
      <vt:lpstr>Helvetica</vt:lpstr>
      <vt:lpstr>Wingdings</vt:lpstr>
      <vt:lpstr>Tema do Office</vt:lpstr>
      <vt:lpstr>New Technologies, the Changing Nature of the Work, and Jobs</vt:lpstr>
      <vt:lpstr>Apresentação do PowerPoint</vt:lpstr>
      <vt:lpstr>Apresentação do PowerPoint</vt:lpstr>
      <vt:lpstr>Future of Work: geographic barriers for both work location and tech recruiting efforts decreased after the pandemic</vt:lpstr>
      <vt:lpstr>The pandemic has empowered Latin American companies to  hire  remote all over the region and even globally</vt:lpstr>
      <vt:lpstr>Technology skills remain the hardest to fill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Tecnologia e Emprego</vt:lpstr>
      <vt:lpstr>Apresentação do PowerPoint</vt:lpstr>
      <vt:lpstr>Mas será que o futuro vai repetir o passado?</vt:lpstr>
      <vt:lpstr>Sinais</vt:lpstr>
      <vt:lpstr>PRODUCTIVITY / GDP PER CAPITA, JOBS,  AVERAGE FAMILY INCOME</vt:lpstr>
      <vt:lpstr>DECLINE OF THE LABOR SHARE / GDP   (SELECTED COUNTRIES)</vt:lpstr>
      <vt:lpstr>U.S. PRODUTIVITY AND JOBS</vt:lpstr>
      <vt:lpstr>Apresentação do PowerPoint</vt:lpstr>
      <vt:lpstr>Apresentação do PowerPoint</vt:lpstr>
      <vt:lpstr>Apresentação do PowerPoint</vt:lpstr>
      <vt:lpstr>Alto Impacto da Automação</vt:lpstr>
      <vt:lpstr>2020: ÁREAS DE MAIOR CONCENTRAÇÃO DE ROBÔS</vt:lpstr>
      <vt:lpstr>Apresentação do PowerPoint</vt:lpstr>
      <vt:lpstr>Apresentação do PowerPoint</vt:lpstr>
      <vt:lpstr>ESTADOS UNIDOS</vt:lpstr>
      <vt:lpstr>Apresentação do PowerPoint</vt:lpstr>
      <vt:lpstr>Apresentação do PowerPoint</vt:lpstr>
      <vt:lpstr>Apresentação do PowerPoint</vt:lpstr>
      <vt:lpstr>Retomada das economias pós recessões</vt:lpstr>
      <vt:lpstr>Apresentação do PowerPoint</vt:lpstr>
      <vt:lpstr>PERDA DE EMPREGOS. ESTRUTURAL OU CONJUNTURAL? </vt:lpstr>
      <vt:lpstr>Nova realidade das relações entre PIB, produtividade, emprego e renda</vt:lpstr>
      <vt:lpstr>US: ESTIMATIVA DE AUTOMAÇÃO PARA  EMPREGOS/HORA TRABALHO</vt:lpstr>
      <vt:lpstr>Apresentação do PowerPoint</vt:lpstr>
      <vt:lpstr>Apresentação do PowerPoint</vt:lpstr>
      <vt:lpstr>RESEARCH RESULTS ON AUTOMATION ARE NOT CONCLUSIVE ABOUT OVERALL IMPACT</vt:lpstr>
      <vt:lpstr>Apresentação do PowerPoint</vt:lpstr>
      <vt:lpstr>Apresentação do PowerPoint</vt:lpstr>
      <vt:lpstr>Quem Perde e quem Ganha?</vt:lpstr>
      <vt:lpstr>TRABALHADORES  Alta qualificacão X Média e Baixa qualificação</vt:lpstr>
      <vt:lpstr>CAPITAL x TRABALHO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Negros têm inserção menos estável, mais precária e mais informal</vt:lpstr>
      <vt:lpstr>Apresentação do PowerPoint</vt:lpstr>
      <vt:lpstr>O FUTURO</vt:lpstr>
      <vt:lpstr>O Brasil está fadado a ficar para trás?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Technologies, the Changing Nature of the Work, and Jobs</dc:title>
  <dc:creator>Glauco Arbix</dc:creator>
  <cp:lastModifiedBy>Glauco Arbix</cp:lastModifiedBy>
  <cp:revision>21</cp:revision>
  <dcterms:created xsi:type="dcterms:W3CDTF">2020-11-14T18:42:26Z</dcterms:created>
  <dcterms:modified xsi:type="dcterms:W3CDTF">2021-11-09T00:22:33Z</dcterms:modified>
</cp:coreProperties>
</file>