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302" r:id="rId4"/>
    <p:sldId id="321" r:id="rId5"/>
    <p:sldId id="340" r:id="rId6"/>
    <p:sldId id="320" r:id="rId7"/>
    <p:sldId id="322" r:id="rId8"/>
    <p:sldId id="323" r:id="rId9"/>
    <p:sldId id="324" r:id="rId10"/>
    <p:sldId id="325" r:id="rId11"/>
    <p:sldId id="327" r:id="rId12"/>
    <p:sldId id="326" r:id="rId13"/>
    <p:sldId id="328" r:id="rId14"/>
    <p:sldId id="329" r:id="rId15"/>
    <p:sldId id="331" r:id="rId16"/>
    <p:sldId id="330" r:id="rId17"/>
    <p:sldId id="332" r:id="rId18"/>
    <p:sldId id="333" r:id="rId19"/>
    <p:sldId id="334" r:id="rId20"/>
    <p:sldId id="335" r:id="rId21"/>
    <p:sldId id="341" r:id="rId22"/>
    <p:sldId id="342" r:id="rId23"/>
    <p:sldId id="343" r:id="rId24"/>
    <p:sldId id="336" r:id="rId25"/>
    <p:sldId id="337" r:id="rId26"/>
    <p:sldId id="338" r:id="rId27"/>
    <p:sldId id="339" r:id="rId28"/>
    <p:sldId id="319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DA916-78B6-41AE-AB18-4EAC0DFA2AF0}" type="datetimeFigureOut">
              <a:rPr lang="pt-BR" smtClean="0"/>
              <a:pPr/>
              <a:t>02/12/2014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E2443-C352-4666-96C5-B0E605AB8B6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F30F1-83F7-4B3F-BB18-061823BCC9E2}" type="datetimeFigureOut">
              <a:rPr lang="pt-BR" smtClean="0"/>
              <a:pPr/>
              <a:t>02/12/2014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3BCBE-D898-415C-9471-E3A6C9B82EF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AAF1-DB75-42B7-AD70-3BF767E6C13E}" type="datetime1">
              <a:rPr lang="pt-BR" smtClean="0"/>
              <a:pPr/>
              <a:t>02/12/2014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EE0-CC2E-4B1C-9D7B-95BBFB1451DB}" type="datetime1">
              <a:rPr lang="pt-BR" smtClean="0"/>
              <a:pPr/>
              <a:t>02/12/2014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3DD8-BF1C-45F8-9BDF-EA23F9CD325A}" type="datetime1">
              <a:rPr lang="pt-BR" smtClean="0"/>
              <a:pPr/>
              <a:t>02/12/2014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59C2-1E68-4C6A-96B9-6A2775394B2F}" type="datetime1">
              <a:rPr lang="pt-BR" smtClean="0"/>
              <a:pPr/>
              <a:t>02/12/2014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A4C9-BFB8-45B8-AEFE-480EDEC0C53C}" type="datetime1">
              <a:rPr lang="pt-BR" smtClean="0"/>
              <a:pPr/>
              <a:t>02/12/2014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789E-2766-41AC-8724-A0C331F8D988}" type="datetime1">
              <a:rPr lang="pt-BR" smtClean="0"/>
              <a:pPr/>
              <a:t>02/12/2014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9AA6A-0560-4B7A-B54E-2BF119663988}" type="datetime1">
              <a:rPr lang="pt-BR" smtClean="0"/>
              <a:pPr/>
              <a:t>02/12/2014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73DA-2AAF-4B77-B37A-3C08182EA761}" type="datetime1">
              <a:rPr lang="pt-BR" smtClean="0"/>
              <a:pPr/>
              <a:t>02/12/2014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7864-4746-4279-AA11-D5FDB46C9FF8}" type="datetime1">
              <a:rPr lang="pt-BR" smtClean="0"/>
              <a:pPr/>
              <a:t>02/12/2014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15CA-AC3B-40F5-89E6-4CF3C71E757E}" type="datetime1">
              <a:rPr lang="pt-BR" smtClean="0"/>
              <a:pPr/>
              <a:t>02/12/2014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5EDB-3685-46EA-9C12-7480358C2B27}" type="datetime1">
              <a:rPr lang="pt-BR" smtClean="0"/>
              <a:pPr/>
              <a:t>02/12/2014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6FF36-C303-49AB-AA15-2005EB15F444}" type="datetime1">
              <a:rPr lang="pt-BR" smtClean="0"/>
              <a:pPr/>
              <a:t>02/12/2014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195AC-8321-42A0-A0CB-CD48A78D21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oudsecurityalliance.org/guidance/csaguide.v3.0.pdf" TargetMode="External"/><Relationship Id="rId2" Type="http://schemas.openxmlformats.org/officeDocument/2006/relationships/hyperlink" Target="http://www.gta.ufrj.br/ensino/eel879/trabalhos_vf_2011_2/laura/index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928737"/>
            <a:ext cx="8208912" cy="1470025"/>
          </a:xfrm>
        </p:spPr>
        <p:txBody>
          <a:bodyPr/>
          <a:lstStyle/>
          <a:p>
            <a:r>
              <a:rPr lang="pt-BR" dirty="0" smtClean="0"/>
              <a:t>Segurança Lógica e Física de Redes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684512"/>
            <a:ext cx="6400800" cy="1752600"/>
          </a:xfrm>
        </p:spPr>
        <p:txBody>
          <a:bodyPr/>
          <a:lstStyle/>
          <a:p>
            <a:r>
              <a:rPr lang="pt-BR" dirty="0" smtClean="0"/>
              <a:t>Gestão da Segurança da Informação</a:t>
            </a:r>
          </a:p>
          <a:p>
            <a:r>
              <a:rPr lang="pt-BR" dirty="0" smtClean="0"/>
              <a:t>Criptografia</a:t>
            </a:r>
          </a:p>
          <a:p>
            <a:r>
              <a:rPr lang="pt-BR" dirty="0" smtClean="0"/>
              <a:t>Proteção de Perímetro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Principais riscos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Conexão constante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Dependência de conexão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Disponibilidade de recursos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Perda de governança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Alguns processos não são mais realizados pelo cliente (backup)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Aprisionamento na nuvem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Falta de portabilidade nos dados de um provedor para outro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Principais riscos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Proteção dos dados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Confidencialidade (roubo, vazamento de dados)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Integridade (perda, degradação)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Garantia (os dados ainda funcionam ?)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Vulnerabilidades da nuvem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Dificuldade na integração de serviços e recursos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Infraestrutura não preparada para compartilhamento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Sequestro de conta (</a:t>
            </a:r>
            <a:r>
              <a:rPr lang="pt-BR" sz="2400" dirty="0" err="1" smtClean="0"/>
              <a:t>phishing</a:t>
            </a:r>
            <a:r>
              <a:rPr lang="pt-BR" sz="2400" dirty="0" smtClean="0"/>
              <a:t>, MITM)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Privacidade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Não há certeza se os dados não serão violados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err="1" smtClean="0"/>
              <a:t>Paravirtualização</a:t>
            </a:r>
            <a:r>
              <a:rPr lang="pt-BR" sz="2400" dirty="0" smtClean="0"/>
              <a:t> (instruções do </a:t>
            </a:r>
            <a:r>
              <a:rPr lang="pt-BR" sz="2400" dirty="0" err="1" smtClean="0"/>
              <a:t>hypervisor</a:t>
            </a:r>
            <a:r>
              <a:rPr lang="pt-BR" sz="2400" dirty="0" smtClean="0"/>
              <a:t> para o hardware)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Criptografia (lentidão)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Arquitetura que separa a execução de aplicativos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err="1" smtClean="0"/>
              <a:t>Tamper-proof</a:t>
            </a:r>
            <a:r>
              <a:rPr lang="pt-BR" sz="2400" dirty="0" smtClean="0"/>
              <a:t> (evita violação física)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err="1" smtClean="0"/>
              <a:t>Privacy</a:t>
            </a:r>
            <a:r>
              <a:rPr lang="pt-BR" sz="2400" dirty="0" smtClean="0"/>
              <a:t> as a </a:t>
            </a:r>
            <a:r>
              <a:rPr lang="pt-BR" sz="2400" dirty="0" err="1" smtClean="0"/>
              <a:t>Service</a:t>
            </a:r>
            <a:r>
              <a:rPr lang="pt-BR" sz="2400" dirty="0" smtClean="0"/>
              <a:t> (privacidade realizada por um terceiro)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Privacidade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 algn="r">
              <a:lnSpc>
                <a:spcPct val="90000"/>
              </a:lnSpc>
            </a:pPr>
            <a:endParaRPr lang="pt-BR" sz="1400" dirty="0" smtClean="0"/>
          </a:p>
          <a:p>
            <a:pPr algn="r">
              <a:lnSpc>
                <a:spcPct val="90000"/>
              </a:lnSpc>
              <a:buNone/>
            </a:pPr>
            <a:r>
              <a:rPr lang="pt-BR" sz="1400" dirty="0" smtClean="0"/>
              <a:t>Fonte: [1][2][3]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13</a:t>
            </a:fld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860" y="2279873"/>
            <a:ext cx="7245508" cy="3885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Tipos e consequências de ataques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Negação de Serviço (</a:t>
            </a:r>
            <a:r>
              <a:rPr lang="pt-BR" sz="2400" dirty="0" err="1" smtClean="0"/>
              <a:t>DoS</a:t>
            </a:r>
            <a:r>
              <a:rPr lang="pt-BR" sz="2400" dirty="0" smtClean="0"/>
              <a:t>)</a:t>
            </a:r>
          </a:p>
          <a:p>
            <a:pPr lvl="1">
              <a:lnSpc>
                <a:spcPct val="90000"/>
              </a:lnSpc>
            </a:pP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Causa indisponibilidade de um serviço ou servidor por meio da inundação de solicitações de conexão</a:t>
            </a:r>
            <a:endParaRPr lang="pt-BR" dirty="0" smtClean="0"/>
          </a:p>
          <a:p>
            <a:pPr lvl="2">
              <a:lnSpc>
                <a:spcPct val="90000"/>
              </a:lnSpc>
            </a:pPr>
            <a:endParaRPr lang="pt-BR" dirty="0" smtClean="0"/>
          </a:p>
          <a:p>
            <a:pPr lvl="2">
              <a:lnSpc>
                <a:spcPct val="90000"/>
              </a:lnSpc>
            </a:pPr>
            <a:r>
              <a:rPr lang="pt-BR" dirty="0" smtClean="0"/>
              <a:t>Lentidão</a:t>
            </a:r>
          </a:p>
          <a:p>
            <a:pPr lvl="2">
              <a:lnSpc>
                <a:spcPct val="90000"/>
              </a:lnSpc>
            </a:pPr>
            <a:endParaRPr lang="pt-BR" dirty="0" smtClean="0"/>
          </a:p>
          <a:p>
            <a:pPr lvl="2">
              <a:lnSpc>
                <a:spcPct val="90000"/>
              </a:lnSpc>
            </a:pPr>
            <a:r>
              <a:rPr lang="pt-BR" dirty="0" smtClean="0"/>
              <a:t>Queda de serviço, mantendo-o lento ou incapaz de atender solicitações.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Tipos e consequências de ataques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Negação de Serviço (</a:t>
            </a:r>
            <a:r>
              <a:rPr lang="pt-BR" sz="2400" dirty="0" err="1" smtClean="0"/>
              <a:t>DoS</a:t>
            </a:r>
            <a:r>
              <a:rPr lang="pt-BR" sz="2400" dirty="0" smtClean="0"/>
              <a:t>)</a:t>
            </a:r>
          </a:p>
          <a:p>
            <a:pPr lvl="1">
              <a:lnSpc>
                <a:spcPct val="90000"/>
              </a:lnSpc>
            </a:pP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err="1" smtClean="0"/>
              <a:t>DDoS</a:t>
            </a:r>
            <a:r>
              <a:rPr lang="pt-BR" sz="2400" dirty="0" smtClean="0"/>
              <a:t> - versão distribuída do ataque Máquinas zumbis)</a:t>
            </a:r>
          </a:p>
          <a:p>
            <a:pPr lvl="1">
              <a:lnSpc>
                <a:spcPct val="90000"/>
              </a:lnSpc>
            </a:pP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Difícil solução</a:t>
            </a:r>
          </a:p>
          <a:p>
            <a:pPr lvl="2">
              <a:lnSpc>
                <a:spcPct val="90000"/>
              </a:lnSpc>
            </a:pPr>
            <a:endParaRPr lang="pt-BR" dirty="0" smtClean="0"/>
          </a:p>
          <a:p>
            <a:pPr lvl="2">
              <a:lnSpc>
                <a:spcPct val="90000"/>
              </a:lnSpc>
            </a:pPr>
            <a:r>
              <a:rPr lang="pt-BR" dirty="0" smtClean="0"/>
              <a:t>Técnicas de filtragem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Redundância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Monitoramento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Tipos e consequências de ataques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err="1" smtClean="0"/>
              <a:t>Man</a:t>
            </a:r>
            <a:r>
              <a:rPr lang="pt-BR" sz="2400" dirty="0" smtClean="0"/>
              <a:t> In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Middle</a:t>
            </a:r>
            <a:r>
              <a:rPr lang="pt-BR" sz="2400" dirty="0" smtClean="0"/>
              <a:t> (MITM)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O atacante se coloca entre dois pontos de uma comunicação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Ataques de observação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Ataques de modificação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Ataques de fabricação (se passa pela origem)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Tipos e consequências de ataques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 algn="r">
              <a:lnSpc>
                <a:spcPct val="90000"/>
              </a:lnSpc>
              <a:buNone/>
            </a:pPr>
            <a:endParaRPr lang="pt-BR" sz="1400" dirty="0" smtClean="0"/>
          </a:p>
          <a:p>
            <a:pPr algn="r">
              <a:lnSpc>
                <a:spcPct val="90000"/>
              </a:lnSpc>
              <a:buNone/>
            </a:pPr>
            <a:r>
              <a:rPr lang="pt-BR" sz="1400" dirty="0" smtClean="0"/>
              <a:t>Fonte [1][2][3]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17</a:t>
            </a:fld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0888" y="2060848"/>
            <a:ext cx="5941432" cy="44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Tipos e consequências de ataques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Injeção de código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Acesso e uso indevido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Injeção de SQL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Cópia e execução de </a:t>
            </a:r>
            <a:r>
              <a:rPr lang="pt-BR" sz="2400" dirty="0" err="1" smtClean="0"/>
              <a:t>malwares</a:t>
            </a: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err="1" smtClean="0"/>
              <a:t>Cross-site</a:t>
            </a:r>
            <a:r>
              <a:rPr lang="pt-BR" sz="2400" dirty="0" smtClean="0"/>
              <a:t> </a:t>
            </a:r>
            <a:r>
              <a:rPr lang="pt-BR" sz="2400" dirty="0" err="1" smtClean="0"/>
              <a:t>scripting</a:t>
            </a:r>
            <a:r>
              <a:rPr lang="pt-BR" sz="2400" dirty="0" smtClean="0"/>
              <a:t> (roubo de informações)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 algn="r">
              <a:lnSpc>
                <a:spcPct val="90000"/>
              </a:lnSpc>
              <a:buNone/>
            </a:pPr>
            <a:endParaRPr lang="pt-BR" sz="1400" dirty="0" smtClean="0"/>
          </a:p>
          <a:p>
            <a:pPr algn="r">
              <a:lnSpc>
                <a:spcPct val="90000"/>
              </a:lnSpc>
              <a:buNone/>
            </a:pPr>
            <a:r>
              <a:rPr lang="pt-BR" sz="1400" dirty="0" smtClean="0"/>
              <a:t>Fonte [1][2][3]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18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Pontos que podem ser explorados maliciosamente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Elasticidade</a:t>
            </a:r>
          </a:p>
          <a:p>
            <a:pPr lvl="1">
              <a:lnSpc>
                <a:spcPct val="90000"/>
              </a:lnSpc>
            </a:pP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Uso da infraestrutura das nuvens para ataques e spam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Soluções</a:t>
            </a:r>
          </a:p>
          <a:p>
            <a:pPr lvl="1">
              <a:lnSpc>
                <a:spcPct val="90000"/>
              </a:lnSpc>
            </a:pP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Autenticações e validações mais rígidas</a:t>
            </a:r>
          </a:p>
          <a:p>
            <a:pPr lvl="1">
              <a:lnSpc>
                <a:spcPct val="90000"/>
              </a:lnSpc>
            </a:pP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Proteção da interface de comunicação usuário x nuvem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19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pt-BR" sz="2000" dirty="0" smtClean="0"/>
              <a:t>Aula 11 – Revisão TCP/IP</a:t>
            </a:r>
          </a:p>
          <a:p>
            <a:r>
              <a:rPr lang="pt-BR" sz="2000" dirty="0" smtClean="0"/>
              <a:t>Aula 12 – Introdução à proteção de perímetro / Segurança em Nuvem</a:t>
            </a:r>
          </a:p>
          <a:p>
            <a:r>
              <a:rPr lang="pt-BR" sz="2000" dirty="0" smtClean="0"/>
              <a:t>Aula 13 – Fragmentação</a:t>
            </a:r>
          </a:p>
          <a:p>
            <a:r>
              <a:rPr lang="pt-BR" sz="2000" dirty="0" smtClean="0"/>
              <a:t>Aula 14 – Comportamento ICMP</a:t>
            </a:r>
          </a:p>
          <a:p>
            <a:r>
              <a:rPr lang="pt-BR" sz="2000" dirty="0" smtClean="0"/>
              <a:t>Aula 15 – Sniffing</a:t>
            </a:r>
          </a:p>
          <a:p>
            <a:r>
              <a:rPr lang="pt-BR" sz="2000" dirty="0" smtClean="0"/>
              <a:t>Aula 16 – Comportamento UDP</a:t>
            </a:r>
          </a:p>
          <a:p>
            <a:r>
              <a:rPr lang="pt-BR" sz="2000" dirty="0" smtClean="0"/>
              <a:t>Aula 17 – Comportamento TCP/IP</a:t>
            </a:r>
          </a:p>
          <a:p>
            <a:r>
              <a:rPr lang="pt-BR" sz="2000" dirty="0" smtClean="0"/>
              <a:t>Aula 18 – Varreduras</a:t>
            </a:r>
          </a:p>
          <a:p>
            <a:r>
              <a:rPr lang="pt-BR" sz="2000" dirty="0" smtClean="0"/>
              <a:t>Aula 19 – Spoofing</a:t>
            </a:r>
          </a:p>
          <a:p>
            <a:r>
              <a:rPr lang="pt-BR" sz="2000" dirty="0" smtClean="0"/>
              <a:t>Aula 20 – Segurança em Redes sem Fio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Pontos que podem ser explorados maliciosamente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Máquinas virtuais paralelas</a:t>
            </a:r>
          </a:p>
          <a:p>
            <a:pPr lvl="1">
              <a:lnSpc>
                <a:spcPct val="90000"/>
              </a:lnSpc>
            </a:pP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Podem permitir ataques de observação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Soluções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Isolamento lógico apropriado entre sistemas </a:t>
            </a:r>
            <a:r>
              <a:rPr lang="pt-BR" sz="2400" dirty="0" err="1" smtClean="0"/>
              <a:t>virtualizados</a:t>
            </a: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Máquinas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Redes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20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Redes Definidas por Software</a:t>
            </a:r>
          </a:p>
          <a:p>
            <a:pPr>
              <a:lnSpc>
                <a:spcPct val="90000"/>
              </a:lnSpc>
            </a:pPr>
            <a:endParaRPr lang="pt-BR" sz="2200" dirty="0" smtClean="0"/>
          </a:p>
          <a:p>
            <a:pPr>
              <a:lnSpc>
                <a:spcPct val="90000"/>
              </a:lnSpc>
            </a:pPr>
            <a:r>
              <a:rPr lang="pt-BR" sz="2200" dirty="0" smtClean="0"/>
              <a:t>Arquitetura projetada </a:t>
            </a:r>
            <a:r>
              <a:rPr lang="pt-BR" sz="2200" dirty="0" smtClean="0"/>
              <a:t>para permitir </a:t>
            </a:r>
            <a:r>
              <a:rPr lang="pt-BR" sz="2200" dirty="0" smtClean="0"/>
              <a:t>agilidade e rentabilidade</a:t>
            </a:r>
          </a:p>
          <a:p>
            <a:pPr>
              <a:lnSpc>
                <a:spcPct val="90000"/>
              </a:lnSpc>
            </a:pPr>
            <a:endParaRPr lang="pt-BR" sz="2200" dirty="0" smtClean="0"/>
          </a:p>
          <a:p>
            <a:pPr>
              <a:lnSpc>
                <a:spcPct val="90000"/>
              </a:lnSpc>
            </a:pPr>
            <a:r>
              <a:rPr lang="pt-BR" sz="2200" dirty="0" smtClean="0"/>
              <a:t>3 </a:t>
            </a:r>
            <a:r>
              <a:rPr lang="pt-BR" sz="2200" dirty="0" smtClean="0"/>
              <a:t>camadas diferentes acessíveis por meio de </a:t>
            </a:r>
            <a:r>
              <a:rPr lang="pt-BR" sz="2200" i="1" dirty="0" smtClean="0"/>
              <a:t>Application </a:t>
            </a:r>
            <a:r>
              <a:rPr lang="pt-BR" sz="2200" i="1" dirty="0" err="1" smtClean="0"/>
              <a:t>Platform</a:t>
            </a:r>
            <a:r>
              <a:rPr lang="pt-BR" sz="2200" i="1" dirty="0" smtClean="0"/>
              <a:t> Interface</a:t>
            </a:r>
            <a:r>
              <a:rPr lang="pt-BR" sz="2200" dirty="0" smtClean="0"/>
              <a:t> (API) abertas.</a:t>
            </a:r>
            <a:endParaRPr lang="pt-BR" sz="2200" dirty="0" smtClean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21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Redes definidas por software</a:t>
            </a:r>
            <a:endParaRPr lang="pt-BR" sz="2400" dirty="0" smtClean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22</a:t>
            </a:fld>
            <a:endParaRPr lang="pt-BR" dirty="0"/>
          </a:p>
        </p:txBody>
      </p:sp>
      <p:pic>
        <p:nvPicPr>
          <p:cNvPr id="8" name="Imagem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1720" y="2060848"/>
            <a:ext cx="5168230" cy="45147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Redes definidas por software</a:t>
            </a:r>
          </a:p>
          <a:p>
            <a:endParaRPr lang="pt-BR" sz="2400" dirty="0" smtClean="0"/>
          </a:p>
          <a:p>
            <a:r>
              <a:rPr lang="pt-BR" sz="2400" dirty="0" err="1" smtClean="0"/>
              <a:t>OpenFlow</a:t>
            </a:r>
            <a:r>
              <a:rPr lang="pt-BR" sz="2400" dirty="0" smtClean="0"/>
              <a:t>: protocolos </a:t>
            </a:r>
            <a:r>
              <a:rPr lang="pt-BR" sz="2400" dirty="0" smtClean="0"/>
              <a:t>de comunicação aberta </a:t>
            </a:r>
            <a:r>
              <a:rPr lang="pt-BR" sz="2400" dirty="0" smtClean="0"/>
              <a:t>para manipulação de equipamentos de rede</a:t>
            </a:r>
            <a:endParaRPr lang="pt-BR" sz="2400" dirty="0" smtClean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23</a:t>
            </a:fld>
            <a:endParaRPr lang="pt-BR" dirty="0"/>
          </a:p>
        </p:txBody>
      </p:sp>
      <p:pic>
        <p:nvPicPr>
          <p:cNvPr id="9" name="Imagem 8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981200" y="3330664"/>
            <a:ext cx="5181600" cy="2834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Medidas de segurança antes da contratação do serviço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O Acordo de Nível de Serviço (SLA) é vantajoso ?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O provedor é confiável ?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A maioria dos ataques à confidencialidade são internos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Seus dados são sensíveis ?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Considere a troca do modelo de serviços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24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Medidas de segurança antes da contratação do serviço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Considere as implicações legais</a:t>
            </a:r>
          </a:p>
          <a:p>
            <a:pPr lvl="1">
              <a:lnSpc>
                <a:spcPct val="90000"/>
              </a:lnSpc>
            </a:pP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err="1" smtClean="0"/>
              <a:t>Datacenters</a:t>
            </a:r>
            <a:r>
              <a:rPr lang="pt-BR" sz="2400" dirty="0" smtClean="0"/>
              <a:t> estrangeiros não estar sujeitos às leis do país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Considere a política de segurança do provedor</a:t>
            </a:r>
          </a:p>
          <a:p>
            <a:pPr lvl="1">
              <a:lnSpc>
                <a:spcPct val="90000"/>
              </a:lnSpc>
            </a:pP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Backups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Recuperação de falhas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Plano contra desastres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25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Medidas de segurança antes da contratação do serviço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Formule uma estratégia de saída</a:t>
            </a:r>
          </a:p>
          <a:p>
            <a:pPr lvl="1">
              <a:lnSpc>
                <a:spcPct val="90000"/>
              </a:lnSpc>
            </a:pP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Troca de provedor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Deve ser planejada e gradual</a:t>
            </a:r>
          </a:p>
          <a:p>
            <a:pPr lvl="1">
              <a:lnSpc>
                <a:spcPct val="90000"/>
              </a:lnSpc>
            </a:pP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Aprisionamento na nuvem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Formule um plano de como recuperar seus dados e importá-los para outra nuvem em caso de necessidade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26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Desafios de segurança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Novas técnicas de criptografia para garantir confidencialidade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Privacidade ainda é um problema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Controle automático de fraudes e falhas</a:t>
            </a:r>
            <a:endParaRPr lang="pt-BR" dirty="0" smtClean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27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Referências</a:t>
            </a:r>
          </a:p>
          <a:p>
            <a:endParaRPr lang="pt-BR" sz="2000" dirty="0" smtClean="0"/>
          </a:p>
          <a:p>
            <a:r>
              <a:rPr lang="pt-BR" sz="2000" smtClean="0"/>
              <a:t>Segurança </a:t>
            </a:r>
            <a:r>
              <a:rPr lang="pt-BR" sz="2000" dirty="0" smtClean="0"/>
              <a:t>na nuvem – Laura de Oliveira F. Moraes - </a:t>
            </a:r>
            <a:r>
              <a:rPr lang="pt-BR" sz="2000" dirty="0" smtClean="0">
                <a:hlinkClick r:id="rId2"/>
              </a:rPr>
              <a:t>http://www.gta.ufrj.br/ensino/eel879/trabalhos_vf_2011_2/laura/index.</a:t>
            </a:r>
            <a:r>
              <a:rPr lang="pt-BR" sz="2000" dirty="0" err="1" smtClean="0">
                <a:hlinkClick r:id="rId2"/>
              </a:rPr>
              <a:t>php</a:t>
            </a:r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err="1" smtClean="0"/>
              <a:t>Security</a:t>
            </a:r>
            <a:r>
              <a:rPr lang="pt-BR" sz="2000" dirty="0" smtClean="0"/>
              <a:t> </a:t>
            </a:r>
            <a:r>
              <a:rPr lang="pt-BR" sz="2000" dirty="0" err="1" smtClean="0"/>
              <a:t>Guidance</a:t>
            </a:r>
            <a:r>
              <a:rPr lang="pt-BR" sz="2000" dirty="0" smtClean="0"/>
              <a:t> for </a:t>
            </a:r>
            <a:r>
              <a:rPr lang="pt-BR" sz="2000" dirty="0" err="1" smtClean="0"/>
              <a:t>Critical</a:t>
            </a:r>
            <a:r>
              <a:rPr lang="pt-BR" sz="2000" dirty="0" smtClean="0"/>
              <a:t> </a:t>
            </a:r>
            <a:r>
              <a:rPr lang="pt-BR" sz="2000" dirty="0" err="1" smtClean="0"/>
              <a:t>Areas</a:t>
            </a:r>
            <a:r>
              <a:rPr lang="pt-BR" sz="2000" dirty="0" smtClean="0"/>
              <a:t> </a:t>
            </a:r>
            <a:r>
              <a:rPr lang="pt-BR" sz="2000" dirty="0" err="1" smtClean="0"/>
              <a:t>of</a:t>
            </a:r>
            <a:r>
              <a:rPr lang="pt-BR" sz="2000" dirty="0" smtClean="0"/>
              <a:t> </a:t>
            </a:r>
            <a:r>
              <a:rPr lang="pt-BR" sz="2000" dirty="0" err="1" smtClean="0"/>
              <a:t>Foucs</a:t>
            </a:r>
            <a:r>
              <a:rPr lang="pt-BR" sz="2000" dirty="0" smtClean="0"/>
              <a:t> in </a:t>
            </a:r>
            <a:r>
              <a:rPr lang="pt-BR" sz="2000" dirty="0" err="1" smtClean="0"/>
              <a:t>Cloud</a:t>
            </a:r>
            <a:r>
              <a:rPr lang="pt-BR" sz="2000" dirty="0" smtClean="0"/>
              <a:t> Computing V3.0 – CSA - </a:t>
            </a:r>
            <a:r>
              <a:rPr lang="pt-BR" sz="2000" u="sng" dirty="0" smtClean="0">
                <a:hlinkClick r:id="rId3"/>
              </a:rPr>
              <a:t>http://www.cloudsecurityalliance.org/guidance/csaguide.v3.0.</a:t>
            </a:r>
            <a:r>
              <a:rPr lang="pt-BR" sz="2000" u="sng" dirty="0" err="1" smtClean="0">
                <a:hlinkClick r:id="rId3"/>
              </a:rPr>
              <a:t>pdf</a:t>
            </a: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r>
              <a:rPr lang="pt-BR" sz="2000" dirty="0" smtClean="0"/>
              <a:t>NIST 800-145 – </a:t>
            </a:r>
            <a:r>
              <a:rPr lang="pt-BR" sz="2000" dirty="0" err="1" smtClean="0"/>
              <a:t>The</a:t>
            </a:r>
            <a:r>
              <a:rPr lang="pt-BR" sz="2000" dirty="0" smtClean="0"/>
              <a:t> NIST </a:t>
            </a:r>
            <a:r>
              <a:rPr lang="pt-BR" sz="2000" dirty="0" err="1" smtClean="0"/>
              <a:t>Definition</a:t>
            </a:r>
            <a:r>
              <a:rPr lang="pt-BR" sz="2000" dirty="0" smtClean="0"/>
              <a:t> </a:t>
            </a:r>
            <a:r>
              <a:rPr lang="pt-BR" sz="2000" dirty="0" err="1" smtClean="0"/>
              <a:t>of</a:t>
            </a:r>
            <a:r>
              <a:rPr lang="pt-BR" sz="2000" dirty="0" smtClean="0"/>
              <a:t> </a:t>
            </a:r>
            <a:r>
              <a:rPr lang="pt-BR" sz="2000" dirty="0" err="1" smtClean="0"/>
              <a:t>Cloud</a:t>
            </a:r>
            <a:r>
              <a:rPr lang="pt-BR" sz="2000" dirty="0" smtClean="0"/>
              <a:t> Computing – Peter </a:t>
            </a:r>
            <a:r>
              <a:rPr lang="pt-BR" sz="2000" dirty="0" err="1" smtClean="0"/>
              <a:t>Mell</a:t>
            </a:r>
            <a:r>
              <a:rPr lang="pt-BR" sz="2000" dirty="0" smtClean="0"/>
              <a:t> </a:t>
            </a:r>
            <a:r>
              <a:rPr lang="pt-BR" sz="2000" dirty="0" err="1" smtClean="0"/>
              <a:t>and</a:t>
            </a:r>
            <a:r>
              <a:rPr lang="pt-BR" sz="2000" dirty="0" smtClean="0"/>
              <a:t> Timothy </a:t>
            </a:r>
            <a:r>
              <a:rPr lang="pt-BR" sz="2000" dirty="0" err="1" smtClean="0"/>
              <a:t>Grance</a:t>
            </a:r>
            <a:endParaRPr lang="pt-BR" sz="2000" dirty="0" smtClean="0"/>
          </a:p>
          <a:p>
            <a:endParaRPr lang="pt-BR" sz="2000" dirty="0" smtClean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28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Agenda</a:t>
            </a:r>
          </a:p>
          <a:p>
            <a:r>
              <a:rPr lang="pt-BR" sz="2400" dirty="0" smtClean="0"/>
              <a:t>Arquitetura da nuvem</a:t>
            </a:r>
          </a:p>
          <a:p>
            <a:r>
              <a:rPr lang="pt-BR" sz="2400" dirty="0" smtClean="0"/>
              <a:t>Principais riscos</a:t>
            </a:r>
          </a:p>
          <a:p>
            <a:r>
              <a:rPr lang="pt-BR" sz="2400" dirty="0" smtClean="0"/>
              <a:t>Privacidade</a:t>
            </a:r>
          </a:p>
          <a:p>
            <a:r>
              <a:rPr lang="pt-BR" sz="2400" dirty="0" smtClean="0"/>
              <a:t>Tipos e consequências de ataques</a:t>
            </a:r>
          </a:p>
          <a:p>
            <a:r>
              <a:rPr lang="pt-BR" sz="2400" dirty="0" smtClean="0"/>
              <a:t>Pontos que podem ser explorados maliciosamente</a:t>
            </a:r>
          </a:p>
          <a:p>
            <a:r>
              <a:rPr lang="pt-BR" sz="2400" dirty="0" smtClean="0"/>
              <a:t> Medidas de segurança antes da contratação do serviço</a:t>
            </a:r>
          </a:p>
          <a:p>
            <a:r>
              <a:rPr lang="pt-BR" sz="2400" dirty="0" smtClean="0"/>
              <a:t>Desafios de segurança</a:t>
            </a:r>
          </a:p>
          <a:p>
            <a:r>
              <a:rPr lang="pt-BR" sz="2400" dirty="0" smtClean="0"/>
              <a:t>Referências</a:t>
            </a:r>
          </a:p>
          <a:p>
            <a:pPr lvl="1"/>
            <a:endParaRPr lang="pt-BR" sz="2400" dirty="0" smtClean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Arquitetura da Nuvem 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Definição</a:t>
            </a:r>
          </a:p>
          <a:p>
            <a:pPr lvl="1">
              <a:lnSpc>
                <a:spcPct val="90000"/>
              </a:lnSpc>
            </a:pP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Modelo de disponibiliza, por meio de uma rede, acesso a uma série de serviços e recursos computacionais (servidores, aplicações, suporte, armazenamento, dispositivos de rede, rede e serviços)</a:t>
            </a:r>
          </a:p>
          <a:p>
            <a:pPr lvl="1">
              <a:lnSpc>
                <a:spcPct val="90000"/>
              </a:lnSpc>
            </a:pPr>
            <a:endParaRPr lang="pt-BR" sz="2400" dirty="0" smtClean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pt-BR" sz="2400" dirty="0" smtClean="0"/>
              <a:t>Arquitetura da Nuvem</a:t>
            </a:r>
          </a:p>
          <a:p>
            <a:pPr algn="just">
              <a:lnSpc>
                <a:spcPct val="90000"/>
              </a:lnSpc>
            </a:pPr>
            <a:endParaRPr lang="pt-BR" sz="2400" dirty="0" smtClean="0"/>
          </a:p>
          <a:p>
            <a:pPr algn="just">
              <a:lnSpc>
                <a:spcPct val="90000"/>
              </a:lnSpc>
            </a:pPr>
            <a:r>
              <a:rPr lang="pt-BR" sz="2400" dirty="0" smtClean="0"/>
              <a:t>Características e vantagens</a:t>
            </a:r>
          </a:p>
          <a:p>
            <a:pPr lvl="1" algn="just">
              <a:lnSpc>
                <a:spcPct val="90000"/>
              </a:lnSpc>
            </a:pPr>
            <a:endParaRPr lang="pt-BR" sz="2400" dirty="0" smtClean="0"/>
          </a:p>
          <a:p>
            <a:pPr lvl="1" algn="just">
              <a:lnSpc>
                <a:spcPct val="90000"/>
              </a:lnSpc>
            </a:pPr>
            <a:r>
              <a:rPr lang="pt-BR" sz="2400" dirty="0" smtClean="0"/>
              <a:t>Por meio do compartilhamento destes recursos apresenta potencial para redução de custos, agilidade, </a:t>
            </a:r>
            <a:r>
              <a:rPr lang="pt-BR" sz="2400" dirty="0" err="1" smtClean="0"/>
              <a:t>escalabilidade</a:t>
            </a:r>
            <a:r>
              <a:rPr lang="pt-BR" sz="2400" dirty="0" smtClean="0"/>
              <a:t>, eficiência, disponibilidade e trabalho colaborativo</a:t>
            </a:r>
          </a:p>
          <a:p>
            <a:pPr lvl="1" algn="just">
              <a:lnSpc>
                <a:spcPct val="90000"/>
              </a:lnSpc>
            </a:pPr>
            <a:endParaRPr lang="pt-BR" sz="2400" dirty="0" smtClean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pt-BR" sz="2400" dirty="0" smtClean="0"/>
              <a:t>Arquitetura da Nuvem</a:t>
            </a:r>
          </a:p>
          <a:p>
            <a:pPr algn="just">
              <a:lnSpc>
                <a:spcPct val="90000"/>
              </a:lnSpc>
            </a:pPr>
            <a:endParaRPr lang="pt-BR" sz="2400" dirty="0" smtClean="0"/>
          </a:p>
          <a:p>
            <a:pPr algn="just">
              <a:lnSpc>
                <a:spcPct val="90000"/>
              </a:lnSpc>
            </a:pPr>
            <a:r>
              <a:rPr lang="pt-BR" sz="2400" dirty="0" smtClean="0"/>
              <a:t>Características e vantagens</a:t>
            </a:r>
          </a:p>
          <a:p>
            <a:pPr lvl="1" algn="just">
              <a:lnSpc>
                <a:spcPct val="90000"/>
              </a:lnSpc>
            </a:pPr>
            <a:endParaRPr lang="pt-BR" sz="2400" dirty="0" smtClean="0"/>
          </a:p>
          <a:p>
            <a:pPr lvl="1" algn="just">
              <a:lnSpc>
                <a:spcPct val="90000"/>
              </a:lnSpc>
            </a:pPr>
            <a:r>
              <a:rPr lang="pt-BR" sz="2400" dirty="0" smtClean="0"/>
              <a:t>Administração e manutenção centralizadas</a:t>
            </a:r>
          </a:p>
          <a:p>
            <a:pPr lvl="1" algn="just">
              <a:lnSpc>
                <a:spcPct val="90000"/>
              </a:lnSpc>
            </a:pPr>
            <a:endParaRPr lang="pt-BR" sz="2400" dirty="0" smtClean="0"/>
          </a:p>
          <a:p>
            <a:pPr lvl="1" algn="just">
              <a:lnSpc>
                <a:spcPct val="90000"/>
              </a:lnSpc>
            </a:pPr>
            <a:r>
              <a:rPr lang="pt-BR" sz="2400" dirty="0" err="1" smtClean="0"/>
              <a:t>Self-service</a:t>
            </a:r>
            <a:r>
              <a:rPr lang="pt-BR" sz="2400" dirty="0" smtClean="0"/>
              <a:t> de recursos (elasticidade: paga o que usa)</a:t>
            </a:r>
          </a:p>
          <a:p>
            <a:pPr lvl="1" algn="just">
              <a:lnSpc>
                <a:spcPct val="90000"/>
              </a:lnSpc>
            </a:pPr>
            <a:endParaRPr lang="pt-BR" sz="2400" dirty="0" smtClean="0"/>
          </a:p>
          <a:p>
            <a:pPr lvl="1" algn="just">
              <a:lnSpc>
                <a:spcPct val="90000"/>
              </a:lnSpc>
            </a:pPr>
            <a:r>
              <a:rPr lang="pt-BR" sz="2400" dirty="0" smtClean="0"/>
              <a:t>Monitoramento de recursos e serviços</a:t>
            </a:r>
          </a:p>
          <a:p>
            <a:pPr lvl="1" algn="just">
              <a:lnSpc>
                <a:spcPct val="90000"/>
              </a:lnSpc>
            </a:pPr>
            <a:endParaRPr lang="pt-BR" sz="2400" dirty="0" smtClean="0"/>
          </a:p>
          <a:p>
            <a:pPr lvl="1" algn="just">
              <a:lnSpc>
                <a:spcPct val="90000"/>
              </a:lnSpc>
            </a:pPr>
            <a:r>
              <a:rPr lang="pt-BR" sz="2400" dirty="0" smtClean="0"/>
              <a:t>Mobilidade e portabilidade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Arquitetura da Nuvem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  <a:buNone/>
            </a:pPr>
            <a:endParaRPr lang="pt-BR" sz="1400" dirty="0" smtClean="0"/>
          </a:p>
          <a:p>
            <a:pPr algn="r">
              <a:lnSpc>
                <a:spcPct val="90000"/>
              </a:lnSpc>
              <a:buNone/>
            </a:pPr>
            <a:r>
              <a:rPr lang="pt-BR" sz="1400" dirty="0" smtClean="0"/>
              <a:t>Fonte: [1][2][3]</a:t>
            </a:r>
          </a:p>
          <a:p>
            <a:pPr lvl="1">
              <a:lnSpc>
                <a:spcPct val="90000"/>
              </a:lnSpc>
            </a:pPr>
            <a:endParaRPr lang="pt-BR" sz="2400" dirty="0" smtClean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7</a:t>
            </a:fld>
            <a:endParaRPr lang="pt-BR" dirty="0"/>
          </a:p>
        </p:txBody>
      </p:sp>
      <p:pic>
        <p:nvPicPr>
          <p:cNvPr id="2050" name="Picture 2" descr="http://www.gta.ufrj.br/ensino/eel879/trabalhos_vf_2011_2/laura/images/computacao_em_nuve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88840"/>
            <a:ext cx="7128792" cy="4280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pt-BR" sz="2400" dirty="0" smtClean="0"/>
              <a:t>Arquitetura da Nuvem</a:t>
            </a:r>
          </a:p>
          <a:p>
            <a:pPr algn="just">
              <a:lnSpc>
                <a:spcPct val="90000"/>
              </a:lnSpc>
            </a:pPr>
            <a:endParaRPr lang="pt-BR" sz="2400" dirty="0" smtClean="0"/>
          </a:p>
          <a:p>
            <a:pPr algn="just">
              <a:lnSpc>
                <a:spcPct val="90000"/>
              </a:lnSpc>
            </a:pPr>
            <a:r>
              <a:rPr lang="pt-BR" sz="2400" dirty="0" smtClean="0"/>
              <a:t>Principais modelos de serviços </a:t>
            </a:r>
            <a:r>
              <a:rPr lang="pt-BR" sz="2400" dirty="0" err="1" smtClean="0"/>
              <a:t>On-Demand</a:t>
            </a:r>
            <a:r>
              <a:rPr lang="pt-BR" sz="2400" dirty="0" smtClean="0"/>
              <a:t> oferecidos</a:t>
            </a:r>
          </a:p>
          <a:p>
            <a:pPr algn="just">
              <a:lnSpc>
                <a:spcPct val="90000"/>
              </a:lnSpc>
            </a:pPr>
            <a:endParaRPr lang="pt-BR" sz="2400" dirty="0" smtClean="0"/>
          </a:p>
          <a:p>
            <a:pPr lvl="1" algn="just">
              <a:lnSpc>
                <a:spcPct val="90000"/>
              </a:lnSpc>
            </a:pPr>
            <a:r>
              <a:rPr lang="pt-BR" sz="2400" dirty="0" err="1" smtClean="0"/>
              <a:t>IaaS</a:t>
            </a:r>
            <a:r>
              <a:rPr lang="pt-BR" sz="2400" dirty="0" smtClean="0"/>
              <a:t> – Infraestrutura como um serviço: oferece infraestrutura física aos clientes (servidores, </a:t>
            </a:r>
            <a:r>
              <a:rPr lang="pt-BR" sz="2400" dirty="0" err="1" smtClean="0"/>
              <a:t>storages</a:t>
            </a:r>
            <a:r>
              <a:rPr lang="pt-BR" sz="2400" dirty="0" smtClean="0"/>
              <a:t>, rede, </a:t>
            </a:r>
            <a:r>
              <a:rPr lang="pt-BR" sz="2400" dirty="0" err="1" smtClean="0"/>
              <a:t>etc</a:t>
            </a:r>
            <a:r>
              <a:rPr lang="pt-BR" sz="2400" dirty="0" smtClean="0"/>
              <a:t>)</a:t>
            </a:r>
          </a:p>
          <a:p>
            <a:pPr algn="just">
              <a:lnSpc>
                <a:spcPct val="90000"/>
              </a:lnSpc>
            </a:pPr>
            <a:endParaRPr lang="pt-BR" sz="2400" dirty="0" smtClean="0"/>
          </a:p>
          <a:p>
            <a:pPr lvl="1" algn="just">
              <a:lnSpc>
                <a:spcPct val="90000"/>
              </a:lnSpc>
            </a:pPr>
            <a:r>
              <a:rPr lang="pt-BR" sz="2400" dirty="0" err="1" smtClean="0"/>
              <a:t>PaaS</a:t>
            </a:r>
            <a:r>
              <a:rPr lang="pt-BR" sz="2400" dirty="0" smtClean="0"/>
              <a:t> – Plataforma como um serviço:  oferece plataformas de desenvolvimento aos clientes (linguagens de programação, Google </a:t>
            </a:r>
            <a:r>
              <a:rPr lang="pt-BR" sz="2400" dirty="0" err="1" smtClean="0"/>
              <a:t>Apps</a:t>
            </a:r>
            <a:r>
              <a:rPr lang="pt-BR" sz="2400" dirty="0" smtClean="0"/>
              <a:t> </a:t>
            </a:r>
            <a:r>
              <a:rPr lang="pt-BR" sz="2400" dirty="0" err="1" smtClean="0"/>
              <a:t>Engine</a:t>
            </a:r>
            <a:r>
              <a:rPr lang="pt-BR" sz="2400" dirty="0" smtClean="0"/>
              <a:t>)</a:t>
            </a:r>
          </a:p>
          <a:p>
            <a:pPr algn="just">
              <a:lnSpc>
                <a:spcPct val="90000"/>
              </a:lnSpc>
            </a:pPr>
            <a:endParaRPr lang="pt-BR" sz="2400" dirty="0" smtClean="0"/>
          </a:p>
          <a:p>
            <a:pPr lvl="1" algn="just">
              <a:lnSpc>
                <a:spcPct val="90000"/>
              </a:lnSpc>
            </a:pPr>
            <a:r>
              <a:rPr lang="pt-BR" sz="2400" dirty="0" err="1" smtClean="0"/>
              <a:t>SaaS</a:t>
            </a:r>
            <a:r>
              <a:rPr lang="pt-BR" sz="2400" dirty="0" smtClean="0"/>
              <a:t> – Software como um serviço: oferece aplicativos aos clientes (Google </a:t>
            </a:r>
            <a:r>
              <a:rPr lang="pt-BR" sz="2400" dirty="0" err="1" smtClean="0"/>
              <a:t>Docs</a:t>
            </a:r>
            <a:r>
              <a:rPr lang="pt-BR" sz="2400" dirty="0" smtClean="0"/>
              <a:t>, </a:t>
            </a:r>
            <a:r>
              <a:rPr lang="pt-BR" sz="2400" dirty="0" err="1" smtClean="0"/>
              <a:t>Netsuite</a:t>
            </a:r>
            <a:r>
              <a:rPr lang="pt-BR" sz="2400" dirty="0" smtClean="0"/>
              <a:t>)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Proteção de Perímetro</a:t>
            </a:r>
            <a:br>
              <a:rPr lang="pt-BR" sz="2400" dirty="0" smtClean="0"/>
            </a:br>
            <a:r>
              <a:rPr lang="pt-BR" sz="2400" dirty="0" smtClean="0"/>
              <a:t>Segurança em Nuvem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Arquitetura da Nuvem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Modelos de implantação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Pública: os recursos são oferecidos/alugados para o público em geral</a:t>
            </a:r>
          </a:p>
          <a:p>
            <a:pPr lvl="1">
              <a:lnSpc>
                <a:spcPct val="90000"/>
              </a:lnSpc>
            </a:pP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Privada: os recursos são usados apenas por uma empresa</a:t>
            </a:r>
          </a:p>
          <a:p>
            <a:pPr lvl="1">
              <a:lnSpc>
                <a:spcPct val="90000"/>
              </a:lnSpc>
            </a:pP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Comunitária: diversas organizações dividem a nuvem</a:t>
            </a:r>
          </a:p>
          <a:p>
            <a:pPr lvl="1">
              <a:lnSpc>
                <a:spcPct val="90000"/>
              </a:lnSpc>
            </a:pP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Híbrida: Combina dois ou mais modelos de implantação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496" y="6552728"/>
            <a:ext cx="360040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Anderson Aparecido Alves da Silva – Aula 12_2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95AC-8321-42A0-A0CB-CD48A78D219B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7661</TotalTime>
  <Words>1239</Words>
  <Application>Microsoft Office PowerPoint</Application>
  <PresentationFormat>Apresentação na tela (4:3)</PresentationFormat>
  <Paragraphs>335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Tema do Office</vt:lpstr>
      <vt:lpstr>Segurança Lógica e Física de Redes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  <vt:lpstr>Proteção de Perímetro Segurança em Nuvem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 TCP</dc:title>
  <dc:creator>anderson</dc:creator>
  <cp:lastModifiedBy>anderson</cp:lastModifiedBy>
  <cp:revision>428</cp:revision>
  <dcterms:created xsi:type="dcterms:W3CDTF">2011-02-08T00:54:27Z</dcterms:created>
  <dcterms:modified xsi:type="dcterms:W3CDTF">2014-12-02T18:19:48Z</dcterms:modified>
</cp:coreProperties>
</file>