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37" r:id="rId1"/>
  </p:sldMasterIdLst>
  <p:notesMasterIdLst>
    <p:notesMasterId r:id="rId21"/>
  </p:notesMasterIdLst>
  <p:sldIdLst>
    <p:sldId id="277" r:id="rId2"/>
    <p:sldId id="314" r:id="rId3"/>
    <p:sldId id="320" r:id="rId4"/>
    <p:sldId id="318" r:id="rId5"/>
    <p:sldId id="322" r:id="rId6"/>
    <p:sldId id="333" r:id="rId7"/>
    <p:sldId id="334" r:id="rId8"/>
    <p:sldId id="335" r:id="rId9"/>
    <p:sldId id="350" r:id="rId10"/>
    <p:sldId id="338" r:id="rId11"/>
    <p:sldId id="324" r:id="rId12"/>
    <p:sldId id="325" r:id="rId13"/>
    <p:sldId id="341" r:id="rId14"/>
    <p:sldId id="342" r:id="rId15"/>
    <p:sldId id="326" r:id="rId16"/>
    <p:sldId id="343" r:id="rId17"/>
    <p:sldId id="344" r:id="rId18"/>
    <p:sldId id="347" r:id="rId19"/>
    <p:sldId id="348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8" autoAdjust="0"/>
  </p:normalViewPr>
  <p:slideViewPr>
    <p:cSldViewPr>
      <p:cViewPr>
        <p:scale>
          <a:sx n="75" d="100"/>
          <a:sy n="75" d="100"/>
        </p:scale>
        <p:origin x="-2568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wmf"/><Relationship Id="rId4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D31F1D-4F74-43CA-B3D0-EBE3A49BEF65}" type="datetimeFigureOut">
              <a:rPr lang="pt-BR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B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7C1BB0-6BDF-4306-B270-8AF06D070F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582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>
                <a:solidFill>
                  <a:srgbClr val="FF0000"/>
                </a:solidFill>
              </a:rPr>
              <a:t>ALTERAR O SLIDE: ENGENHARIA DE PETRÓLEO ESTÁ SEPARADO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>
                <a:solidFill>
                  <a:srgbClr val="FF0000"/>
                </a:solidFill>
              </a:rPr>
              <a:t>ALTERAR O SLIDE: ENGENHARIA DE PETRÓLEO ESTÁ SEPARADO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ALTERAR O SLIDE: ENGENHARIA DE PETRÓLEO ESTÁ SEPARADO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13/06/2017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11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808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Introdução</a:t>
            </a: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Conclusão da segunda fase do projeto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Início da terceira fase do projeto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808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Introdução</a:t>
            </a: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solidFill>
                  <a:srgbClr val="FF0000"/>
                </a:solidFill>
                <a:latin typeface="Arial" panose="020B0604020202020204" pitchFamily="34" charset="0"/>
              </a:rPr>
              <a:t>Conclusão da segunda fase do projeto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Início da terceira fase do projeto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57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87624" y="2996952"/>
            <a:ext cx="7123113" cy="3456384"/>
          </a:xfrm>
        </p:spPr>
        <p:txBody>
          <a:bodyPr>
            <a:normAutofit fontScale="77500" lnSpcReduction="20000"/>
          </a:bodyPr>
          <a:lstStyle/>
          <a:p>
            <a:pPr marL="457200" indent="-457200" algn="ctr">
              <a:buFont typeface="Wingdings" pitchFamily="2" charset="2"/>
              <a:buChar char="§"/>
            </a:pP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CONCLUSÃO DA SEGUNDA FASE DO PROJETO</a:t>
            </a:r>
          </a:p>
          <a:p>
            <a:pPr algn="ctr"/>
            <a:endParaRPr lang="pt-BR" sz="33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300" dirty="0" smtClean="0">
                <a:latin typeface="Arial" panose="020B0604020202020204" pitchFamily="34" charset="0"/>
              </a:rPr>
              <a:t>Comentários gerais sobre os relatórios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300" dirty="0" smtClean="0">
                <a:latin typeface="Arial" panose="020B0604020202020204" pitchFamily="34" charset="0"/>
              </a:rPr>
              <a:t>Divisão do fator de turma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300" dirty="0" smtClean="0">
                <a:latin typeface="Arial" panose="020B0604020202020204" pitchFamily="34" charset="0"/>
              </a:rPr>
              <a:t>Entrega dos relatórios com comentários específicos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54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1267301"/>
            <a:ext cx="7620000" cy="1106016"/>
          </a:xfrm>
        </p:spPr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9592" y="2852936"/>
            <a:ext cx="7992888" cy="3744416"/>
          </a:xfrm>
        </p:spPr>
        <p:txBody>
          <a:bodyPr>
            <a:normAutofit/>
          </a:bodyPr>
          <a:lstStyle/>
          <a:p>
            <a:pPr marL="457200" indent="-457200" algn="ctr">
              <a:spcBef>
                <a:spcPts val="1200"/>
              </a:spcBef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</a:rPr>
              <a:t>CONCLUSÃO DA SEGUNDA FASE DO </a:t>
            </a:r>
            <a:r>
              <a:rPr lang="pt-BR" dirty="0" smtClean="0">
                <a:solidFill>
                  <a:schemeClr val="tx1"/>
                </a:solidFill>
                <a:latin typeface="Arial" panose="020B0604020202020204" pitchFamily="34" charset="0"/>
              </a:rPr>
              <a:t>PROJETO</a:t>
            </a:r>
            <a:endParaRPr lang="pt-BR" sz="3200" dirty="0">
              <a:latin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§"/>
            </a:pPr>
            <a:r>
              <a:rPr lang="pt-BR" dirty="0" smtClean="0">
                <a:latin typeface="Arial" panose="020B0604020202020204" pitchFamily="34" charset="0"/>
              </a:rPr>
              <a:t>Análise dos comentários do docente e inserção no relatório de integração</a:t>
            </a: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§"/>
            </a:pPr>
            <a:r>
              <a:rPr lang="pt-BR" dirty="0" smtClean="0">
                <a:latin typeface="Arial" panose="020B0604020202020204" pitchFamily="34" charset="0"/>
              </a:rPr>
              <a:t>Preparação do texto final do relatório</a:t>
            </a: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§"/>
            </a:pPr>
            <a:endParaRPr lang="pt-B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28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808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Introdução</a:t>
            </a: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solidFill>
                  <a:schemeClr val="tx1"/>
                </a:solidFill>
                <a:latin typeface="Arial" panose="020B0604020202020204" pitchFamily="34" charset="0"/>
              </a:rPr>
              <a:t>Conclusão da segunda fase do projeto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solidFill>
                  <a:srgbClr val="FF0000"/>
                </a:solidFill>
                <a:latin typeface="Arial" panose="020B0604020202020204" pitchFamily="34" charset="0"/>
              </a:rPr>
              <a:t>Início da terceira fase do projeto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356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808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latin typeface="Arial" panose="020B0604020202020204" pitchFamily="34" charset="0"/>
              </a:rPr>
              <a:t>Introdução</a:t>
            </a: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solidFill>
                  <a:schemeClr val="tx1"/>
                </a:solidFill>
                <a:latin typeface="Arial" panose="020B0604020202020204" pitchFamily="34" charset="0"/>
              </a:rPr>
              <a:t>Conclusão da segunda fase do projeto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500" dirty="0" smtClean="0">
                <a:solidFill>
                  <a:srgbClr val="FF0000"/>
                </a:solidFill>
                <a:latin typeface="Arial" panose="020B0604020202020204" pitchFamily="34" charset="0"/>
              </a:rPr>
              <a:t>Início da terceira fase do projeto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500" dirty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79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484784"/>
            <a:ext cx="7620000" cy="1106016"/>
          </a:xfrm>
        </p:spPr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55576" y="2780928"/>
            <a:ext cx="8244408" cy="3744416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3000" b="1" dirty="0" smtClean="0">
                <a:latin typeface="Arial" panose="020B0604020202020204" pitchFamily="34" charset="0"/>
              </a:rPr>
              <a:t>TERCEIRA FASE DO PROJETO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Integração dos subprojetos, verificando eventuais interações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Preparação do relatório final do projeto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Preparação de uma Apresentação para a Competição Interturmas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t-BR" sz="30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96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484784"/>
            <a:ext cx="7620000" cy="1106016"/>
          </a:xfrm>
        </p:spPr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2708920"/>
            <a:ext cx="8604448" cy="3744416"/>
          </a:xfrm>
        </p:spPr>
        <p:txBody>
          <a:bodyPr>
            <a:normAutofit fontScale="70000" lnSpcReduction="2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b="1" dirty="0" smtClean="0">
                <a:latin typeface="Arial" panose="020B0604020202020204" pitchFamily="34" charset="0"/>
              </a:rPr>
              <a:t>TERCEIRA FASE DO PROJETO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Arial" panose="020B0604020202020204" pitchFamily="34" charset="0"/>
              </a:rPr>
              <a:t>   </a:t>
            </a:r>
            <a:r>
              <a:rPr lang="pt-BR" sz="3000" u="sng" dirty="0" smtClean="0">
                <a:latin typeface="Arial" panose="020B0604020202020204" pitchFamily="34" charset="0"/>
              </a:rPr>
              <a:t>Organização da turma para os trabalhos finais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Importância da participação de todos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Escolha de coordenadores para preparação do Relatório final e da Apresentação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Para cada uma destas tarefas deve ser escolhido um responsável para cada subprojeto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A apresentação na Competição será feita por, no máximo, 5 alunos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3000" dirty="0" smtClean="0">
                <a:latin typeface="Arial" panose="020B0604020202020204" pitchFamily="34" charset="0"/>
              </a:rPr>
              <a:t>O tempo de apresentação é de 30 minutos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t-BR" sz="30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1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484784"/>
            <a:ext cx="7620000" cy="1106016"/>
          </a:xfrm>
        </p:spPr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2708920"/>
            <a:ext cx="8604448" cy="3888432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b="1" dirty="0" smtClean="0">
                <a:latin typeface="Arial" panose="020B0604020202020204" pitchFamily="34" charset="0"/>
              </a:rPr>
              <a:t>MODELO </a:t>
            </a:r>
            <a:r>
              <a:rPr lang="pt-BR" sz="2600" b="1" dirty="0" smtClean="0">
                <a:latin typeface="Arial" panose="020B0604020202020204" pitchFamily="34" charset="0"/>
              </a:rPr>
              <a:t>DO RELATÓRIO FINAL DO PROJETO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t-BR" sz="30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</p:txBody>
      </p:sp>
      <p:pic>
        <p:nvPicPr>
          <p:cNvPr id="6146" name="Picture 2" descr="G:\GRADUAÇÃO_Cruze 05.05.16\PNV3100-2017\Aulas\S11\Capturar.PNG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84" y="3140968"/>
            <a:ext cx="7416824" cy="360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9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484784"/>
            <a:ext cx="7620000" cy="1106016"/>
          </a:xfrm>
        </p:spPr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2492896"/>
            <a:ext cx="8604448" cy="3744416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b="1" dirty="0" smtClean="0">
                <a:latin typeface="Arial" panose="020B0604020202020204" pitchFamily="34" charset="0"/>
              </a:rPr>
              <a:t>MODELO DO RELATÓRIO FINAL DO PROJETO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t-BR" sz="30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687" y="3284984"/>
            <a:ext cx="653062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484784"/>
            <a:ext cx="7620000" cy="1106016"/>
          </a:xfrm>
        </p:spPr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2492896"/>
            <a:ext cx="8604448" cy="3744416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b="1" dirty="0" smtClean="0">
                <a:latin typeface="Arial" panose="020B0604020202020204" pitchFamily="34" charset="0"/>
              </a:rPr>
              <a:t>MODELO DO RELATÓRIO FINAL DO PROJETO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t-BR" sz="3000" dirty="0" smtClean="0">
              <a:latin typeface="Arial" panose="020B0604020202020204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pt-BR" sz="3300" dirty="0" smtClean="0">
              <a:latin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153" y="3068960"/>
            <a:ext cx="5867693" cy="330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10443" y="2780928"/>
            <a:ext cx="7666013" cy="3600400"/>
          </a:xfrm>
        </p:spPr>
        <p:txBody>
          <a:bodyPr>
            <a:normAutofit/>
          </a:bodyPr>
          <a:lstStyle/>
          <a:p>
            <a:pPr algn="ctr"/>
            <a:r>
              <a:rPr lang="pt-BR" sz="3300" b="1" dirty="0" smtClean="0">
                <a:latin typeface="Arial" panose="020B0604020202020204" pitchFamily="34" charset="0"/>
              </a:rPr>
              <a:t>INTRODUÇÃO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300" dirty="0" smtClean="0">
                <a:latin typeface="Arial" panose="020B0604020202020204" pitchFamily="34" charset="0"/>
              </a:rPr>
              <a:t>Revisão do cronograma da disciplina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300" dirty="0" smtClean="0">
                <a:latin typeface="Arial" panose="020B0604020202020204" pitchFamily="34" charset="0"/>
              </a:rPr>
              <a:t>Próximas atividades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3300" dirty="0" smtClean="0">
                <a:latin typeface="Arial" panose="020B0604020202020204" pitchFamily="34" charset="0"/>
              </a:rPr>
              <a:t>Reflexo sobre a nota final do aluno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9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03839"/>
              </p:ext>
            </p:extLst>
          </p:nvPr>
        </p:nvGraphicFramePr>
        <p:xfrm>
          <a:off x="107504" y="1171649"/>
          <a:ext cx="9001000" cy="600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4370"/>
                <a:gridCol w="1727775"/>
                <a:gridCol w="4618855"/>
              </a:tblGrid>
              <a:tr h="250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SEMANA (OU DIA)</a:t>
                      </a:r>
                      <a:endParaRPr lang="pt-BR" sz="20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AULA</a:t>
                      </a:r>
                      <a:endParaRPr lang="pt-BR" sz="20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PROGRAMAÇÃO</a:t>
                      </a:r>
                      <a:endParaRPr lang="pt-BR" sz="2000" b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2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13/06</a:t>
                      </a:r>
                      <a:endParaRPr lang="pt-BR" sz="20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S11</a:t>
                      </a: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="0" baseline="0" dirty="0" smtClean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Preparação do relatório de integração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Finalização do projeto</a:t>
                      </a:r>
                      <a:endParaRPr lang="pt-BR" sz="2000" b="1" baseline="0" dirty="0" smtClean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2000" b="0" baseline="0" dirty="0" smtClean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5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20/06</a:t>
                      </a:r>
                      <a:endParaRPr lang="pt-BR" sz="20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S12</a:t>
                      </a: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Preparação do relatório final de projeto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Preparação </a:t>
                      </a:r>
                      <a:r>
                        <a:rPr lang="pt-BR" sz="2000" b="0" baseline="0" dirty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para competição interturmas</a:t>
                      </a:r>
                      <a:endParaRPr lang="pt-BR" sz="2000" b="1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2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27/06</a:t>
                      </a:r>
                      <a:endParaRPr lang="pt-BR" sz="20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S13</a:t>
                      </a: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baseline="0" dirty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Competição interturmas</a:t>
                      </a:r>
                    </a:p>
                  </a:txBody>
                  <a:tcPr marL="44450" marR="44450" marT="0" marB="0" anchor="ctr"/>
                </a:tc>
              </a:tr>
              <a:tr h="1002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04/07</a:t>
                      </a:r>
                      <a:endParaRPr lang="pt-BR" sz="20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S14</a:t>
                      </a: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pt-BR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 Individual</a:t>
                      </a:r>
                    </a:p>
                    <a:p>
                      <a:r>
                        <a:rPr kumimoji="0" lang="pt-BR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Avaliação da disciplina como um todo Distribuição de  prêmios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2000" b="1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2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11/07</a:t>
                      </a:r>
                      <a:endParaRPr lang="pt-BR" sz="20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2000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baseline="0" dirty="0" smtClean="0"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Prova Substitutiva</a:t>
                      </a:r>
                      <a:endParaRPr lang="pt-BR" sz="2000" b="1" baseline="0" dirty="0"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7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PNV3100 – Aula S 11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9592" y="2780928"/>
            <a:ext cx="7848872" cy="3672408"/>
          </a:xfrm>
        </p:spPr>
        <p:txBody>
          <a:bodyPr>
            <a:normAutofit fontScale="92500"/>
          </a:bodyPr>
          <a:lstStyle/>
          <a:p>
            <a:pPr algn="ctr"/>
            <a:r>
              <a:rPr lang="pt-BR" sz="3300" b="1" dirty="0" smtClean="0">
                <a:latin typeface="Arial" panose="020B0604020202020204" pitchFamily="34" charset="0"/>
              </a:rPr>
              <a:t>PRÓXIMAS ATIVIDADES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Finalização dos relatórios de integração da segunda fase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Preparação de um relatório final de projeto: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- Consolidação de relatório completo de cada subprojeto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- Integração dos 3 subprojetos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Competição interturmas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Avaliação individual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54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064896" cy="52562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t-BR" sz="3200" b="1" dirty="0" smtClean="0"/>
              <a:t>REFLEXOS SOBRE A NOTA FINAL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t-BR" sz="3200" b="1" dirty="0" smtClean="0"/>
              <a:t>Critério de avaliação </a:t>
            </a:r>
          </a:p>
          <a:p>
            <a:pPr algn="ctr">
              <a:buFontTx/>
              <a:buNone/>
            </a:pPr>
            <a:r>
              <a:rPr lang="pt-BR" sz="2000" u="sng" dirty="0">
                <a:solidFill>
                  <a:srgbClr val="333300"/>
                </a:solidFill>
              </a:rPr>
              <a:t>NOTA </a:t>
            </a:r>
            <a:r>
              <a:rPr lang="pt-BR" sz="2000" u="sng" dirty="0" smtClean="0">
                <a:solidFill>
                  <a:srgbClr val="333300"/>
                </a:solidFill>
              </a:rPr>
              <a:t>FINAL</a:t>
            </a:r>
          </a:p>
          <a:p>
            <a:pPr algn="ctr">
              <a:buFontTx/>
              <a:buNone/>
            </a:pPr>
            <a:endParaRPr lang="pt-BR" sz="2000" dirty="0" smtClean="0"/>
          </a:p>
          <a:p>
            <a:pPr>
              <a:buFontTx/>
              <a:buNone/>
            </a:pPr>
            <a:endParaRPr lang="pt-BR" sz="2000" b="1" dirty="0" smtClean="0">
              <a:cs typeface="Times New Roman" pitchFamily="18" charset="0"/>
            </a:endParaRPr>
          </a:p>
          <a:p>
            <a:pPr>
              <a:buFontTx/>
              <a:buNone/>
            </a:pPr>
            <a:endParaRPr lang="pt-BR" sz="2000" b="1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t-BR" sz="2400" b="1" dirty="0" smtClean="0"/>
              <a:t>FATOR DE TURMA</a:t>
            </a:r>
          </a:p>
          <a:p>
            <a:r>
              <a:rPr lang="pt-BR" sz="2400" dirty="0" smtClean="0">
                <a:latin typeface="Arial" panose="020B0604020202020204" pitchFamily="34" charset="0"/>
              </a:rPr>
              <a:t>Avaliação docente - fator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td</a:t>
            </a:r>
            <a:r>
              <a:rPr lang="pt-BR" sz="2400" dirty="0">
                <a:latin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</a:rPr>
              <a:t>  igual </a:t>
            </a:r>
            <a:r>
              <a:rPr lang="pt-BR" sz="2400" dirty="0">
                <a:latin typeface="Arial" panose="020B0604020202020204" pitchFamily="34" charset="0"/>
              </a:rPr>
              <a:t>a 1,0 </a:t>
            </a:r>
            <a:r>
              <a:rPr lang="pt-BR" sz="2400" dirty="0" smtClean="0">
                <a:latin typeface="Arial" panose="020B0604020202020204" pitchFamily="34" charset="0"/>
              </a:rPr>
              <a:t>para a turma melhor avaliada;   0,95 para a 2ª e 0,9 para </a:t>
            </a:r>
            <a:r>
              <a:rPr lang="pt-BR" sz="2400" dirty="0">
                <a:latin typeface="Arial" panose="020B0604020202020204" pitchFamily="34" charset="0"/>
              </a:rPr>
              <a:t>a </a:t>
            </a:r>
            <a:r>
              <a:rPr lang="pt-BR" sz="2400" dirty="0" smtClean="0">
                <a:latin typeface="Arial" panose="020B0604020202020204" pitchFamily="34" charset="0"/>
              </a:rPr>
              <a:t>3</a:t>
            </a:r>
            <a:r>
              <a:rPr lang="pt-BR" sz="2400" baseline="30000" dirty="0" smtClean="0">
                <a:latin typeface="Arial" panose="020B0604020202020204" pitchFamily="34" charset="0"/>
              </a:rPr>
              <a:t>a</a:t>
            </a:r>
            <a:r>
              <a:rPr lang="pt-BR" sz="2400" dirty="0" smtClean="0">
                <a:latin typeface="Arial" panose="020B0604020202020204" pitchFamily="34" charset="0"/>
              </a:rPr>
              <a:t>.</a:t>
            </a:r>
            <a:endParaRPr lang="pt-BR" sz="2400" dirty="0">
              <a:latin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</a:rPr>
              <a:t>Avaliação alunos - fator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ta</a:t>
            </a:r>
            <a:r>
              <a:rPr lang="pt-BR" sz="2400" dirty="0">
                <a:latin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</a:rPr>
              <a:t>   de forma análoga </a:t>
            </a:r>
            <a:endParaRPr lang="pt-BR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</a:rPr>
              <a:t>                            </a:t>
            </a:r>
            <a:r>
              <a:rPr lang="pt-BR" sz="2400" dirty="0" err="1" smtClean="0">
                <a:latin typeface="Arial" panose="020B0604020202020204" pitchFamily="34" charset="0"/>
              </a:rPr>
              <a:t>f</a:t>
            </a:r>
            <a:r>
              <a:rPr lang="pt-BR" sz="2400" baseline="-25000" dirty="0" err="1" smtClean="0">
                <a:latin typeface="Arial" panose="020B0604020202020204" pitchFamily="34" charset="0"/>
              </a:rPr>
              <a:t>t</a:t>
            </a:r>
            <a:r>
              <a:rPr lang="pt-BR" sz="2400" dirty="0" smtClean="0">
                <a:latin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</a:rPr>
              <a:t>= (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ta</a:t>
            </a:r>
            <a:r>
              <a:rPr lang="pt-BR" sz="2400" dirty="0">
                <a:latin typeface="Arial" panose="020B0604020202020204" pitchFamily="34" charset="0"/>
              </a:rPr>
              <a:t> +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td</a:t>
            </a:r>
            <a:r>
              <a:rPr lang="pt-BR" sz="2400" dirty="0">
                <a:latin typeface="Arial" panose="020B0604020202020204" pitchFamily="34" charset="0"/>
              </a:rPr>
              <a:t>)/2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</a:t>
            </a: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579345"/>
              </p:ext>
            </p:extLst>
          </p:nvPr>
        </p:nvGraphicFramePr>
        <p:xfrm>
          <a:off x="3050381" y="3140968"/>
          <a:ext cx="304323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ção" r:id="rId4" imgW="1587500" imgH="241300" progId="Equation.3">
                  <p:embed/>
                </p:oleObj>
              </mc:Choice>
              <mc:Fallback>
                <p:oleObj name="Equação" r:id="rId4" imgW="1587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0381" y="3140968"/>
                        <a:ext cx="3043237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74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39552" y="1413148"/>
            <a:ext cx="8064896" cy="52562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t-BR" sz="3200" b="1" dirty="0" smtClean="0"/>
              <a:t>Prêmio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Na </a:t>
            </a:r>
            <a:r>
              <a:rPr lang="pt-BR" sz="2600" dirty="0"/>
              <a:t>aula </a:t>
            </a:r>
            <a:r>
              <a:rPr lang="pt-BR" sz="2600" dirty="0" smtClean="0"/>
              <a:t>S14, </a:t>
            </a:r>
            <a:r>
              <a:rPr lang="pt-BR" sz="2600" dirty="0"/>
              <a:t>haverá a oportunidade de que cada turma “premie” aqueles alunos que considera os mais empenhados.</a:t>
            </a:r>
          </a:p>
          <a:p>
            <a:pPr>
              <a:buFont typeface="Wingdings" pitchFamily="2" charset="2"/>
              <a:buChar char="§"/>
            </a:pPr>
            <a:endParaRPr lang="pt-BR" sz="2600" dirty="0"/>
          </a:p>
          <a:p>
            <a:pPr>
              <a:buFont typeface="Wingdings" pitchFamily="2" charset="2"/>
              <a:buChar char="§"/>
            </a:pPr>
            <a:r>
              <a:rPr lang="pt-BR" sz="2600" dirty="0"/>
              <a:t>Os prêmios são decididos pela turma. A pontuação do prêmio (p) é tal que</a:t>
            </a:r>
            <a:r>
              <a:rPr lang="pt-BR" sz="2600" dirty="0" smtClean="0"/>
              <a:t>:</a:t>
            </a:r>
            <a:endParaRPr lang="pt-BR" sz="2600" dirty="0"/>
          </a:p>
          <a:p>
            <a:pPr lvl="1">
              <a:buFont typeface="Wingdings" pitchFamily="2" charset="2"/>
              <a:buChar char="§"/>
            </a:pPr>
            <a:r>
              <a:rPr lang="pt-BR" sz="2300" dirty="0"/>
              <a:t>um máximo de 4 alunos da turma receba p=0,1</a:t>
            </a:r>
          </a:p>
          <a:p>
            <a:pPr lvl="1">
              <a:buFont typeface="Wingdings" pitchFamily="2" charset="2"/>
              <a:buChar char="§"/>
            </a:pPr>
            <a:r>
              <a:rPr lang="pt-BR" sz="2300" dirty="0"/>
              <a:t>um máximo de 6 alunos receba p=0,07</a:t>
            </a:r>
          </a:p>
          <a:p>
            <a:pPr lvl="1">
              <a:buFont typeface="Wingdings" pitchFamily="2" charset="2"/>
              <a:buChar char="§"/>
            </a:pPr>
            <a:r>
              <a:rPr lang="pt-BR" sz="2300" dirty="0"/>
              <a:t>um máximo de 9 alunos receba p=0,03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3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</a:p>
        </p:txBody>
      </p:sp>
    </p:spTree>
    <p:extLst>
      <p:ext uri="{BB962C8B-B14F-4D97-AF65-F5344CB8AC3E}">
        <p14:creationId xmlns:p14="http://schemas.microsoft.com/office/powerpoint/2010/main" val="41032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39552" y="1485156"/>
            <a:ext cx="8064896" cy="52562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t-BR" sz="4100" b="1" dirty="0" smtClean="0"/>
              <a:t>O fator de participação</a:t>
            </a:r>
            <a:endParaRPr lang="pt-BR" sz="3200" b="1" dirty="0" smtClean="0"/>
          </a:p>
          <a:p>
            <a:r>
              <a:rPr lang="pt-BR" sz="2400" dirty="0">
                <a:latin typeface="Arial" panose="020B0604020202020204" pitchFamily="34" charset="0"/>
              </a:rPr>
              <a:t>O fator de participação,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p</a:t>
            </a:r>
            <a:r>
              <a:rPr lang="pt-BR" sz="2400" dirty="0">
                <a:latin typeface="Arial" panose="020B0604020202020204" pitchFamily="34" charset="0"/>
              </a:rPr>
              <a:t>, é calculado da seguinte forma</a:t>
            </a:r>
            <a:r>
              <a:rPr lang="pt-BR" sz="2400" dirty="0" smtClean="0">
                <a:latin typeface="Arial" panose="020B0604020202020204" pitchFamily="34" charset="0"/>
              </a:rPr>
              <a:t>:</a:t>
            </a:r>
            <a:r>
              <a:rPr lang="pt-BR" sz="2400" dirty="0">
                <a:latin typeface="Arial" panose="020B0604020202020204" pitchFamily="34" charset="0"/>
              </a:rPr>
              <a:t/>
            </a:r>
            <a:br>
              <a:rPr lang="pt-BR" sz="2400" dirty="0">
                <a:latin typeface="Arial" panose="020B0604020202020204" pitchFamily="34" charset="0"/>
              </a:rPr>
            </a:b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p</a:t>
            </a:r>
            <a:r>
              <a:rPr lang="pt-BR" sz="2400" dirty="0">
                <a:latin typeface="Arial" panose="020B0604020202020204" pitchFamily="34" charset="0"/>
              </a:rPr>
              <a:t> = (f</a:t>
            </a:r>
            <a:r>
              <a:rPr lang="pt-BR" sz="2400" baseline="-25000" dirty="0">
                <a:latin typeface="Arial" panose="020B0604020202020204" pitchFamily="34" charset="0"/>
              </a:rPr>
              <a:t>pp1</a:t>
            </a:r>
            <a:r>
              <a:rPr lang="pt-BR" sz="2400" dirty="0">
                <a:latin typeface="Arial" panose="020B0604020202020204" pitchFamily="34" charset="0"/>
              </a:rPr>
              <a:t> + f</a:t>
            </a:r>
            <a:r>
              <a:rPr lang="pt-BR" sz="2400" baseline="-25000" dirty="0">
                <a:latin typeface="Arial" panose="020B0604020202020204" pitchFamily="34" charset="0"/>
              </a:rPr>
              <a:t>pp2</a:t>
            </a:r>
            <a:r>
              <a:rPr lang="pt-BR" sz="2400" dirty="0">
                <a:latin typeface="Arial" panose="020B0604020202020204" pitchFamily="34" charset="0"/>
              </a:rPr>
              <a:t>)/2 *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pv</a:t>
            </a:r>
            <a:r>
              <a:rPr lang="pt-BR" sz="2400" dirty="0">
                <a:latin typeface="Arial" panose="020B0604020202020204" pitchFamily="34" charset="0"/>
              </a:rPr>
              <a:t> *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pw</a:t>
            </a:r>
            <a:r>
              <a:rPr lang="pt-BR" sz="2400" dirty="0">
                <a:latin typeface="Arial" panose="020B0604020202020204" pitchFamily="34" charset="0"/>
              </a:rPr>
              <a:t> *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pf</a:t>
            </a:r>
            <a:r>
              <a:rPr lang="pt-BR" sz="2400" baseline="-25000" dirty="0">
                <a:latin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</a:rPr>
              <a:t>* </a:t>
            </a:r>
            <a:r>
              <a:rPr lang="pt-BR" sz="2400" dirty="0" smtClean="0">
                <a:latin typeface="Arial" panose="020B0604020202020204" pitchFamily="34" charset="0"/>
              </a:rPr>
              <a:t>f</a:t>
            </a:r>
            <a:r>
              <a:rPr lang="pt-BR" sz="2400" baseline="-25000" dirty="0" smtClean="0">
                <a:latin typeface="Arial" panose="020B0604020202020204" pitchFamily="34" charset="0"/>
              </a:rPr>
              <a:t>S13 </a:t>
            </a:r>
            <a:r>
              <a:rPr lang="pt-BR" sz="2400" baseline="-25000" dirty="0">
                <a:latin typeface="Arial" panose="020B0604020202020204" pitchFamily="34" charset="0"/>
              </a:rPr>
              <a:t>*</a:t>
            </a:r>
            <a:r>
              <a:rPr lang="pt-BR" sz="2400" dirty="0" err="1" smtClean="0">
                <a:latin typeface="Arial" panose="020B0604020202020204" pitchFamily="34" charset="0"/>
              </a:rPr>
              <a:t>f</a:t>
            </a:r>
            <a:r>
              <a:rPr lang="pt-BR" sz="2400" baseline="-25000" dirty="0" err="1" smtClean="0">
                <a:latin typeface="Arial" panose="020B0604020202020204" pitchFamily="34" charset="0"/>
              </a:rPr>
              <a:t>I</a:t>
            </a:r>
            <a:endParaRPr lang="pt-BR" sz="2400" baseline="-25000" dirty="0" smtClean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b="1" baseline="-25000" dirty="0" smtClean="0">
                <a:latin typeface="Arial" panose="020B0604020202020204" pitchFamily="34" charset="0"/>
              </a:rPr>
              <a:t>FATORES EM ABERTO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O fator f</a:t>
            </a:r>
            <a:r>
              <a:rPr lang="pt-BR" sz="2400" baseline="-25000" dirty="0" smtClean="0">
                <a:latin typeface="Arial" panose="020B0604020202020204" pitchFamily="34" charset="0"/>
              </a:rPr>
              <a:t>S13 </a:t>
            </a:r>
            <a:r>
              <a:rPr lang="pt-BR" sz="2400" dirty="0" smtClean="0">
                <a:latin typeface="Arial" panose="020B0604020202020204" pitchFamily="34" charset="0"/>
              </a:rPr>
              <a:t>envolve </a:t>
            </a:r>
            <a:r>
              <a:rPr lang="pt-BR" sz="2400" dirty="0">
                <a:latin typeface="Arial" panose="020B0604020202020204" pitchFamily="34" charset="0"/>
              </a:rPr>
              <a:t>a participação dos alunos </a:t>
            </a:r>
            <a:r>
              <a:rPr lang="pt-BR" sz="2400" dirty="0" smtClean="0">
                <a:latin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</a:rPr>
              <a:t>na competição interturmas, que ocorre na aula </a:t>
            </a:r>
            <a:r>
              <a:rPr lang="pt-BR" sz="2400" dirty="0" smtClean="0">
                <a:latin typeface="Arial" panose="020B0604020202020204" pitchFamily="34" charset="0"/>
              </a:rPr>
              <a:t>S13 (0 ou 1,0).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>
                <a:latin typeface="Arial" panose="020B0604020202020204" pitchFamily="34" charset="0"/>
              </a:rPr>
              <a:t>O </a:t>
            </a:r>
            <a:r>
              <a:rPr lang="pt-BR" sz="2400" dirty="0" err="1" smtClean="0">
                <a:latin typeface="Arial" panose="020B0604020202020204" pitchFamily="34" charset="0"/>
              </a:rPr>
              <a:t>f</a:t>
            </a:r>
            <a:r>
              <a:rPr lang="pt-BR" sz="2400" baseline="-25000" dirty="0" err="1" smtClean="0">
                <a:latin typeface="Arial" panose="020B0604020202020204" pitchFamily="34" charset="0"/>
              </a:rPr>
              <a:t>pf</a:t>
            </a:r>
            <a:r>
              <a:rPr lang="pt-BR" sz="2400" dirty="0" smtClean="0">
                <a:latin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</a:rPr>
              <a:t>corresponde à avaliação comparativa </a:t>
            </a:r>
            <a:r>
              <a:rPr lang="pt-BR" sz="2400" dirty="0" smtClean="0">
                <a:latin typeface="Arial" panose="020B0604020202020204" pitchFamily="34" charset="0"/>
              </a:rPr>
              <a:t>dos </a:t>
            </a:r>
            <a:r>
              <a:rPr lang="pt-BR" sz="2400" dirty="0">
                <a:latin typeface="Arial" panose="020B0604020202020204" pitchFamily="34" charset="0"/>
              </a:rPr>
              <a:t>relatórios finais das 3 turmas </a:t>
            </a:r>
            <a:r>
              <a:rPr lang="pt-BR" sz="2400" dirty="0" smtClean="0">
                <a:latin typeface="Arial" panose="020B0604020202020204" pitchFamily="34" charset="0"/>
              </a:rPr>
              <a:t>parceiras. A </a:t>
            </a:r>
            <a:r>
              <a:rPr lang="pt-BR" sz="2400" dirty="0">
                <a:latin typeface="Arial" panose="020B0604020202020204" pitchFamily="34" charset="0"/>
              </a:rPr>
              <a:t>turma melhor avaliada recebe o fator </a:t>
            </a:r>
            <a:r>
              <a:rPr lang="pt-BR" sz="2400" dirty="0" err="1">
                <a:latin typeface="Arial" panose="020B0604020202020204" pitchFamily="34" charset="0"/>
              </a:rPr>
              <a:t>f</a:t>
            </a:r>
            <a:r>
              <a:rPr lang="pt-BR" sz="2400" baseline="-25000" dirty="0" err="1">
                <a:latin typeface="Arial" panose="020B0604020202020204" pitchFamily="34" charset="0"/>
              </a:rPr>
              <a:t>pf</a:t>
            </a:r>
            <a:r>
              <a:rPr lang="pt-BR" sz="2400" dirty="0">
                <a:latin typeface="Arial" panose="020B0604020202020204" pitchFamily="34" charset="0"/>
              </a:rPr>
              <a:t>, igual a 1,0; a 2</a:t>
            </a:r>
            <a:r>
              <a:rPr lang="pt-BR" sz="2400" baseline="30000" dirty="0">
                <a:latin typeface="Arial" panose="020B0604020202020204" pitchFamily="34" charset="0"/>
              </a:rPr>
              <a:t>a</a:t>
            </a:r>
            <a:r>
              <a:rPr lang="pt-BR" sz="2400" dirty="0">
                <a:latin typeface="Arial" panose="020B0604020202020204" pitchFamily="34" charset="0"/>
              </a:rPr>
              <a:t> turma </a:t>
            </a:r>
            <a:r>
              <a:rPr lang="pt-BR" sz="2400" dirty="0" smtClean="0">
                <a:latin typeface="Arial" panose="020B0604020202020204" pitchFamily="34" charset="0"/>
              </a:rPr>
              <a:t>0,95 </a:t>
            </a:r>
            <a:r>
              <a:rPr lang="pt-BR" sz="2400" dirty="0">
                <a:latin typeface="Arial" panose="020B0604020202020204" pitchFamily="34" charset="0"/>
              </a:rPr>
              <a:t>e a 3</a:t>
            </a:r>
            <a:r>
              <a:rPr lang="pt-BR" sz="2400" baseline="30000" dirty="0">
                <a:latin typeface="Arial" panose="020B0604020202020204" pitchFamily="34" charset="0"/>
              </a:rPr>
              <a:t>a</a:t>
            </a:r>
            <a:r>
              <a:rPr lang="pt-BR" sz="2400" dirty="0">
                <a:latin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</a:rPr>
              <a:t>0,9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39552" y="1512565"/>
            <a:ext cx="8064896" cy="5588843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pt-BR" sz="4000" dirty="0" smtClean="0"/>
              <a:t>O </a:t>
            </a:r>
            <a:r>
              <a:rPr lang="pt-BR" sz="4000" dirty="0"/>
              <a:t>fator (</a:t>
            </a:r>
            <a:r>
              <a:rPr lang="pt-BR" sz="4000" dirty="0" err="1"/>
              <a:t>f</a:t>
            </a:r>
            <a:r>
              <a:rPr lang="pt-BR" sz="4000" baseline="-25000" dirty="0" err="1"/>
              <a:t>I</a:t>
            </a:r>
            <a:r>
              <a:rPr lang="pt-BR" sz="4000" dirty="0"/>
              <a:t>), é o resultado da avaliação de uma prova escrita aplicada a na aula </a:t>
            </a:r>
            <a:r>
              <a:rPr lang="pt-BR" sz="4000" dirty="0" smtClean="0"/>
              <a:t>S14. </a:t>
            </a:r>
            <a:endParaRPr lang="pt-BR" sz="4000" dirty="0"/>
          </a:p>
          <a:p>
            <a:pPr lvl="1">
              <a:buFont typeface="Wingdings" pitchFamily="2" charset="2"/>
              <a:buChar char="§"/>
            </a:pPr>
            <a:r>
              <a:rPr lang="pt-BR" sz="3600" dirty="0" smtClean="0"/>
              <a:t>avalia </a:t>
            </a:r>
            <a:r>
              <a:rPr lang="pt-BR" sz="3600" dirty="0"/>
              <a:t>os conceitos sobre o método de projeto   o projeto desenvolvido</a:t>
            </a:r>
          </a:p>
          <a:p>
            <a:pPr lvl="1">
              <a:buFont typeface="Wingdings" pitchFamily="2" charset="2"/>
              <a:buChar char="§"/>
            </a:pPr>
            <a:r>
              <a:rPr lang="pt-BR" sz="3600" dirty="0" smtClean="0"/>
              <a:t>para </a:t>
            </a:r>
            <a:r>
              <a:rPr lang="pt-BR" sz="3600" dirty="0"/>
              <a:t>cálculo, as notas da prova são distribuídas em 3 faixas:</a:t>
            </a:r>
          </a:p>
          <a:p>
            <a:pPr lvl="1">
              <a:buFont typeface="Wingdings" pitchFamily="2" charset="2"/>
              <a:buChar char="§"/>
            </a:pPr>
            <a:r>
              <a:rPr lang="pt-BR" sz="3600" dirty="0" smtClean="0"/>
              <a:t>primeira </a:t>
            </a:r>
            <a:r>
              <a:rPr lang="pt-BR" sz="3600" dirty="0"/>
              <a:t>faixa: notas acima de 7,0, com </a:t>
            </a:r>
            <a:r>
              <a:rPr lang="pt-BR" sz="3600" dirty="0" err="1"/>
              <a:t>f</a:t>
            </a:r>
            <a:r>
              <a:rPr lang="pt-BR" sz="3600" baseline="-25000" dirty="0" err="1"/>
              <a:t>I</a:t>
            </a:r>
            <a:r>
              <a:rPr lang="pt-BR" sz="3600" dirty="0"/>
              <a:t> =1,0;</a:t>
            </a:r>
          </a:p>
          <a:p>
            <a:pPr lvl="1">
              <a:buFont typeface="Wingdings" pitchFamily="2" charset="2"/>
              <a:buChar char="§"/>
            </a:pPr>
            <a:r>
              <a:rPr lang="pt-BR" sz="3600" dirty="0" smtClean="0"/>
              <a:t>segunda </a:t>
            </a:r>
            <a:r>
              <a:rPr lang="pt-BR" sz="3600" dirty="0"/>
              <a:t>faixa: notas entre 5,0 e 7,0 com </a:t>
            </a:r>
            <a:r>
              <a:rPr lang="pt-BR" sz="3600" dirty="0" err="1"/>
              <a:t>f</a:t>
            </a:r>
            <a:r>
              <a:rPr lang="pt-BR" sz="3600" baseline="-25000" dirty="0" err="1"/>
              <a:t>I</a:t>
            </a:r>
            <a:r>
              <a:rPr lang="pt-BR" sz="3600" dirty="0"/>
              <a:t> = 0,9;</a:t>
            </a:r>
          </a:p>
          <a:p>
            <a:pPr lvl="1">
              <a:buFont typeface="Wingdings" pitchFamily="2" charset="2"/>
              <a:buChar char="§"/>
            </a:pPr>
            <a:r>
              <a:rPr lang="pt-BR" sz="3600" dirty="0" smtClean="0"/>
              <a:t>terceira </a:t>
            </a:r>
            <a:r>
              <a:rPr lang="pt-BR" sz="3600" dirty="0"/>
              <a:t>faixa: notas abaixo de 5,0 com </a:t>
            </a:r>
            <a:r>
              <a:rPr lang="pt-BR" sz="3600" dirty="0" err="1"/>
              <a:t>f</a:t>
            </a:r>
            <a:r>
              <a:rPr lang="pt-BR" sz="3600" baseline="-25000" dirty="0" err="1"/>
              <a:t>I</a:t>
            </a:r>
            <a:r>
              <a:rPr lang="pt-BR" sz="3600" dirty="0"/>
              <a:t> = 0,8.</a:t>
            </a:r>
            <a:endParaRPr lang="en-US" sz="36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0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 smtClean="0">
                <a:latin typeface="Arial" charset="0"/>
              </a:rPr>
              <a:t>PNV3100 </a:t>
            </a:r>
            <a:r>
              <a:rPr lang="pt-BR" sz="1600" dirty="0">
                <a:latin typeface="Arial" charset="0"/>
              </a:rPr>
              <a:t>- Introdução à Engenharia           </a:t>
            </a:r>
            <a:endParaRPr lang="pt-BR" sz="1600" dirty="0" smtClean="0">
              <a:latin typeface="Arial" charset="0"/>
            </a:endParaRPr>
          </a:p>
          <a:p>
            <a:endParaRPr lang="pt-BR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Avaliação</a:t>
            </a:r>
            <a:endParaRPr lang="en-US" dirty="0"/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600" smtClean="0">
                <a:solidFill>
                  <a:srgbClr val="1D314E"/>
                </a:solidFill>
                <a:latin typeface="Arial" charset="0"/>
              </a:rPr>
              <a:t>PNV 3100 - Introdução à Engenharia 2017</a:t>
            </a:r>
            <a:endParaRPr lang="pt-BR" sz="1600">
              <a:solidFill>
                <a:srgbClr val="1D314E"/>
              </a:solidFill>
              <a:latin typeface="Arial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charset="0"/>
                <a:ea typeface="ＭＳ Ｐゴシック" charset="0"/>
              </a:defRPr>
            </a:lvl9pPr>
          </a:lstStyle>
          <a:p>
            <a:pPr eaLnBrk="1" hangingPunct="1"/>
            <a:fld id="{C4AC10F5-78DA-4646-958B-1894B5F21F14}" type="slidenum">
              <a:rPr lang="pt-BR" sz="1800">
                <a:latin typeface="Arial" charset="0"/>
              </a:rPr>
              <a:pPr eaLnBrk="1" hangingPunct="1"/>
              <a:t>9</a:t>
            </a:fld>
            <a:endParaRPr lang="pt-BR" sz="1800">
              <a:latin typeface="Arial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979613" y="5300663"/>
          <a:ext cx="48244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612900" imgH="241300" progId="Equation.3">
                  <p:embed/>
                </p:oleObj>
              </mc:Choice>
              <mc:Fallback>
                <p:oleObj name="Equation" r:id="rId3" imgW="1612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300663"/>
                        <a:ext cx="482441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843213" y="3351213"/>
          <a:ext cx="1778000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876300" imgH="393700" progId="Equation.3">
                  <p:embed/>
                </p:oleObj>
              </mc:Choice>
              <mc:Fallback>
                <p:oleObj name="Equation" r:id="rId5" imgW="876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351213"/>
                        <a:ext cx="1778000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174298"/>
              </p:ext>
            </p:extLst>
          </p:nvPr>
        </p:nvGraphicFramePr>
        <p:xfrm>
          <a:off x="4956621" y="3354388"/>
          <a:ext cx="40798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2032000" imgH="393700" progId="Equation.3">
                  <p:embed/>
                </p:oleObj>
              </mc:Choice>
              <mc:Fallback>
                <p:oleObj name="Equation" r:id="rId7" imgW="2032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621" y="3354388"/>
                        <a:ext cx="407987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593725" y="3351213"/>
          <a:ext cx="1674813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825500" imgH="393700" progId="Equation.3">
                  <p:embed/>
                </p:oleObj>
              </mc:Choice>
              <mc:Fallback>
                <p:oleObj name="Equation" r:id="rId9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3351213"/>
                        <a:ext cx="1674813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468313" y="3500438"/>
            <a:ext cx="574675" cy="57626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32040" y="3500438"/>
            <a:ext cx="576263" cy="57626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00338" y="3500438"/>
            <a:ext cx="576262" cy="57626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24300" y="5229225"/>
            <a:ext cx="576263" cy="8636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27763" y="5229225"/>
            <a:ext cx="576262" cy="8636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3438" y="5229225"/>
            <a:ext cx="576262" cy="8636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Curved Connector 15"/>
          <p:cNvCxnSpPr>
            <a:stCxn id="9" idx="5"/>
            <a:endCxn id="12" idx="0"/>
          </p:cNvCxnSpPr>
          <p:nvPr/>
        </p:nvCxnSpPr>
        <p:spPr>
          <a:xfrm rot="16200000" flipH="1">
            <a:off x="1966913" y="2984500"/>
            <a:ext cx="1236662" cy="3252788"/>
          </a:xfrm>
          <a:prstGeom prst="curvedConnector3">
            <a:avLst/>
          </a:prstGeom>
          <a:ln w="6350" cmpd="sng">
            <a:solidFill>
              <a:srgbClr val="000000"/>
            </a:solidFill>
            <a:prstDash val="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0" idx="4"/>
            <a:endCxn id="13" idx="0"/>
          </p:cNvCxnSpPr>
          <p:nvPr/>
        </p:nvCxnSpPr>
        <p:spPr>
          <a:xfrm rot="16200000" flipH="1">
            <a:off x="5291771" y="4005101"/>
            <a:ext cx="1152525" cy="1295722"/>
          </a:xfrm>
          <a:prstGeom prst="curvedConnector3">
            <a:avLst>
              <a:gd name="adj1" fmla="val 31532"/>
            </a:avLst>
          </a:prstGeom>
          <a:ln w="6350" cmpd="sng">
            <a:solidFill>
              <a:srgbClr val="000000"/>
            </a:solidFill>
            <a:prstDash val="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1" idx="5"/>
            <a:endCxn id="14" idx="0"/>
          </p:cNvCxnSpPr>
          <p:nvPr/>
        </p:nvCxnSpPr>
        <p:spPr>
          <a:xfrm rot="16200000" flipH="1">
            <a:off x="3443288" y="3740150"/>
            <a:ext cx="1236662" cy="1741488"/>
          </a:xfrm>
          <a:prstGeom prst="curvedConnector3">
            <a:avLst/>
          </a:prstGeom>
          <a:ln w="6350" cmpd="sng">
            <a:solidFill>
              <a:srgbClr val="000000"/>
            </a:solidFill>
            <a:prstDash val="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765" name="Picture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194446"/>
            <a:ext cx="17970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Oval 30"/>
          <p:cNvSpPr/>
          <p:nvPr/>
        </p:nvSpPr>
        <p:spPr>
          <a:xfrm>
            <a:off x="5435600" y="5229225"/>
            <a:ext cx="576263" cy="8636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Curved Connector 31"/>
          <p:cNvCxnSpPr>
            <a:stCxn id="19" idx="2"/>
            <a:endCxn id="31" idx="0"/>
          </p:cNvCxnSpPr>
          <p:nvPr/>
        </p:nvCxnSpPr>
        <p:spPr>
          <a:xfrm rot="16200000" flipH="1">
            <a:off x="3765131" y="3270624"/>
            <a:ext cx="2872552" cy="1044650"/>
          </a:xfrm>
          <a:prstGeom prst="curvedConnector3">
            <a:avLst>
              <a:gd name="adj1" fmla="val 71776"/>
            </a:avLst>
          </a:prstGeom>
          <a:ln w="6350" cmpd="sng">
            <a:solidFill>
              <a:srgbClr val="000000"/>
            </a:solidFill>
            <a:prstDash val="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64188" y="1833786"/>
            <a:ext cx="1793900" cy="297927"/>
          </a:xfrm>
          <a:prstGeom prst="rect">
            <a:avLst/>
          </a:prstGeom>
        </p:spPr>
      </p:pic>
      <p:sp>
        <p:nvSpPr>
          <p:cNvPr id="20" name="Left Brace 19"/>
          <p:cNvSpPr/>
          <p:nvPr/>
        </p:nvSpPr>
        <p:spPr>
          <a:xfrm rot="5400000">
            <a:off x="7920372" y="2528900"/>
            <a:ext cx="288032" cy="1800200"/>
          </a:xfrm>
          <a:prstGeom prst="leftBrac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76056" y="2780928"/>
            <a:ext cx="1797050" cy="4445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43808" y="2780928"/>
            <a:ext cx="1797050" cy="44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7544" y="2780928"/>
            <a:ext cx="1790700" cy="4429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779912" y="1700808"/>
            <a:ext cx="1798340" cy="65586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164288" y="2564904"/>
            <a:ext cx="1793900" cy="29792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164288" y="2924944"/>
            <a:ext cx="1793900" cy="29792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164288" y="4005064"/>
            <a:ext cx="1819672" cy="18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64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4965</TotalTime>
  <Words>722</Words>
  <Application>Microsoft Office PowerPoint</Application>
  <PresentationFormat>Apresentação na tela (4:3)</PresentationFormat>
  <Paragraphs>149</Paragraphs>
  <Slides>19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Mediano</vt:lpstr>
      <vt:lpstr>Equação</vt:lpstr>
      <vt:lpstr>Equation</vt:lpstr>
      <vt:lpstr>PNV3100 – Aula S 11</vt:lpstr>
      <vt:lpstr>PNV3100 – Aula S 11</vt:lpstr>
      <vt:lpstr>Apresentação do PowerPoint</vt:lpstr>
      <vt:lpstr>PNV3100 – Aula S 11</vt:lpstr>
      <vt:lpstr>Apresentação do PowerPoint</vt:lpstr>
      <vt:lpstr>Apresentação do PowerPoint</vt:lpstr>
      <vt:lpstr>Apresentação do PowerPoint</vt:lpstr>
      <vt:lpstr>Apresentação do PowerPoint</vt:lpstr>
      <vt:lpstr>Avaliação</vt:lpstr>
      <vt:lpstr>PNV3100 – Aula S 11</vt:lpstr>
      <vt:lpstr>PNV3100 – Aula S 11</vt:lpstr>
      <vt:lpstr>PNV3100 – Aula S 11</vt:lpstr>
      <vt:lpstr>PNV3100 – Aula S 11</vt:lpstr>
      <vt:lpstr>PNV3100 – Aula S 11</vt:lpstr>
      <vt:lpstr>PNV3100 – Aula S 11</vt:lpstr>
      <vt:lpstr>PNV3100 – Aula S 11</vt:lpstr>
      <vt:lpstr>PNV3100 – Aula S 11</vt:lpstr>
      <vt:lpstr>PNV3100 – Aula S 11</vt:lpstr>
      <vt:lpstr>PNV3100 – Aula S 11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Engenharia</dc:title>
  <dc:creator>Bruno</dc:creator>
  <cp:lastModifiedBy>Hernani</cp:lastModifiedBy>
  <cp:revision>200</cp:revision>
  <dcterms:created xsi:type="dcterms:W3CDTF">2010-02-24T01:23:28Z</dcterms:created>
  <dcterms:modified xsi:type="dcterms:W3CDTF">2017-06-13T18:23:04Z</dcterms:modified>
</cp:coreProperties>
</file>