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35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72109-8AD3-4F08-82C0-AC336E23990E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343C-A730-4C3A-9A37-C5FFB280F11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72109-8AD3-4F08-82C0-AC336E23990E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343C-A730-4C3A-9A37-C5FFB280F11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72109-8AD3-4F08-82C0-AC336E23990E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343C-A730-4C3A-9A37-C5FFB280F11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72109-8AD3-4F08-82C0-AC336E23990E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343C-A730-4C3A-9A37-C5FFB280F11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72109-8AD3-4F08-82C0-AC336E23990E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343C-A730-4C3A-9A37-C5FFB280F11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72109-8AD3-4F08-82C0-AC336E23990E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343C-A730-4C3A-9A37-C5FFB280F11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72109-8AD3-4F08-82C0-AC336E23990E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343C-A730-4C3A-9A37-C5FFB280F11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72109-8AD3-4F08-82C0-AC336E23990E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343C-A730-4C3A-9A37-C5FFB280F11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72109-8AD3-4F08-82C0-AC336E23990E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343C-A730-4C3A-9A37-C5FFB280F11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72109-8AD3-4F08-82C0-AC336E23990E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343C-A730-4C3A-9A37-C5FFB280F11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72109-8AD3-4F08-82C0-AC336E23990E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343C-A730-4C3A-9A37-C5FFB280F11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72109-8AD3-4F08-82C0-AC336E23990E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E343C-A730-4C3A-9A37-C5FFB280F11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Conteúdo 3"/>
          <p:cNvSpPr>
            <a:spLocks noGrp="1"/>
          </p:cNvSpPr>
          <p:nvPr>
            <p:ph idx="1"/>
          </p:nvPr>
        </p:nvSpPr>
        <p:spPr>
          <a:xfrm>
            <a:off x="287338" y="836613"/>
            <a:ext cx="8569325" cy="5170487"/>
          </a:xfrm>
        </p:spPr>
        <p:txBody>
          <a:bodyPr/>
          <a:lstStyle/>
          <a:p>
            <a:r>
              <a:rPr lang="pt-BR" altLang="pt-BR" sz="2600" smtClean="0"/>
              <a:t>Diversas ferramentas para solução de problemas de otimização, comerciais ou acadêmicos, sejam eles lineares ou não, foram desenvolvidas. Dentre as ferramentas disponíveis, este curso se propõe a apresentar a ferramenta Solver, que acompanha o Microsoft Excel. Apesar da ferramenta Solver poder ser utilizada também para problemas de programação nãolinear, neste curso será apresentada apenas a sua utilização para a solução de problemas de programação linear. A utilização para outros tipos de problemas segue o mesmo padrão, sendo por isso intuitivo ao usuário o seu aprendizado.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BR" sz="2400" dirty="0"/>
              <a:t>A FERRAMENTA SOLVER (EXCEL) </a:t>
            </a:r>
            <a:endParaRPr lang="pt-BR" sz="2400" dirty="0">
              <a:effectLst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314950"/>
          </a:xfrm>
        </p:spPr>
        <p:txBody>
          <a:bodyPr/>
          <a:lstStyle/>
          <a:p>
            <a:r>
              <a:rPr lang="pt-BR" altLang="pt-BR" smtClean="0"/>
              <a:t>Nova limitação necessidade Minima de A é 3500 e de B é 1500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BR" sz="2400" dirty="0"/>
              <a:t>A FERRAMENTA SOLVER (EXCEL) </a:t>
            </a:r>
            <a:endParaRPr lang="pt-BR" sz="2400" dirty="0">
              <a:effectLst/>
            </a:endParaRPr>
          </a:p>
        </p:txBody>
      </p:sp>
      <p:pic>
        <p:nvPicPr>
          <p:cNvPr id="50180" name="Imagem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263" y="1643063"/>
            <a:ext cx="8753475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314950"/>
          </a:xfrm>
        </p:spPr>
        <p:txBody>
          <a:bodyPr>
            <a:normAutofit lnSpcReduction="10000"/>
          </a:bodyPr>
          <a:lstStyle/>
          <a:p>
            <a:r>
              <a:rPr lang="pt-BR" altLang="pt-BR" sz="2200" dirty="0" smtClean="0"/>
              <a:t>A agropecuária </a:t>
            </a:r>
            <a:r>
              <a:rPr lang="pt-BR" altLang="pt-BR" sz="2200" dirty="0" err="1" smtClean="0"/>
              <a:t>Belingieri</a:t>
            </a:r>
            <a:r>
              <a:rPr lang="pt-BR" altLang="pt-BR" sz="2200" dirty="0" smtClean="0"/>
              <a:t> &amp; </a:t>
            </a:r>
            <a:r>
              <a:rPr lang="pt-BR" altLang="pt-BR" sz="2200" dirty="0" err="1" smtClean="0"/>
              <a:t>Sakurai</a:t>
            </a:r>
            <a:r>
              <a:rPr lang="pt-BR" altLang="pt-BR" sz="2200" dirty="0" smtClean="0"/>
              <a:t> precisa desenvolver uma mistura de ração para seus animais a partir de 3 matérias primas: milho, trigo e soja. Esta ração deve ter alguns conjuntos mínimos de componentes expostos a seguir:</a:t>
            </a:r>
          </a:p>
          <a:p>
            <a:endParaRPr lang="pt-BR" altLang="pt-BR" sz="2200" dirty="0" smtClean="0"/>
          </a:p>
          <a:p>
            <a:endParaRPr lang="pt-BR" altLang="pt-BR" sz="2200" dirty="0" smtClean="0"/>
          </a:p>
          <a:p>
            <a:endParaRPr lang="pt-BR" altLang="pt-BR" sz="2200" dirty="0" smtClean="0"/>
          </a:p>
          <a:p>
            <a:endParaRPr lang="pt-BR" altLang="pt-BR" sz="2200" dirty="0" smtClean="0"/>
          </a:p>
          <a:p>
            <a:r>
              <a:rPr lang="pt-BR" altLang="pt-BR" sz="2200" dirty="0" smtClean="0"/>
              <a:t>Cada uma das possíveis matérias primas tem os seguintes custos unitários</a:t>
            </a:r>
          </a:p>
          <a:p>
            <a:endParaRPr lang="pt-BR" altLang="pt-BR" sz="2200" dirty="0" smtClean="0"/>
          </a:p>
          <a:p>
            <a:endParaRPr lang="pt-BR" altLang="pt-BR" sz="2200" dirty="0" smtClean="0"/>
          </a:p>
          <a:p>
            <a:r>
              <a:rPr lang="pt-BR" altLang="pt-BR" sz="2200" dirty="0" smtClean="0"/>
              <a:t>Sabe-se ainda que o peso máximo de ração para que se alcance os mínimos necessários dos componentes é de 3 quilos. </a:t>
            </a:r>
          </a:p>
          <a:p>
            <a:endParaRPr lang="pt-BR" altLang="pt-BR" sz="2200" dirty="0" smtClean="0"/>
          </a:p>
          <a:p>
            <a:endParaRPr lang="pt-BR" altLang="pt-BR" sz="22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BR" sz="2400" dirty="0"/>
              <a:t>A FERRAMENTA SOLVER (EXCEL) </a:t>
            </a:r>
            <a:endParaRPr lang="pt-BR" sz="2400" dirty="0">
              <a:effectLst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900113" y="2133600"/>
          <a:ext cx="7272335" cy="1237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4372"/>
                <a:gridCol w="1074068"/>
                <a:gridCol w="1074068"/>
                <a:gridCol w="1074068"/>
                <a:gridCol w="2125759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Componente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Milho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Trigo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Soja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Mínimo necessário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VITAMINA A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3,5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3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1,5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9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VITAMINA B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2,75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2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2,5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7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CARBOIDRATOS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1,25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1,15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1,75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4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PROTEINA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1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0,5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0,15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1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b"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627784" y="4221088"/>
          <a:ext cx="3959225" cy="5270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7465"/>
                <a:gridCol w="883920"/>
                <a:gridCol w="883920"/>
                <a:gridCol w="883920"/>
              </a:tblGrid>
              <a:tr h="263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 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36" marR="4443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milho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36" marR="4443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trigo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36" marR="4443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soja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36" marR="44436" marT="0" marB="0" anchor="b"/>
                </a:tc>
              </a:tr>
              <a:tr h="263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custo quilo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36" marR="4443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R$60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36" marR="4443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R$40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36" marR="4443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R$55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36" marR="44436" marT="0" marB="0" anchor="b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Conteúdo 3"/>
          <p:cNvSpPr>
            <a:spLocks noGrp="1"/>
          </p:cNvSpPr>
          <p:nvPr>
            <p:ph idx="1"/>
          </p:nvPr>
        </p:nvSpPr>
        <p:spPr>
          <a:xfrm>
            <a:off x="287338" y="836613"/>
            <a:ext cx="8569325" cy="5170487"/>
          </a:xfrm>
        </p:spPr>
        <p:txBody>
          <a:bodyPr/>
          <a:lstStyle/>
          <a:p>
            <a:r>
              <a:rPr lang="pt-BR" altLang="pt-BR" sz="2400" smtClean="0"/>
              <a:t>Inicialmente, devemos definir o problema na planilha do Excel. Vamos resolver como exemplo o problema das rações. </a:t>
            </a:r>
          </a:p>
          <a:p>
            <a:r>
              <a:rPr lang="pt-BR" altLang="pt-BR" sz="2400" smtClean="0"/>
              <a:t>“Uma empresa de comida canina produz dois tipos de rações: A e B. Para a manufatura das rações são utilizados cereais e carne. Sabe-se que: </a:t>
            </a:r>
          </a:p>
          <a:p>
            <a:pPr lvl="1"/>
            <a:r>
              <a:rPr lang="pt-BR" altLang="pt-BR" sz="2000" smtClean="0"/>
              <a:t>a ração A utiliza 5 kg de cereais e 1 kg de carne, e a ração B utiliza 4 kg de carne e 2 kg de cereais; </a:t>
            </a:r>
          </a:p>
          <a:p>
            <a:pPr lvl="1"/>
            <a:r>
              <a:rPr lang="pt-BR" altLang="pt-BR" sz="2000" smtClean="0"/>
              <a:t>o pacote de ração A custa R$ 20,00 e o pacote de ração B custa R$ 30,00; </a:t>
            </a:r>
          </a:p>
          <a:p>
            <a:pPr lvl="1"/>
            <a:r>
              <a:rPr lang="pt-BR" altLang="pt-BR" sz="2000" smtClean="0"/>
              <a:t>o kg de carne custa R$ 4,00 e o kg de cereais custa R$ 1,00; </a:t>
            </a:r>
          </a:p>
          <a:p>
            <a:pPr lvl="1"/>
            <a:r>
              <a:rPr lang="pt-BR" altLang="pt-BR" sz="2000" smtClean="0"/>
              <a:t>estão disponíveis por mês 10.000 kg de carne e 30.000 kg de cereais. </a:t>
            </a:r>
          </a:p>
          <a:p>
            <a:r>
              <a:rPr lang="pt-BR" altLang="pt-BR" sz="2400" smtClean="0"/>
              <a:t>deseja-se saber qual a quantidade de cada ração a produzir de modo a maximizar o lucro.” </a:t>
            </a:r>
            <a:endParaRPr lang="pt-BR" altLang="pt-BR" sz="260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BR" sz="2400" dirty="0"/>
              <a:t>A FERRAMENTA SOLVER (EXCEL) </a:t>
            </a:r>
            <a:endParaRPr lang="pt-BR" sz="2400" dirty="0">
              <a:effectLst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Conteúdo 3"/>
          <p:cNvSpPr>
            <a:spLocks noGrp="1"/>
          </p:cNvSpPr>
          <p:nvPr>
            <p:ph idx="1"/>
          </p:nvPr>
        </p:nvSpPr>
        <p:spPr>
          <a:xfrm>
            <a:off x="287338" y="850900"/>
            <a:ext cx="8569325" cy="5170488"/>
          </a:xfrm>
        </p:spPr>
        <p:txBody>
          <a:bodyPr/>
          <a:lstStyle/>
          <a:p>
            <a:r>
              <a:rPr lang="pt-BR" altLang="pt-BR" sz="2400" smtClean="0"/>
              <a:t>Nosso problema deseja maximizar o lucro (Z) a partir da quantidade de ração A ( x</a:t>
            </a:r>
            <a:r>
              <a:rPr lang="pt-BR" altLang="pt-BR" sz="2400" baseline="-25000" smtClean="0"/>
              <a:t>1</a:t>
            </a:r>
            <a:r>
              <a:rPr lang="pt-BR" altLang="pt-BR" sz="2400" smtClean="0"/>
              <a:t> ) e de ração B ( x</a:t>
            </a:r>
            <a:r>
              <a:rPr lang="pt-BR" altLang="pt-BR" sz="2400" baseline="-25000" smtClean="0"/>
              <a:t>2</a:t>
            </a:r>
            <a:r>
              <a:rPr lang="pt-BR" altLang="pt-BR" sz="2400" smtClean="0"/>
              <a:t> ).	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BR" sz="2400" dirty="0"/>
              <a:t>A FERRAMENTA SOLVER (EXCEL) </a:t>
            </a:r>
            <a:endParaRPr lang="pt-BR" sz="2400" dirty="0">
              <a:effectLst/>
            </a:endParaRPr>
          </a:p>
        </p:txBody>
      </p:sp>
      <p:pic>
        <p:nvPicPr>
          <p:cNvPr id="43012" name="Imagem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916113"/>
            <a:ext cx="403225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3" name="Imagem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113" y="4437063"/>
            <a:ext cx="5622925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4" name="CaixaDeTexto 4"/>
          <p:cNvSpPr txBox="1">
            <a:spLocks noChangeArrowheads="1"/>
          </p:cNvSpPr>
          <p:nvPr/>
        </p:nvSpPr>
        <p:spPr bwMode="auto">
          <a:xfrm>
            <a:off x="4211638" y="2205038"/>
            <a:ext cx="1833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/>
              <a:t>Função Objetivo</a:t>
            </a:r>
          </a:p>
        </p:txBody>
      </p:sp>
      <p:sp>
        <p:nvSpPr>
          <p:cNvPr id="43015" name="CaixaDeTexto 5"/>
          <p:cNvSpPr txBox="1">
            <a:spLocks noChangeArrowheads="1"/>
          </p:cNvSpPr>
          <p:nvPr/>
        </p:nvSpPr>
        <p:spPr bwMode="auto">
          <a:xfrm>
            <a:off x="4216400" y="3538538"/>
            <a:ext cx="12160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altLang="pt-BR"/>
              <a:t>Restrições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Conteúdo 3"/>
          <p:cNvSpPr>
            <a:spLocks noGrp="1"/>
          </p:cNvSpPr>
          <p:nvPr>
            <p:ph idx="1"/>
          </p:nvPr>
        </p:nvSpPr>
        <p:spPr>
          <a:xfrm>
            <a:off x="287338" y="836613"/>
            <a:ext cx="8569325" cy="5170487"/>
          </a:xfrm>
        </p:spPr>
        <p:txBody>
          <a:bodyPr/>
          <a:lstStyle/>
          <a:p>
            <a:r>
              <a:rPr lang="pt-BR" altLang="pt-BR" sz="2400" smtClean="0"/>
              <a:t>Construindo o problema no Excel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BR" sz="2400" dirty="0"/>
              <a:t>A FERRAMENTA SOLVER (EXCEL) </a:t>
            </a:r>
            <a:endParaRPr lang="pt-BR" sz="2400" dirty="0">
              <a:effectLst/>
            </a:endParaRPr>
          </a:p>
        </p:txBody>
      </p:sp>
      <p:pic>
        <p:nvPicPr>
          <p:cNvPr id="44036" name="Imagem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700213"/>
            <a:ext cx="8840788" cy="430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Conteúdo 3"/>
          <p:cNvSpPr>
            <a:spLocks noGrp="1"/>
          </p:cNvSpPr>
          <p:nvPr>
            <p:ph idx="1"/>
          </p:nvPr>
        </p:nvSpPr>
        <p:spPr>
          <a:xfrm>
            <a:off x="287338" y="836613"/>
            <a:ext cx="8569325" cy="5170487"/>
          </a:xfrm>
        </p:spPr>
        <p:txBody>
          <a:bodyPr/>
          <a:lstStyle/>
          <a:p>
            <a:r>
              <a:rPr lang="pt-BR" altLang="pt-BR" sz="2400" smtClean="0"/>
              <a:t>Construindo o problema no Excel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BR" sz="2400" dirty="0"/>
              <a:t>A FERRAMENTA SOLVER (EXCEL) </a:t>
            </a:r>
            <a:endParaRPr lang="pt-BR" sz="2400" dirty="0">
              <a:effectLst/>
            </a:endParaRPr>
          </a:p>
        </p:txBody>
      </p:sp>
      <p:pic>
        <p:nvPicPr>
          <p:cNvPr id="45060" name="Imagem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922463"/>
            <a:ext cx="867727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BR" sz="2400" dirty="0"/>
              <a:t>A FERRAMENTA SOLVER (EXCEL) </a:t>
            </a:r>
            <a:endParaRPr lang="pt-BR" sz="2400" dirty="0">
              <a:effectLst/>
            </a:endParaRPr>
          </a:p>
        </p:txBody>
      </p:sp>
      <p:sp>
        <p:nvSpPr>
          <p:cNvPr id="46083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altLang="pt-BR" smtClean="0"/>
          </a:p>
        </p:txBody>
      </p:sp>
      <p:pic>
        <p:nvPicPr>
          <p:cNvPr id="46084" name="Imagem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650875"/>
            <a:ext cx="9067800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5" name="Imagem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3088" y="4498975"/>
            <a:ext cx="54578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BR" sz="2400" dirty="0"/>
              <a:t>A FERRAMENTA SOLVER (EXCEL) </a:t>
            </a:r>
            <a:endParaRPr lang="pt-BR" sz="2400" dirty="0">
              <a:effectLst/>
            </a:endParaRPr>
          </a:p>
        </p:txBody>
      </p:sp>
      <p:sp>
        <p:nvSpPr>
          <p:cNvPr id="47107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altLang="pt-BR" smtClean="0"/>
          </a:p>
        </p:txBody>
      </p:sp>
      <p:pic>
        <p:nvPicPr>
          <p:cNvPr id="47108" name="Imagem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881063"/>
            <a:ext cx="5648325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BR" sz="2400" dirty="0"/>
              <a:t>A FERRAMENTA SOLVER (EXCEL) </a:t>
            </a:r>
            <a:endParaRPr lang="pt-BR" sz="2400" dirty="0">
              <a:effectLst/>
            </a:endParaRPr>
          </a:p>
        </p:txBody>
      </p:sp>
      <p:pic>
        <p:nvPicPr>
          <p:cNvPr id="48131" name="Imagem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400175"/>
            <a:ext cx="85344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314950"/>
          </a:xfrm>
        </p:spPr>
        <p:txBody>
          <a:bodyPr/>
          <a:lstStyle/>
          <a:p>
            <a:r>
              <a:rPr lang="pt-BR" altLang="pt-BR" smtClean="0"/>
              <a:t>Nova limitação necessidade Minima de A é 3500 e de B é 1500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BR" sz="2400" dirty="0"/>
              <a:t>A FERRAMENTA SOLVER (EXCEL) </a:t>
            </a:r>
            <a:endParaRPr lang="pt-BR" sz="2400" dirty="0">
              <a:effectLst/>
            </a:endParaRPr>
          </a:p>
        </p:txBody>
      </p:sp>
      <p:pic>
        <p:nvPicPr>
          <p:cNvPr id="49156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4438" y="1341438"/>
            <a:ext cx="5167312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484</Words>
  <Application>Microsoft Office PowerPoint</Application>
  <PresentationFormat>Apresentação na tela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A FERRAMENTA SOLVER (EXCEL) </vt:lpstr>
      <vt:lpstr>A FERRAMENTA SOLVER (EXCEL) </vt:lpstr>
      <vt:lpstr>A FERRAMENTA SOLVER (EXCEL) </vt:lpstr>
      <vt:lpstr>A FERRAMENTA SOLVER (EXCEL) </vt:lpstr>
      <vt:lpstr>A FERRAMENTA SOLVER (EXCEL) </vt:lpstr>
      <vt:lpstr>A FERRAMENTA SOLVER (EXCEL) </vt:lpstr>
      <vt:lpstr>A FERRAMENTA SOLVER (EXCEL) </vt:lpstr>
      <vt:lpstr>A FERRAMENTA SOLVER (EXCEL) </vt:lpstr>
      <vt:lpstr>A FERRAMENTA SOLVER (EXCEL) </vt:lpstr>
      <vt:lpstr>A FERRAMENTA SOLVER (EXCEL) </vt:lpstr>
      <vt:lpstr>A FERRAMENTA SOLVER (EXCEL)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FERRAMENTA SOLVER (EXCEL) </dc:title>
  <dc:creator>csmiranda</dc:creator>
  <cp:lastModifiedBy>csmiranda</cp:lastModifiedBy>
  <cp:revision>1</cp:revision>
  <dcterms:created xsi:type="dcterms:W3CDTF">2016-11-09T18:44:26Z</dcterms:created>
  <dcterms:modified xsi:type="dcterms:W3CDTF">2016-11-09T18:50:14Z</dcterms:modified>
</cp:coreProperties>
</file>