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80" r:id="rId2"/>
    <p:sldId id="326" r:id="rId3"/>
    <p:sldId id="327" r:id="rId4"/>
    <p:sldId id="328" r:id="rId5"/>
    <p:sldId id="329" r:id="rId6"/>
    <p:sldId id="330" r:id="rId7"/>
    <p:sldId id="332" r:id="rId8"/>
    <p:sldId id="333" r:id="rId9"/>
    <p:sldId id="334" r:id="rId10"/>
    <p:sldId id="335" r:id="rId11"/>
    <p:sldId id="336" r:id="rId12"/>
    <p:sldId id="337" r:id="rId13"/>
    <p:sldId id="338" r:id="rId14"/>
    <p:sldId id="339" r:id="rId15"/>
    <p:sldId id="340" r:id="rId16"/>
    <p:sldId id="341" r:id="rId17"/>
    <p:sldId id="342" r:id="rId18"/>
    <p:sldId id="343" r:id="rId19"/>
    <p:sldId id="344" r:id="rId20"/>
    <p:sldId id="345" r:id="rId21"/>
    <p:sldId id="346" r:id="rId22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FF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42" autoAdjust="0"/>
    <p:restoredTop sz="93573" autoAdjust="0"/>
  </p:normalViewPr>
  <p:slideViewPr>
    <p:cSldViewPr>
      <p:cViewPr>
        <p:scale>
          <a:sx n="75" d="100"/>
          <a:sy n="75" d="100"/>
        </p:scale>
        <p:origin x="-2237" y="-36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t-BR" altLang="pt-BR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A7093C6-7BD1-4FAE-981B-76EF7D2D436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664693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BE1F9-B475-44BC-BA8F-5D36DA300A4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0925345"/>
      </p:ext>
    </p:extLst>
  </p:cSld>
  <p:clrMapOvr>
    <a:masterClrMapping/>
  </p:clrMapOvr>
  <p:transition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17621D-4E0F-4861-BC1D-A76F1E11D4B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43687042"/>
      </p:ext>
    </p:extLst>
  </p:cSld>
  <p:clrMapOvr>
    <a:masterClrMapping/>
  </p:clrMapOvr>
  <p:transition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55CDBF-00EF-4D72-88A2-CBEBB39DC79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28018664"/>
      </p:ext>
    </p:extLst>
  </p:cSld>
  <p:clrMapOvr>
    <a:masterClrMapping/>
  </p:clrMapOvr>
  <p:transition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21AD4-7AF4-43F7-AB71-BACF5D680D4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67364460"/>
      </p:ext>
    </p:extLst>
  </p:cSld>
  <p:clrMapOvr>
    <a:masterClrMapping/>
  </p:clrMapOvr>
  <p:transition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4C0D74-6B81-43E9-8634-3C420BD4449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3653449"/>
      </p:ext>
    </p:extLst>
  </p:cSld>
  <p:clrMapOvr>
    <a:masterClrMapping/>
  </p:clrMapOvr>
  <p:transition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FD3163-867A-49FA-A259-09AF2C55742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01758629"/>
      </p:ext>
    </p:extLst>
  </p:cSld>
  <p:clrMapOvr>
    <a:masterClrMapping/>
  </p:clrMapOvr>
  <p:transition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62268E-E45D-4C65-9203-4DCB1778710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95480001"/>
      </p:ext>
    </p:extLst>
  </p:cSld>
  <p:clrMapOvr>
    <a:masterClrMapping/>
  </p:clrMapOvr>
  <p:transition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1C6EB6-E378-4C0B-ACF4-0CAB8AAE258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52210788"/>
      </p:ext>
    </p:extLst>
  </p:cSld>
  <p:clrMapOvr>
    <a:masterClrMapping/>
  </p:clrMapOvr>
  <p:transition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853D5B-08DF-4AE9-9A32-EA985B63813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66497558"/>
      </p:ext>
    </p:extLst>
  </p:cSld>
  <p:clrMapOvr>
    <a:masterClrMapping/>
  </p:clrMapOvr>
  <p:transition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D9F8BA-E245-4DBB-AB71-3AE32CF8E41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27841809"/>
      </p:ext>
    </p:extLst>
  </p:cSld>
  <p:clrMapOvr>
    <a:masterClrMapping/>
  </p:clrMapOvr>
  <p:transition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BD73FF-17C2-4FAC-A8EC-43674896581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68779202"/>
      </p:ext>
    </p:extLst>
  </p:cSld>
  <p:clrMapOvr>
    <a:masterClrMapping/>
  </p:clrMapOvr>
  <p:transition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 alt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 alt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42A62C3-9B26-4709-BC1C-29C15CC33993}" type="slidenum">
              <a:rPr lang="pt-BR" altLang="pt-BR"/>
              <a:pPr/>
              <a:t>‹nº›</a:t>
            </a:fld>
            <a:endParaRPr lang="pt-BR" altLang="pt-BR"/>
          </a:p>
        </p:txBody>
      </p:sp>
      <p:pic>
        <p:nvPicPr>
          <p:cNvPr id="1033" name="Picture 9" descr="logo lafape 0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088" y="6426200"/>
            <a:ext cx="1458912" cy="423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blinds dir="vert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quadros@sc.usp.br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5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1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5.wmf"/><Relationship Id="rId4" Type="http://schemas.openxmlformats.org/officeDocument/2006/relationships/image" Target="../media/image54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11" Type="http://schemas.openxmlformats.org/officeDocument/2006/relationships/oleObject" Target="../embeddings/oleObject1.bin"/><Relationship Id="rId5" Type="http://schemas.openxmlformats.org/officeDocument/2006/relationships/image" Target="../media/image5.png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56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7" Type="http://schemas.openxmlformats.org/officeDocument/2006/relationships/image" Target="../media/image2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229600" cy="1143000"/>
          </a:xfrm>
        </p:spPr>
        <p:txBody>
          <a:bodyPr/>
          <a:lstStyle/>
          <a:p>
            <a:r>
              <a:rPr lang="pt-BR" altLang="pt-BR" sz="4000" b="1" i="1">
                <a:solidFill>
                  <a:srgbClr val="0000FF"/>
                </a:solidFill>
              </a:rPr>
              <a:t>Modelagem no espaço de estado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427288"/>
            <a:ext cx="9144000" cy="3557587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pt-BR" altLang="pt-BR" b="1"/>
              <a:t>Laboratório de Fontes Alternativas e Processamento de Energia – LAFAPE</a:t>
            </a:r>
          </a:p>
          <a:p>
            <a:pPr marL="0" indent="0" algn="just">
              <a:buFontTx/>
              <a:buNone/>
            </a:pPr>
            <a:endParaRPr lang="pt-BR" altLang="pt-BR" b="1"/>
          </a:p>
          <a:p>
            <a:pPr marL="0" indent="0" algn="just">
              <a:buFontTx/>
              <a:buNone/>
            </a:pPr>
            <a:r>
              <a:rPr lang="pt-BR" altLang="pt-BR" b="1"/>
              <a:t>Autor: Ricardo Q. Machado</a:t>
            </a:r>
          </a:p>
          <a:p>
            <a:pPr marL="0" indent="0" algn="just">
              <a:buFontTx/>
              <a:buNone/>
            </a:pPr>
            <a:endParaRPr lang="pt-BR" altLang="pt-BR" b="1"/>
          </a:p>
          <a:p>
            <a:pPr marL="0" indent="0" algn="just">
              <a:buFontTx/>
              <a:buNone/>
            </a:pPr>
            <a:r>
              <a:rPr lang="pt-BR" altLang="pt-BR" b="1"/>
              <a:t>Email: </a:t>
            </a:r>
            <a:r>
              <a:rPr lang="pt-BR" altLang="pt-BR" b="1">
                <a:hlinkClick r:id="rId2"/>
              </a:rPr>
              <a:t>rquadros@sc.usp.br</a:t>
            </a:r>
            <a:endParaRPr lang="pt-BR" altLang="pt-BR" b="1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0" name="Rectangle 4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Modelo de pequenos sinais</a:t>
            </a:r>
            <a:endParaRPr lang="pt-BR" altLang="pt-BR" sz="4000"/>
          </a:p>
        </p:txBody>
      </p:sp>
      <p:pic>
        <p:nvPicPr>
          <p:cNvPr id="1577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1665288"/>
            <a:ext cx="8180387" cy="2001837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5770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3979863"/>
            <a:ext cx="933450" cy="178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7705" name="Text Box 9"/>
          <p:cNvSpPr txBox="1">
            <a:spLocks noChangeArrowheads="1"/>
          </p:cNvSpPr>
          <p:nvPr/>
        </p:nvSpPr>
        <p:spPr bwMode="auto">
          <a:xfrm>
            <a:off x="4032250" y="4041775"/>
            <a:ext cx="2484438" cy="160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pt-BR" altLang="pt-BR"/>
              <a:t>Vetor de estados;</a:t>
            </a:r>
          </a:p>
          <a:p>
            <a:pPr>
              <a:spcBef>
                <a:spcPct val="50000"/>
              </a:spcBef>
            </a:pPr>
            <a:r>
              <a:rPr lang="pt-BR" altLang="pt-BR"/>
              <a:t>Vetor de entradas;</a:t>
            </a:r>
          </a:p>
          <a:p>
            <a:pPr>
              <a:spcBef>
                <a:spcPct val="50000"/>
              </a:spcBef>
            </a:pPr>
            <a:r>
              <a:rPr lang="pt-BR" altLang="pt-BR"/>
              <a:t>Vetor de saídas;</a:t>
            </a:r>
          </a:p>
          <a:p>
            <a:pPr>
              <a:spcBef>
                <a:spcPct val="50000"/>
              </a:spcBef>
            </a:pPr>
            <a:r>
              <a:rPr lang="pt-BR" altLang="pt-BR"/>
              <a:t>Razão cíclica.</a:t>
            </a:r>
          </a:p>
        </p:txBody>
      </p:sp>
    </p:spTree>
  </p:cSld>
  <p:clrMapOvr>
    <a:masterClrMapping/>
  </p:clrMapOvr>
  <p:transition>
    <p:blinds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Componentes de baixa freq.</a:t>
            </a:r>
            <a:endParaRPr lang="pt-BR" altLang="pt-BR" sz="4000"/>
          </a:p>
        </p:txBody>
      </p:sp>
      <p:pic>
        <p:nvPicPr>
          <p:cNvPr id="15872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1520825"/>
            <a:ext cx="3363913" cy="78740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5872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3105150"/>
            <a:ext cx="7812087" cy="112395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Mudança no vetor de espaço de estado durante o 1º subintervalo</a:t>
            </a:r>
            <a:endParaRPr lang="pt-BR" altLang="pt-BR" sz="4000"/>
          </a:p>
        </p:txBody>
      </p:sp>
      <p:pic>
        <p:nvPicPr>
          <p:cNvPr id="15974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1700213"/>
            <a:ext cx="3903662" cy="142875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5975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925" y="3608388"/>
            <a:ext cx="4038600" cy="86677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5975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5084763"/>
            <a:ext cx="5299075" cy="118110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Mudança no vetor de espaço de estado durante o 1º subintervalo</a:t>
            </a:r>
            <a:endParaRPr lang="pt-BR" altLang="pt-BR" sz="4000"/>
          </a:p>
        </p:txBody>
      </p:sp>
      <p:pic>
        <p:nvPicPr>
          <p:cNvPr id="16077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38" y="2673350"/>
            <a:ext cx="3132137" cy="69850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6077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1520825"/>
            <a:ext cx="5029200" cy="339407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6077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5219700"/>
            <a:ext cx="5435600" cy="1449388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Mudança no vetor de espaço de estado durante o 2º subintervalo</a:t>
            </a:r>
            <a:endParaRPr lang="pt-BR" altLang="pt-BR" sz="4000"/>
          </a:p>
        </p:txBody>
      </p:sp>
      <p:pic>
        <p:nvPicPr>
          <p:cNvPr id="16179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808163"/>
            <a:ext cx="4983162" cy="944562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6179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3933825"/>
            <a:ext cx="7637462" cy="1811338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Durante um período de chaveamento</a:t>
            </a:r>
            <a:endParaRPr lang="pt-BR" altLang="pt-BR" sz="4000"/>
          </a:p>
        </p:txBody>
      </p:sp>
      <p:pic>
        <p:nvPicPr>
          <p:cNvPr id="16282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600" y="1412875"/>
            <a:ext cx="7188200" cy="1833563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6282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38" y="4041775"/>
            <a:ext cx="8274050" cy="67310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62823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300663"/>
            <a:ext cx="8172450" cy="62230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Durante um período de chaveamento</a:t>
            </a:r>
            <a:endParaRPr lang="pt-BR" altLang="pt-BR" sz="4000"/>
          </a:p>
        </p:txBody>
      </p:sp>
      <p:pic>
        <p:nvPicPr>
          <p:cNvPr id="16384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38" y="1376363"/>
            <a:ext cx="8134350" cy="329565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6384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388" y="5337175"/>
            <a:ext cx="3319462" cy="107950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Durante um período de chaveamento</a:t>
            </a:r>
            <a:endParaRPr lang="pt-BR" altLang="pt-BR" sz="4000"/>
          </a:p>
        </p:txBody>
      </p:sp>
      <p:pic>
        <p:nvPicPr>
          <p:cNvPr id="16486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429000"/>
            <a:ext cx="8501063" cy="99060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Para a saída</a:t>
            </a:r>
            <a:endParaRPr lang="pt-BR" altLang="pt-BR" sz="4000"/>
          </a:p>
        </p:txBody>
      </p:sp>
      <p:pic>
        <p:nvPicPr>
          <p:cNvPr id="16589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1196975"/>
            <a:ext cx="6264275" cy="2894013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6589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365625"/>
            <a:ext cx="8094663" cy="750888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6589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38" y="5526088"/>
            <a:ext cx="8223250" cy="674687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Equações de estado</a:t>
            </a:r>
            <a:endParaRPr lang="pt-BR" altLang="pt-BR" sz="4000"/>
          </a:p>
        </p:txBody>
      </p:sp>
      <p:pic>
        <p:nvPicPr>
          <p:cNvPr id="16691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1196975"/>
            <a:ext cx="2463800" cy="1585913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6691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3049588"/>
            <a:ext cx="4759325" cy="41592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66920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838" y="1160463"/>
            <a:ext cx="1968500" cy="2014537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66921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781425"/>
            <a:ext cx="5437187" cy="2938463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Variáveis de estado</a:t>
            </a:r>
            <a:endParaRPr lang="pt-BR" altLang="pt-BR" sz="4000"/>
          </a:p>
        </p:txBody>
      </p:sp>
      <p:sp>
        <p:nvSpPr>
          <p:cNvPr id="124935" name="Rectangle 7"/>
          <p:cNvSpPr>
            <a:spLocks noChangeArrowheads="1"/>
          </p:cNvSpPr>
          <p:nvPr/>
        </p:nvSpPr>
        <p:spPr bwMode="auto">
          <a:xfrm>
            <a:off x="395288" y="1304925"/>
            <a:ext cx="8424862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t-BR" altLang="pt-BR" b="1">
                <a:solidFill>
                  <a:srgbClr val="800000"/>
                </a:solidFill>
              </a:rPr>
              <a:t>Método a ser utilizado a partir do modelo de pequenos sinais;</a:t>
            </a:r>
          </a:p>
          <a:p>
            <a:pPr>
              <a:buFont typeface="Wingdings" pitchFamily="2" charset="2"/>
              <a:buChar char="Ø"/>
            </a:pPr>
            <a:endParaRPr lang="pt-BR" altLang="pt-BR" b="1">
              <a:solidFill>
                <a:srgbClr val="8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pt-BR" altLang="pt-BR" b="1">
                <a:solidFill>
                  <a:srgbClr val="800000"/>
                </a:solidFill>
              </a:rPr>
              <a:t>Programas computacionais usam espaço de estado;</a:t>
            </a:r>
          </a:p>
          <a:p>
            <a:pPr>
              <a:buFont typeface="Wingdings" pitchFamily="2" charset="2"/>
              <a:buChar char="Ø"/>
            </a:pPr>
            <a:endParaRPr lang="pt-BR" altLang="pt-BR" b="1">
              <a:solidFill>
                <a:srgbClr val="8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pt-BR" altLang="pt-BR" b="1">
                <a:solidFill>
                  <a:srgbClr val="800000"/>
                </a:solidFill>
              </a:rPr>
              <a:t>Variáveis de estado associadas com os armazenadores de energia.</a:t>
            </a:r>
          </a:p>
        </p:txBody>
      </p:sp>
      <p:pic>
        <p:nvPicPr>
          <p:cNvPr id="12493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813" y="3427413"/>
            <a:ext cx="4533900" cy="2665412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24937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3284538"/>
            <a:ext cx="438150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4938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463" y="3224213"/>
            <a:ext cx="528637" cy="34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4939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0" y="3105150"/>
            <a:ext cx="889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4940" name="Picture 1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3681413"/>
            <a:ext cx="393700" cy="38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4941" name="Picture 1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25" y="3738563"/>
            <a:ext cx="43815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4942" name="Picture 1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0" y="3573463"/>
            <a:ext cx="889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4943" name="Picture 1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75" y="4241800"/>
            <a:ext cx="258763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4944" name="Text Box 16"/>
          <p:cNvSpPr txBox="1">
            <a:spLocks noChangeArrowheads="1"/>
          </p:cNvSpPr>
          <p:nvPr/>
        </p:nvSpPr>
        <p:spPr bwMode="auto">
          <a:xfrm>
            <a:off x="2159000" y="4149725"/>
            <a:ext cx="1873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1200" b="1"/>
              <a:t>Capacitâncias, indutâncias e mutuas</a:t>
            </a:r>
          </a:p>
        </p:txBody>
      </p:sp>
      <p:pic>
        <p:nvPicPr>
          <p:cNvPr id="124945" name="Picture 1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0" y="4105275"/>
            <a:ext cx="889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4946" name="Picture 1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4905375"/>
            <a:ext cx="84455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4947" name="Picture 1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0" y="4760913"/>
            <a:ext cx="889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4948" name="Text Box 20"/>
          <p:cNvSpPr txBox="1">
            <a:spLocks noChangeArrowheads="1"/>
          </p:cNvSpPr>
          <p:nvPr/>
        </p:nvSpPr>
        <p:spPr bwMode="auto">
          <a:xfrm>
            <a:off x="2159000" y="4868863"/>
            <a:ext cx="1979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1200" b="1"/>
              <a:t>Corrente no capacitor, tensão no indutor</a:t>
            </a:r>
          </a:p>
        </p:txBody>
      </p:sp>
      <p:sp>
        <p:nvSpPr>
          <p:cNvPr id="124953" name="Rectangle 2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24954" name="Text Box 26"/>
          <p:cNvSpPr txBox="1">
            <a:spLocks noChangeArrowheads="1"/>
          </p:cNvSpPr>
          <p:nvPr/>
        </p:nvSpPr>
        <p:spPr bwMode="auto">
          <a:xfrm>
            <a:off x="2124075" y="5553075"/>
            <a:ext cx="19796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1200" b="1"/>
              <a:t>Constantes</a:t>
            </a:r>
          </a:p>
        </p:txBody>
      </p:sp>
      <p:pic>
        <p:nvPicPr>
          <p:cNvPr id="124955" name="Picture 2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613" y="5365750"/>
            <a:ext cx="889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24952" name="Object 24"/>
          <p:cNvGraphicFramePr>
            <a:graphicFrameLocks noChangeAspect="1"/>
          </p:cNvGraphicFramePr>
          <p:nvPr/>
        </p:nvGraphicFramePr>
        <p:xfrm>
          <a:off x="34925" y="5602288"/>
          <a:ext cx="1116013" cy="258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56" name="Equation" r:id="rId11" imgW="1688367" imgH="393529" progId="Equation.DSMT4">
                  <p:embed/>
                </p:oleObj>
              </mc:Choice>
              <mc:Fallback>
                <p:oleObj name="Equation" r:id="rId11" imgW="1688367" imgH="393529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" y="5602288"/>
                        <a:ext cx="1116013" cy="258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blinds dir="vert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Equações de estado: perturbações</a:t>
            </a:r>
            <a:endParaRPr lang="pt-BR" altLang="pt-BR" sz="4000"/>
          </a:p>
        </p:txBody>
      </p:sp>
      <p:pic>
        <p:nvPicPr>
          <p:cNvPr id="16794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376363"/>
            <a:ext cx="8472488" cy="247015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67944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400550"/>
            <a:ext cx="7380288" cy="215582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Equações de estado: Linearização</a:t>
            </a:r>
            <a:endParaRPr lang="pt-BR" altLang="pt-BR" sz="4000"/>
          </a:p>
        </p:txBody>
      </p:sp>
      <p:pic>
        <p:nvPicPr>
          <p:cNvPr id="16896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38" y="2384425"/>
            <a:ext cx="8269287" cy="199072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Exemplo</a:t>
            </a:r>
            <a:endParaRPr lang="pt-BR" altLang="pt-BR" sz="4000"/>
          </a:p>
        </p:txBody>
      </p:sp>
      <p:pic>
        <p:nvPicPr>
          <p:cNvPr id="125960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196975"/>
            <a:ext cx="7369175" cy="2147888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25961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063" y="3681413"/>
            <a:ext cx="1789112" cy="1271587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25962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938" y="5265738"/>
            <a:ext cx="2012950" cy="128270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25963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9588" y="3897313"/>
            <a:ext cx="1654175" cy="72072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25964" name="Picture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5049838"/>
            <a:ext cx="2103437" cy="105727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Exemplo</a:t>
            </a:r>
            <a:endParaRPr lang="pt-BR" altLang="pt-BR" sz="4000"/>
          </a:p>
        </p:txBody>
      </p:sp>
      <p:pic>
        <p:nvPicPr>
          <p:cNvPr id="12698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6488" y="4184650"/>
            <a:ext cx="3994150" cy="223837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26986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600" y="1296988"/>
            <a:ext cx="7323138" cy="241935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Equações na forma matricial</a:t>
            </a:r>
            <a:endParaRPr lang="pt-BR" altLang="pt-BR" sz="4000"/>
          </a:p>
        </p:txBody>
      </p:sp>
      <p:pic>
        <p:nvPicPr>
          <p:cNvPr id="128007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1320800"/>
            <a:ext cx="4038600" cy="1855788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28008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516313"/>
            <a:ext cx="8135938" cy="2649537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Equações para a saída</a:t>
            </a:r>
            <a:endParaRPr lang="pt-BR" altLang="pt-BR" sz="4000"/>
          </a:p>
        </p:txBody>
      </p:sp>
      <p:pic>
        <p:nvPicPr>
          <p:cNvPr id="129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388" y="1449388"/>
            <a:ext cx="6296025" cy="192722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29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916113"/>
            <a:ext cx="2014538" cy="1192212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29034" name="Rectangle 10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t-BR"/>
          </a:p>
        </p:txBody>
      </p:sp>
      <p:graphicFrame>
        <p:nvGraphicFramePr>
          <p:cNvPr id="129033" name="Object 9"/>
          <p:cNvGraphicFramePr>
            <a:graphicFrameLocks noChangeAspect="1"/>
          </p:cNvGraphicFramePr>
          <p:nvPr/>
        </p:nvGraphicFramePr>
        <p:xfrm>
          <a:off x="2447925" y="4760913"/>
          <a:ext cx="134302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36" name="Equation" r:id="rId5" imgW="1346200" imgH="419100" progId="Equation.DSMT4">
                  <p:embed/>
                </p:oleObj>
              </mc:Choice>
              <mc:Fallback>
                <p:oleObj name="Equation" r:id="rId5" imgW="1346200" imgH="4191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7925" y="4760913"/>
                        <a:ext cx="1343025" cy="419100"/>
                      </a:xfrm>
                      <a:prstGeom prst="rect">
                        <a:avLst/>
                      </a:prstGeom>
                      <a:noFill/>
                      <a:ln w="57150" algn="ctr">
                        <a:solidFill>
                          <a:srgbClr val="8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18900000" algn="ctr" rotWithShape="0">
                                <a:schemeClr val="bg2">
                                  <a:alpha val="5000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9035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3933825"/>
            <a:ext cx="3003550" cy="2306638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Equações para a saída</a:t>
            </a:r>
            <a:endParaRPr lang="pt-BR" altLang="pt-BR" sz="4000"/>
          </a:p>
        </p:txBody>
      </p:sp>
      <p:pic>
        <p:nvPicPr>
          <p:cNvPr id="1546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388" y="1449388"/>
            <a:ext cx="6296025" cy="192722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54629" name="Rectangle 5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t-BR"/>
          </a:p>
        </p:txBody>
      </p:sp>
      <p:pic>
        <p:nvPicPr>
          <p:cNvPr id="1546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1808163"/>
            <a:ext cx="1836738" cy="118110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546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3860800"/>
            <a:ext cx="7380288" cy="2687638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889250"/>
            <a:ext cx="3205162" cy="649288"/>
          </a:xfrm>
        </p:spPr>
        <p:txBody>
          <a:bodyPr/>
          <a:lstStyle/>
          <a:p>
            <a:r>
              <a:rPr lang="pt-BR" altLang="pt-BR"/>
              <a:t>Subintervalo 1</a:t>
            </a:r>
          </a:p>
        </p:txBody>
      </p:sp>
      <p:sp>
        <p:nvSpPr>
          <p:cNvPr id="155652" name="Rectangle 4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Espaço de estado conceito básico</a:t>
            </a:r>
            <a:endParaRPr lang="pt-BR" altLang="pt-BR" sz="4000"/>
          </a:p>
        </p:txBody>
      </p:sp>
      <p:pic>
        <p:nvPicPr>
          <p:cNvPr id="1556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3752850"/>
            <a:ext cx="3633788" cy="1147763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556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413" y="3752850"/>
            <a:ext cx="3813175" cy="115252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55656" name="Rectangle 8"/>
          <p:cNvSpPr>
            <a:spLocks noChangeArrowheads="1"/>
          </p:cNvSpPr>
          <p:nvPr/>
        </p:nvSpPr>
        <p:spPr bwMode="auto">
          <a:xfrm>
            <a:off x="5148263" y="2889250"/>
            <a:ext cx="3205162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pt-BR" altLang="pt-BR"/>
              <a:t>Subintervalo 2</a:t>
            </a:r>
          </a:p>
        </p:txBody>
      </p:sp>
    </p:spTree>
  </p:cSld>
  <p:clrMapOvr>
    <a:masterClrMapping/>
  </p:clrMapOvr>
  <p:transition>
    <p:blinds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6" name="Rectangle 4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Equilíbrio</a:t>
            </a:r>
            <a:endParaRPr lang="pt-BR" altLang="pt-BR" sz="4000"/>
          </a:p>
        </p:txBody>
      </p:sp>
      <p:pic>
        <p:nvPicPr>
          <p:cNvPr id="1566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088" y="1412875"/>
            <a:ext cx="2328862" cy="88900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5667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2276475"/>
            <a:ext cx="2463800" cy="187960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grpSp>
        <p:nvGrpSpPr>
          <p:cNvPr id="156681" name="Group 9"/>
          <p:cNvGrpSpPr>
            <a:grpSpLocks/>
          </p:cNvGrpSpPr>
          <p:nvPr/>
        </p:nvGrpSpPr>
        <p:grpSpPr bwMode="auto">
          <a:xfrm>
            <a:off x="5903913" y="2024063"/>
            <a:ext cx="3240087" cy="1990725"/>
            <a:chOff x="3220" y="2183"/>
            <a:chExt cx="2041" cy="1254"/>
          </a:xfrm>
        </p:grpSpPr>
        <p:pic>
          <p:nvPicPr>
            <p:cNvPr id="156679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20" y="2183"/>
              <a:ext cx="447" cy="1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57150" algn="ctr">
                  <a:solidFill>
                    <a:srgbClr val="8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156680" name="Text Box 8"/>
            <p:cNvSpPr txBox="1">
              <a:spLocks noChangeArrowheads="1"/>
            </p:cNvSpPr>
            <p:nvPr/>
          </p:nvSpPr>
          <p:spPr bwMode="auto">
            <a:xfrm>
              <a:off x="3696" y="2251"/>
              <a:ext cx="1565" cy="1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57150" algn="ctr">
                  <a:solidFill>
                    <a:srgbClr val="8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50000"/>
                </a:spcBef>
              </a:pPr>
              <a:r>
                <a:rPr lang="pt-BR" altLang="pt-BR"/>
                <a:t>Vetor de estados;</a:t>
              </a:r>
            </a:p>
            <a:p>
              <a:pPr>
                <a:spcBef>
                  <a:spcPct val="50000"/>
                </a:spcBef>
              </a:pPr>
              <a:r>
                <a:rPr lang="pt-BR" altLang="pt-BR"/>
                <a:t>Vetor de entradas;</a:t>
              </a:r>
            </a:p>
            <a:p>
              <a:pPr>
                <a:spcBef>
                  <a:spcPct val="50000"/>
                </a:spcBef>
              </a:pPr>
              <a:r>
                <a:rPr lang="pt-BR" altLang="pt-BR"/>
                <a:t>Vetor de saídas;</a:t>
              </a:r>
            </a:p>
            <a:p>
              <a:pPr>
                <a:spcBef>
                  <a:spcPct val="50000"/>
                </a:spcBef>
              </a:pPr>
              <a:r>
                <a:rPr lang="pt-BR" altLang="pt-BR"/>
                <a:t>Razão cíclica.</a:t>
              </a:r>
            </a:p>
          </p:txBody>
        </p:sp>
      </p:grpSp>
      <p:pic>
        <p:nvPicPr>
          <p:cNvPr id="156684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1163" y="4652963"/>
            <a:ext cx="3184525" cy="123825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4577</TotalTime>
  <Words>196</Words>
  <Application>Microsoft Office PowerPoint</Application>
  <PresentationFormat>Apresentação na tela (4:3)</PresentationFormat>
  <Paragraphs>44</Paragraphs>
  <Slides>21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5" baseType="lpstr">
      <vt:lpstr>Arial</vt:lpstr>
      <vt:lpstr>Wingdings</vt:lpstr>
      <vt:lpstr>Design padrão</vt:lpstr>
      <vt:lpstr>MathType 6.0 Equation</vt:lpstr>
      <vt:lpstr>Modelagem no espaço de estado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rqm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Estrutura do Controlador</dc:title>
  <dc:creator>Particular</dc:creator>
  <cp:lastModifiedBy>Ricardo</cp:lastModifiedBy>
  <cp:revision>137</cp:revision>
  <dcterms:created xsi:type="dcterms:W3CDTF">2009-04-12T14:29:32Z</dcterms:created>
  <dcterms:modified xsi:type="dcterms:W3CDTF">2016-04-20T16:13:54Z</dcterms:modified>
</cp:coreProperties>
</file>