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6" r:id="rId2"/>
    <p:sldId id="408" r:id="rId3"/>
    <p:sldId id="405" r:id="rId4"/>
    <p:sldId id="410" r:id="rId5"/>
    <p:sldId id="411" r:id="rId6"/>
    <p:sldId id="383" r:id="rId7"/>
    <p:sldId id="412" r:id="rId8"/>
    <p:sldId id="379" r:id="rId9"/>
    <p:sldId id="380" r:id="rId10"/>
    <p:sldId id="381" r:id="rId11"/>
    <p:sldId id="382" r:id="rId12"/>
    <p:sldId id="384" r:id="rId13"/>
    <p:sldId id="385" r:id="rId14"/>
    <p:sldId id="386" r:id="rId15"/>
    <p:sldId id="387" r:id="rId16"/>
    <p:sldId id="388" r:id="rId17"/>
    <p:sldId id="389" r:id="rId18"/>
    <p:sldId id="391" r:id="rId19"/>
    <p:sldId id="392" r:id="rId20"/>
    <p:sldId id="393" r:id="rId21"/>
    <p:sldId id="409" r:id="rId22"/>
    <p:sldId id="394" r:id="rId23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1E5C2D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Perpetua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Perpetua" pitchFamily="18" charset="0"/>
              </a:defRPr>
            </a:lvl1pPr>
          </a:lstStyle>
          <a:p>
            <a:pPr>
              <a:defRPr/>
            </a:pPr>
            <a:fld id="{09337D32-589C-4BE4-B97B-4F9692530877}" type="datetimeFigureOut">
              <a:rPr lang="pt-BR"/>
              <a:pPr>
                <a:defRPr/>
              </a:pPr>
              <a:t>03/06/2020</a:t>
            </a:fld>
            <a:endParaRPr lang="pt-BR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Perpetua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Perpetua" pitchFamily="18" charset="0"/>
              </a:defRPr>
            </a:lvl1pPr>
          </a:lstStyle>
          <a:p>
            <a:pPr>
              <a:defRPr/>
            </a:pPr>
            <a:fld id="{CE4F93B3-5FD9-43F9-B850-695C8D19568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34727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etângulo de cantos arredondados 12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tângulo 6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tângulo 9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tângulo 10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11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6BC180-7558-4C6F-904F-B52AFEFA5DFA}" type="datetimeFigureOut">
              <a:rPr lang="pt-BR"/>
              <a:pPr>
                <a:defRPr/>
              </a:pPr>
              <a:t>03/06/2020</a:t>
            </a:fld>
            <a:endParaRPr lang="pt-BR"/>
          </a:p>
        </p:txBody>
      </p:sp>
      <p:sp>
        <p:nvSpPr>
          <p:cNvPr id="12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3" name="Espaço Reservado para Número de Slid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936F52C-A6A8-4D3F-B8D7-5C9DFBB9D07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ítulo, conteúdo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914400" y="1447800"/>
            <a:ext cx="3810000" cy="457200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876800" y="1447800"/>
            <a:ext cx="3810000" cy="457200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80B183-0CB1-42D1-ABB2-4BD6A253EE22}" type="datetimeFigureOut">
              <a:rPr lang="pt-BR"/>
              <a:pPr>
                <a:defRPr/>
              </a:pPr>
              <a:t>03/06/2020</a:t>
            </a:fld>
            <a:endParaRPr lang="pt-BR"/>
          </a:p>
        </p:txBody>
      </p:sp>
      <p:sp>
        <p:nvSpPr>
          <p:cNvPr id="6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1E6224-ACDB-4078-A6D9-2FFA3E69294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923EC3-622A-401E-B27E-97D3C941C737}" type="datetimeFigureOut">
              <a:rPr lang="pt-BR"/>
              <a:pPr>
                <a:defRPr/>
              </a:pPr>
              <a:t>03/06/2020</a:t>
            </a:fld>
            <a:endParaRPr lang="pt-BR"/>
          </a:p>
        </p:txBody>
      </p:sp>
      <p:sp>
        <p:nvSpPr>
          <p:cNvPr id="5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215648-9F20-4CA1-BFBD-DE67251BB7D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145AC7-D5F8-433B-B659-7BF88415E014}" type="datetimeFigureOut">
              <a:rPr lang="pt-BR"/>
              <a:pPr>
                <a:defRPr/>
              </a:pPr>
              <a:t>03/06/2020</a:t>
            </a:fld>
            <a:endParaRPr lang="pt-BR"/>
          </a:p>
        </p:txBody>
      </p:sp>
      <p:sp>
        <p:nvSpPr>
          <p:cNvPr id="5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9C0A76-64A5-4A44-8EF2-3419C45B486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etângulo de cantos arredondados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tângulo 6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tângulo 7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tângulo 8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9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02F6D5-FC36-45FD-8031-12BB86F51EBE}" type="datetimeFigureOut">
              <a:rPr lang="pt-BR"/>
              <a:pPr>
                <a:defRPr/>
              </a:pPr>
              <a:t>03/06/2020</a:t>
            </a:fld>
            <a:endParaRPr lang="pt-BR"/>
          </a:p>
        </p:txBody>
      </p:sp>
      <p:sp>
        <p:nvSpPr>
          <p:cNvPr id="10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1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2C6032-A6C2-4B8F-9F7E-9E2D8333638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538810-44D4-42CD-A1C8-9282EF2F4BB4}" type="datetimeFigureOut">
              <a:rPr lang="pt-BR"/>
              <a:pPr>
                <a:defRPr/>
              </a:pPr>
              <a:t>03/06/2020</a:t>
            </a:fld>
            <a:endParaRPr lang="pt-BR"/>
          </a:p>
        </p:txBody>
      </p:sp>
      <p:sp>
        <p:nvSpPr>
          <p:cNvPr id="6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B4FC58-3457-4C1C-8FC7-1F8B51B2532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11" name="Espaço Reservado para Conteúdo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20B780-964B-41DA-986A-956D8DE72D77}" type="datetimeFigureOut">
              <a:rPr lang="pt-BR"/>
              <a:pPr>
                <a:defRPr/>
              </a:pPr>
              <a:t>03/06/2020</a:t>
            </a:fld>
            <a:endParaRPr lang="pt-BR"/>
          </a:p>
        </p:txBody>
      </p:sp>
      <p:sp>
        <p:nvSpPr>
          <p:cNvPr id="8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AA5871-CB10-40F3-9E38-96C504F6D9E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CB5095-0DB1-4E1B-AB70-CFDC6300FBD7}" type="datetimeFigureOut">
              <a:rPr lang="pt-BR"/>
              <a:pPr>
                <a:defRPr/>
              </a:pPr>
              <a:t>03/06/2020</a:t>
            </a:fld>
            <a:endParaRPr lang="pt-BR"/>
          </a:p>
        </p:txBody>
      </p:sp>
      <p:sp>
        <p:nvSpPr>
          <p:cNvPr id="4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FFF9CC-E162-446A-A8C2-B7CE38A0FCF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14B642-8334-402C-818E-7901C30736F2}" type="datetimeFigureOut">
              <a:rPr lang="pt-BR"/>
              <a:pPr>
                <a:defRPr/>
              </a:pPr>
              <a:t>03/06/2020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B390E3-ACFA-471A-9F76-68D12A4C95F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CACC29-DAD4-4D4A-B2AB-921C7009C500}" type="datetimeFigureOut">
              <a:rPr lang="pt-BR"/>
              <a:pPr>
                <a:defRPr/>
              </a:pPr>
              <a:t>03/06/2020</a:t>
            </a:fld>
            <a:endParaRPr lang="pt-BR"/>
          </a:p>
        </p:txBody>
      </p:sp>
      <p:sp>
        <p:nvSpPr>
          <p:cNvPr id="5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7D92E2-7ACF-4DA0-A25B-DB65F6ED716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ED96A-738E-4C0A-8FD8-351AE7485B82}" type="datetimeFigureOut">
              <a:rPr lang="pt-BR"/>
              <a:pPr>
                <a:defRPr/>
              </a:pPr>
              <a:t>03/06/2020</a:t>
            </a:fld>
            <a:endParaRPr lang="pt-BR"/>
          </a:p>
        </p:txBody>
      </p:sp>
      <p:sp>
        <p:nvSpPr>
          <p:cNvPr id="5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ADEB64-A3DD-4937-869B-7213036A65E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8" name="Retângulo de cantos arredondados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8" name="Espaço Reservado para Título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  <a:endParaRPr lang="en-US" smtClean="0"/>
          </a:p>
        </p:txBody>
      </p:sp>
      <p:sp>
        <p:nvSpPr>
          <p:cNvPr id="1029" name="Espaço Reservado para Texto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smtClean="0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B3F28C0E-9488-479B-B93F-0E5C8DD91643}" type="datetimeFigureOut">
              <a:rPr lang="pt-BR"/>
              <a:pPr>
                <a:defRPr/>
              </a:pPr>
              <a:t>03/06/2020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5A13C944-BFF1-4DEB-B670-EB83BE9D3B0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3" r:id="rId2"/>
    <p:sldLayoutId id="214748367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9pPr>
    </p:titleStyle>
    <p:bodyStyle>
      <a:lvl1pPr marL="273050" indent="-273050" algn="l" rtl="0" eaLnBrk="0" fontAlgn="base" hangingPunct="0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ubtítulo 2"/>
          <p:cNvSpPr>
            <a:spLocks noGrp="1"/>
          </p:cNvSpPr>
          <p:nvPr>
            <p:ph type="subTitle" idx="1"/>
          </p:nvPr>
        </p:nvSpPr>
        <p:spPr>
          <a:xfrm>
            <a:off x="1143000" y="4857750"/>
            <a:ext cx="6400800" cy="1600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pt-BR" dirty="0" smtClean="0"/>
          </a:p>
          <a:p>
            <a:pPr eaLnBrk="1" hangingPunct="1">
              <a:lnSpc>
                <a:spcPct val="90000"/>
              </a:lnSpc>
            </a:pPr>
            <a:r>
              <a:rPr lang="pt-BR" sz="3200" dirty="0" smtClean="0"/>
              <a:t>Amaury Gremaud</a:t>
            </a:r>
          </a:p>
          <a:p>
            <a:pPr eaLnBrk="1" hangingPunct="1">
              <a:lnSpc>
                <a:spcPct val="90000"/>
              </a:lnSpc>
            </a:pPr>
            <a:r>
              <a:rPr lang="pt-BR" sz="3200" dirty="0" smtClean="0"/>
              <a:t>HEG II 1</a:t>
            </a:r>
            <a:r>
              <a:rPr lang="pt-BR" sz="3200" baseline="30000" dirty="0" smtClean="0"/>
              <a:t>º</a:t>
            </a:r>
            <a:r>
              <a:rPr lang="pt-BR" sz="3200" dirty="0" smtClean="0"/>
              <a:t> </a:t>
            </a:r>
            <a:r>
              <a:rPr lang="pt-BR" sz="3200" smtClean="0"/>
              <a:t>semestre 2020 </a:t>
            </a:r>
            <a:endParaRPr lang="pt-BR" sz="3200" dirty="0" smtClean="0"/>
          </a:p>
        </p:txBody>
      </p:sp>
      <p:sp>
        <p:nvSpPr>
          <p:cNvPr id="15362" name="Título 1"/>
          <p:cNvSpPr>
            <a:spLocks noGrp="1"/>
          </p:cNvSpPr>
          <p:nvPr>
            <p:ph type="ctrTitle"/>
          </p:nvPr>
        </p:nvSpPr>
        <p:spPr>
          <a:xfrm>
            <a:off x="179388" y="1628775"/>
            <a:ext cx="8964612" cy="1295400"/>
          </a:xfrm>
        </p:spPr>
        <p:txBody>
          <a:bodyPr/>
          <a:lstStyle/>
          <a:p>
            <a:pPr eaLnBrk="1" hangingPunct="1"/>
            <a:r>
              <a:rPr lang="pt-BR" sz="3200" dirty="0" smtClean="0"/>
              <a:t>Aula 25:  A Segunda Guerra Mundial: </a:t>
            </a:r>
            <a:br>
              <a:rPr lang="pt-BR" sz="3200" dirty="0" smtClean="0"/>
            </a:br>
            <a:r>
              <a:rPr lang="pt-BR" sz="3200" dirty="0" smtClean="0"/>
              <a:t>origens, discussões e impactos</a:t>
            </a:r>
            <a:endParaRPr lang="pt-BR" sz="32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3600" smtClean="0"/>
              <a:t>Japão, Alemanha e Itália: </a:t>
            </a:r>
            <a:br>
              <a:rPr lang="pt-BR" sz="3600" smtClean="0"/>
            </a:br>
            <a:r>
              <a:rPr lang="pt-BR" sz="3600" smtClean="0"/>
              <a:t>a Nova Ordem</a:t>
            </a:r>
          </a:p>
        </p:txBody>
      </p:sp>
      <p:sp>
        <p:nvSpPr>
          <p:cNvPr id="79875" name="Rectangle 3"/>
          <p:cNvSpPr>
            <a:spLocks noGrp="1"/>
          </p:cNvSpPr>
          <p:nvPr>
            <p:ph type="body" idx="1"/>
          </p:nvPr>
        </p:nvSpPr>
        <p:spPr>
          <a:xfrm>
            <a:off x="323850" y="1341438"/>
            <a:ext cx="8569325" cy="53276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pt-BR" sz="2200" dirty="0" smtClean="0"/>
              <a:t>Além da busca de seus próprios espaços (vitais) imperiais</a:t>
            </a:r>
          </a:p>
          <a:p>
            <a:pPr>
              <a:lnSpc>
                <a:spcPct val="80000"/>
              </a:lnSpc>
            </a:pPr>
            <a:r>
              <a:rPr lang="pt-BR" sz="2200" dirty="0" smtClean="0"/>
              <a:t>Rejeição do liberalismo econômico</a:t>
            </a:r>
          </a:p>
          <a:p>
            <a:pPr lvl="1">
              <a:lnSpc>
                <a:spcPct val="80000"/>
              </a:lnSpc>
            </a:pPr>
            <a:r>
              <a:rPr lang="pt-BR" sz="1800" dirty="0" smtClean="0"/>
              <a:t>Ocidente (New </a:t>
            </a:r>
            <a:r>
              <a:rPr lang="pt-BR" sz="1800" dirty="0" err="1" smtClean="0"/>
              <a:t>Deal</a:t>
            </a:r>
            <a:r>
              <a:rPr lang="pt-BR" sz="1800" dirty="0" smtClean="0"/>
              <a:t>, Front </a:t>
            </a:r>
            <a:r>
              <a:rPr lang="pt-BR" sz="1800" dirty="0" err="1" smtClean="0"/>
              <a:t>Populaire</a:t>
            </a:r>
            <a:r>
              <a:rPr lang="pt-BR" sz="1800" dirty="0" smtClean="0"/>
              <a:t>, </a:t>
            </a:r>
            <a:r>
              <a:rPr lang="pt-BR" sz="1800" dirty="0" err="1" smtClean="0"/>
              <a:t>Keynesianismo</a:t>
            </a:r>
            <a:r>
              <a:rPr lang="pt-BR" sz="1800" dirty="0" smtClean="0"/>
              <a:t>): política (Estado) intervém na economia (Mercado)</a:t>
            </a:r>
          </a:p>
          <a:p>
            <a:pPr lvl="1">
              <a:lnSpc>
                <a:spcPct val="80000"/>
              </a:lnSpc>
            </a:pPr>
            <a:r>
              <a:rPr lang="pt-BR" sz="1800" dirty="0" smtClean="0"/>
              <a:t>Nazismo, fascismo e nacionalismo japonês: Política (estado) comanda economia (mercado)</a:t>
            </a:r>
          </a:p>
          <a:p>
            <a:pPr lvl="2">
              <a:lnSpc>
                <a:spcPct val="80000"/>
              </a:lnSpc>
            </a:pPr>
            <a:r>
              <a:rPr lang="pt-BR" sz="1600" dirty="0" smtClean="0"/>
              <a:t>Explora sensação de insegurança </a:t>
            </a:r>
          </a:p>
          <a:p>
            <a:pPr lvl="2">
              <a:lnSpc>
                <a:spcPct val="80000"/>
              </a:lnSpc>
            </a:pPr>
            <a:r>
              <a:rPr lang="pt-BR" sz="1600" dirty="0" smtClean="0"/>
              <a:t>Rejeição modelo capitalista – consumismo, individualismo </a:t>
            </a:r>
          </a:p>
          <a:p>
            <a:pPr>
              <a:lnSpc>
                <a:spcPct val="80000"/>
              </a:lnSpc>
            </a:pPr>
            <a:r>
              <a:rPr lang="pt-BR" sz="2200" dirty="0" smtClean="0"/>
              <a:t>Rejeição do liberalismo político e </a:t>
            </a:r>
            <a:r>
              <a:rPr lang="pt-BR" sz="2200" dirty="0" err="1" smtClean="0"/>
              <a:t>tb</a:t>
            </a:r>
            <a:r>
              <a:rPr lang="pt-BR" sz="2200" dirty="0" smtClean="0"/>
              <a:t> da esquerda radical (socialismo e comunismo) e pregação da união nacional:</a:t>
            </a:r>
          </a:p>
          <a:p>
            <a:pPr lvl="2">
              <a:lnSpc>
                <a:spcPct val="80000"/>
              </a:lnSpc>
            </a:pPr>
            <a:r>
              <a:rPr lang="pt-BR" sz="1600" dirty="0" smtClean="0"/>
              <a:t>Só os fortes e unidos se sobrepõe à nova realidade econômica, </a:t>
            </a:r>
          </a:p>
          <a:p>
            <a:pPr lvl="3">
              <a:lnSpc>
                <a:spcPct val="80000"/>
              </a:lnSpc>
            </a:pPr>
            <a:r>
              <a:rPr lang="pt-BR" sz="1600" dirty="0" smtClean="0"/>
              <a:t>Supremacia racial (civilizacional)</a:t>
            </a:r>
          </a:p>
          <a:p>
            <a:pPr lvl="1">
              <a:lnSpc>
                <a:spcPct val="80000"/>
              </a:lnSpc>
            </a:pPr>
            <a:r>
              <a:rPr lang="pt-BR" sz="1800" dirty="0" smtClean="0"/>
              <a:t>rejeição da democracia representativa e do Parlamento</a:t>
            </a:r>
          </a:p>
          <a:p>
            <a:pPr lvl="2">
              <a:lnSpc>
                <a:spcPct val="80000"/>
              </a:lnSpc>
            </a:pPr>
            <a:r>
              <a:rPr lang="pt-BR" sz="1600" dirty="0" smtClean="0"/>
              <a:t>democracia divide, enfraquece ao permitir poder das minorias </a:t>
            </a:r>
          </a:p>
          <a:p>
            <a:pPr lvl="3">
              <a:lnSpc>
                <a:spcPct val="80000"/>
              </a:lnSpc>
            </a:pPr>
            <a:r>
              <a:rPr lang="pt-BR" sz="1600" dirty="0" smtClean="0"/>
              <a:t>Parlamentos são os espaços do particularismo e da divisão das nações</a:t>
            </a:r>
          </a:p>
          <a:p>
            <a:pPr lvl="2">
              <a:lnSpc>
                <a:spcPct val="80000"/>
              </a:lnSpc>
            </a:pPr>
            <a:r>
              <a:rPr lang="pt-BR" sz="1600" dirty="0" smtClean="0"/>
              <a:t>Acusa sistema político liberal de promover o egoísmo entre os membros da sociedade civil, </a:t>
            </a:r>
          </a:p>
          <a:p>
            <a:pPr lvl="2">
              <a:lnSpc>
                <a:spcPct val="80000"/>
              </a:lnSpc>
            </a:pPr>
            <a:r>
              <a:rPr lang="pt-BR" sz="1600" dirty="0" smtClean="0"/>
              <a:t>critica à supremacia dos direitos individuais sobre o bem da nação, objetivo das ações estatais, segundo o nazismo.</a:t>
            </a:r>
          </a:p>
          <a:p>
            <a:pPr lvl="1">
              <a:lnSpc>
                <a:spcPct val="80000"/>
              </a:lnSpc>
            </a:pPr>
            <a:r>
              <a:rPr lang="pt-BR" sz="1800" dirty="0" smtClean="0"/>
              <a:t>levar esta rejeição ao resto do mundo</a:t>
            </a:r>
          </a:p>
          <a:p>
            <a:pPr lvl="2">
              <a:lnSpc>
                <a:spcPct val="80000"/>
              </a:lnSpc>
            </a:pPr>
            <a:r>
              <a:rPr lang="pt-BR" sz="1600" dirty="0" err="1" smtClean="0"/>
              <a:t>Ex</a:t>
            </a:r>
            <a:r>
              <a:rPr lang="pt-BR" sz="1600" dirty="0" smtClean="0"/>
              <a:t>: Pacto </a:t>
            </a:r>
            <a:r>
              <a:rPr lang="pt-BR" sz="1600" dirty="0" err="1" smtClean="0"/>
              <a:t>anti-comitern</a:t>
            </a:r>
            <a:r>
              <a:rPr lang="pt-BR" sz="1600" dirty="0" smtClean="0"/>
              <a:t>, intervenção pró Franco na Guerra Civil espanhola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/>
          </p:cNvSpPr>
          <p:nvPr>
            <p:ph type="title"/>
          </p:nvPr>
        </p:nvSpPr>
        <p:spPr>
          <a:xfrm>
            <a:off x="755650" y="0"/>
            <a:ext cx="7772400" cy="1143000"/>
          </a:xfrm>
        </p:spPr>
        <p:txBody>
          <a:bodyPr/>
          <a:lstStyle/>
          <a:p>
            <a:r>
              <a:rPr lang="pt-BR" smtClean="0"/>
              <a:t>Apaziguamento</a:t>
            </a:r>
          </a:p>
        </p:txBody>
      </p:sp>
      <p:sp>
        <p:nvSpPr>
          <p:cNvPr id="80899" name="Rectangle 3"/>
          <p:cNvSpPr>
            <a:spLocks noGrp="1"/>
          </p:cNvSpPr>
          <p:nvPr>
            <p:ph type="body" idx="1"/>
          </p:nvPr>
        </p:nvSpPr>
        <p:spPr>
          <a:xfrm>
            <a:off x="250825" y="1341438"/>
            <a:ext cx="8713788" cy="5516562"/>
          </a:xfrm>
        </p:spPr>
        <p:txBody>
          <a:bodyPr/>
          <a:lstStyle/>
          <a:p>
            <a:r>
              <a:rPr lang="pt-BR" sz="2200" smtClean="0"/>
              <a:t>Conflito imperial inevitável ? Apaziguamento mal conduzido ?</a:t>
            </a:r>
          </a:p>
          <a:p>
            <a:pPr lvl="1"/>
            <a:r>
              <a:rPr lang="pt-BR" sz="2000" smtClean="0"/>
              <a:t>Preocupação com situações particulares dos países ocidentais </a:t>
            </a:r>
          </a:p>
          <a:p>
            <a:pPr lvl="2"/>
            <a:r>
              <a:rPr lang="pt-BR" sz="1800" smtClean="0"/>
              <a:t>Questões econômicas: fiscais e cambiais internas</a:t>
            </a:r>
          </a:p>
          <a:p>
            <a:pPr lvl="3"/>
            <a:r>
              <a:rPr lang="pt-BR" sz="1800" smtClean="0"/>
              <a:t>Evitar conflito – custos, defender o seu </a:t>
            </a:r>
          </a:p>
          <a:p>
            <a:pPr lvl="2"/>
            <a:r>
              <a:rPr lang="pt-BR" sz="1800" smtClean="0"/>
              <a:t>Problemas políticos internos decorrentes dos econômicos</a:t>
            </a:r>
          </a:p>
          <a:p>
            <a:pPr lvl="3"/>
            <a:r>
              <a:rPr lang="pt-BR" sz="1800" smtClean="0"/>
              <a:t>População era contra a guerra: não apoio a rearmamento e posições belicosas que não lhes dizem respeito</a:t>
            </a:r>
          </a:p>
          <a:p>
            <a:pPr lvl="3"/>
            <a:r>
              <a:rPr lang="pt-BR" sz="1800" smtClean="0"/>
              <a:t>Inimigo interno principal: o comunismo</a:t>
            </a:r>
          </a:p>
          <a:p>
            <a:pPr lvl="2"/>
            <a:r>
              <a:rPr lang="pt-BR" sz="1800" smtClean="0"/>
              <a:t>Isolamento de outras potencias</a:t>
            </a:r>
          </a:p>
          <a:p>
            <a:pPr lvl="1"/>
            <a:r>
              <a:rPr lang="pt-BR" sz="2000" smtClean="0"/>
              <a:t>Negociações complacentes – “não conduzidas com posição de força”</a:t>
            </a:r>
          </a:p>
          <a:p>
            <a:pPr lvl="2"/>
            <a:r>
              <a:rPr lang="pt-BR" sz="1800" smtClean="0"/>
              <a:t>Não limita poder do fascismo e nazismo ascendente</a:t>
            </a:r>
          </a:p>
          <a:p>
            <a:pPr lvl="2"/>
            <a:r>
              <a:rPr lang="pt-BR" sz="1800" smtClean="0"/>
              <a:t>Negociações particulares (e as vezes secretas) de não agressão (cada um cuida do seu)</a:t>
            </a:r>
          </a:p>
          <a:p>
            <a:pPr lvl="3"/>
            <a:r>
              <a:rPr lang="pt-BR" sz="1800" smtClean="0"/>
              <a:t>Revisionistas – oportunidades vão se apresentando e vão avançando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/>
          </p:cNvSpPr>
          <p:nvPr>
            <p:ph type="title"/>
          </p:nvPr>
        </p:nvSpPr>
        <p:spPr>
          <a:xfrm>
            <a:off x="900113" y="0"/>
            <a:ext cx="7772400" cy="764704"/>
          </a:xfrm>
        </p:spPr>
        <p:txBody>
          <a:bodyPr/>
          <a:lstStyle/>
          <a:p>
            <a:r>
              <a:rPr lang="pt-BR" dirty="0" smtClean="0"/>
              <a:t>Os Planos alemães (Hitler)</a:t>
            </a:r>
          </a:p>
        </p:txBody>
      </p:sp>
      <p:sp>
        <p:nvSpPr>
          <p:cNvPr id="82947" name="Rectangle 3"/>
          <p:cNvSpPr>
            <a:spLocks noGrp="1"/>
          </p:cNvSpPr>
          <p:nvPr>
            <p:ph type="body" idx="1"/>
          </p:nvPr>
        </p:nvSpPr>
        <p:spPr>
          <a:xfrm>
            <a:off x="179512" y="764705"/>
            <a:ext cx="8712967" cy="5904384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pt-BR" sz="2200" dirty="0"/>
              <a:t>Comprometido com uma Guerra de grandes proporções ?</a:t>
            </a:r>
          </a:p>
          <a:p>
            <a:pPr lvl="1">
              <a:lnSpc>
                <a:spcPct val="80000"/>
              </a:lnSpc>
            </a:pPr>
            <a:r>
              <a:rPr lang="pt-BR" sz="2000" dirty="0"/>
              <a:t>Destruição do bolchevismo e judaísmo </a:t>
            </a:r>
            <a:r>
              <a:rPr lang="pt-BR" sz="2000" dirty="0" smtClean="0"/>
              <a:t>internacional - Até </a:t>
            </a:r>
            <a:r>
              <a:rPr lang="pt-BR" sz="2000" dirty="0"/>
              <a:t>onde Hitler quer briga com </a:t>
            </a:r>
            <a:r>
              <a:rPr lang="pt-BR" sz="2000" dirty="0" smtClean="0"/>
              <a:t>URSS </a:t>
            </a:r>
            <a:r>
              <a:rPr lang="pt-BR" sz="2000" dirty="0"/>
              <a:t>?</a:t>
            </a:r>
          </a:p>
          <a:p>
            <a:pPr lvl="2">
              <a:lnSpc>
                <a:spcPct val="80000"/>
              </a:lnSpc>
            </a:pPr>
            <a:r>
              <a:rPr lang="pt-BR" sz="1800" dirty="0"/>
              <a:t>Pacto </a:t>
            </a:r>
            <a:r>
              <a:rPr lang="pt-BR" sz="1800" dirty="0" err="1"/>
              <a:t>Molotov</a:t>
            </a:r>
            <a:r>
              <a:rPr lang="pt-BR" sz="1800" dirty="0"/>
              <a:t> –</a:t>
            </a:r>
            <a:r>
              <a:rPr lang="pt-BR" sz="1800" dirty="0" err="1"/>
              <a:t>Ribentropp</a:t>
            </a:r>
            <a:r>
              <a:rPr lang="pt-BR" sz="1800" dirty="0"/>
              <a:t> aparece depois de reação inglesa à invasão de Praga  - significa mudança de planos </a:t>
            </a:r>
            <a:r>
              <a:rPr lang="pt-BR" sz="1800" dirty="0" smtClean="0"/>
              <a:t>? Planos </a:t>
            </a:r>
            <a:r>
              <a:rPr lang="pt-BR" sz="1800" dirty="0"/>
              <a:t>retomados depois (operação </a:t>
            </a:r>
            <a:r>
              <a:rPr lang="pt-BR" sz="1800" dirty="0" err="1"/>
              <a:t>Barbarossa</a:t>
            </a:r>
            <a:r>
              <a:rPr lang="pt-BR" sz="1800" dirty="0"/>
              <a:t> - 41)</a:t>
            </a:r>
          </a:p>
          <a:p>
            <a:pPr>
              <a:lnSpc>
                <a:spcPct val="80000"/>
              </a:lnSpc>
            </a:pPr>
            <a:r>
              <a:rPr lang="pt-BR" sz="2200" dirty="0" smtClean="0"/>
              <a:t>Recompor Império Germânico na Europa </a:t>
            </a:r>
          </a:p>
          <a:p>
            <a:pPr lvl="1">
              <a:lnSpc>
                <a:spcPct val="80000"/>
              </a:lnSpc>
            </a:pPr>
            <a:r>
              <a:rPr lang="pt-BR" sz="2000" dirty="0" smtClean="0"/>
              <a:t>Retomar o que foi perdido no tratado de Versalhes</a:t>
            </a:r>
          </a:p>
          <a:p>
            <a:pPr lvl="2">
              <a:lnSpc>
                <a:spcPct val="80000"/>
              </a:lnSpc>
            </a:pPr>
            <a:r>
              <a:rPr lang="pt-BR" sz="1800" dirty="0" smtClean="0"/>
              <a:t>no Ocidente: </a:t>
            </a:r>
            <a:r>
              <a:rPr lang="pt-BR" sz="1800" dirty="0" err="1" smtClean="0"/>
              <a:t>Renania</a:t>
            </a:r>
            <a:r>
              <a:rPr lang="pt-BR" sz="1800" dirty="0" smtClean="0"/>
              <a:t> e  avançar </a:t>
            </a:r>
            <a:r>
              <a:rPr lang="pt-BR" sz="1800" dirty="0" smtClean="0"/>
              <a:t>sobre povos germânicos no Oriente europeu: </a:t>
            </a:r>
            <a:r>
              <a:rPr lang="pt-BR" sz="1800" dirty="0" err="1" smtClean="0"/>
              <a:t>Austria</a:t>
            </a:r>
            <a:r>
              <a:rPr lang="pt-BR" sz="1800" dirty="0" smtClean="0"/>
              <a:t>, </a:t>
            </a:r>
            <a:r>
              <a:rPr lang="pt-BR" sz="1800" dirty="0" err="1" smtClean="0"/>
              <a:t>Tchecoslovaquia</a:t>
            </a:r>
            <a:r>
              <a:rPr lang="pt-BR" sz="1800" dirty="0" smtClean="0"/>
              <a:t>, Polônia </a:t>
            </a:r>
          </a:p>
          <a:p>
            <a:pPr lvl="1">
              <a:lnSpc>
                <a:spcPct val="80000"/>
              </a:lnSpc>
            </a:pPr>
            <a:r>
              <a:rPr lang="pt-BR" sz="2000" dirty="0" smtClean="0"/>
              <a:t>Recompor Espaço Vital (econômico) </a:t>
            </a:r>
            <a:r>
              <a:rPr lang="pt-BR" sz="1800" dirty="0" smtClean="0"/>
              <a:t>Fontes de matérias primas e mercados à </a:t>
            </a:r>
            <a:r>
              <a:rPr lang="pt-BR" sz="1800" dirty="0" smtClean="0"/>
              <a:t>leste</a:t>
            </a:r>
          </a:p>
          <a:p>
            <a:pPr lvl="2">
              <a:lnSpc>
                <a:spcPct val="80000"/>
              </a:lnSpc>
            </a:pPr>
            <a:r>
              <a:rPr lang="pt-BR" sz="1800" dirty="0" err="1"/>
              <a:t>Tooze</a:t>
            </a:r>
            <a:r>
              <a:rPr lang="pt-BR" sz="1800" dirty="0"/>
              <a:t> argumenta que a invasão da União Soviética foi o resultado inevitável da paranoia de Hitler sobre o atraso da agricultura alemã, que contrastava com a matéria-prima e os recursos terrestres do continente americano</a:t>
            </a:r>
          </a:p>
          <a:p>
            <a:pPr lvl="3">
              <a:lnSpc>
                <a:spcPct val="80000"/>
              </a:lnSpc>
            </a:pPr>
            <a:r>
              <a:rPr lang="pt-BR" sz="1600" dirty="0"/>
              <a:t>Gordon critica solução para o problema agrícola da Alemanha não era adquirir mais terras para a população agrícola alemã existente, mas sim tornar a terra alemã mais eficiente, </a:t>
            </a:r>
            <a:r>
              <a:rPr lang="pt-BR" sz="1600" dirty="0" err="1"/>
              <a:t>p.ex.mecanizando</a:t>
            </a:r>
            <a:r>
              <a:rPr lang="pt-BR" sz="1600" dirty="0"/>
              <a:t> a agricultura</a:t>
            </a:r>
            <a:endParaRPr lang="pt-BR" sz="1800" dirty="0"/>
          </a:p>
          <a:p>
            <a:pPr>
              <a:lnSpc>
                <a:spcPct val="80000"/>
              </a:lnSpc>
            </a:pPr>
            <a:r>
              <a:rPr lang="pt-BR" sz="2200" dirty="0" smtClean="0"/>
              <a:t>Até </a:t>
            </a:r>
            <a:r>
              <a:rPr lang="pt-BR" sz="2200" dirty="0" smtClean="0"/>
              <a:t>onde quer guerra com França e GB (EUA)?</a:t>
            </a:r>
          </a:p>
          <a:p>
            <a:pPr lvl="1">
              <a:lnSpc>
                <a:spcPct val="80000"/>
              </a:lnSpc>
            </a:pPr>
            <a:r>
              <a:rPr lang="pt-BR" sz="2000" dirty="0" smtClean="0"/>
              <a:t>Depois de divisão da Polônia – reação Ocidental</a:t>
            </a:r>
          </a:p>
          <a:p>
            <a:pPr lvl="2">
              <a:lnSpc>
                <a:spcPct val="80000"/>
              </a:lnSpc>
            </a:pPr>
            <a:r>
              <a:rPr lang="pt-BR" sz="1800" dirty="0" smtClean="0"/>
              <a:t>Invasão da França (1940) , ataque a GB</a:t>
            </a:r>
          </a:p>
          <a:p>
            <a:pPr lvl="1">
              <a:lnSpc>
                <a:spcPct val="80000"/>
              </a:lnSpc>
            </a:pPr>
            <a:r>
              <a:rPr lang="pt-BR" sz="2000" dirty="0" err="1" smtClean="0"/>
              <a:t>Pq</a:t>
            </a:r>
            <a:r>
              <a:rPr lang="pt-BR" sz="2000" dirty="0" smtClean="0"/>
              <a:t> dois flancos ?  </a:t>
            </a:r>
            <a:r>
              <a:rPr lang="pt-BR" sz="1800" dirty="0" smtClean="0"/>
              <a:t>O sucesso subiu à cabeça </a:t>
            </a:r>
            <a:r>
              <a:rPr lang="pt-BR" sz="1800" dirty="0" smtClean="0"/>
              <a:t>?</a:t>
            </a:r>
            <a:endParaRPr lang="pt-BR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/>
          </p:cNvSpPr>
          <p:nvPr>
            <p:ph type="title"/>
          </p:nvPr>
        </p:nvSpPr>
        <p:spPr>
          <a:xfrm>
            <a:off x="900113" y="0"/>
            <a:ext cx="7772400" cy="1143000"/>
          </a:xfrm>
        </p:spPr>
        <p:txBody>
          <a:bodyPr/>
          <a:lstStyle/>
          <a:p>
            <a:r>
              <a:rPr lang="pt-BR" dirty="0" smtClean="0"/>
              <a:t>A II Guerra Mundial</a:t>
            </a:r>
          </a:p>
        </p:txBody>
      </p:sp>
      <p:sp>
        <p:nvSpPr>
          <p:cNvPr id="83971" name="Rectangle 3"/>
          <p:cNvSpPr>
            <a:spLocks noGrp="1"/>
          </p:cNvSpPr>
          <p:nvPr>
            <p:ph type="body" idx="1"/>
          </p:nvPr>
        </p:nvSpPr>
        <p:spPr>
          <a:xfrm>
            <a:off x="250825" y="1447800"/>
            <a:ext cx="8435975" cy="500538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pt-BR" sz="2000" dirty="0" smtClean="0"/>
              <a:t>Alemanha em dois flancos</a:t>
            </a:r>
          </a:p>
          <a:p>
            <a:pPr lvl="1">
              <a:lnSpc>
                <a:spcPct val="80000"/>
              </a:lnSpc>
            </a:pPr>
            <a:r>
              <a:rPr lang="pt-BR" sz="1800" dirty="0" smtClean="0"/>
              <a:t> coloca além de França e Inglaterra, URSS na Guerra</a:t>
            </a:r>
          </a:p>
          <a:p>
            <a:pPr>
              <a:lnSpc>
                <a:spcPct val="80000"/>
              </a:lnSpc>
            </a:pPr>
            <a:r>
              <a:rPr lang="pt-BR" sz="2000" dirty="0" smtClean="0"/>
              <a:t>Hostilidades sino-americanas e ataque a Pearl </a:t>
            </a:r>
            <a:r>
              <a:rPr lang="pt-BR" sz="2000" dirty="0" err="1" smtClean="0"/>
              <a:t>Harbour</a:t>
            </a:r>
            <a:endParaRPr lang="pt-BR" sz="2000" dirty="0" smtClean="0"/>
          </a:p>
          <a:p>
            <a:pPr lvl="1">
              <a:lnSpc>
                <a:spcPct val="80000"/>
              </a:lnSpc>
            </a:pPr>
            <a:r>
              <a:rPr lang="pt-BR" sz="1800" dirty="0" smtClean="0"/>
              <a:t>Coloca EUA na Guerra</a:t>
            </a:r>
          </a:p>
          <a:p>
            <a:pPr>
              <a:lnSpc>
                <a:spcPct val="80000"/>
              </a:lnSpc>
            </a:pPr>
            <a:r>
              <a:rPr lang="pt-BR" sz="2000" dirty="0" smtClean="0"/>
              <a:t>Guerra – conflito planetário</a:t>
            </a:r>
          </a:p>
          <a:p>
            <a:pPr lvl="1">
              <a:lnSpc>
                <a:spcPct val="80000"/>
              </a:lnSpc>
            </a:pPr>
            <a:r>
              <a:rPr lang="pt-BR" sz="1800" dirty="0" smtClean="0"/>
              <a:t>Final – divisão planetária (guerra fria)</a:t>
            </a:r>
          </a:p>
          <a:p>
            <a:pPr>
              <a:lnSpc>
                <a:spcPct val="80000"/>
              </a:lnSpc>
            </a:pPr>
            <a:r>
              <a:rPr lang="pt-BR" sz="2000" dirty="0" smtClean="0"/>
              <a:t>Enorme destruição </a:t>
            </a:r>
          </a:p>
          <a:p>
            <a:pPr lvl="1">
              <a:lnSpc>
                <a:spcPct val="80000"/>
              </a:lnSpc>
            </a:pPr>
            <a:r>
              <a:rPr lang="pt-BR" sz="1800" dirty="0" smtClean="0"/>
              <a:t>50 milhões de vitimas e atrocidades inimagináveis</a:t>
            </a:r>
          </a:p>
          <a:p>
            <a:pPr lvl="2">
              <a:lnSpc>
                <a:spcPct val="80000"/>
              </a:lnSpc>
            </a:pPr>
            <a:r>
              <a:rPr lang="pt-BR" sz="1600" dirty="0" smtClean="0"/>
              <a:t>20 milhões de soviéticos</a:t>
            </a:r>
          </a:p>
          <a:p>
            <a:pPr lvl="2">
              <a:lnSpc>
                <a:spcPct val="80000"/>
              </a:lnSpc>
            </a:pPr>
            <a:r>
              <a:rPr lang="pt-BR" sz="1600" dirty="0" smtClean="0"/>
              <a:t>5 milhões de judeus</a:t>
            </a:r>
          </a:p>
          <a:p>
            <a:pPr lvl="2">
              <a:lnSpc>
                <a:spcPct val="80000"/>
              </a:lnSpc>
            </a:pPr>
            <a:r>
              <a:rPr lang="pt-BR" sz="1600" dirty="0" smtClean="0"/>
              <a:t>Letalidade maior – tecnologia mais sofisticada</a:t>
            </a:r>
          </a:p>
          <a:p>
            <a:pPr lvl="1">
              <a:lnSpc>
                <a:spcPct val="80000"/>
              </a:lnSpc>
            </a:pPr>
            <a:r>
              <a:rPr lang="pt-BR" sz="1800" dirty="0" smtClean="0"/>
              <a:t>Muitas cidades completamente destruídas </a:t>
            </a:r>
          </a:p>
          <a:p>
            <a:pPr lvl="1">
              <a:lnSpc>
                <a:spcPct val="80000"/>
              </a:lnSpc>
            </a:pPr>
            <a:r>
              <a:rPr lang="pt-BR" sz="1800" dirty="0" smtClean="0"/>
              <a:t>30 milhões de deslocados (7,5 milhões na Alemanha)</a:t>
            </a:r>
          </a:p>
          <a:p>
            <a:pPr lvl="2">
              <a:lnSpc>
                <a:spcPct val="80000"/>
              </a:lnSpc>
            </a:pPr>
            <a:r>
              <a:rPr lang="pt-BR" sz="1600" dirty="0" smtClean="0"/>
              <a:t>3 anos depois da guerra: 250.000 errantes na Europa</a:t>
            </a:r>
          </a:p>
          <a:p>
            <a:pPr>
              <a:lnSpc>
                <a:spcPct val="80000"/>
              </a:lnSpc>
            </a:pPr>
            <a:r>
              <a:rPr lang="pt-BR" sz="2000" dirty="0" smtClean="0"/>
              <a:t>Destruição desigual</a:t>
            </a:r>
          </a:p>
          <a:p>
            <a:pPr lvl="1">
              <a:lnSpc>
                <a:spcPct val="80000"/>
              </a:lnSpc>
            </a:pPr>
            <a:r>
              <a:rPr lang="pt-BR" sz="1800" dirty="0" smtClean="0"/>
              <a:t>Concentração: Europa de leste – Rússia, China-Japão</a:t>
            </a:r>
          </a:p>
          <a:p>
            <a:pPr lvl="2">
              <a:lnSpc>
                <a:spcPct val="80000"/>
              </a:lnSpc>
            </a:pPr>
            <a:r>
              <a:rPr lang="pt-BR" sz="1600" dirty="0" smtClean="0"/>
              <a:t>P.ex. França 500.000 (enorme, mas menos que IGM,) EUA – 300.000</a:t>
            </a:r>
          </a:p>
          <a:p>
            <a:pPr lvl="1">
              <a:lnSpc>
                <a:spcPct val="80000"/>
              </a:lnSpc>
            </a:pPr>
            <a:endParaRPr lang="pt-BR" sz="1800" dirty="0" smtClean="0"/>
          </a:p>
          <a:p>
            <a:pPr>
              <a:lnSpc>
                <a:spcPct val="80000"/>
              </a:lnSpc>
            </a:pPr>
            <a:endParaRPr lang="pt-BR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smtClean="0"/>
              <a:t>Dimensões econômicas da Guerra</a:t>
            </a:r>
          </a:p>
        </p:txBody>
      </p:sp>
      <p:sp>
        <p:nvSpPr>
          <p:cNvPr id="84995" name="Rectangle 3"/>
          <p:cNvSpPr>
            <a:spLocks noGrp="1"/>
          </p:cNvSpPr>
          <p:nvPr>
            <p:ph type="body" idx="1"/>
          </p:nvPr>
        </p:nvSpPr>
        <p:spPr>
          <a:xfrm>
            <a:off x="250825" y="1447800"/>
            <a:ext cx="8569325" cy="49339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t-BR" dirty="0" smtClean="0"/>
              <a:t>Durante a Guerra</a:t>
            </a:r>
          </a:p>
          <a:p>
            <a:pPr lvl="1">
              <a:lnSpc>
                <a:spcPct val="90000"/>
              </a:lnSpc>
            </a:pPr>
            <a:r>
              <a:rPr lang="pt-BR" dirty="0" smtClean="0"/>
              <a:t>Desestruturação de parte do comércio internacional (reestruturação)</a:t>
            </a:r>
          </a:p>
          <a:p>
            <a:pPr lvl="2">
              <a:lnSpc>
                <a:spcPct val="90000"/>
              </a:lnSpc>
            </a:pPr>
            <a:r>
              <a:rPr lang="pt-BR" dirty="0" smtClean="0"/>
              <a:t>Problemas (contingenciamento) de matérias primas </a:t>
            </a:r>
          </a:p>
          <a:p>
            <a:pPr lvl="1">
              <a:lnSpc>
                <a:spcPct val="90000"/>
              </a:lnSpc>
            </a:pPr>
            <a:r>
              <a:rPr lang="pt-BR" dirty="0" smtClean="0"/>
              <a:t>Direcionamento do esforço produtivo para a indústria bélica</a:t>
            </a:r>
          </a:p>
          <a:p>
            <a:pPr lvl="2">
              <a:lnSpc>
                <a:spcPct val="90000"/>
              </a:lnSpc>
            </a:pPr>
            <a:r>
              <a:rPr lang="pt-BR" dirty="0" smtClean="0"/>
              <a:t>Realocação da força de trabalho</a:t>
            </a:r>
          </a:p>
          <a:p>
            <a:pPr lvl="2">
              <a:lnSpc>
                <a:spcPct val="90000"/>
              </a:lnSpc>
            </a:pPr>
            <a:r>
              <a:rPr lang="pt-BR" dirty="0" smtClean="0"/>
              <a:t>Utilização intensiva de mulheres (homens nas forças armadas)</a:t>
            </a:r>
          </a:p>
          <a:p>
            <a:pPr lvl="1">
              <a:lnSpc>
                <a:spcPct val="90000"/>
              </a:lnSpc>
            </a:pPr>
            <a:r>
              <a:rPr lang="pt-BR" dirty="0" smtClean="0"/>
              <a:t>Controles centrais sobre múltiplas instancias da atividade econômica </a:t>
            </a:r>
          </a:p>
          <a:p>
            <a:pPr lvl="1">
              <a:lnSpc>
                <a:spcPct val="90000"/>
              </a:lnSpc>
            </a:pPr>
            <a:r>
              <a:rPr lang="pt-BR" dirty="0" smtClean="0"/>
              <a:t>Restrições ao consumo</a:t>
            </a:r>
          </a:p>
          <a:p>
            <a:pPr lvl="1">
              <a:lnSpc>
                <a:spcPct val="90000"/>
              </a:lnSpc>
            </a:pPr>
            <a:r>
              <a:rPr lang="pt-BR" dirty="0" smtClean="0"/>
              <a:t>Apesar de aumento dos impostos, ampliação do déficit e da dívida pública</a:t>
            </a:r>
          </a:p>
          <a:p>
            <a:pPr lvl="1">
              <a:lnSpc>
                <a:spcPct val="90000"/>
              </a:lnSpc>
            </a:pPr>
            <a:r>
              <a:rPr lang="pt-BR" dirty="0" smtClean="0"/>
              <a:t>Aceleração da inflação</a:t>
            </a:r>
          </a:p>
          <a:p>
            <a:pPr lvl="1">
              <a:lnSpc>
                <a:spcPct val="90000"/>
              </a:lnSpc>
              <a:buFont typeface="Wingdings 2" pitchFamily="18" charset="2"/>
              <a:buNone/>
            </a:pP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77875"/>
          </a:xfrm>
        </p:spPr>
        <p:txBody>
          <a:bodyPr/>
          <a:lstStyle/>
          <a:p>
            <a:r>
              <a:rPr lang="pt-BR" smtClean="0"/>
              <a:t>A posição econômica do eixo</a:t>
            </a:r>
          </a:p>
        </p:txBody>
      </p:sp>
      <p:sp>
        <p:nvSpPr>
          <p:cNvPr id="86019" name="Rectangle 3"/>
          <p:cNvSpPr>
            <a:spLocks noGrp="1"/>
          </p:cNvSpPr>
          <p:nvPr>
            <p:ph type="body" idx="1"/>
          </p:nvPr>
        </p:nvSpPr>
        <p:spPr>
          <a:xfrm>
            <a:off x="323850" y="1196975"/>
            <a:ext cx="8569325" cy="5472113"/>
          </a:xfrm>
        </p:spPr>
        <p:txBody>
          <a:bodyPr/>
          <a:lstStyle/>
          <a:p>
            <a:r>
              <a:rPr lang="pt-BR" sz="2200" smtClean="0"/>
              <a:t>Alemanha (Japão tb) antes da Guerra - militarização – reforço indústria bélica e abastecimento de “gêneros” essenciais, mas quando guerra </a:t>
            </a:r>
          </a:p>
          <a:p>
            <a:pPr lvl="1"/>
            <a:r>
              <a:rPr lang="pt-BR" sz="2000" smtClean="0"/>
              <a:t>dificuldades com matérias primas </a:t>
            </a:r>
          </a:p>
          <a:p>
            <a:pPr lvl="2"/>
            <a:r>
              <a:rPr lang="pt-BR" sz="1800" smtClean="0"/>
              <a:t>dependência grande de conquistas para abastecimento destes produtos (ou acordos com países neutros)</a:t>
            </a:r>
          </a:p>
          <a:p>
            <a:pPr lvl="1"/>
            <a:r>
              <a:rPr lang="pt-BR" sz="2000" smtClean="0"/>
              <a:t>problema com falta de mão de obra</a:t>
            </a:r>
          </a:p>
          <a:p>
            <a:pPr lvl="2"/>
            <a:r>
              <a:rPr lang="pt-BR" sz="1800" smtClean="0"/>
              <a:t> Alemanha empregou mais de 20% de trabalhadores estrangeiros compulsoriamente (“volta da escravidão”)</a:t>
            </a:r>
          </a:p>
          <a:p>
            <a:pPr lvl="1"/>
            <a:r>
              <a:rPr lang="pt-BR" sz="2000" smtClean="0"/>
              <a:t>Importância das vitórias iniciais do eixo para “resolver” problemas de guerra</a:t>
            </a:r>
          </a:p>
          <a:p>
            <a:pPr lvl="2"/>
            <a:r>
              <a:rPr lang="pt-BR" sz="1800" smtClean="0"/>
              <a:t>Dobra o “PIB do eixo” nos primeiros anos </a:t>
            </a:r>
          </a:p>
          <a:p>
            <a:pPr lvl="3"/>
            <a:r>
              <a:rPr lang="pt-BR" sz="1800" smtClean="0"/>
              <a:t>França, Leste europeu, zona agrícola Russa, Sudeste asiático</a:t>
            </a:r>
          </a:p>
          <a:p>
            <a:pPr lvl="1"/>
            <a:r>
              <a:rPr lang="pt-BR" sz="2000" smtClean="0"/>
              <a:t>Mas problema com o tempo: enfrentar frente ampla e manter produção e linhas de abastecimento</a:t>
            </a:r>
          </a:p>
          <a:p>
            <a:pPr lvl="2"/>
            <a:r>
              <a:rPr lang="pt-BR" sz="1800" smtClean="0"/>
              <a:t>Derrotas de Stalingrado e Midway - problemáticas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634082"/>
          </a:xfrm>
        </p:spPr>
        <p:txBody>
          <a:bodyPr/>
          <a:lstStyle/>
          <a:p>
            <a:r>
              <a:rPr lang="pt-BR" dirty="0" smtClean="0"/>
              <a:t>A posição econômica dos aliados </a:t>
            </a:r>
          </a:p>
        </p:txBody>
      </p:sp>
      <p:sp>
        <p:nvSpPr>
          <p:cNvPr id="87043" name="Rectangle 3"/>
          <p:cNvSpPr>
            <a:spLocks noGrp="1"/>
          </p:cNvSpPr>
          <p:nvPr>
            <p:ph type="body" idx="1"/>
          </p:nvPr>
        </p:nvSpPr>
        <p:spPr>
          <a:xfrm>
            <a:off x="179512" y="908720"/>
            <a:ext cx="8856984" cy="5949280"/>
          </a:xfrm>
        </p:spPr>
        <p:txBody>
          <a:bodyPr>
            <a:normAutofit lnSpcReduction="10000"/>
          </a:bodyPr>
          <a:lstStyle/>
          <a:p>
            <a:r>
              <a:rPr lang="pt-BR" sz="2400" dirty="0"/>
              <a:t>H</a:t>
            </a:r>
            <a:r>
              <a:rPr lang="pt-BR" sz="2400" dirty="0" smtClean="0"/>
              <a:t>istoriadores - </a:t>
            </a:r>
            <a:r>
              <a:rPr lang="pt-BR" sz="2400" dirty="0"/>
              <a:t>papel dos recursos econômicos e da organização na determinação do resultado da Segunda Guerra Mundial: </a:t>
            </a:r>
            <a:endParaRPr lang="pt-BR" sz="2400" dirty="0" smtClean="0"/>
          </a:p>
          <a:p>
            <a:pPr lvl="1"/>
            <a:r>
              <a:rPr lang="pt-BR" sz="2200" dirty="0" smtClean="0"/>
              <a:t>a </a:t>
            </a:r>
            <a:r>
              <a:rPr lang="pt-BR" sz="2200" dirty="0"/>
              <a:t>economia nazista não tinha recursos econômicos e organização para se opor ao poder combinado dos EUA, Reino Unido e URSS. </a:t>
            </a:r>
            <a:endParaRPr lang="pt-BR" sz="2200" dirty="0" smtClean="0"/>
          </a:p>
          <a:p>
            <a:pPr lvl="1"/>
            <a:r>
              <a:rPr lang="pt-BR" sz="2200" dirty="0" smtClean="0"/>
              <a:t>Visão minoritária: os </a:t>
            </a:r>
            <a:r>
              <a:rPr lang="pt-BR" sz="2200" dirty="0"/>
              <a:t>alemães foram derrotados não pela economia, mas pelos muitos erros estratégicos e táticos de Hitler, dos quais o mais importante foi a invasão da União Soviética.</a:t>
            </a:r>
          </a:p>
          <a:p>
            <a:r>
              <a:rPr lang="pt-BR" sz="2400" dirty="0" smtClean="0"/>
              <a:t>Aliados: problemas semelhantes aos do eixo mas abastecimento com base em acordos: </a:t>
            </a:r>
            <a:r>
              <a:rPr lang="pt-BR" sz="2200" dirty="0"/>
              <a:t>EUA e países aliados </a:t>
            </a:r>
          </a:p>
          <a:p>
            <a:pPr lvl="1"/>
            <a:r>
              <a:rPr lang="pt-BR" sz="2000" dirty="0" smtClean="0"/>
              <a:t>Com tempo melhor capacidade de produção de armamentos e fontes de matérias primas mais diversificadas</a:t>
            </a:r>
          </a:p>
          <a:p>
            <a:pPr lvl="2"/>
            <a:r>
              <a:rPr lang="pt-BR" sz="1600" dirty="0" smtClean="0"/>
              <a:t>GB resistência e ampliação do arsenal militar (aéreo)</a:t>
            </a:r>
          </a:p>
          <a:p>
            <a:pPr lvl="2"/>
            <a:r>
              <a:rPr lang="pt-BR" sz="1600" dirty="0" smtClean="0"/>
              <a:t>URSS: transferência da base produtiva (Urais e Sibéria)</a:t>
            </a:r>
          </a:p>
          <a:p>
            <a:pPr lvl="1"/>
            <a:r>
              <a:rPr lang="pt-BR" sz="2000" dirty="0" smtClean="0"/>
              <a:t>Entrada dos EUA: fonte “inesgotável” de homens e produtos </a:t>
            </a:r>
          </a:p>
          <a:p>
            <a:pPr lvl="2"/>
            <a:r>
              <a:rPr lang="pt-BR" sz="1800" dirty="0" smtClean="0"/>
              <a:t>pouco afetada por conflito em seu território </a:t>
            </a:r>
          </a:p>
          <a:p>
            <a:pPr lvl="1"/>
            <a:r>
              <a:rPr lang="pt-BR" sz="2000" dirty="0" smtClean="0"/>
              <a:t>Fontes no resto do mundo (América latina, Oceania)</a:t>
            </a:r>
          </a:p>
          <a:p>
            <a:r>
              <a:rPr lang="pt-BR" sz="2200" dirty="0" smtClean="0"/>
              <a:t>A questão tecnológica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Efeitos assimétricos da Guerra</a:t>
            </a:r>
          </a:p>
        </p:txBody>
      </p:sp>
      <p:sp>
        <p:nvSpPr>
          <p:cNvPr id="8806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mtClean="0"/>
              <a:t>Estímulos positivos sobre economia norte-americana</a:t>
            </a:r>
          </a:p>
          <a:p>
            <a:pPr lvl="1"/>
            <a:r>
              <a:rPr lang="pt-BR" smtClean="0"/>
              <a:t>Fim da grande depressão se dá de fato com Guerra</a:t>
            </a:r>
          </a:p>
          <a:p>
            <a:pPr lvl="1"/>
            <a:r>
              <a:rPr lang="pt-BR" smtClean="0"/>
              <a:t>PIB dos EUA cresce durante a guerra em 70%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1140" name="Object 4"/>
          <p:cNvGraphicFramePr>
            <a:graphicFrameLocks noChangeAspect="1"/>
          </p:cNvGraphicFramePr>
          <p:nvPr/>
        </p:nvGraphicFramePr>
        <p:xfrm>
          <a:off x="0" y="188913"/>
          <a:ext cx="9144000" cy="655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Gráfico" r:id="rId3" imgW="11363277" imgH="6143482" progId="Excel.Chart.8">
                  <p:embed/>
                </p:oleObj>
              </mc:Choice>
              <mc:Fallback>
                <p:oleObj name="Gráfico" r:id="rId3" imgW="11363277" imgH="6143482" progId="Excel.Char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88913"/>
                        <a:ext cx="9144000" cy="6553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64" name="Object 4"/>
          <p:cNvGraphicFramePr>
            <a:graphicFrameLocks noChangeAspect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Gráfico" r:id="rId3" imgW="11363277" imgH="6143482" progId="Excel.Chart.8">
                  <p:embed/>
                </p:oleObj>
              </mc:Choice>
              <mc:Fallback>
                <p:oleObj name="Gráfico" r:id="rId3" imgW="11363277" imgH="6143482" progId="Excel.Char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0" cy="685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978080" cy="2074242"/>
          </a:xfrm>
        </p:spPr>
        <p:txBody>
          <a:bodyPr/>
          <a:lstStyle/>
          <a:p>
            <a:r>
              <a:rPr lang="pt-BR" dirty="0"/>
              <a:t>2ª metade da década de </a:t>
            </a:r>
            <a:r>
              <a:rPr lang="pt-BR" dirty="0" smtClean="0"/>
              <a:t>30: </a:t>
            </a:r>
            <a:r>
              <a:rPr lang="pt-BR" dirty="0"/>
              <a:t>previsão de guerra </a:t>
            </a:r>
            <a:r>
              <a:rPr lang="pt-BR" dirty="0" smtClean="0"/>
              <a:t>vai ficando clara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927555" y="2924944"/>
            <a:ext cx="7772400" cy="4572000"/>
          </a:xfrm>
        </p:spPr>
        <p:txBody>
          <a:bodyPr/>
          <a:lstStyle/>
          <a:p>
            <a:r>
              <a:rPr lang="pt-BR" dirty="0"/>
              <a:t>Diferente da IGM – existia expectativa de guerra antes da IIGM </a:t>
            </a:r>
          </a:p>
          <a:p>
            <a:pPr lvl="1"/>
            <a:r>
              <a:rPr lang="pt-BR" dirty="0" smtClean="0"/>
              <a:t>Rearmamento </a:t>
            </a:r>
            <a:r>
              <a:rPr lang="pt-BR" dirty="0"/>
              <a:t>notório</a:t>
            </a:r>
          </a:p>
          <a:p>
            <a:pPr lvl="2"/>
            <a:r>
              <a:rPr lang="pt-BR" dirty="0"/>
              <a:t>Aliados (França e GB) mais difícil em função do movimento pacifista e das esquerdas </a:t>
            </a:r>
            <a:r>
              <a:rPr lang="pt-BR" dirty="0" err="1"/>
              <a:t>anti-guerra</a:t>
            </a:r>
            <a:endParaRPr lang="pt-BR" dirty="0"/>
          </a:p>
          <a:p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3686266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/>
          </p:cNvSpPr>
          <p:nvPr>
            <p:ph type="title"/>
          </p:nvPr>
        </p:nvSpPr>
        <p:spPr>
          <a:xfrm>
            <a:off x="611188" y="404813"/>
            <a:ext cx="7916862" cy="809625"/>
          </a:xfrm>
        </p:spPr>
        <p:txBody>
          <a:bodyPr/>
          <a:lstStyle/>
          <a:p>
            <a:pPr algn="ctr"/>
            <a:r>
              <a:rPr lang="pt-BR" sz="3600" smtClean="0"/>
              <a:t>Efeitos assimétricos da Guerra: </a:t>
            </a:r>
            <a:br>
              <a:rPr lang="pt-BR" sz="3600" smtClean="0"/>
            </a:br>
            <a:r>
              <a:rPr lang="pt-BR" sz="3600" smtClean="0"/>
              <a:t>o fim do Eurocentrismo</a:t>
            </a:r>
          </a:p>
        </p:txBody>
      </p:sp>
      <p:sp>
        <p:nvSpPr>
          <p:cNvPr id="93187" name="Rectangle 3"/>
          <p:cNvSpPr>
            <a:spLocks noGrp="1"/>
          </p:cNvSpPr>
          <p:nvPr>
            <p:ph type="body" idx="1"/>
          </p:nvPr>
        </p:nvSpPr>
        <p:spPr>
          <a:xfrm>
            <a:off x="250825" y="1196975"/>
            <a:ext cx="8642350" cy="56610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pt-BR" sz="2200" dirty="0" smtClean="0"/>
              <a:t>Estímulos positivos sobre economia norte-americana</a:t>
            </a:r>
          </a:p>
          <a:p>
            <a:pPr lvl="1">
              <a:lnSpc>
                <a:spcPct val="80000"/>
              </a:lnSpc>
            </a:pPr>
            <a:r>
              <a:rPr lang="pt-BR" sz="2000" dirty="0" smtClean="0"/>
              <a:t>PIB dos EUA cresce durante a guerra em 70% (havia desemprego/capacidade ociosa)</a:t>
            </a:r>
          </a:p>
          <a:p>
            <a:pPr lvl="2">
              <a:lnSpc>
                <a:spcPct val="80000"/>
              </a:lnSpc>
            </a:pPr>
            <a:r>
              <a:rPr lang="pt-BR" sz="1800" dirty="0" smtClean="0"/>
              <a:t>Todos os setores:</a:t>
            </a:r>
          </a:p>
          <a:p>
            <a:pPr lvl="3">
              <a:lnSpc>
                <a:spcPct val="80000"/>
              </a:lnSpc>
            </a:pPr>
            <a:r>
              <a:rPr lang="pt-BR" sz="1800" dirty="0" smtClean="0"/>
              <a:t>Constituição: complexo industrial-militar</a:t>
            </a:r>
          </a:p>
          <a:p>
            <a:pPr lvl="3">
              <a:lnSpc>
                <a:spcPct val="80000"/>
              </a:lnSpc>
            </a:pPr>
            <a:r>
              <a:rPr lang="pt-BR" sz="1800" dirty="0" smtClean="0"/>
              <a:t>Mudanças tecnológicas: nuclear, </a:t>
            </a:r>
            <a:r>
              <a:rPr lang="pt-BR" sz="1800" dirty="0" err="1" smtClean="0"/>
              <a:t>eletro-eletronica</a:t>
            </a:r>
            <a:r>
              <a:rPr lang="pt-BR" sz="1800" dirty="0" smtClean="0"/>
              <a:t> (informática)</a:t>
            </a:r>
          </a:p>
          <a:p>
            <a:pPr lvl="2">
              <a:lnSpc>
                <a:spcPct val="80000"/>
              </a:lnSpc>
            </a:pPr>
            <a:r>
              <a:rPr lang="pt-BR" sz="1800" dirty="0" smtClean="0"/>
              <a:t>Não problema com estoque de capital</a:t>
            </a:r>
          </a:p>
          <a:p>
            <a:pPr>
              <a:lnSpc>
                <a:spcPct val="80000"/>
              </a:lnSpc>
            </a:pPr>
            <a:r>
              <a:rPr lang="pt-BR" sz="2200" dirty="0" smtClean="0"/>
              <a:t>Outros países</a:t>
            </a:r>
          </a:p>
          <a:p>
            <a:pPr lvl="1">
              <a:lnSpc>
                <a:spcPct val="80000"/>
              </a:lnSpc>
            </a:pPr>
            <a:r>
              <a:rPr lang="pt-BR" sz="2000" dirty="0" smtClean="0"/>
              <a:t>Evolução do PIB – “estabilidade”</a:t>
            </a:r>
          </a:p>
          <a:p>
            <a:pPr lvl="1">
              <a:lnSpc>
                <a:spcPct val="80000"/>
              </a:lnSpc>
            </a:pPr>
            <a:r>
              <a:rPr lang="pt-BR" sz="2000" dirty="0" smtClean="0"/>
              <a:t>Diminuição do estoque acumulado – necessidade de reconstrução</a:t>
            </a:r>
          </a:p>
          <a:p>
            <a:pPr lvl="3">
              <a:lnSpc>
                <a:spcPct val="80000"/>
              </a:lnSpc>
            </a:pPr>
            <a:r>
              <a:rPr lang="pt-BR" sz="1800" dirty="0" smtClean="0"/>
              <a:t>URSS – “o vitorioso derrotado”: </a:t>
            </a:r>
          </a:p>
          <a:p>
            <a:pPr lvl="4">
              <a:lnSpc>
                <a:spcPct val="80000"/>
              </a:lnSpc>
            </a:pPr>
            <a:r>
              <a:rPr lang="pt-BR" sz="1800" dirty="0" smtClean="0"/>
              <a:t>danos permanentes na agricultura, condições habitacionais e de saúde</a:t>
            </a:r>
          </a:p>
          <a:p>
            <a:pPr lvl="3">
              <a:lnSpc>
                <a:spcPct val="80000"/>
              </a:lnSpc>
            </a:pPr>
            <a:r>
              <a:rPr lang="pt-BR" sz="1800" dirty="0" smtClean="0"/>
              <a:t>Japão – </a:t>
            </a:r>
            <a:r>
              <a:rPr lang="pt-BR" sz="1800" dirty="0" err="1" smtClean="0"/>
              <a:t>tb</a:t>
            </a:r>
            <a:r>
              <a:rPr lang="pt-BR" sz="1800" dirty="0" smtClean="0"/>
              <a:t> grandes perdas humanas e na </a:t>
            </a:r>
            <a:r>
              <a:rPr lang="pt-BR" sz="1800" dirty="0" err="1" smtClean="0"/>
              <a:t>infra-estrutura</a:t>
            </a:r>
            <a:r>
              <a:rPr lang="pt-BR" sz="1800" dirty="0" smtClean="0"/>
              <a:t> (maiores que Alemanha e Itália que também sofreram perdas importantes)</a:t>
            </a:r>
          </a:p>
          <a:p>
            <a:pPr lvl="1">
              <a:lnSpc>
                <a:spcPct val="80000"/>
              </a:lnSpc>
            </a:pPr>
            <a:r>
              <a:rPr lang="pt-BR" sz="2000" dirty="0" smtClean="0"/>
              <a:t>Reconstrução:</a:t>
            </a:r>
          </a:p>
          <a:p>
            <a:pPr lvl="3">
              <a:lnSpc>
                <a:spcPct val="80000"/>
              </a:lnSpc>
            </a:pPr>
            <a:r>
              <a:rPr lang="pt-BR" sz="1800" dirty="0" smtClean="0"/>
              <a:t>De remoção de escombros ao restabelecimento da infraestrutura, passando por recuperação de solos e plantas industriais</a:t>
            </a:r>
          </a:p>
          <a:p>
            <a:pPr lvl="3">
              <a:lnSpc>
                <a:spcPct val="80000"/>
              </a:lnSpc>
            </a:pPr>
            <a:r>
              <a:rPr lang="pt-BR" sz="1800" dirty="0" smtClean="0"/>
              <a:t>Inicio: problema de abastecimento (fome), necessidade de importações</a:t>
            </a:r>
          </a:p>
          <a:p>
            <a:pPr lvl="3">
              <a:lnSpc>
                <a:spcPct val="80000"/>
              </a:lnSpc>
            </a:pPr>
            <a:r>
              <a:rPr lang="pt-BR" sz="1800" dirty="0" smtClean="0"/>
              <a:t>Problema: financiamento com que $$ - escassez de dólares (ouro)</a:t>
            </a:r>
          </a:p>
          <a:p>
            <a:pPr>
              <a:lnSpc>
                <a:spcPct val="80000"/>
              </a:lnSpc>
            </a:pPr>
            <a:r>
              <a:rPr lang="pt-BR" sz="2200" dirty="0" smtClean="0"/>
              <a:t>Países estão nas mãos dos EUA – Plano Marshall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99592" y="0"/>
            <a:ext cx="7772400" cy="1143000"/>
          </a:xfrm>
        </p:spPr>
        <p:txBody>
          <a:bodyPr/>
          <a:lstStyle/>
          <a:p>
            <a:r>
              <a:rPr lang="pt-BR" dirty="0" smtClean="0"/>
              <a:t>Imediato Pós </a:t>
            </a:r>
            <a:r>
              <a:rPr lang="pt-BR" dirty="0"/>
              <a:t>Guerra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23528" y="1268760"/>
            <a:ext cx="8640960" cy="5184576"/>
          </a:xfrm>
        </p:spPr>
        <p:txBody>
          <a:bodyPr>
            <a:normAutofit fontScale="92500" lnSpcReduction="20000"/>
          </a:bodyPr>
          <a:lstStyle/>
          <a:p>
            <a:r>
              <a:rPr lang="pt-BR" dirty="0" smtClean="0"/>
              <a:t>EUA continuam crescendo, temor de recessão se afasta</a:t>
            </a:r>
            <a:endParaRPr lang="pt-BR" dirty="0"/>
          </a:p>
          <a:p>
            <a:pPr lvl="2"/>
            <a:r>
              <a:rPr lang="pt-BR" dirty="0" smtClean="0"/>
              <a:t>Perdas humanas e de capital existem mas menores</a:t>
            </a:r>
          </a:p>
          <a:p>
            <a:pPr lvl="1"/>
            <a:r>
              <a:rPr lang="pt-BR" dirty="0" smtClean="0"/>
              <a:t>Menos gastos públicos mais exportações </a:t>
            </a:r>
          </a:p>
          <a:p>
            <a:pPr lvl="1"/>
            <a:r>
              <a:rPr lang="pt-BR" dirty="0" smtClean="0"/>
              <a:t>Consumo </a:t>
            </a:r>
            <a:r>
              <a:rPr lang="pt-BR" dirty="0" err="1" smtClean="0"/>
              <a:t>tb</a:t>
            </a:r>
            <a:r>
              <a:rPr lang="pt-BR" dirty="0" smtClean="0"/>
              <a:t> se expande com resgate de bônus de guerra, pagamentos “sociais”, </a:t>
            </a:r>
          </a:p>
          <a:p>
            <a:pPr lvl="1"/>
            <a:r>
              <a:rPr lang="pt-BR" dirty="0" smtClean="0"/>
              <a:t>Investimentos – redirecionamento, aproveitamento “novas tecnologias”</a:t>
            </a:r>
          </a:p>
          <a:p>
            <a:pPr lvl="1"/>
            <a:r>
              <a:rPr lang="pt-BR" dirty="0" smtClean="0"/>
              <a:t>Algum impacto inflacionário inicial (bolha de preços)</a:t>
            </a:r>
          </a:p>
          <a:p>
            <a:r>
              <a:rPr lang="pt-BR" dirty="0" smtClean="0"/>
              <a:t>Europa (e Japão)</a:t>
            </a:r>
          </a:p>
          <a:p>
            <a:pPr lvl="2"/>
            <a:r>
              <a:rPr lang="pt-BR" dirty="0" smtClean="0"/>
              <a:t>Perdas humanas enormes e destruição material (infraestrutura, capital, terras, planteis de “gado”)</a:t>
            </a:r>
          </a:p>
          <a:p>
            <a:pPr lvl="1"/>
            <a:r>
              <a:rPr lang="pt-BR" dirty="0" smtClean="0"/>
              <a:t>Escassez de mão de obra e meios de produção</a:t>
            </a:r>
          </a:p>
          <a:p>
            <a:pPr lvl="2"/>
            <a:r>
              <a:rPr lang="pt-BR" dirty="0" smtClean="0"/>
              <a:t>Debates: Até onde problemas </a:t>
            </a:r>
            <a:r>
              <a:rPr lang="pt-BR" dirty="0" err="1" smtClean="0"/>
              <a:t>setorializados</a:t>
            </a:r>
            <a:r>
              <a:rPr lang="pt-BR" dirty="0" smtClean="0"/>
              <a:t> ou efetiva diminuição da capacidade produtiva </a:t>
            </a:r>
          </a:p>
          <a:p>
            <a:pPr lvl="1"/>
            <a:r>
              <a:rPr lang="pt-BR" dirty="0" smtClean="0"/>
              <a:t>Recuperação lenta, dificuldades se impõe à população no </a:t>
            </a:r>
            <a:r>
              <a:rPr lang="pt-BR" dirty="0" err="1" smtClean="0"/>
              <a:t>pos</a:t>
            </a:r>
            <a:r>
              <a:rPr lang="pt-BR" dirty="0" smtClean="0"/>
              <a:t> guerra (abastecimento/aquecimento, impostos)</a:t>
            </a:r>
          </a:p>
          <a:p>
            <a:pPr lvl="2"/>
            <a:r>
              <a:rPr lang="pt-BR" dirty="0" smtClean="0"/>
              <a:t>Mercado por si só não promove recuperação - reconstrução</a:t>
            </a:r>
          </a:p>
          <a:p>
            <a:pPr lvl="2"/>
            <a:r>
              <a:rPr lang="pt-BR" dirty="0" smtClean="0"/>
              <a:t>Evitar erros do fim I Guerra Mundial – </a:t>
            </a:r>
            <a:r>
              <a:rPr lang="pt-BR" dirty="0" err="1" smtClean="0"/>
              <a:t>pastorização</a:t>
            </a:r>
            <a:r>
              <a:rPr lang="pt-BR" dirty="0" smtClean="0"/>
              <a:t> alemã</a:t>
            </a:r>
          </a:p>
          <a:p>
            <a:pPr lvl="3"/>
            <a:endParaRPr lang="pt-BR" dirty="0" smtClean="0"/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3713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/>
          </p:cNvSpPr>
          <p:nvPr>
            <p:ph type="title"/>
          </p:nvPr>
        </p:nvSpPr>
        <p:spPr>
          <a:xfrm>
            <a:off x="900113" y="0"/>
            <a:ext cx="7772400" cy="1143000"/>
          </a:xfrm>
        </p:spPr>
        <p:txBody>
          <a:bodyPr/>
          <a:lstStyle/>
          <a:p>
            <a:r>
              <a:rPr lang="pt-BR" smtClean="0"/>
              <a:t>O novo mundo que emerge ...</a:t>
            </a:r>
          </a:p>
        </p:txBody>
      </p:sp>
      <p:sp>
        <p:nvSpPr>
          <p:cNvPr id="94211" name="Rectangle 3"/>
          <p:cNvSpPr>
            <a:spLocks noGrp="1"/>
          </p:cNvSpPr>
          <p:nvPr>
            <p:ph type="body" idx="1"/>
          </p:nvPr>
        </p:nvSpPr>
        <p:spPr>
          <a:xfrm>
            <a:off x="179512" y="1137424"/>
            <a:ext cx="8568630" cy="55435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pt-BR" sz="2000" dirty="0" smtClean="0"/>
              <a:t>Estarrecimento com flagelo humano das duas guerras e capacidade de destruição em massa gerados pelas novas tecnologias </a:t>
            </a:r>
          </a:p>
          <a:p>
            <a:pPr lvl="1">
              <a:lnSpc>
                <a:spcPct val="80000"/>
              </a:lnSpc>
            </a:pPr>
            <a:r>
              <a:rPr lang="pt-BR" sz="1800" dirty="0" smtClean="0"/>
              <a:t>“não sabemos como será a próxima guerra, mas sabemos como será a seguinte: atirando pedras”</a:t>
            </a:r>
          </a:p>
          <a:p>
            <a:pPr>
              <a:lnSpc>
                <a:spcPct val="80000"/>
              </a:lnSpc>
            </a:pPr>
            <a:r>
              <a:rPr lang="pt-BR" sz="2000" dirty="0" smtClean="0"/>
              <a:t>Liderança afirmadas e polarização ideológica: URSS e EUA</a:t>
            </a:r>
          </a:p>
          <a:p>
            <a:pPr lvl="1">
              <a:lnSpc>
                <a:spcPct val="80000"/>
              </a:lnSpc>
            </a:pPr>
            <a:r>
              <a:rPr lang="pt-BR" sz="1800" dirty="0" smtClean="0"/>
              <a:t>Novo ordenamento político e institucional </a:t>
            </a:r>
          </a:p>
          <a:p>
            <a:pPr lvl="1">
              <a:lnSpc>
                <a:spcPct val="80000"/>
              </a:lnSpc>
            </a:pPr>
            <a:r>
              <a:rPr lang="pt-BR" sz="1800" dirty="0" smtClean="0"/>
              <a:t>Apesar de conflitos localizados, tensões e rusgas – “estabilidade” das relações internacionais com base na Guerra Fria</a:t>
            </a:r>
          </a:p>
          <a:p>
            <a:pPr lvl="2">
              <a:lnSpc>
                <a:spcPct val="80000"/>
              </a:lnSpc>
            </a:pPr>
            <a:r>
              <a:rPr lang="pt-BR" sz="1600" dirty="0" smtClean="0"/>
              <a:t>Superioridade dos lideres impõe freio à propagação dos conflitos </a:t>
            </a:r>
          </a:p>
          <a:p>
            <a:pPr lvl="2">
              <a:lnSpc>
                <a:spcPct val="80000"/>
              </a:lnSpc>
            </a:pPr>
            <a:r>
              <a:rPr lang="pt-BR" sz="1600" dirty="0" smtClean="0"/>
              <a:t>URSS: vitoriosa mas grande destruição </a:t>
            </a:r>
          </a:p>
          <a:p>
            <a:pPr lvl="3">
              <a:lnSpc>
                <a:spcPct val="80000"/>
              </a:lnSpc>
            </a:pPr>
            <a:r>
              <a:rPr lang="pt-BR" sz="1600" dirty="0" smtClean="0"/>
              <a:t>enorme esforço de reconstrução e tentativa de recuperar condições de vida de sua população só possível com paz</a:t>
            </a:r>
          </a:p>
          <a:p>
            <a:pPr>
              <a:lnSpc>
                <a:spcPct val="80000"/>
              </a:lnSpc>
            </a:pPr>
            <a:r>
              <a:rPr lang="pt-BR" sz="2000" dirty="0" smtClean="0"/>
              <a:t>Ocidente: vitoriosos abandonam os projetos punitivos </a:t>
            </a:r>
          </a:p>
          <a:p>
            <a:pPr lvl="1">
              <a:lnSpc>
                <a:spcPct val="80000"/>
              </a:lnSpc>
            </a:pPr>
            <a:r>
              <a:rPr lang="pt-BR" sz="1800" dirty="0" smtClean="0"/>
              <a:t>Revisão e análise do passado recente – reconstrução do cenário começa ainda durante a II Guerra Mundial: ONU, </a:t>
            </a:r>
            <a:r>
              <a:rPr lang="pt-BR" sz="1800" dirty="0" err="1" smtClean="0"/>
              <a:t>Bretton</a:t>
            </a:r>
            <a:r>
              <a:rPr lang="pt-BR" sz="1800" dirty="0" smtClean="0"/>
              <a:t> Wood, Plano Marshall </a:t>
            </a:r>
          </a:p>
          <a:p>
            <a:pPr lvl="2">
              <a:lnSpc>
                <a:spcPct val="80000"/>
              </a:lnSpc>
            </a:pPr>
            <a:r>
              <a:rPr lang="pt-BR" sz="1600" dirty="0" smtClean="0"/>
              <a:t>Intransigência política e nacionalismo exacerbado – problemas</a:t>
            </a:r>
          </a:p>
          <a:p>
            <a:pPr lvl="1">
              <a:lnSpc>
                <a:spcPct val="80000"/>
              </a:lnSpc>
            </a:pPr>
            <a:r>
              <a:rPr lang="pt-BR" sz="1800" dirty="0" smtClean="0"/>
              <a:t>Liberalismo tem problemas e limites e democracia impõe cuidados econômicos </a:t>
            </a:r>
          </a:p>
          <a:p>
            <a:pPr lvl="2">
              <a:lnSpc>
                <a:spcPct val="80000"/>
              </a:lnSpc>
            </a:pPr>
            <a:r>
              <a:rPr lang="pt-BR" sz="1600" dirty="0" smtClean="0"/>
              <a:t>limites a instrumentos de política econômica – estabilização e desemprego </a:t>
            </a:r>
          </a:p>
          <a:p>
            <a:pPr lvl="2">
              <a:lnSpc>
                <a:spcPct val="80000"/>
              </a:lnSpc>
            </a:pPr>
            <a:r>
              <a:rPr lang="pt-BR" sz="1600" dirty="0" smtClean="0"/>
              <a:t>Individualização da sociedade e sistema de proteção social</a:t>
            </a:r>
          </a:p>
          <a:p>
            <a:pPr lvl="1">
              <a:lnSpc>
                <a:spcPct val="80000"/>
              </a:lnSpc>
            </a:pPr>
            <a:r>
              <a:rPr lang="pt-BR" sz="1800" dirty="0" smtClean="0"/>
              <a:t>EUA assume seu papel central de líder da orquestra </a:t>
            </a:r>
          </a:p>
          <a:p>
            <a:pPr lvl="3">
              <a:lnSpc>
                <a:spcPct val="80000"/>
              </a:lnSpc>
              <a:buFont typeface="Wingdings 2" pitchFamily="18" charset="2"/>
              <a:buNone/>
            </a:pPr>
            <a:endParaRPr lang="pt-BR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1143000"/>
          </a:xfrm>
        </p:spPr>
        <p:txBody>
          <a:bodyPr/>
          <a:lstStyle/>
          <a:p>
            <a:pPr algn="ctr"/>
            <a:r>
              <a:rPr lang="pt-BR" dirty="0" smtClean="0"/>
              <a:t>Despesas com defesa 1930 -1938</a:t>
            </a:r>
            <a:br>
              <a:rPr lang="pt-BR" dirty="0" smtClean="0"/>
            </a:br>
            <a:r>
              <a:rPr lang="pt-BR" sz="2800" dirty="0" smtClean="0"/>
              <a:t>(milhões US$)</a:t>
            </a:r>
            <a:endParaRPr lang="pt-BR" sz="2800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785466453"/>
              </p:ext>
            </p:extLst>
          </p:nvPr>
        </p:nvGraphicFramePr>
        <p:xfrm>
          <a:off x="251520" y="1447800"/>
          <a:ext cx="8435280" cy="42854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2357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5441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5441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5441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35682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Ano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Japão 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Itália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Alemanha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URSS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GB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França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USA</a:t>
                      </a:r>
                      <a:endParaRPr lang="pt-B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5682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1930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218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266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162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722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512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498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699</a:t>
                      </a:r>
                      <a:endParaRPr lang="pt-B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5682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1933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183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351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452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707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333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524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570</a:t>
                      </a:r>
                      <a:endParaRPr lang="pt-B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5682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1934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292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455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709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3479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540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707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803</a:t>
                      </a:r>
                      <a:endParaRPr lang="pt-B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5682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1935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300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966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1607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5517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646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867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806</a:t>
                      </a:r>
                      <a:endParaRPr lang="pt-B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5682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1936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313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1149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2332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2933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892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995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932</a:t>
                      </a:r>
                      <a:endParaRPr lang="pt-B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5682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1937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940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1235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3298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3446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1245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890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1032</a:t>
                      </a:r>
                      <a:endParaRPr lang="pt-B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5682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1938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1740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746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7415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5429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1863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919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1131</a:t>
                      </a:r>
                      <a:endParaRPr lang="pt-B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2339752" y="5949280"/>
            <a:ext cx="5760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Fonte: Kennedy (1989) apud SAES &amp; SAES (2014)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41799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978080" cy="2074242"/>
          </a:xfrm>
        </p:spPr>
        <p:txBody>
          <a:bodyPr/>
          <a:lstStyle/>
          <a:p>
            <a:r>
              <a:rPr lang="pt-BR" dirty="0"/>
              <a:t>2ª metade da década de </a:t>
            </a:r>
            <a:r>
              <a:rPr lang="pt-BR" dirty="0" smtClean="0"/>
              <a:t>30: </a:t>
            </a:r>
            <a:r>
              <a:rPr lang="pt-BR" dirty="0"/>
              <a:t>previsão de guerra </a:t>
            </a:r>
            <a:r>
              <a:rPr lang="pt-BR" dirty="0" smtClean="0"/>
              <a:t>vai ficando clara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1560" y="2924944"/>
            <a:ext cx="8088395" cy="4572000"/>
          </a:xfrm>
        </p:spPr>
        <p:txBody>
          <a:bodyPr/>
          <a:lstStyle/>
          <a:p>
            <a:r>
              <a:rPr lang="pt-BR" dirty="0" smtClean="0"/>
              <a:t>Diferente da IGM – existia expectativa de guerra antes da IIGM </a:t>
            </a:r>
          </a:p>
          <a:p>
            <a:pPr lvl="1"/>
            <a:r>
              <a:rPr lang="pt-BR" dirty="0"/>
              <a:t>Rearmamento notório</a:t>
            </a:r>
          </a:p>
          <a:p>
            <a:pPr lvl="1"/>
            <a:r>
              <a:rPr lang="pt-BR" dirty="0" smtClean="0"/>
              <a:t>Afora continente americano – varias “disputas” nos outros </a:t>
            </a:r>
            <a:r>
              <a:rPr lang="pt-BR" dirty="0" smtClean="0"/>
              <a:t>continentes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29225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/>
          </p:cNvSpPr>
          <p:nvPr>
            <p:ph type="title"/>
          </p:nvPr>
        </p:nvSpPr>
        <p:spPr>
          <a:xfrm>
            <a:off x="971550" y="188913"/>
            <a:ext cx="7772400" cy="1143000"/>
          </a:xfrm>
        </p:spPr>
        <p:txBody>
          <a:bodyPr/>
          <a:lstStyle/>
          <a:p>
            <a:r>
              <a:rPr lang="pt-BR" sz="3600" smtClean="0"/>
              <a:t>Momentos que antecedem a II WW</a:t>
            </a:r>
          </a:p>
        </p:txBody>
      </p:sp>
      <p:sp>
        <p:nvSpPr>
          <p:cNvPr id="75780" name="Line 4"/>
          <p:cNvSpPr>
            <a:spLocks noChangeShapeType="1"/>
          </p:cNvSpPr>
          <p:nvPr/>
        </p:nvSpPr>
        <p:spPr bwMode="auto">
          <a:xfrm>
            <a:off x="395288" y="4005263"/>
            <a:ext cx="8497887" cy="0"/>
          </a:xfrm>
          <a:prstGeom prst="line">
            <a:avLst/>
          </a:prstGeom>
          <a:noFill/>
          <a:ln w="76200">
            <a:solidFill>
              <a:schemeClr val="accent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75781" name="AutoShape 5"/>
          <p:cNvSpPr>
            <a:spLocks/>
          </p:cNvSpPr>
          <p:nvPr/>
        </p:nvSpPr>
        <p:spPr bwMode="auto">
          <a:xfrm flipH="1">
            <a:off x="539750" y="1844675"/>
            <a:ext cx="1511300" cy="914400"/>
          </a:xfrm>
          <a:prstGeom prst="callout1">
            <a:avLst>
              <a:gd name="adj1" fmla="val 12500"/>
              <a:gd name="adj2" fmla="val 105042"/>
              <a:gd name="adj3" fmla="val 232292"/>
              <a:gd name="adj4" fmla="val 105042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pt-BR"/>
              <a:t>Japão invade a Manchúria</a:t>
            </a:r>
          </a:p>
        </p:txBody>
      </p:sp>
      <p:sp>
        <p:nvSpPr>
          <p:cNvPr id="75782" name="AutoShape 6"/>
          <p:cNvSpPr>
            <a:spLocks/>
          </p:cNvSpPr>
          <p:nvPr/>
        </p:nvSpPr>
        <p:spPr bwMode="auto">
          <a:xfrm>
            <a:off x="2339975" y="2814638"/>
            <a:ext cx="1293813" cy="1008062"/>
          </a:xfrm>
          <a:prstGeom prst="callout1">
            <a:avLst>
              <a:gd name="adj1" fmla="val 11338"/>
              <a:gd name="adj2" fmla="val -5889"/>
              <a:gd name="adj3" fmla="val 117954"/>
              <a:gd name="adj4" fmla="val -5889"/>
            </a:avLst>
          </a:prstGeom>
          <a:solidFill>
            <a:srgbClr val="1E5C2D"/>
          </a:solidFill>
          <a:ln w="9525">
            <a:solidFill>
              <a:srgbClr val="1E5C2D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pt-BR">
                <a:solidFill>
                  <a:schemeClr val="bg1"/>
                </a:solidFill>
              </a:rPr>
              <a:t>Itália ocupa a Etiópia</a:t>
            </a:r>
          </a:p>
        </p:txBody>
      </p:sp>
      <p:sp>
        <p:nvSpPr>
          <p:cNvPr id="75783" name="AutoShape 7"/>
          <p:cNvSpPr>
            <a:spLocks/>
          </p:cNvSpPr>
          <p:nvPr/>
        </p:nvSpPr>
        <p:spPr bwMode="auto">
          <a:xfrm>
            <a:off x="1692275" y="5084763"/>
            <a:ext cx="1479550" cy="719137"/>
          </a:xfrm>
          <a:prstGeom prst="callout1">
            <a:avLst>
              <a:gd name="adj1" fmla="val 84106"/>
              <a:gd name="adj2" fmla="val 105148"/>
              <a:gd name="adj3" fmla="val -142384"/>
              <a:gd name="adj4" fmla="val 105148"/>
            </a:avLst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pt-BR"/>
              <a:t>Guerra Civil Espanhola</a:t>
            </a:r>
          </a:p>
        </p:txBody>
      </p:sp>
      <p:sp>
        <p:nvSpPr>
          <p:cNvPr id="75784" name="AutoShape 8"/>
          <p:cNvSpPr>
            <a:spLocks/>
          </p:cNvSpPr>
          <p:nvPr/>
        </p:nvSpPr>
        <p:spPr bwMode="auto">
          <a:xfrm flipH="1">
            <a:off x="4067175" y="1700213"/>
            <a:ext cx="1655763" cy="914400"/>
          </a:xfrm>
          <a:prstGeom prst="callout1">
            <a:avLst>
              <a:gd name="adj1" fmla="val 12500"/>
              <a:gd name="adj2" fmla="val 95875"/>
              <a:gd name="adj3" fmla="val 247917"/>
              <a:gd name="adj4" fmla="val 95875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pt-BR"/>
              <a:t>Japão avança sobre a China</a:t>
            </a:r>
          </a:p>
        </p:txBody>
      </p:sp>
      <p:sp>
        <p:nvSpPr>
          <p:cNvPr id="75787" name="AutoShape 11"/>
          <p:cNvSpPr>
            <a:spLocks/>
          </p:cNvSpPr>
          <p:nvPr/>
        </p:nvSpPr>
        <p:spPr bwMode="auto">
          <a:xfrm flipH="1">
            <a:off x="3904242" y="4401799"/>
            <a:ext cx="1768475" cy="1221580"/>
          </a:xfrm>
          <a:prstGeom prst="callout1">
            <a:avLst>
              <a:gd name="adj1" fmla="val -30806"/>
              <a:gd name="adj2" fmla="val 35048"/>
              <a:gd name="adj3" fmla="val 6008"/>
              <a:gd name="adj4" fmla="val 35049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pt-BR" dirty="0">
                <a:solidFill>
                  <a:schemeClr val="bg1"/>
                </a:solidFill>
              </a:rPr>
              <a:t>Anexação da Áustria pela Alemanha </a:t>
            </a:r>
          </a:p>
          <a:p>
            <a:pPr algn="ctr"/>
            <a:r>
              <a:rPr lang="pt-BR" dirty="0">
                <a:solidFill>
                  <a:schemeClr val="bg1"/>
                </a:solidFill>
              </a:rPr>
              <a:t>(</a:t>
            </a:r>
            <a:r>
              <a:rPr lang="pt-BR" dirty="0" err="1">
                <a:solidFill>
                  <a:schemeClr val="bg1"/>
                </a:solidFill>
              </a:rPr>
              <a:t>Anchluss</a:t>
            </a:r>
            <a:r>
              <a:rPr lang="pt-BR" dirty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75788" name="AutoShape 12"/>
          <p:cNvSpPr>
            <a:spLocks/>
          </p:cNvSpPr>
          <p:nvPr/>
        </p:nvSpPr>
        <p:spPr bwMode="auto">
          <a:xfrm flipH="1">
            <a:off x="5149870" y="5734456"/>
            <a:ext cx="1943100" cy="981075"/>
          </a:xfrm>
          <a:prstGeom prst="callout1">
            <a:avLst>
              <a:gd name="adj1" fmla="val 88347"/>
              <a:gd name="adj2" fmla="val 103921"/>
              <a:gd name="adj3" fmla="val -143852"/>
              <a:gd name="adj4" fmla="val 103921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pt-BR">
                <a:solidFill>
                  <a:schemeClr val="bg1"/>
                </a:solidFill>
              </a:rPr>
              <a:t>Ocupação dos sudetos</a:t>
            </a:r>
          </a:p>
          <a:p>
            <a:pPr algn="ctr"/>
            <a:r>
              <a:rPr lang="pt-BR" sz="1600">
                <a:solidFill>
                  <a:schemeClr val="bg1"/>
                </a:solidFill>
              </a:rPr>
              <a:t>(Tchecoslovaquia)</a:t>
            </a:r>
          </a:p>
        </p:txBody>
      </p:sp>
      <p:sp>
        <p:nvSpPr>
          <p:cNvPr id="75793" name="AutoShape 17"/>
          <p:cNvSpPr>
            <a:spLocks/>
          </p:cNvSpPr>
          <p:nvPr/>
        </p:nvSpPr>
        <p:spPr bwMode="auto">
          <a:xfrm>
            <a:off x="6443663" y="4602114"/>
            <a:ext cx="1512888" cy="865187"/>
          </a:xfrm>
          <a:prstGeom prst="callout1">
            <a:avLst>
              <a:gd name="adj1" fmla="val 86787"/>
              <a:gd name="adj2" fmla="val -5037"/>
              <a:gd name="adj3" fmla="val -45870"/>
              <a:gd name="adj4" fmla="val -5037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pt-BR">
                <a:solidFill>
                  <a:schemeClr val="bg1"/>
                </a:solidFill>
              </a:rPr>
              <a:t>Anexação de Praga</a:t>
            </a:r>
          </a:p>
        </p:txBody>
      </p:sp>
      <p:sp>
        <p:nvSpPr>
          <p:cNvPr id="75794" name="AutoShape 18"/>
          <p:cNvSpPr>
            <a:spLocks/>
          </p:cNvSpPr>
          <p:nvPr/>
        </p:nvSpPr>
        <p:spPr bwMode="auto">
          <a:xfrm flipH="1">
            <a:off x="6156325" y="2420938"/>
            <a:ext cx="1152525" cy="863600"/>
          </a:xfrm>
          <a:prstGeom prst="callout1">
            <a:avLst>
              <a:gd name="adj1" fmla="val 13231"/>
              <a:gd name="adj2" fmla="val 68319"/>
              <a:gd name="adj3" fmla="val 172606"/>
              <a:gd name="adj4" fmla="val 68319"/>
            </a:avLst>
          </a:prstGeom>
          <a:solidFill>
            <a:srgbClr val="1E5C2D"/>
          </a:solidFill>
          <a:ln w="9525">
            <a:solidFill>
              <a:srgbClr val="1E5C2D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pt-BR">
                <a:solidFill>
                  <a:schemeClr val="bg1"/>
                </a:solidFill>
              </a:rPr>
              <a:t>Itália ocupa a Albânia </a:t>
            </a:r>
          </a:p>
        </p:txBody>
      </p:sp>
      <p:sp>
        <p:nvSpPr>
          <p:cNvPr id="75795" name="Text Box 19"/>
          <p:cNvSpPr txBox="1">
            <a:spLocks noChangeArrowheads="1"/>
          </p:cNvSpPr>
          <p:nvPr/>
        </p:nvSpPr>
        <p:spPr bwMode="auto">
          <a:xfrm>
            <a:off x="179388" y="4076700"/>
            <a:ext cx="7921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/>
              <a:t>1931</a:t>
            </a:r>
          </a:p>
        </p:txBody>
      </p:sp>
      <p:sp>
        <p:nvSpPr>
          <p:cNvPr id="75796" name="Text Box 20"/>
          <p:cNvSpPr txBox="1">
            <a:spLocks noChangeArrowheads="1"/>
          </p:cNvSpPr>
          <p:nvPr/>
        </p:nvSpPr>
        <p:spPr bwMode="auto">
          <a:xfrm>
            <a:off x="1979613" y="4005263"/>
            <a:ext cx="7921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/>
              <a:t>1935</a:t>
            </a:r>
          </a:p>
        </p:txBody>
      </p:sp>
      <p:sp>
        <p:nvSpPr>
          <p:cNvPr id="75797" name="Text Box 21"/>
          <p:cNvSpPr txBox="1">
            <a:spLocks noChangeArrowheads="1"/>
          </p:cNvSpPr>
          <p:nvPr/>
        </p:nvSpPr>
        <p:spPr bwMode="auto">
          <a:xfrm>
            <a:off x="2916238" y="4005263"/>
            <a:ext cx="7921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/>
              <a:t>1936</a:t>
            </a:r>
          </a:p>
        </p:txBody>
      </p:sp>
      <p:sp>
        <p:nvSpPr>
          <p:cNvPr id="75798" name="Text Box 22"/>
          <p:cNvSpPr txBox="1">
            <a:spLocks noChangeArrowheads="1"/>
          </p:cNvSpPr>
          <p:nvPr/>
        </p:nvSpPr>
        <p:spPr bwMode="auto">
          <a:xfrm>
            <a:off x="3851275" y="4005263"/>
            <a:ext cx="7921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/>
              <a:t>1937</a:t>
            </a:r>
          </a:p>
        </p:txBody>
      </p:sp>
      <p:sp>
        <p:nvSpPr>
          <p:cNvPr id="75799" name="Text Box 23"/>
          <p:cNvSpPr txBox="1">
            <a:spLocks noChangeArrowheads="1"/>
          </p:cNvSpPr>
          <p:nvPr/>
        </p:nvSpPr>
        <p:spPr bwMode="auto">
          <a:xfrm>
            <a:off x="4786313" y="3971828"/>
            <a:ext cx="7921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dirty="0"/>
              <a:t>1938</a:t>
            </a:r>
          </a:p>
        </p:txBody>
      </p:sp>
      <p:sp>
        <p:nvSpPr>
          <p:cNvPr id="75800" name="Text Box 24"/>
          <p:cNvSpPr txBox="1">
            <a:spLocks noChangeArrowheads="1"/>
          </p:cNvSpPr>
          <p:nvPr/>
        </p:nvSpPr>
        <p:spPr bwMode="auto">
          <a:xfrm>
            <a:off x="6443663" y="4005263"/>
            <a:ext cx="7921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/>
              <a:t>1939</a:t>
            </a:r>
          </a:p>
        </p:txBody>
      </p:sp>
      <p:sp>
        <p:nvSpPr>
          <p:cNvPr id="75801" name="AutoShape 25"/>
          <p:cNvSpPr>
            <a:spLocks noChangeArrowheads="1"/>
          </p:cNvSpPr>
          <p:nvPr/>
        </p:nvSpPr>
        <p:spPr bwMode="auto">
          <a:xfrm>
            <a:off x="7308850" y="2492375"/>
            <a:ext cx="1835150" cy="2808288"/>
          </a:xfrm>
          <a:prstGeom prst="irregularSeal1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75802" name="Text Box 26"/>
          <p:cNvSpPr txBox="1">
            <a:spLocks noChangeArrowheads="1"/>
          </p:cNvSpPr>
          <p:nvPr/>
        </p:nvSpPr>
        <p:spPr bwMode="auto">
          <a:xfrm>
            <a:off x="7740650" y="3357563"/>
            <a:ext cx="107950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>
                <a:solidFill>
                  <a:schemeClr val="bg1"/>
                </a:solidFill>
              </a:rPr>
              <a:t>Invasão da Polônia</a:t>
            </a:r>
          </a:p>
        </p:txBody>
      </p:sp>
      <p:sp>
        <p:nvSpPr>
          <p:cNvPr id="75803" name="AutoShape 27"/>
          <p:cNvSpPr>
            <a:spLocks/>
          </p:cNvSpPr>
          <p:nvPr/>
        </p:nvSpPr>
        <p:spPr bwMode="auto">
          <a:xfrm flipH="1">
            <a:off x="3349625" y="5734050"/>
            <a:ext cx="1366838" cy="865188"/>
          </a:xfrm>
          <a:prstGeom prst="callout1">
            <a:avLst>
              <a:gd name="adj1" fmla="val 86787"/>
              <a:gd name="adj2" fmla="val 105574"/>
              <a:gd name="adj3" fmla="val -179083"/>
              <a:gd name="adj4" fmla="val 105574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pt-BR" dirty="0">
                <a:solidFill>
                  <a:schemeClr val="bg1"/>
                </a:solidFill>
              </a:rPr>
              <a:t>Ocupação da </a:t>
            </a:r>
            <a:r>
              <a:rPr lang="pt-BR" dirty="0" smtClean="0">
                <a:solidFill>
                  <a:schemeClr val="bg1"/>
                </a:solidFill>
              </a:rPr>
              <a:t>Renânia</a:t>
            </a:r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267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3600" dirty="0" smtClean="0"/>
              <a:t>Acordo de Munique (</a:t>
            </a:r>
            <a:r>
              <a:rPr lang="pt-BR" sz="3600" i="1" dirty="0" err="1" smtClean="0"/>
              <a:t>turning</a:t>
            </a:r>
            <a:r>
              <a:rPr lang="pt-BR" sz="3600" i="1" dirty="0" smtClean="0"/>
              <a:t> point</a:t>
            </a:r>
            <a:r>
              <a:rPr lang="pt-BR" sz="3600" dirty="0" smtClean="0"/>
              <a:t>) </a:t>
            </a:r>
            <a:br>
              <a:rPr lang="pt-BR" sz="3600" dirty="0" smtClean="0"/>
            </a:br>
            <a:r>
              <a:rPr lang="pt-BR" sz="3600" dirty="0" smtClean="0"/>
              <a:t>(09 -1938)</a:t>
            </a:r>
          </a:p>
        </p:txBody>
      </p:sp>
      <p:sp>
        <p:nvSpPr>
          <p:cNvPr id="81923" name="Rectangle 3"/>
          <p:cNvSpPr>
            <a:spLocks noGrp="1"/>
          </p:cNvSpPr>
          <p:nvPr>
            <p:ph type="body" idx="1"/>
          </p:nvPr>
        </p:nvSpPr>
        <p:spPr>
          <a:xfrm>
            <a:off x="467544" y="1447800"/>
            <a:ext cx="8424936" cy="522128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pt-BR" sz="2400" dirty="0" smtClean="0"/>
              <a:t>Conferencia em Munique depois da invasão inicial da Tchecoslováquia</a:t>
            </a:r>
          </a:p>
          <a:p>
            <a:pPr lvl="2">
              <a:lnSpc>
                <a:spcPct val="80000"/>
              </a:lnSpc>
            </a:pPr>
            <a:r>
              <a:rPr lang="pt-BR" sz="1800" dirty="0" smtClean="0"/>
              <a:t>Antes (invasão/</a:t>
            </a:r>
            <a:r>
              <a:rPr lang="pt-BR" sz="1800" dirty="0" err="1" smtClean="0"/>
              <a:t>remilitarização</a:t>
            </a:r>
            <a:r>
              <a:rPr lang="pt-BR" sz="1800" dirty="0" smtClean="0"/>
              <a:t> da Renânia - fim do Tratado de </a:t>
            </a:r>
            <a:r>
              <a:rPr lang="pt-BR" sz="1800" dirty="0" err="1" smtClean="0"/>
              <a:t>Locarno</a:t>
            </a:r>
            <a:r>
              <a:rPr lang="pt-BR" sz="1800" dirty="0" smtClean="0"/>
              <a:t> – Versalhes)</a:t>
            </a:r>
          </a:p>
          <a:p>
            <a:pPr lvl="1">
              <a:lnSpc>
                <a:spcPct val="80000"/>
              </a:lnSpc>
            </a:pPr>
            <a:r>
              <a:rPr lang="pt-BR" dirty="0" smtClean="0"/>
              <a:t>exemplo de </a:t>
            </a:r>
            <a:r>
              <a:rPr lang="pt-BR" i="1" dirty="0" smtClean="0"/>
              <a:t>apaziguamento </a:t>
            </a:r>
          </a:p>
          <a:p>
            <a:pPr>
              <a:lnSpc>
                <a:spcPct val="80000"/>
              </a:lnSpc>
            </a:pPr>
            <a:r>
              <a:rPr lang="pt-BR" sz="2400" dirty="0" smtClean="0"/>
              <a:t>Acordo : concede </a:t>
            </a:r>
            <a:r>
              <a:rPr lang="pt-BR" sz="2400" dirty="0" err="1" smtClean="0"/>
              <a:t>Sudetos</a:t>
            </a:r>
            <a:r>
              <a:rPr lang="pt-BR" sz="2400" dirty="0" smtClean="0"/>
              <a:t> à Alemanha com promessas que não haveria mais invasões </a:t>
            </a:r>
          </a:p>
          <a:p>
            <a:pPr lvl="1">
              <a:lnSpc>
                <a:spcPct val="80000"/>
              </a:lnSpc>
            </a:pPr>
            <a:r>
              <a:rPr lang="pt-BR" dirty="0" smtClean="0"/>
              <a:t>Tchecoslováquia não faz parte do acordo (“Traição de Munique”)</a:t>
            </a:r>
          </a:p>
          <a:p>
            <a:pPr lvl="2">
              <a:lnSpc>
                <a:spcPct val="80000"/>
              </a:lnSpc>
            </a:pPr>
            <a:r>
              <a:rPr lang="pt-BR" dirty="0" smtClean="0"/>
              <a:t>Concessões excessivas (fraqueza europeia ?)</a:t>
            </a:r>
          </a:p>
          <a:p>
            <a:pPr lvl="1">
              <a:lnSpc>
                <a:spcPct val="80000"/>
              </a:lnSpc>
            </a:pPr>
            <a:r>
              <a:rPr lang="pt-BR" dirty="0" smtClean="0"/>
              <a:t>Volta de Chamberlain à GB</a:t>
            </a:r>
          </a:p>
          <a:p>
            <a:pPr lvl="2">
              <a:lnSpc>
                <a:spcPct val="80000"/>
              </a:lnSpc>
            </a:pPr>
            <a:r>
              <a:rPr lang="pt-BR" dirty="0" smtClean="0"/>
              <a:t>Chamberlain: “Peace in </a:t>
            </a:r>
            <a:r>
              <a:rPr lang="pt-BR" dirty="0" err="1" smtClean="0"/>
              <a:t>our</a:t>
            </a:r>
            <a:r>
              <a:rPr lang="pt-BR" dirty="0" smtClean="0"/>
              <a:t> Time” – percepção de Paz e limites a expansão Alemã</a:t>
            </a:r>
          </a:p>
          <a:p>
            <a:pPr lvl="2">
              <a:lnSpc>
                <a:spcPct val="80000"/>
              </a:lnSpc>
            </a:pPr>
            <a:r>
              <a:rPr lang="pt-BR" dirty="0" smtClean="0"/>
              <a:t>Churchill: "Entre a desonra e a guerra, escolheste a desonra, e terás a guerra".</a:t>
            </a:r>
          </a:p>
          <a:p>
            <a:pPr>
              <a:lnSpc>
                <a:spcPct val="80000"/>
              </a:lnSpc>
            </a:pPr>
            <a:r>
              <a:rPr lang="pt-BR" sz="2400" dirty="0" smtClean="0"/>
              <a:t>França e Inglaterra percebem necessidade de acelerar armamento</a:t>
            </a:r>
          </a:p>
          <a:p>
            <a:pPr lvl="1">
              <a:lnSpc>
                <a:spcPct val="80000"/>
              </a:lnSpc>
            </a:pPr>
            <a:r>
              <a:rPr lang="pt-BR" dirty="0" smtClean="0"/>
              <a:t>Evitar expansão de Hitler – demonstrar força (triplicam gastos bélicos)</a:t>
            </a:r>
          </a:p>
          <a:p>
            <a:pPr>
              <a:lnSpc>
                <a:spcPct val="80000"/>
              </a:lnSpc>
            </a:pPr>
            <a:endParaRPr lang="pt-BR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634082"/>
          </a:xfrm>
        </p:spPr>
        <p:txBody>
          <a:bodyPr/>
          <a:lstStyle/>
          <a:p>
            <a:r>
              <a:rPr lang="pt-BR" dirty="0" smtClean="0"/>
              <a:t>O avanço do eixo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1248" y="1196752"/>
            <a:ext cx="8208912" cy="4572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pt-BR" sz="2400" dirty="0"/>
              <a:t>Hitler imagina que apaziguamento continuará quando invade Polônia ?</a:t>
            </a:r>
          </a:p>
          <a:p>
            <a:pPr lvl="1">
              <a:lnSpc>
                <a:spcPct val="80000"/>
              </a:lnSpc>
            </a:pPr>
            <a:r>
              <a:rPr lang="pt-BR" dirty="0"/>
              <a:t>Já havia tomado Praga (e o resto da Tchecoslováquia)</a:t>
            </a:r>
          </a:p>
          <a:p>
            <a:pPr lvl="1">
              <a:lnSpc>
                <a:spcPct val="80000"/>
              </a:lnSpc>
            </a:pPr>
            <a:r>
              <a:rPr lang="pt-BR" dirty="0"/>
              <a:t>Havia sido feito acordo </a:t>
            </a:r>
            <a:r>
              <a:rPr lang="pt-BR" dirty="0" err="1"/>
              <a:t>Ribentrop</a:t>
            </a:r>
            <a:r>
              <a:rPr lang="pt-BR" dirty="0"/>
              <a:t>- </a:t>
            </a:r>
            <a:r>
              <a:rPr lang="pt-BR" dirty="0" err="1"/>
              <a:t>Molotov</a:t>
            </a:r>
            <a:r>
              <a:rPr lang="pt-BR" dirty="0"/>
              <a:t> com </a:t>
            </a:r>
            <a:r>
              <a:rPr lang="pt-BR" dirty="0" smtClean="0"/>
              <a:t>URSS (39)</a:t>
            </a:r>
          </a:p>
          <a:p>
            <a:pPr>
              <a:lnSpc>
                <a:spcPct val="80000"/>
              </a:lnSpc>
            </a:pPr>
            <a:r>
              <a:rPr lang="pt-BR" dirty="0" smtClean="0"/>
              <a:t>Inglaterra e França: declaram guerra</a:t>
            </a:r>
          </a:p>
          <a:p>
            <a:pPr lvl="1">
              <a:lnSpc>
                <a:spcPct val="80000"/>
              </a:lnSpc>
            </a:pPr>
            <a:r>
              <a:rPr lang="pt-BR" dirty="0" smtClean="0"/>
              <a:t>“Falsa” Guerra” ou “Guerra de mentira” – corte de abastecimento </a:t>
            </a:r>
          </a:p>
          <a:p>
            <a:pPr lvl="2">
              <a:lnSpc>
                <a:spcPct val="80000"/>
              </a:lnSpc>
            </a:pPr>
            <a:r>
              <a:rPr lang="pt-BR" dirty="0" smtClean="0"/>
              <a:t>Alemanha acesso a região leste europeia e acesso a Suécia </a:t>
            </a:r>
          </a:p>
          <a:p>
            <a:pPr lvl="1">
              <a:lnSpc>
                <a:spcPct val="80000"/>
              </a:lnSpc>
            </a:pPr>
            <a:r>
              <a:rPr lang="pt-BR" dirty="0" smtClean="0"/>
              <a:t>Reação alemã depois de alguns meses com Blitzkrieg</a:t>
            </a:r>
          </a:p>
          <a:p>
            <a:pPr lvl="2">
              <a:lnSpc>
                <a:spcPct val="80000"/>
              </a:lnSpc>
            </a:pPr>
            <a:r>
              <a:rPr lang="pt-BR" dirty="0" smtClean="0"/>
              <a:t>Tomada da Noruega, Dinamarca, Holanda e Bélgica </a:t>
            </a:r>
          </a:p>
          <a:p>
            <a:pPr>
              <a:lnSpc>
                <a:spcPct val="80000"/>
              </a:lnSpc>
            </a:pPr>
            <a:r>
              <a:rPr lang="pt-BR" dirty="0" smtClean="0"/>
              <a:t>1940 – invasão da França, </a:t>
            </a:r>
          </a:p>
          <a:p>
            <a:pPr lvl="1">
              <a:lnSpc>
                <a:spcPct val="80000"/>
              </a:lnSpc>
            </a:pPr>
            <a:r>
              <a:rPr lang="pt-BR" dirty="0"/>
              <a:t>E</a:t>
            </a:r>
            <a:r>
              <a:rPr lang="pt-BR" dirty="0" smtClean="0"/>
              <a:t>ntrada da Itália – tomada da Grécia – operações no Mediterrâneo </a:t>
            </a:r>
          </a:p>
          <a:p>
            <a:pPr lvl="1">
              <a:lnSpc>
                <a:spcPct val="80000"/>
              </a:lnSpc>
            </a:pPr>
            <a:r>
              <a:rPr lang="pt-BR" dirty="0" smtClean="0"/>
              <a:t>GB segura canal de mancha e mar do norte</a:t>
            </a:r>
          </a:p>
          <a:p>
            <a:pPr lvl="2">
              <a:lnSpc>
                <a:spcPct val="80000"/>
              </a:lnSpc>
            </a:pPr>
            <a:r>
              <a:rPr lang="pt-BR" dirty="0" smtClean="0"/>
              <a:t>Japão invade a indochina francesa</a:t>
            </a:r>
          </a:p>
          <a:p>
            <a:pPr>
              <a:lnSpc>
                <a:spcPct val="80000"/>
              </a:lnSpc>
            </a:pPr>
            <a:r>
              <a:rPr lang="pt-BR" dirty="0" smtClean="0"/>
              <a:t>1941 – operação </a:t>
            </a:r>
            <a:r>
              <a:rPr lang="pt-BR" dirty="0" err="1" smtClean="0"/>
              <a:t>Barbarossa</a:t>
            </a:r>
            <a:r>
              <a:rPr lang="pt-BR" dirty="0" smtClean="0"/>
              <a:t> – ataque a URSS (</a:t>
            </a:r>
            <a:r>
              <a:rPr lang="pt-BR" dirty="0" err="1" smtClean="0"/>
              <a:t>jun</a:t>
            </a:r>
            <a:r>
              <a:rPr lang="pt-BR" dirty="0" smtClean="0"/>
              <a:t>)</a:t>
            </a:r>
          </a:p>
          <a:p>
            <a:pPr lvl="1">
              <a:lnSpc>
                <a:spcPct val="80000"/>
              </a:lnSpc>
            </a:pPr>
            <a:r>
              <a:rPr lang="pt-BR" dirty="0" smtClean="0"/>
              <a:t>Ataque a Pearl </a:t>
            </a:r>
            <a:r>
              <a:rPr lang="pt-BR" dirty="0" err="1" smtClean="0"/>
              <a:t>Harbour</a:t>
            </a:r>
            <a:r>
              <a:rPr lang="pt-BR" dirty="0" smtClean="0"/>
              <a:t> (dez)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67382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7" name="Rectangle 3"/>
          <p:cNvSpPr>
            <a:spLocks noGrp="1"/>
          </p:cNvSpPr>
          <p:nvPr>
            <p:ph type="body" idx="1"/>
          </p:nvPr>
        </p:nvSpPr>
        <p:spPr>
          <a:xfrm>
            <a:off x="179388" y="188913"/>
            <a:ext cx="8713787" cy="666908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pt-BR" sz="2200" dirty="0" smtClean="0"/>
              <a:t>Maior parte da historiografia:</a:t>
            </a:r>
          </a:p>
          <a:p>
            <a:pPr lvl="1">
              <a:lnSpc>
                <a:spcPct val="80000"/>
              </a:lnSpc>
            </a:pPr>
            <a:r>
              <a:rPr lang="pt-BR" sz="2000" dirty="0" smtClean="0"/>
              <a:t>Origem da Segunda Guerra Mundial: </a:t>
            </a:r>
          </a:p>
          <a:p>
            <a:pPr lvl="2">
              <a:lnSpc>
                <a:spcPct val="80000"/>
              </a:lnSpc>
            </a:pPr>
            <a:r>
              <a:rPr lang="pt-BR" sz="1800" dirty="0" smtClean="0"/>
              <a:t>fragilidade da ordem internacional criada pós Primeira Guerra Mundial </a:t>
            </a:r>
          </a:p>
          <a:p>
            <a:pPr lvl="3">
              <a:lnSpc>
                <a:spcPct val="80000"/>
              </a:lnSpc>
            </a:pPr>
            <a:r>
              <a:rPr lang="pt-BR" sz="1800" dirty="0" smtClean="0"/>
              <a:t>Reação dos poderes revisionistas do tratado de Versalhes</a:t>
            </a:r>
          </a:p>
          <a:p>
            <a:pPr lvl="4">
              <a:lnSpc>
                <a:spcPct val="80000"/>
              </a:lnSpc>
            </a:pPr>
            <a:r>
              <a:rPr lang="pt-BR" sz="1800" dirty="0" smtClean="0"/>
              <a:t>Humilhação de Versalhes e violência da depressão</a:t>
            </a:r>
          </a:p>
          <a:p>
            <a:pPr lvl="3">
              <a:lnSpc>
                <a:spcPct val="80000"/>
              </a:lnSpc>
            </a:pPr>
            <a:r>
              <a:rPr lang="pt-BR" sz="1800" dirty="0" smtClean="0"/>
              <a:t>Ascensão de Hitler (</a:t>
            </a:r>
            <a:r>
              <a:rPr lang="pt-BR" sz="1800" dirty="0" err="1" smtClean="0"/>
              <a:t>bad</a:t>
            </a:r>
            <a:r>
              <a:rPr lang="pt-BR" sz="1800" dirty="0" smtClean="0"/>
              <a:t> </a:t>
            </a:r>
            <a:r>
              <a:rPr lang="pt-BR" sz="1800" dirty="0" err="1" smtClean="0"/>
              <a:t>men</a:t>
            </a:r>
            <a:r>
              <a:rPr lang="pt-BR" sz="1800" dirty="0" smtClean="0"/>
              <a:t>) não foi impedida e insistência demasiada com </a:t>
            </a:r>
            <a:r>
              <a:rPr lang="pt-BR" sz="1800" i="1" dirty="0" err="1" smtClean="0"/>
              <a:t>appeasers</a:t>
            </a:r>
            <a:r>
              <a:rPr lang="pt-BR" sz="1800" dirty="0" smtClean="0"/>
              <a:t> (Tratado de </a:t>
            </a:r>
            <a:r>
              <a:rPr lang="pt-BR" sz="1800" dirty="0" err="1" smtClean="0"/>
              <a:t>Munich</a:t>
            </a:r>
            <a:r>
              <a:rPr lang="pt-BR" sz="1800" dirty="0" smtClean="0"/>
              <a:t>) como Chamberlain (</a:t>
            </a:r>
            <a:r>
              <a:rPr lang="pt-BR" sz="1800" dirty="0" err="1" smtClean="0"/>
              <a:t>guilty</a:t>
            </a:r>
            <a:r>
              <a:rPr lang="pt-BR" sz="1800" dirty="0" smtClean="0"/>
              <a:t> </a:t>
            </a:r>
            <a:r>
              <a:rPr lang="pt-BR" sz="1800" dirty="0" err="1" smtClean="0"/>
              <a:t>men</a:t>
            </a:r>
            <a:r>
              <a:rPr lang="pt-BR" sz="1800" dirty="0" smtClean="0"/>
              <a:t>)</a:t>
            </a:r>
          </a:p>
          <a:p>
            <a:pPr>
              <a:lnSpc>
                <a:spcPct val="80000"/>
              </a:lnSpc>
            </a:pPr>
            <a:r>
              <a:rPr lang="pt-BR" sz="2200" dirty="0" smtClean="0"/>
              <a:t>Muitas perguntas – A.J.P. Taylor:</a:t>
            </a:r>
          </a:p>
          <a:p>
            <a:pPr lvl="1">
              <a:lnSpc>
                <a:spcPct val="80000"/>
              </a:lnSpc>
            </a:pPr>
            <a:r>
              <a:rPr lang="pt-BR" sz="2000" dirty="0" smtClean="0"/>
              <a:t>Quais as aspirações de Hitler e da Alemanha Nazista ?</a:t>
            </a:r>
          </a:p>
          <a:p>
            <a:pPr lvl="2">
              <a:lnSpc>
                <a:spcPct val="80000"/>
              </a:lnSpc>
            </a:pPr>
            <a:r>
              <a:rPr lang="pt-BR" sz="1800" dirty="0" err="1" smtClean="0"/>
              <a:t>pq</a:t>
            </a:r>
            <a:r>
              <a:rPr lang="pt-BR" sz="1800" dirty="0" smtClean="0"/>
              <a:t> elites alemãs permitem ascensão de Hitler ?</a:t>
            </a:r>
          </a:p>
          <a:p>
            <a:pPr lvl="3">
              <a:lnSpc>
                <a:spcPct val="80000"/>
              </a:lnSpc>
            </a:pPr>
            <a:r>
              <a:rPr lang="pt-BR" sz="1800" dirty="0" smtClean="0"/>
              <a:t>Tb querem grande império ou alguém precisa fazer “trabalho sujo” ?</a:t>
            </a:r>
          </a:p>
          <a:p>
            <a:pPr lvl="2">
              <a:lnSpc>
                <a:spcPct val="80000"/>
              </a:lnSpc>
            </a:pPr>
            <a:r>
              <a:rPr lang="pt-BR" sz="1800" dirty="0"/>
              <a:t>Até onde ia o </a:t>
            </a:r>
            <a:r>
              <a:rPr lang="pt-BR" sz="1800" dirty="0" err="1"/>
              <a:t>Lebnsraum</a:t>
            </a:r>
            <a:r>
              <a:rPr lang="pt-BR" sz="1800" dirty="0"/>
              <a:t> (espaço vital) ?</a:t>
            </a:r>
          </a:p>
          <a:p>
            <a:pPr lvl="2">
              <a:lnSpc>
                <a:spcPct val="80000"/>
              </a:lnSpc>
            </a:pPr>
            <a:r>
              <a:rPr lang="pt-BR" sz="1800" dirty="0"/>
              <a:t>Qual alvo de Hitler: democracias ocidentais ou comunismo Russo ? Ou apenas uma parte do leste Europeu ?</a:t>
            </a:r>
          </a:p>
          <a:p>
            <a:pPr lvl="2">
              <a:lnSpc>
                <a:spcPct val="80000"/>
              </a:lnSpc>
            </a:pPr>
            <a:r>
              <a:rPr lang="pt-BR" sz="1800" dirty="0" smtClean="0"/>
              <a:t>Hitler queria a Guerra </a:t>
            </a:r>
            <a:r>
              <a:rPr lang="pt-BR" sz="1800" dirty="0" smtClean="0"/>
              <a:t>? Polônia </a:t>
            </a:r>
            <a:r>
              <a:rPr lang="pt-BR" sz="1800" dirty="0" smtClean="0"/>
              <a:t>– erro da calculo ?</a:t>
            </a:r>
          </a:p>
          <a:p>
            <a:pPr lvl="1">
              <a:lnSpc>
                <a:spcPct val="80000"/>
              </a:lnSpc>
            </a:pPr>
            <a:r>
              <a:rPr lang="pt-BR" sz="2000" dirty="0" smtClean="0"/>
              <a:t>Ocidente poderia ter evitado a Guerra ?</a:t>
            </a:r>
          </a:p>
          <a:p>
            <a:pPr lvl="2">
              <a:lnSpc>
                <a:spcPct val="80000"/>
              </a:lnSpc>
            </a:pPr>
            <a:r>
              <a:rPr lang="pt-BR" sz="1800" dirty="0" smtClean="0"/>
              <a:t>Qual papel do zelo da França e Inglaterra por seus impérios nas causas da II Guerra ?</a:t>
            </a:r>
          </a:p>
          <a:p>
            <a:pPr lvl="2">
              <a:lnSpc>
                <a:spcPct val="80000"/>
              </a:lnSpc>
            </a:pPr>
            <a:r>
              <a:rPr lang="pt-BR" sz="1800" dirty="0" smtClean="0"/>
              <a:t>Até onde apaziguadores poderiam ter realmente ido ?</a:t>
            </a:r>
          </a:p>
          <a:p>
            <a:pPr lvl="2">
              <a:lnSpc>
                <a:spcPct val="80000"/>
              </a:lnSpc>
            </a:pPr>
            <a:r>
              <a:rPr lang="pt-BR" sz="1800" dirty="0" smtClean="0"/>
              <a:t>Até onde vai a responsabilidade do “lavar as mãos” norte-americano ?</a:t>
            </a:r>
          </a:p>
          <a:p>
            <a:pPr lvl="1">
              <a:lnSpc>
                <a:spcPct val="80000"/>
              </a:lnSpc>
            </a:pPr>
            <a:r>
              <a:rPr lang="pt-BR" sz="2000" dirty="0" smtClean="0"/>
              <a:t>Stalin temia a aliança dos ocidentais com Hitler contra soviéticos ? </a:t>
            </a:r>
          </a:p>
          <a:p>
            <a:pPr lvl="2">
              <a:lnSpc>
                <a:spcPct val="80000"/>
              </a:lnSpc>
            </a:pPr>
            <a:r>
              <a:rPr lang="pt-BR" sz="1800" dirty="0" smtClean="0"/>
              <a:t>Até onde pacto </a:t>
            </a:r>
            <a:r>
              <a:rPr lang="pt-BR" sz="1800" dirty="0" err="1" smtClean="0"/>
              <a:t>Molotov-Ribentrop</a:t>
            </a:r>
            <a:r>
              <a:rPr lang="pt-BR" sz="1800" dirty="0" smtClean="0"/>
              <a:t> foi um equivoco soviético?</a:t>
            </a:r>
          </a:p>
          <a:p>
            <a:pPr lvl="3">
              <a:lnSpc>
                <a:spcPct val="80000"/>
              </a:lnSpc>
            </a:pPr>
            <a:endParaRPr lang="pt-BR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78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78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778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7782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778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778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7782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7782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7782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7782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7782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7782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06090"/>
          </a:xfrm>
        </p:spPr>
        <p:txBody>
          <a:bodyPr/>
          <a:lstStyle/>
          <a:p>
            <a:r>
              <a:rPr lang="pt-BR" dirty="0" smtClean="0"/>
              <a:t>A questão imperial</a:t>
            </a:r>
          </a:p>
        </p:txBody>
      </p:sp>
      <p:sp>
        <p:nvSpPr>
          <p:cNvPr id="78851" name="Rectangle 3"/>
          <p:cNvSpPr>
            <a:spLocks noGrp="1"/>
          </p:cNvSpPr>
          <p:nvPr>
            <p:ph type="body" idx="1"/>
          </p:nvPr>
        </p:nvSpPr>
        <p:spPr>
          <a:xfrm>
            <a:off x="323528" y="1124744"/>
            <a:ext cx="8497887" cy="51498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pt-BR" sz="2400" dirty="0" smtClean="0"/>
              <a:t>França e Inglaterra ampliam seus impérios no pós Primeira Guerra Mundial</a:t>
            </a:r>
          </a:p>
          <a:p>
            <a:pPr lvl="1">
              <a:lnSpc>
                <a:spcPct val="80000"/>
              </a:lnSpc>
            </a:pPr>
            <a:r>
              <a:rPr lang="pt-BR" sz="2000" dirty="0" smtClean="0"/>
              <a:t>GB: 24% do território mundial</a:t>
            </a:r>
          </a:p>
          <a:p>
            <a:pPr lvl="1">
              <a:lnSpc>
                <a:spcPct val="80000"/>
              </a:lnSpc>
            </a:pPr>
            <a:r>
              <a:rPr lang="pt-BR" sz="2000" dirty="0" smtClean="0"/>
              <a:t>França: 10% do território mundial </a:t>
            </a:r>
          </a:p>
          <a:p>
            <a:pPr>
              <a:lnSpc>
                <a:spcPct val="80000"/>
              </a:lnSpc>
            </a:pPr>
            <a:r>
              <a:rPr lang="pt-BR" sz="2400" dirty="0" smtClean="0"/>
              <a:t>Apesar de defesa civilizacional dos impérios </a:t>
            </a:r>
          </a:p>
          <a:p>
            <a:pPr lvl="1">
              <a:lnSpc>
                <a:spcPct val="80000"/>
              </a:lnSpc>
            </a:pPr>
            <a:r>
              <a:rPr lang="pt-BR" sz="2000" dirty="0" smtClean="0"/>
              <a:t>Eram espaços vitais chaves: foram de fato importantes para estes países na Grande depressão </a:t>
            </a:r>
          </a:p>
          <a:p>
            <a:pPr lvl="1">
              <a:lnSpc>
                <a:spcPct val="80000"/>
              </a:lnSpc>
            </a:pPr>
            <a:r>
              <a:rPr lang="pt-BR" sz="2000" dirty="0" smtClean="0"/>
              <a:t>Quando mundo vai para situação autárquica – protecionista: impérios colônias passam a ser importantes: fornecedores, compradores etc.</a:t>
            </a:r>
          </a:p>
          <a:p>
            <a:pPr lvl="2">
              <a:lnSpc>
                <a:spcPct val="80000"/>
              </a:lnSpc>
            </a:pPr>
            <a:r>
              <a:rPr lang="pt-BR" sz="1800" dirty="0" smtClean="0"/>
              <a:t>Existem vários questionamentos sobre o “custo de manutenção dos impérios”, mas percepção da época é que grandeza dos países se mede pelo tamanho de seu império</a:t>
            </a:r>
          </a:p>
          <a:p>
            <a:pPr>
              <a:lnSpc>
                <a:spcPct val="80000"/>
              </a:lnSpc>
            </a:pPr>
            <a:r>
              <a:rPr lang="pt-BR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 IGM é uma guerra de impérios, a segunda é a sua continuidade </a:t>
            </a:r>
            <a:endParaRPr lang="pt-BR" sz="24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lnSpc>
                <a:spcPct val="80000"/>
              </a:lnSpc>
            </a:pPr>
            <a:r>
              <a:rPr lang="pt-BR" sz="1800" dirty="0" smtClean="0"/>
              <a:t>Entre guerras: defesa e expansão dos impérios por parte de FR e GB</a:t>
            </a:r>
          </a:p>
          <a:p>
            <a:pPr lvl="1">
              <a:lnSpc>
                <a:spcPct val="80000"/>
              </a:lnSpc>
            </a:pPr>
            <a:r>
              <a:rPr lang="pt-BR" sz="2000" dirty="0" smtClean="0"/>
              <a:t>Duas potencias à margem do jogo político, se fecham sobre si: EUA e URSS (socialismo em um só país)</a:t>
            </a:r>
          </a:p>
          <a:p>
            <a:pPr lvl="1">
              <a:lnSpc>
                <a:spcPct val="80000"/>
              </a:lnSpc>
            </a:pPr>
            <a:r>
              <a:rPr lang="pt-BR" sz="2000" dirty="0" smtClean="0"/>
              <a:t>Ataques Japoneses e italianos mostram que outros países querem seu quinhão e dispostos a enfrentar potencias ocidentais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trimônio Líquido">
  <a:themeElements>
    <a:clrScheme name="Patrimônio Líquido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Patrimônio Líquido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trimônio Líquido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6873</TotalTime>
  <Words>2356</Words>
  <Application>Microsoft Office PowerPoint</Application>
  <PresentationFormat>Apresentação na tela (4:3)</PresentationFormat>
  <Paragraphs>303</Paragraphs>
  <Slides>22</Slides>
  <Notes>0</Notes>
  <HiddenSlides>1</HiddenSlides>
  <MMClips>0</MMClips>
  <ScaleCrop>false</ScaleCrop>
  <HeadingPairs>
    <vt:vector size="8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22</vt:i4>
      </vt:variant>
    </vt:vector>
  </HeadingPairs>
  <TitlesOfParts>
    <vt:vector size="29" baseType="lpstr">
      <vt:lpstr>Arial</vt:lpstr>
      <vt:lpstr>Calibri</vt:lpstr>
      <vt:lpstr>Franklin Gothic Book</vt:lpstr>
      <vt:lpstr>Perpetua</vt:lpstr>
      <vt:lpstr>Wingdings 2</vt:lpstr>
      <vt:lpstr>Patrimônio Líquido</vt:lpstr>
      <vt:lpstr>Gráfico</vt:lpstr>
      <vt:lpstr>Aula 25:  A Segunda Guerra Mundial:  origens, discussões e impactos</vt:lpstr>
      <vt:lpstr>2ª metade da década de 30: previsão de guerra vai ficando clara</vt:lpstr>
      <vt:lpstr>Despesas com defesa 1930 -1938 (milhões US$)</vt:lpstr>
      <vt:lpstr>2ª metade da década de 30: previsão de guerra vai ficando clara</vt:lpstr>
      <vt:lpstr>Momentos que antecedem a II WW</vt:lpstr>
      <vt:lpstr>Acordo de Munique (turning point)  (09 -1938)</vt:lpstr>
      <vt:lpstr>O avanço do eixo</vt:lpstr>
      <vt:lpstr>Apresentação do PowerPoint</vt:lpstr>
      <vt:lpstr>A questão imperial</vt:lpstr>
      <vt:lpstr>Japão, Alemanha e Itália:  a Nova Ordem</vt:lpstr>
      <vt:lpstr>Apaziguamento</vt:lpstr>
      <vt:lpstr>Os Planos alemães (Hitler)</vt:lpstr>
      <vt:lpstr>A II Guerra Mundial</vt:lpstr>
      <vt:lpstr>Dimensões econômicas da Guerra</vt:lpstr>
      <vt:lpstr>A posição econômica do eixo</vt:lpstr>
      <vt:lpstr>A posição econômica dos aliados </vt:lpstr>
      <vt:lpstr>Efeitos assimétricos da Guerra</vt:lpstr>
      <vt:lpstr>Apresentação do PowerPoint</vt:lpstr>
      <vt:lpstr>Apresentação do PowerPoint</vt:lpstr>
      <vt:lpstr>Efeitos assimétricos da Guerra:  o fim do Eurocentrismo</vt:lpstr>
      <vt:lpstr>Imediato Pós Guerra </vt:lpstr>
      <vt:lpstr>O novo mundo que emerge ...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Aula 01: A Revolução Industrial</dc:title>
  <dc:creator>Familia Gremaud</dc:creator>
  <cp:lastModifiedBy>Windows User</cp:lastModifiedBy>
  <cp:revision>234</cp:revision>
  <dcterms:created xsi:type="dcterms:W3CDTF">2010-03-02T13:48:41Z</dcterms:created>
  <dcterms:modified xsi:type="dcterms:W3CDTF">2020-06-04T14:18:50Z</dcterms:modified>
</cp:coreProperties>
</file>