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9" r:id="rId2"/>
    <p:sldId id="350" r:id="rId3"/>
    <p:sldId id="336" r:id="rId4"/>
    <p:sldId id="351" r:id="rId5"/>
    <p:sldId id="352" r:id="rId6"/>
    <p:sldId id="337" r:id="rId7"/>
    <p:sldId id="338" r:id="rId8"/>
    <p:sldId id="349" r:id="rId9"/>
    <p:sldId id="339" r:id="rId10"/>
    <p:sldId id="340" r:id="rId11"/>
    <p:sldId id="341" r:id="rId12"/>
    <p:sldId id="342" r:id="rId13"/>
    <p:sldId id="344" r:id="rId14"/>
    <p:sldId id="345" r:id="rId15"/>
    <p:sldId id="346" r:id="rId16"/>
    <p:sldId id="347" r:id="rId17"/>
    <p:sldId id="34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1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15/06/2023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15/06/2023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15/06/2023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15/06/2023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3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endParaRPr lang="pt-BR" sz="2800" b="1" u="sng" dirty="0">
              <a:solidFill>
                <a:srgbClr val="C00000"/>
              </a:solidFill>
              <a:latin typeface="+mj-lt"/>
            </a:endParaRPr>
          </a:p>
          <a:p>
            <a:pPr marL="714375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o balanço hídrico para posteriormente poder calcular a produtividade limitada por água (“atingível”) a partir da produtividade potencial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Qual é a CAD desse solo, </a:t>
            </a:r>
            <a:br>
              <a:rPr lang="pt-BR" sz="4000" b="1" dirty="0">
                <a:solidFill>
                  <a:srgbClr val="0070C0"/>
                </a:solidFill>
                <a:latin typeface="+mj-lt"/>
              </a:rPr>
            </a:br>
            <a:r>
              <a:rPr lang="pt-BR" sz="4000" b="1" dirty="0">
                <a:solidFill>
                  <a:srgbClr val="0070C0"/>
                </a:solidFill>
                <a:latin typeface="+mj-lt"/>
              </a:rPr>
              <a:t>entre 0 e 60 cm?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34" y="2213638"/>
            <a:ext cx="4987159" cy="3347861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69CA73E-1E7E-4EA1-B973-80FF552EB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34284"/>
              </p:ext>
            </p:extLst>
          </p:nvPr>
        </p:nvGraphicFramePr>
        <p:xfrm>
          <a:off x="814486" y="6045101"/>
          <a:ext cx="7515027" cy="58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253800" progId="Equation.DSMT4">
                  <p:embed/>
                </p:oleObj>
              </mc:Choice>
              <mc:Fallback>
                <p:oleObj name="Equation" r:id="rId3" imgW="326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486" y="6045101"/>
                        <a:ext cx="7515027" cy="58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1A2A7F3-2C49-439B-96AA-81BA9E588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374" b="-1"/>
          <a:stretch/>
        </p:blipFill>
        <p:spPr>
          <a:xfrm>
            <a:off x="636112" y="2376557"/>
            <a:ext cx="2736722" cy="33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8" y="1496063"/>
            <a:ext cx="2143125" cy="33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radicular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8C64CEA-EEA4-4081-A1DF-BD343BF8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64" y="2709862"/>
            <a:ext cx="2143125" cy="2328143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47F8004-D5F5-4877-93B2-EC5614848B23}"/>
              </a:ext>
            </a:extLst>
          </p:cNvPr>
          <p:cNvCxnSpPr>
            <a:cxnSpLocks/>
          </p:cNvCxnSpPr>
          <p:nvPr/>
        </p:nvCxnSpPr>
        <p:spPr>
          <a:xfrm flipV="1">
            <a:off x="2921726" y="4889655"/>
            <a:ext cx="0" cy="45720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2379FCB-FE8A-46D5-8A77-B44DC91F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1" b="9071"/>
          <a:stretch/>
        </p:blipFill>
        <p:spPr>
          <a:xfrm>
            <a:off x="457201" y="1600200"/>
            <a:ext cx="3352799" cy="17417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47701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Leitura do arquivo .sol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DB011C-10E6-471D-8448-9EC3AC65D0C2}"/>
              </a:ext>
            </a:extLst>
          </p:cNvPr>
          <p:cNvSpPr txBox="1"/>
          <p:nvPr/>
        </p:nvSpPr>
        <p:spPr>
          <a:xfrm>
            <a:off x="647701" y="3657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Leitura 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(DVS) do arquivo .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crp</a:t>
            </a:r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D04CCE-0EEC-4202-9DEB-263E1FD1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191000"/>
            <a:ext cx="2143125" cy="2328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C789C7-6ED6-4118-AE55-F4CA3787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223743"/>
            <a:ext cx="36832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Interpolar Kc e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o DVS específico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9079B2-9CD9-4AD2-AB03-FD85E631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981200"/>
            <a:ext cx="2143125" cy="23281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02E961-6F86-40D5-BFFD-8933F62D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2"/>
          <a:stretch/>
        </p:blipFill>
        <p:spPr>
          <a:xfrm>
            <a:off x="990600" y="4309343"/>
            <a:ext cx="7884150" cy="193905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178AD7D-C373-4893-B81F-393FC7B44E0A}"/>
              </a:ext>
            </a:extLst>
          </p:cNvPr>
          <p:cNvSpPr/>
          <p:nvPr/>
        </p:nvSpPr>
        <p:spPr>
          <a:xfrm>
            <a:off x="1485899" y="4669271"/>
            <a:ext cx="2276475" cy="121920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95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Cálculo da Evaporação e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20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 ser aperfeiçoado !!!)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EA45DB-23C0-4EA6-8206-E6E62E452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/>
          <a:stretch/>
        </p:blipFill>
        <p:spPr>
          <a:xfrm>
            <a:off x="762000" y="2590800"/>
            <a:ext cx="61126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Fracionar Transpiração entre camadas do solo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BE78B7C-F3B7-46BB-A5A7-96854FA99D1D}"/>
              </a:ext>
            </a:extLst>
          </p:cNvPr>
          <p:cNvGrpSpPr/>
          <p:nvPr/>
        </p:nvGrpSpPr>
        <p:grpSpPr>
          <a:xfrm>
            <a:off x="5486400" y="1814078"/>
            <a:ext cx="3983083" cy="5059844"/>
            <a:chOff x="5501436" y="1907634"/>
            <a:chExt cx="3983083" cy="5059844"/>
          </a:xfrm>
        </p:grpSpPr>
        <p:pic>
          <p:nvPicPr>
            <p:cNvPr id="5" name="Picture 2" descr="Cartoon of a young maize plant">
              <a:extLst>
                <a:ext uri="{FF2B5EF4-FFF2-40B4-BE49-F238E27FC236}">
                  <a16:creationId xmlns:a16="http://schemas.microsoft.com/office/drawing/2014/main" id="{3D3A0C1D-EA6F-4848-B620-A13C557CA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6" y="1907634"/>
              <a:ext cx="2143125" cy="35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E2451AB-A6B7-4DDC-8E53-64AC7E1AAA8B}"/>
                </a:ext>
              </a:extLst>
            </p:cNvPr>
            <p:cNvSpPr/>
            <p:nvPr/>
          </p:nvSpPr>
          <p:spPr>
            <a:xfrm>
              <a:off x="5750719" y="4115068"/>
              <a:ext cx="2209800" cy="914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C1593B5-CB7C-4D3E-ACBB-E39352662417}"/>
                </a:ext>
              </a:extLst>
            </p:cNvPr>
            <p:cNvSpPr/>
            <p:nvPr/>
          </p:nvSpPr>
          <p:spPr>
            <a:xfrm>
              <a:off x="5750719" y="5029468"/>
              <a:ext cx="2209800" cy="1676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014CD8C-4486-4AB1-9C36-E1BD32C4ECD6}"/>
                </a:ext>
              </a:extLst>
            </p:cNvPr>
            <p:cNvSpPr txBox="1"/>
            <p:nvPr/>
          </p:nvSpPr>
          <p:spPr>
            <a:xfrm>
              <a:off x="8227219" y="388051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3D360B0-045D-4A60-9834-7CE874E76DC9}"/>
                </a:ext>
              </a:extLst>
            </p:cNvPr>
            <p:cNvSpPr txBox="1"/>
            <p:nvPr/>
          </p:nvSpPr>
          <p:spPr>
            <a:xfrm>
              <a:off x="8201093" y="47678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20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1598C2-E986-415A-9E03-43F3CEAF2108}"/>
                </a:ext>
              </a:extLst>
            </p:cNvPr>
            <p:cNvSpPr txBox="1"/>
            <p:nvPr/>
          </p:nvSpPr>
          <p:spPr>
            <a:xfrm>
              <a:off x="8151019" y="64442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60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0B3AAFB-C92A-4F40-B31A-01048A0B4B33}"/>
                </a:ext>
              </a:extLst>
            </p:cNvPr>
            <p:cNvCxnSpPr/>
            <p:nvPr/>
          </p:nvCxnSpPr>
          <p:spPr>
            <a:xfrm>
              <a:off x="5501436" y="5373438"/>
              <a:ext cx="30861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3E21189-4368-4CD0-A43D-DF1300D624DA}"/>
                </a:ext>
              </a:extLst>
            </p:cNvPr>
            <p:cNvSpPr txBox="1"/>
            <p:nvPr/>
          </p:nvSpPr>
          <p:spPr>
            <a:xfrm>
              <a:off x="8646319" y="511182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err="1">
                  <a:latin typeface="+mj-lt"/>
                </a:rPr>
                <a:t>ze</a:t>
              </a:r>
              <a:endParaRPr lang="pt-BR" sz="2800" dirty="0">
                <a:latin typeface="+mj-lt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6E6B284E-7B4B-4942-9B58-EE74F4A4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1548">
            <a:off x="861789" y="4825534"/>
            <a:ext cx="2946470" cy="10248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128931-EC91-4088-9AFF-A7D03D9E1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6467"/>
            <a:ext cx="6282767" cy="20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Calcular BH por camada e totalizar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E1C7CE-81AE-4175-9398-E9F3119D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50455"/>
            <a:ext cx="8143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1828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D43A33-1BC8-445F-B2EA-C6278A1B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52400"/>
            <a:ext cx="4495800" cy="159686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93234"/>
              </p:ext>
            </p:extLst>
          </p:nvPr>
        </p:nvGraphicFramePr>
        <p:xfrm>
          <a:off x="1219200" y="3044669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044669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600200" y="51054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</a:t>
            </a:r>
            <a:r>
              <a:rPr lang="pt-BR" sz="2400" dirty="0" err="1">
                <a:solidFill>
                  <a:srgbClr val="002060"/>
                </a:solidFill>
                <a:latin typeface="+mj-lt"/>
              </a:rPr>
              <a:t>ETp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 Penman-Monteith.pdf</a:t>
            </a:r>
          </a:p>
        </p:txBody>
      </p:sp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Testar sensibilidades (S)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4B2E15-F68B-4E0F-BBA6-7666C67296F4}"/>
              </a:ext>
            </a:extLst>
          </p:cNvPr>
          <p:cNvSpPr txBox="1"/>
          <p:nvPr/>
        </p:nvSpPr>
        <p:spPr>
          <a:xfrm>
            <a:off x="3505200" y="200626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R: Resposta (saída do modelo)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P: Parâmetro (entrada do modelo)</a:t>
            </a:r>
            <a:endParaRPr lang="pt-BR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19FDD50-3284-45D8-888A-8D5D698F4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05000"/>
          <a:ext cx="23717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583920" progId="Equation.DSMT4">
                  <p:embed/>
                </p:oleObj>
              </mc:Choice>
              <mc:Fallback>
                <p:oleObj name="Equation" r:id="rId2" imgW="1054080" imgH="5839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19FDD50-3284-45D8-888A-8D5D698F4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2371725" cy="13144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F1CFD59-4C5C-4795-821F-3AFBDEB8F266}"/>
              </a:ext>
            </a:extLst>
          </p:cNvPr>
          <p:cNvSpPr txBox="1"/>
          <p:nvPr/>
        </p:nvSpPr>
        <p:spPr>
          <a:xfrm>
            <a:off x="381000" y="3581400"/>
            <a:ext cx="701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Variar o parâmetro em 1%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= 0,01) e verificar quanto é a variação relativa da saída 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Parâmetros a testar: </a:t>
            </a:r>
          </a:p>
          <a:p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Vida, SLA1, RUE, Q10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Respostas a avaliar: </a:t>
            </a:r>
            <a:b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</a:b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Massa[3] (grãos [sementes], valor no final do ciclo), </a:t>
            </a:r>
            <a:b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</a:b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IAF (valor </a:t>
            </a:r>
            <a:r>
              <a:rPr lang="pt-BR" sz="20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máximo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 no ciclo)</a:t>
            </a:r>
            <a:endParaRPr lang="pt-BR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414A03E7-1114-4EDA-89FC-254755F8669B}"/>
              </a:ext>
            </a:extLst>
          </p:cNvPr>
          <p:cNvSpPr txBox="1"/>
          <p:nvPr/>
        </p:nvSpPr>
        <p:spPr>
          <a:xfrm rot="655034">
            <a:off x="5362111" y="521882"/>
            <a:ext cx="3012877" cy="584775"/>
          </a:xfrm>
          <a:custGeom>
            <a:avLst/>
            <a:gdLst>
              <a:gd name="connsiteX0" fmla="*/ 0 w 3012877"/>
              <a:gd name="connsiteY0" fmla="*/ 0 h 584775"/>
              <a:gd name="connsiteX1" fmla="*/ 562404 w 3012877"/>
              <a:gd name="connsiteY1" fmla="*/ 0 h 584775"/>
              <a:gd name="connsiteX2" fmla="*/ 1094679 w 3012877"/>
              <a:gd name="connsiteY2" fmla="*/ 0 h 584775"/>
              <a:gd name="connsiteX3" fmla="*/ 1626954 w 3012877"/>
              <a:gd name="connsiteY3" fmla="*/ 0 h 584775"/>
              <a:gd name="connsiteX4" fmla="*/ 2038713 w 3012877"/>
              <a:gd name="connsiteY4" fmla="*/ 0 h 584775"/>
              <a:gd name="connsiteX5" fmla="*/ 2480602 w 3012877"/>
              <a:gd name="connsiteY5" fmla="*/ 0 h 584775"/>
              <a:gd name="connsiteX6" fmla="*/ 3012877 w 3012877"/>
              <a:gd name="connsiteY6" fmla="*/ 0 h 584775"/>
              <a:gd name="connsiteX7" fmla="*/ 3012877 w 3012877"/>
              <a:gd name="connsiteY7" fmla="*/ 584775 h 584775"/>
              <a:gd name="connsiteX8" fmla="*/ 2510731 w 3012877"/>
              <a:gd name="connsiteY8" fmla="*/ 584775 h 584775"/>
              <a:gd name="connsiteX9" fmla="*/ 2098971 w 3012877"/>
              <a:gd name="connsiteY9" fmla="*/ 584775 h 584775"/>
              <a:gd name="connsiteX10" fmla="*/ 1687211 w 3012877"/>
              <a:gd name="connsiteY10" fmla="*/ 584775 h 584775"/>
              <a:gd name="connsiteX11" fmla="*/ 1154936 w 3012877"/>
              <a:gd name="connsiteY11" fmla="*/ 584775 h 584775"/>
              <a:gd name="connsiteX12" fmla="*/ 713048 w 3012877"/>
              <a:gd name="connsiteY12" fmla="*/ 584775 h 584775"/>
              <a:gd name="connsiteX13" fmla="*/ 0 w 3012877"/>
              <a:gd name="connsiteY13" fmla="*/ 584775 h 584775"/>
              <a:gd name="connsiteX14" fmla="*/ 0 w 3012877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2877" h="584775" fill="none" extrusionOk="0">
                <a:moveTo>
                  <a:pt x="0" y="0"/>
                </a:moveTo>
                <a:cubicBezTo>
                  <a:pt x="208793" y="-49904"/>
                  <a:pt x="384018" y="58688"/>
                  <a:pt x="562404" y="0"/>
                </a:cubicBezTo>
                <a:cubicBezTo>
                  <a:pt x="740790" y="-58688"/>
                  <a:pt x="859688" y="61935"/>
                  <a:pt x="1094679" y="0"/>
                </a:cubicBezTo>
                <a:cubicBezTo>
                  <a:pt x="1329670" y="-61935"/>
                  <a:pt x="1479981" y="63033"/>
                  <a:pt x="1626954" y="0"/>
                </a:cubicBezTo>
                <a:cubicBezTo>
                  <a:pt x="1773928" y="-63033"/>
                  <a:pt x="1942722" y="29738"/>
                  <a:pt x="2038713" y="0"/>
                </a:cubicBezTo>
                <a:cubicBezTo>
                  <a:pt x="2134704" y="-29738"/>
                  <a:pt x="2360893" y="28779"/>
                  <a:pt x="2480602" y="0"/>
                </a:cubicBezTo>
                <a:cubicBezTo>
                  <a:pt x="2600311" y="-28779"/>
                  <a:pt x="2892513" y="21132"/>
                  <a:pt x="3012877" y="0"/>
                </a:cubicBezTo>
                <a:cubicBezTo>
                  <a:pt x="3013653" y="145862"/>
                  <a:pt x="2974642" y="433896"/>
                  <a:pt x="3012877" y="584775"/>
                </a:cubicBezTo>
                <a:cubicBezTo>
                  <a:pt x="2765365" y="621820"/>
                  <a:pt x="2727755" y="525202"/>
                  <a:pt x="2510731" y="584775"/>
                </a:cubicBezTo>
                <a:cubicBezTo>
                  <a:pt x="2293707" y="644348"/>
                  <a:pt x="2290287" y="554296"/>
                  <a:pt x="2098971" y="584775"/>
                </a:cubicBezTo>
                <a:cubicBezTo>
                  <a:pt x="1907655" y="615254"/>
                  <a:pt x="1882236" y="540496"/>
                  <a:pt x="1687211" y="584775"/>
                </a:cubicBezTo>
                <a:cubicBezTo>
                  <a:pt x="1492186" y="629054"/>
                  <a:pt x="1413766" y="568091"/>
                  <a:pt x="1154936" y="584775"/>
                </a:cubicBezTo>
                <a:cubicBezTo>
                  <a:pt x="896107" y="601459"/>
                  <a:pt x="835629" y="551927"/>
                  <a:pt x="713048" y="584775"/>
                </a:cubicBezTo>
                <a:cubicBezTo>
                  <a:pt x="590467" y="617623"/>
                  <a:pt x="174152" y="569547"/>
                  <a:pt x="0" y="584775"/>
                </a:cubicBezTo>
                <a:cubicBezTo>
                  <a:pt x="-12151" y="445539"/>
                  <a:pt x="62289" y="241777"/>
                  <a:pt x="0" y="0"/>
                </a:cubicBezTo>
                <a:close/>
              </a:path>
              <a:path w="3012877" h="584775" stroke="0" extrusionOk="0">
                <a:moveTo>
                  <a:pt x="0" y="0"/>
                </a:moveTo>
                <a:cubicBezTo>
                  <a:pt x="151701" y="-54477"/>
                  <a:pt x="307510" y="52980"/>
                  <a:pt x="472017" y="0"/>
                </a:cubicBezTo>
                <a:cubicBezTo>
                  <a:pt x="636524" y="-52980"/>
                  <a:pt x="781521" y="44143"/>
                  <a:pt x="883777" y="0"/>
                </a:cubicBezTo>
                <a:cubicBezTo>
                  <a:pt x="986033" y="-44143"/>
                  <a:pt x="1232581" y="19923"/>
                  <a:pt x="1446181" y="0"/>
                </a:cubicBezTo>
                <a:cubicBezTo>
                  <a:pt x="1659781" y="-19923"/>
                  <a:pt x="1762549" y="41109"/>
                  <a:pt x="1918198" y="0"/>
                </a:cubicBezTo>
                <a:cubicBezTo>
                  <a:pt x="2073847" y="-41109"/>
                  <a:pt x="2266370" y="43611"/>
                  <a:pt x="2390216" y="0"/>
                </a:cubicBezTo>
                <a:cubicBezTo>
                  <a:pt x="2514062" y="-43611"/>
                  <a:pt x="2710841" y="52233"/>
                  <a:pt x="3012877" y="0"/>
                </a:cubicBezTo>
                <a:cubicBezTo>
                  <a:pt x="3062746" y="282673"/>
                  <a:pt x="2994951" y="341227"/>
                  <a:pt x="3012877" y="584775"/>
                </a:cubicBezTo>
                <a:cubicBezTo>
                  <a:pt x="2910140" y="641664"/>
                  <a:pt x="2717423" y="552758"/>
                  <a:pt x="2510731" y="584775"/>
                </a:cubicBezTo>
                <a:cubicBezTo>
                  <a:pt x="2304039" y="616792"/>
                  <a:pt x="2303720" y="570201"/>
                  <a:pt x="2098971" y="584775"/>
                </a:cubicBezTo>
                <a:cubicBezTo>
                  <a:pt x="1894222" y="599349"/>
                  <a:pt x="1811130" y="532972"/>
                  <a:pt x="1596825" y="584775"/>
                </a:cubicBezTo>
                <a:cubicBezTo>
                  <a:pt x="1382520" y="636578"/>
                  <a:pt x="1226995" y="577750"/>
                  <a:pt x="1094679" y="584775"/>
                </a:cubicBezTo>
                <a:cubicBezTo>
                  <a:pt x="962363" y="591800"/>
                  <a:pt x="845226" y="562477"/>
                  <a:pt x="622661" y="584775"/>
                </a:cubicBezTo>
                <a:cubicBezTo>
                  <a:pt x="400096" y="607073"/>
                  <a:pt x="286875" y="510243"/>
                  <a:pt x="0" y="584775"/>
                </a:cubicBezTo>
                <a:cubicBezTo>
                  <a:pt x="-55378" y="456293"/>
                  <a:pt x="11508" y="25000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i="1" dirty="0">
                <a:solidFill>
                  <a:srgbClr val="7030A0"/>
                </a:solidFill>
                <a:latin typeface="+mj-lt"/>
              </a:rPr>
              <a:t>Tarefa para hoje</a:t>
            </a:r>
            <a:endParaRPr lang="pt-BR" sz="3200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636303-3BD0-693A-EC77-A5398A86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88" y="2830574"/>
            <a:ext cx="3790752" cy="3265426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Alterações feitas no modelo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Inclusão de arquivo de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Possibilitar mais arquivos (anos) meteorológicos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531B6E2-36A3-4662-99D4-9FC73E43CDF7}"/>
              </a:ext>
            </a:extLst>
          </p:cNvPr>
          <p:cNvSpPr/>
          <p:nvPr/>
        </p:nvSpPr>
        <p:spPr>
          <a:xfrm>
            <a:off x="4419600" y="4463287"/>
            <a:ext cx="2743200" cy="83172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B392D73-8DFA-419F-8798-F8132EDF163D}"/>
              </a:ext>
            </a:extLst>
          </p:cNvPr>
          <p:cNvSpPr/>
          <p:nvPr/>
        </p:nvSpPr>
        <p:spPr>
          <a:xfrm>
            <a:off x="4800600" y="3327609"/>
            <a:ext cx="2276475" cy="552994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C1703-4073-414F-941C-B6415272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5" y="2532323"/>
            <a:ext cx="4607013" cy="34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0DD375-51FB-458E-A0FF-2A599BB3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6" y="1903621"/>
            <a:ext cx="5114925" cy="284797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Importar o arquivo de solo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ADF7ED-3089-43A5-A24A-0EA6BC55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47" y="4000769"/>
            <a:ext cx="4191000" cy="25050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036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Importar múltiplos arquivos </a:t>
            </a:r>
            <a:r>
              <a:rPr lang="pt-BR" sz="4000" b="1" dirty="0" err="1">
                <a:solidFill>
                  <a:srgbClr val="0070C0"/>
                </a:solidFill>
                <a:latin typeface="+mj-lt"/>
              </a:rPr>
              <a:t>meteo</a:t>
            </a:r>
            <a:endParaRPr lang="pt-BR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AA9165-DCD0-495A-A44C-B02E39D4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5429250" cy="32766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F43607E-1478-4C45-8826-BA3B15E16EDD}"/>
              </a:ext>
            </a:extLst>
          </p:cNvPr>
          <p:cNvSpPr/>
          <p:nvPr/>
        </p:nvSpPr>
        <p:spPr>
          <a:xfrm>
            <a:off x="1524000" y="2876006"/>
            <a:ext cx="2276475" cy="552994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5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206851"/>
            <a:ext cx="7543800" cy="132343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Ajuste de parâmetros para resultar em rendimento e IAF aceitáveis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42F64D-EB6C-4F26-B683-F8847169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759001" cy="2549465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F281F1F-F5E0-4992-94EC-0FB5562620D0}"/>
              </a:ext>
            </a:extLst>
          </p:cNvPr>
          <p:cNvSpPr/>
          <p:nvPr/>
        </p:nvSpPr>
        <p:spPr>
          <a:xfrm>
            <a:off x="119062" y="1530290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E56558C-DDB6-40A7-A1BC-5E99C2E3CD30}"/>
              </a:ext>
            </a:extLst>
          </p:cNvPr>
          <p:cNvSpPr/>
          <p:nvPr/>
        </p:nvSpPr>
        <p:spPr>
          <a:xfrm>
            <a:off x="141808" y="3102464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ED69C5-CD22-418B-97C8-DB158AD48224}"/>
              </a:ext>
            </a:extLst>
          </p:cNvPr>
          <p:cNvSpPr txBox="1"/>
          <p:nvPr/>
        </p:nvSpPr>
        <p:spPr>
          <a:xfrm>
            <a:off x="475890" y="4177873"/>
            <a:ext cx="2750389" cy="181588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+mj-lt"/>
              </a:rPr>
              <a:t>Contabilizar também a vida útil da massa radicular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170823-041A-9665-AD16-301ABF4C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956804"/>
            <a:ext cx="4629510" cy="28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Contabilização das entradas e saídas de água do solo ou de camadas do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Entradas: Chuva e Irrigação (P, 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Saídas: Evaporação, Transpiração, Drenagem (E, T, D/A)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 – Saídas = Variação da Armazenagem (</a:t>
            </a:r>
            <a:r>
              <a:rPr lang="pt-BR" sz="2400" b="1" dirty="0" err="1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dirty="0" err="1">
                <a:solidFill>
                  <a:srgbClr val="002060"/>
                </a:solidFill>
                <a:latin typeface="+mj-lt"/>
              </a:rPr>
              <a:t>L</a:t>
            </a:r>
            <a:r>
              <a:rPr lang="pt-BR" sz="2400" b="1" baseline="-25000" dirty="0" err="1">
                <a:solidFill>
                  <a:srgbClr val="002060"/>
                </a:solidFill>
                <a:latin typeface="+mj-lt"/>
              </a:rPr>
              <a:t>h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1925FC-A3FA-4D26-A75F-EE8185D5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8"/>
          <a:stretch/>
        </p:blipFill>
        <p:spPr>
          <a:xfrm>
            <a:off x="4289956" y="3581400"/>
            <a:ext cx="4473044" cy="304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2914D3-891F-4923-9391-1C87813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22148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41910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Modelo de compartimento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Teor máximo de água: “capacidade de campo”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A planta pode extrair água até um teor denominado “ponto de murcha permanente”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Água excedente drena para o compartimento subjacente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Ascensão capilar não é considerada.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5A0998-8AD9-4DED-B495-4DFD9785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96" y="685800"/>
            <a:ext cx="387970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3200" b="1" u="sng" dirty="0">
                <a:solidFill>
                  <a:srgbClr val="0070C0"/>
                </a:solidFill>
                <a:latin typeface="+mj-lt"/>
              </a:rPr>
              <a:t>informações necessárias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espessuras, profundidades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teor máximo (CC) e mínimo (PMP)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Profundidade do sistema radicular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94102"/>
            <a:ext cx="4987159" cy="33478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787E24-57C1-4802-ADA9-FFD1767A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59" y="4771712"/>
            <a:ext cx="3775840" cy="20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28546</TotalTime>
  <Words>441</Words>
  <Application>Microsoft Office PowerPoint</Application>
  <PresentationFormat>Apresentação na tela (4:3)</PresentationFormat>
  <Paragraphs>69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Courier New</vt:lpstr>
      <vt:lpstr>Symbol</vt:lpstr>
      <vt:lpstr>Wingdings 2</vt:lpstr>
      <vt:lpstr>Fluxo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1114</cp:revision>
  <dcterms:created xsi:type="dcterms:W3CDTF">2011-10-26T11:01:36Z</dcterms:created>
  <dcterms:modified xsi:type="dcterms:W3CDTF">2023-06-15T09:59:37Z</dcterms:modified>
</cp:coreProperties>
</file>